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5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7"/>
  </p:notesMasterIdLst>
  <p:sldIdLst>
    <p:sldId id="442" r:id="rId2"/>
    <p:sldId id="584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85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86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87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88" r:id="rId49"/>
    <p:sldId id="577" r:id="rId50"/>
    <p:sldId id="578" r:id="rId51"/>
    <p:sldId id="579" r:id="rId52"/>
    <p:sldId id="580" r:id="rId53"/>
    <p:sldId id="581" r:id="rId54"/>
    <p:sldId id="582" r:id="rId55"/>
    <p:sldId id="583" r:id="rId56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Oswald" panose="020B0604020202020204" charset="0"/>
      <p:regular r:id="rId66"/>
      <p:bold r:id="rId67"/>
    </p:embeddedFont>
    <p:embeddedFont>
      <p:font typeface="Proxima Nova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35F"/>
    <a:srgbClr val="FF8F1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DF0D50F-BC8E-4DC9-B027-7C23DC79217E}">
  <a:tblStyle styleId="{EDF0D50F-BC8E-4DC9-B027-7C23DC79217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viewProps" Target="viewProps.xml"/><Relationship Id="rId78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itchFamily="50" charset="0"/>
                <a:ea typeface="+mn-ea"/>
                <a:cs typeface="+mn-cs"/>
              </a:defRPr>
            </a:pPr>
            <a:r>
              <a:rPr lang="en-US" dirty="0" smtClean="0">
                <a:latin typeface="Proxima Nova" pitchFamily="50" charset="0"/>
              </a:rPr>
              <a:t>Promised Date vs Delivered Date</a:t>
            </a:r>
            <a:endParaRPr lang="en-US" dirty="0">
              <a:latin typeface="Proxima Nova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24139219645555"/>
          <c:y val="7.7638225741311462E-2"/>
          <c:w val="0.85395131088121057"/>
          <c:h val="0.769082806820593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Delivery Date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name>Average</c:nam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</c:v>
                </c:pt>
                <c:pt idx="1">
                  <c:v>28</c:v>
                </c:pt>
                <c:pt idx="2">
                  <c:v>28</c:v>
                </c:pt>
                <c:pt idx="3">
                  <c:v>0</c:v>
                </c:pt>
                <c:pt idx="4">
                  <c:v>34</c:v>
                </c:pt>
                <c:pt idx="5">
                  <c:v>15</c:v>
                </c:pt>
                <c:pt idx="6">
                  <c:v>0</c:v>
                </c:pt>
                <c:pt idx="7">
                  <c:v>22</c:v>
                </c:pt>
                <c:pt idx="8">
                  <c:v>57</c:v>
                </c:pt>
                <c:pt idx="9">
                  <c:v>43</c:v>
                </c:pt>
                <c:pt idx="10">
                  <c:v>0</c:v>
                </c:pt>
                <c:pt idx="11">
                  <c:v>0</c:v>
                </c:pt>
                <c:pt idx="12">
                  <c:v>29</c:v>
                </c:pt>
                <c:pt idx="13">
                  <c:v>57</c:v>
                </c:pt>
                <c:pt idx="14">
                  <c:v>-17</c:v>
                </c:pt>
                <c:pt idx="15">
                  <c:v>7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23-4A21-8056-5C97B97BA8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Time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23-4A21-8056-5C97B97BA8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Upper Boundary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E23-4A21-8056-5C97B97BA8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Boundary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-14</c:v>
                </c:pt>
                <c:pt idx="1">
                  <c:v>-14</c:v>
                </c:pt>
                <c:pt idx="2">
                  <c:v>-14</c:v>
                </c:pt>
                <c:pt idx="3">
                  <c:v>-14</c:v>
                </c:pt>
                <c:pt idx="4">
                  <c:v>-14</c:v>
                </c:pt>
                <c:pt idx="5">
                  <c:v>-14</c:v>
                </c:pt>
                <c:pt idx="6">
                  <c:v>-14</c:v>
                </c:pt>
                <c:pt idx="7">
                  <c:v>-14</c:v>
                </c:pt>
                <c:pt idx="8">
                  <c:v>-14</c:v>
                </c:pt>
                <c:pt idx="9">
                  <c:v>-14</c:v>
                </c:pt>
                <c:pt idx="10">
                  <c:v>-14</c:v>
                </c:pt>
                <c:pt idx="11">
                  <c:v>-14</c:v>
                </c:pt>
                <c:pt idx="12">
                  <c:v>-14</c:v>
                </c:pt>
                <c:pt idx="13">
                  <c:v>-14</c:v>
                </c:pt>
                <c:pt idx="14">
                  <c:v>-14</c:v>
                </c:pt>
                <c:pt idx="15">
                  <c:v>-14</c:v>
                </c:pt>
                <c:pt idx="16">
                  <c:v>-14</c:v>
                </c:pt>
                <c:pt idx="17">
                  <c:v>-14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E23-4A21-8056-5C97B97BA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29440"/>
        <c:axId val="113631232"/>
      </c:lineChart>
      <c:catAx>
        <c:axId val="1136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31232"/>
        <c:crosses val="autoZero"/>
        <c:auto val="1"/>
        <c:lblAlgn val="ctr"/>
        <c:lblOffset val="100"/>
        <c:noMultiLvlLbl val="0"/>
      </c:catAx>
      <c:valAx>
        <c:axId val="1136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Days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 Breakdown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C-427F-BBC9-F03BB25724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3C-427F-BBC9-F03BB2572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3C-427F-BBC9-F03BB2572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3C-427F-BBC9-F03BB25724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3C-427F-BBC9-F03BB25724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3C-427F-BBC9-F03BB257246B}"/>
              </c:ext>
            </c:extLst>
          </c:dPt>
          <c:dLbls>
            <c:dLbl>
              <c:idx val="0"/>
              <c:layout>
                <c:manualLayout>
                  <c:x val="0.21249999999999999"/>
                  <c:y val="-0.376562500000000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24135F"/>
                        </a:solidFill>
                      </a:rPr>
                      <a:t>94%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24135F"/>
                        </a:solidFill>
                      </a:rPr>
                      <a:t>Ready for CAB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4531249999999999"/>
                  <c:y val="9.37499999999999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645112-6D28-4573-8BD9-477D0C0C033C}" type="CATEGORYNAME">
                      <a:rPr lang="en-US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24135F"/>
                        </a:solidFill>
                      </a:rPr>
                      <a:t>
</a:t>
                    </a:r>
                    <a:fld id="{43FE10E0-F0EB-4070-A7A0-6754C8311BB9}" type="PERCENTAGE">
                      <a:rPr lang="en-US" baseline="0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2"/>
                <c:pt idx="0">
                  <c:v>Ready for CAB</c:v>
                </c:pt>
                <c:pt idx="1">
                  <c:v>Missed CAB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3C-427F-BBC9-F03BB257246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 Breakdown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7-40E8-B0EB-D2BED515C2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7-40E8-B0EB-D2BED515C2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C7-40E8-B0EB-D2BED515C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C7-40E8-B0EB-D2BED515C2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C7-40E8-B0EB-D2BED515C2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C7-40E8-B0EB-D2BED515C2AA}"/>
              </c:ext>
            </c:extLst>
          </c:dPt>
          <c:dLbls>
            <c:dLbl>
              <c:idx val="0"/>
              <c:layout>
                <c:manualLayout>
                  <c:x val="0.12016670767716535"/>
                  <c:y val="-0.162109251968503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F0AEBD-3BF9-41E9-8157-AF8F36319892}" type="CATEGORYNAME">
                      <a:rPr lang="en-US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rgbClr val="24135F"/>
                      </a:solidFill>
                    </a:endParaRP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34D64-9FF6-451E-9936-1A722633525D}" type="PERCENTAGE">
                      <a:rPr lang="en-US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5781249999999998"/>
                  <c:y val="9.37499999999999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645112-6D28-4573-8BD9-477D0C0C033C}" type="CATEGORYNAME">
                      <a:rPr lang="en-US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24135F"/>
                        </a:solidFill>
                      </a:rPr>
                      <a:t>
</a:t>
                    </a:r>
                    <a:fld id="{43FE10E0-F0EB-4070-A7A0-6754C8311BB9}" type="PERCENTAGE">
                      <a:rPr lang="en-US" baseline="0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C7-40E8-B0EB-D2BED515C2A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2"/>
                <c:pt idx="0">
                  <c:v>Normal UAT</c:v>
                </c:pt>
                <c:pt idx="1">
                  <c:v>Long Running UAT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C7-40E8-B0EB-D2BED515C2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 Breakdown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7-40E8-B0EB-D2BED515C2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7-40E8-B0EB-D2BED515C2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C7-40E8-B0EB-D2BED515C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C7-40E8-B0EB-D2BED515C2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C7-40E8-B0EB-D2BED515C2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C7-40E8-B0EB-D2BED515C2AA}"/>
              </c:ext>
            </c:extLst>
          </c:dPt>
          <c:dLbls>
            <c:dLbl>
              <c:idx val="0"/>
              <c:layout>
                <c:manualLayout>
                  <c:x val="0.10297920767716537"/>
                  <c:y val="-6.4453121035118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F0AEBD-3BF9-41E9-8157-AF8F36319892}" type="CATEGORYNAME">
                      <a:rPr lang="en-US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rgbClr val="24135F"/>
                      </a:solidFill>
                    </a:endParaRP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34D64-9FF6-451E-9936-1A722633525D}" type="PERCENTAGE">
                      <a:rPr lang="en-US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5781249999999998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645112-6D28-4573-8BD9-477D0C0C033C}" type="CATEGORYNAME">
                      <a:rPr lang="en-US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24135F"/>
                        </a:solidFill>
                      </a:rPr>
                      <a:t>
</a:t>
                    </a:r>
                    <a:fld id="{43FE10E0-F0EB-4070-A7A0-6754C8311BB9}" type="PERCENTAGE">
                      <a:rPr lang="en-US" baseline="0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C7-40E8-B0EB-D2BED515C2A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2"/>
                <c:pt idx="0">
                  <c:v>Non-Project Related</c:v>
                </c:pt>
                <c:pt idx="1">
                  <c:v>Project Related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C7-40E8-B0EB-D2BED515C2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 Breakdown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7-40E8-B0EB-D2BED515C2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7-40E8-B0EB-D2BED515C2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C7-40E8-B0EB-D2BED515C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C7-40E8-B0EB-D2BED515C2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C7-40E8-B0EB-D2BED515C2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C7-40E8-B0EB-D2BED515C2AA}"/>
              </c:ext>
            </c:extLst>
          </c:dPt>
          <c:dLbls>
            <c:dLbl>
              <c:idx val="0"/>
              <c:layout>
                <c:manualLayout>
                  <c:x val="0.16391670767716535"/>
                  <c:y val="-2.9296873197780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24135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F0AEBD-3BF9-41E9-8157-AF8F36319892}" type="CATEGORYNAME">
                      <a:rPr lang="en-US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24135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rgbClr val="24135F"/>
                      </a:solidFill>
                    </a:endParaRPr>
                  </a:p>
                  <a:p>
                    <a:pPr>
                      <a:defRPr sz="1330" b="1" i="0" u="none" strike="noStrike" kern="1200" spc="0" baseline="0">
                        <a:solidFill>
                          <a:srgbClr val="24135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34D64-9FF6-451E-9936-1A722633525D}" type="PERCENTAGE">
                      <a:rPr lang="en-US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24135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>
                      <a:solidFill>
                        <a:srgbClr val="24135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772404035433072"/>
                      <c:h val="0.129597740551320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C7-40E8-B0EB-D2BED515C2AA}"/>
                </c:ext>
              </c:extLst>
            </c:dLbl>
            <c:dLbl>
              <c:idx val="1"/>
              <c:layout>
                <c:manualLayout>
                  <c:x val="0.33906249999999999"/>
                  <c:y val="9.37499999999999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24135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645112-6D28-4573-8BD9-477D0C0C033C}" type="CATEGORYNAME">
                      <a:rPr lang="en-US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24135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24135F"/>
                        </a:solidFill>
                      </a:rPr>
                      <a:t>
</a:t>
                    </a:r>
                    <a:fld id="{43FE10E0-F0EB-4070-A7A0-6754C8311BB9}" type="PERCENTAGE">
                      <a:rPr lang="en-US" baseline="0" smtClean="0">
                        <a:solidFill>
                          <a:srgbClr val="24135F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24135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24135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C7-40E8-B0EB-D2BED515C2A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2"/>
                <c:pt idx="0">
                  <c:v>No Resource Issue</c:v>
                </c:pt>
                <c:pt idx="1">
                  <c:v>Resource Issue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C7-40E8-B0EB-D2BED515C2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8F1C"/>
                </a:solidFill>
                <a:latin typeface="Proxima Nova" pitchFamily="50" charset="0"/>
                <a:ea typeface="+mn-ea"/>
                <a:cs typeface="+mn-cs"/>
              </a:defRPr>
            </a:pPr>
            <a:r>
              <a:rPr lang="en-US" sz="1600" b="1" dirty="0">
                <a:solidFill>
                  <a:srgbClr val="FF8F1C"/>
                </a:solidFill>
                <a:latin typeface="Proxima Nova" pitchFamily="50" charset="0"/>
              </a:rPr>
              <a:t>Demand with Approved</a:t>
            </a:r>
            <a:r>
              <a:rPr lang="en-US" sz="1600" b="1" baseline="0" dirty="0">
                <a:solidFill>
                  <a:srgbClr val="FF8F1C"/>
                </a:solidFill>
                <a:latin typeface="Proxima Nova" pitchFamily="50" charset="0"/>
              </a:rPr>
              <a:t> FRS</a:t>
            </a:r>
            <a:endParaRPr lang="en-US" sz="1600" b="1" dirty="0">
              <a:solidFill>
                <a:srgbClr val="FF8F1C"/>
              </a:solidFill>
              <a:latin typeface="Proxima Nova" pitchFamily="50" charset="0"/>
            </a:endParaRPr>
          </a:p>
        </c:rich>
      </c:tx>
      <c:layout>
        <c:manualLayout>
          <c:xMode val="edge"/>
          <c:yMode val="edge"/>
          <c:x val="0.3217542739391345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# of Demand Items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Sheet1!$B$12:$E$12</c:f>
              <c:numCache>
                <c:formatCode>[$-409]mmm\-yy;@</c:formatCode>
                <c:ptCount val="4"/>
                <c:pt idx="0">
                  <c:v>42705</c:v>
                </c:pt>
                <c:pt idx="1">
                  <c:v>42736</c:v>
                </c:pt>
                <c:pt idx="2">
                  <c:v>42767</c:v>
                </c:pt>
                <c:pt idx="3">
                  <c:v>42795</c:v>
                </c:pt>
              </c:numCache>
            </c:num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08-4819-9A21-F5122CF58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95232"/>
        <c:axId val="15249676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Date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Sheet1!$B$12:$E$12</c15:sqref>
                        </c15:formulaRef>
                      </c:ext>
                    </c:extLst>
                    <c:numCache>
                      <c:formatCode>[$-409]mmm\-yy;@</c:formatCode>
                      <c:ptCount val="4"/>
                      <c:pt idx="0">
                        <c:v>42705</c:v>
                      </c:pt>
                      <c:pt idx="1">
                        <c:v>42736</c:v>
                      </c:pt>
                      <c:pt idx="2">
                        <c:v>42767</c:v>
                      </c:pt>
                      <c:pt idx="3">
                        <c:v>42795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Sheet1!$B$12:$E$12</c15:sqref>
                        </c15:formulaRef>
                      </c:ext>
                    </c:extLst>
                    <c:numCache>
                      <c:formatCode>[$-409]mmm\-yy;@</c:formatCode>
                      <c:ptCount val="4"/>
                      <c:pt idx="0">
                        <c:v>42705</c:v>
                      </c:pt>
                      <c:pt idx="1">
                        <c:v>42736</c:v>
                      </c:pt>
                      <c:pt idx="2">
                        <c:v>42767</c:v>
                      </c:pt>
                      <c:pt idx="3">
                        <c:v>42795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608-4819-9A21-F5122CF58780}"/>
                  </c:ext>
                </c:extLst>
              </c15:ser>
            </c15:filteredLineSeries>
          </c:ext>
        </c:extLst>
      </c:lineChart>
      <c:dateAx>
        <c:axId val="15249523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96768"/>
        <c:crosses val="autoZero"/>
        <c:auto val="1"/>
        <c:lblOffset val="100"/>
        <c:baseTimeUnit val="months"/>
      </c:dateAx>
      <c:valAx>
        <c:axId val="1524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9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Requirements</cx:pt>
          <cx:pt idx="1">Project Delay</cx:pt>
          <cx:pt idx="2">Long UAT</cx:pt>
          <cx:pt idx="3">Resource Issue</cx:pt>
          <cx:pt idx="4">Missed CAB</cx:pt>
        </cx:lvl>
      </cx:strDim>
      <cx:numDim type="val">
        <cx:f>Sheet1!$B$2:$B$7</cx:f>
        <cx:lvl ptCount="6" formatCode="General">
          <cx:pt idx="0">6</cx:pt>
          <cx:pt idx="1">2</cx:pt>
          <cx:pt idx="2">2</cx:pt>
          <cx:pt idx="3">1</cx:pt>
          <cx:pt idx="4">1</cx:pt>
        </cx:lvl>
      </cx:numDim>
    </cx:data>
  </cx:chartData>
  <cx:chart>
    <cx:plotArea>
      <cx:plotAreaRegion>
        <cx:series layoutId="clusteredColumn" uniqueId="{CFCE2879-124F-4EE4-A3DD-DB1DFEA7C9D8}">
          <cx:tx>
            <cx:txData>
              <cx:f>Sheet1!$B$1</cx:f>
              <cx:v>ME Breakdown</cx:v>
            </cx:txData>
          </cx:tx>
          <cx:dataLabels pos="outEnd">
            <cx:visibility seriesName="0" categoryName="1" value="0"/>
          </cx:dataLabels>
          <cx:dataId val="0"/>
          <cx:layoutPr>
            <cx:aggregation/>
          </cx:layoutPr>
          <cx:axisId val="1"/>
        </cx:series>
        <cx:series layoutId="paretoLine" ownerIdx="0" uniqueId="{44C16BB7-41E6-4965-BD1C-A8A07C414124}">
          <cx:axisId val="2"/>
        </cx:series>
      </cx:plotAreaRegion>
      <cx:axis id="0">
        <cx:catScaling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910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28B299BB-BB74-4928-9258-69A56E7E9B9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2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3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</a:t>
            </a:r>
            <a:r>
              <a:rPr lang="en-US" baseline="0" dirty="0" smtClean="0"/>
              <a:t> an average (dotted line) for delivered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3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900">
                <a:solidFill>
                  <a:schemeClr val="bg1"/>
                </a:solidFill>
                <a:latin typeface="Proxima Nova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5" name="Shape 15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24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4082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8" y="953691"/>
            <a:ext cx="4265612" cy="388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953691"/>
            <a:ext cx="4265613" cy="388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C99735DA-FFBF-4E48-BFD8-9FACF2523295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41695521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953691"/>
            <a:ext cx="4265612" cy="3880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953691"/>
            <a:ext cx="4265613" cy="3880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4D9749D2-9B98-468D-B33F-7F91DFB8166E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2191017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4082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9" y="953691"/>
            <a:ext cx="8683625" cy="1882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189" y="2950369"/>
            <a:ext cx="8683625" cy="1883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D5B985D8-92A2-4907-B32D-1C5AB267002B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18342871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4082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0189" y="953691"/>
            <a:ext cx="8683625" cy="388024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Project Report Template </a:t>
            </a:r>
            <a:fld id="{D4936CFF-4572-4E45-BBB1-4C1AB13D4B0B}" type="slidenum">
              <a:rPr lang="en-US"/>
              <a:pPr>
                <a:defRPr/>
              </a:pPr>
              <a:t>‹#›</a:t>
            </a:fld>
            <a:r>
              <a:rPr lang="en-US" dirty="0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5863446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900">
                <a:solidFill>
                  <a:schemeClr val="bg1"/>
                </a:solidFill>
                <a:latin typeface="Proxima Nova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488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464" y="4976812"/>
            <a:ext cx="2898775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Report Template </a:t>
            </a:r>
            <a:fld id="{3815014C-DF40-4F41-A1BA-21D977915E1F}" type="slidenum">
              <a:rPr lang="en-US"/>
              <a:pPr>
                <a:defRPr/>
              </a:pPr>
              <a:t>‹#›</a:t>
            </a:fld>
            <a:r>
              <a:rPr lang="en-US"/>
              <a:t> .PPT</a:t>
            </a:r>
          </a:p>
        </p:txBody>
      </p:sp>
    </p:spTree>
    <p:extLst>
      <p:ext uri="{BB962C8B-B14F-4D97-AF65-F5344CB8AC3E}">
        <p14:creationId xmlns:p14="http://schemas.microsoft.com/office/powerpoint/2010/main" val="2771254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900">
                <a:solidFill>
                  <a:schemeClr val="bg1"/>
                </a:solidFill>
                <a:latin typeface="Proxima Nova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Shape 21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22" name="Shape 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539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900">
                <a:solidFill>
                  <a:schemeClr val="bg1"/>
                </a:solidFill>
                <a:latin typeface="Proxima Nova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Shape 49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5" name="Shape 55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4" name="Shape 64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70" name="Shape 70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77" name="Shape 77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letterhead-lar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981349"/>
            <a:ext cx="9143999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82" name="Shape 82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80850"/>
            <a:ext cx="340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06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4135F"/>
              </a:buClr>
              <a:buSzPct val="100000"/>
              <a:buFont typeface="Oswald"/>
              <a:buNone/>
              <a:defRPr sz="2800">
                <a:solidFill>
                  <a:srgbClr val="24135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SzPct val="100000"/>
              <a:buFont typeface="Proxima Nova"/>
              <a:defRPr sz="1800"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35F"/>
              </a:buClr>
              <a:buFont typeface="Proxima Nova"/>
              <a:defRPr>
                <a:solidFill>
                  <a:srgbClr val="24135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06625" y="4825700"/>
            <a:ext cx="8814600" cy="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  <p:sp>
        <p:nvSpPr>
          <p:cNvPr id="10" name="Shape 10"/>
          <p:cNvSpPr txBox="1"/>
          <p:nvPr/>
        </p:nvSpPr>
        <p:spPr>
          <a:xfrm>
            <a:off x="269500" y="4798750"/>
            <a:ext cx="8685900" cy="2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All Rights Reserved, Juran Institute, Inc. © 2017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589281" y="744575"/>
            <a:ext cx="72429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800" dirty="0" smtClean="0"/>
              <a:t>Lean Six Sigma Green Belt </a:t>
            </a:r>
            <a:endParaRPr lang="en" sz="48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589274" y="2757925"/>
            <a:ext cx="72429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" sz="2400" dirty="0"/>
              <a:t>Project Report </a:t>
            </a:r>
            <a:r>
              <a:rPr lang="en" sz="2400" dirty="0" smtClean="0"/>
              <a:t>Presentation: </a:t>
            </a:r>
            <a:r>
              <a:rPr lang="en-US" sz="2400" dirty="0" smtClean="0"/>
              <a:t>Pharmaceutical</a:t>
            </a:r>
            <a:r>
              <a:rPr lang="en" sz="2400" dirty="0" smtClean="0"/>
              <a:t> Industry</a:t>
            </a:r>
            <a:endParaRPr lang="en" sz="2400" dirty="0"/>
          </a:p>
          <a:p>
            <a:pPr lvl="0" algn="l" rtl="0"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lvl="0" algn="l">
              <a:buClr>
                <a:srgbClr val="000000"/>
              </a:buClr>
            </a:pPr>
            <a:r>
              <a:rPr lang="en" sz="1100" dirty="0" smtClean="0"/>
              <a:t>Project Number: </a:t>
            </a:r>
            <a:r>
              <a:rPr lang="en" sz="1100" dirty="0" smtClean="0"/>
              <a:t>XXX</a:t>
            </a:r>
            <a:endParaRPr lang="en" sz="1100" dirty="0" smtClean="0"/>
          </a:p>
          <a:p>
            <a:pPr lvl="0" algn="l">
              <a:buClr>
                <a:srgbClr val="000000"/>
              </a:buClr>
            </a:pPr>
            <a:r>
              <a:rPr lang="en" sz="1100" dirty="0" smtClean="0"/>
              <a:t>Project Name: </a:t>
            </a:r>
            <a:r>
              <a:rPr lang="en-US" sz="1100" b="1" dirty="0"/>
              <a:t>Reporting Quality Restoration</a:t>
            </a:r>
          </a:p>
          <a:p>
            <a:pPr lvl="0" algn="l">
              <a:buClr>
                <a:srgbClr val="000000"/>
              </a:buClr>
            </a:pPr>
            <a:r>
              <a:rPr lang="en-US" sz="1100" dirty="0"/>
              <a:t>Project Team Leader: </a:t>
            </a:r>
            <a:r>
              <a:rPr lang="en-US" sz="1100" dirty="0" smtClean="0"/>
              <a:t>XXX</a:t>
            </a:r>
            <a:endParaRPr lang="en-US" sz="1100" dirty="0"/>
          </a:p>
          <a:p>
            <a:pPr lvl="0" algn="l">
              <a:buClr>
                <a:srgbClr val="000000"/>
              </a:buClr>
            </a:pPr>
            <a:r>
              <a:rPr lang="en-US" sz="1100" dirty="0"/>
              <a:t>Project Champion: </a:t>
            </a:r>
            <a:r>
              <a:rPr lang="en-US" sz="1100" dirty="0" smtClean="0"/>
              <a:t>XXX</a:t>
            </a:r>
            <a:endParaRPr lang="en-US" sz="1100" dirty="0"/>
          </a:p>
        </p:txBody>
      </p:sp>
      <p:pic>
        <p:nvPicPr>
          <p:cNvPr id="90" name="Shape 90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750" y="4274950"/>
            <a:ext cx="1504424" cy="411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0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Voice of Customer to CTQ Analysis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85908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038350"/>
            <a:ext cx="9144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Analysis Worksheet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9225"/>
              </p:ext>
            </p:extLst>
          </p:nvPr>
        </p:nvGraphicFramePr>
        <p:xfrm>
          <a:off x="685800" y="1123954"/>
          <a:ext cx="7772400" cy="342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4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081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Name or Group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Strongly Against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Moderately Against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Neutral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Moderately Supportive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Proxima Nova" pitchFamily="50" charset="0"/>
                        </a:rPr>
                        <a:t>Strongly  Supportive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XXXX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Proxima Nova" pitchFamily="50" charset="0"/>
                        </a:rPr>
                        <a:t>XXXX</a:t>
                      </a:r>
                      <a:endParaRPr lang="en-US" sz="800" dirty="0">
                        <a:latin typeface="Proxima Nova" pitchFamily="50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 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" pitchFamily="50" charset="0"/>
                        </a:rPr>
                        <a:t>X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0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Level Process Map (SIPOC)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44275"/>
              </p:ext>
            </p:extLst>
          </p:nvPr>
        </p:nvGraphicFramePr>
        <p:xfrm>
          <a:off x="228600" y="1047750"/>
          <a:ext cx="8610600" cy="3588531"/>
        </p:xfrm>
        <a:graphic>
          <a:graphicData uri="http://schemas.openxmlformats.org/drawingml/2006/table">
            <a:tbl>
              <a:tblPr/>
              <a:tblGrid>
                <a:gridCol w="1722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SUPPLIER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8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INPUT</a:t>
                      </a:r>
                      <a:br>
                        <a:rPr lang="en-US" sz="600" b="1" i="0" u="none" strike="noStrike" dirty="0">
                          <a:effectLst/>
                          <a:latin typeface="Arial"/>
                        </a:rPr>
                      </a:br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(use nouns)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PROCESS</a:t>
                      </a:r>
                      <a:b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(use verbs)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OUTPUT</a:t>
                      </a:r>
                      <a:br>
                        <a:rPr lang="en-US" sz="600" b="1" i="0" u="none" strike="noStrike" dirty="0">
                          <a:effectLst/>
                          <a:latin typeface="Arial"/>
                        </a:rPr>
                      </a:br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(use nouns)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CUSTOMER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IS CRM/Solutions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Business need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Create Demand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Demand Request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PMO - Demand Management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PMO - Demand Management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Demand Request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Prioritize Demand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Prioritized List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BIM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BIM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Priorizited List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Estimate Work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Work Estimates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IS CRM/Solutions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IS CRM/Solutions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Re-Prioritize List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Prioritize Demand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Re-Prioritized List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BIM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BIM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Re-Prioritized List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Perform Work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Completed Enhancement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IS CRM/Solutions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IS CRM/Solutions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Completed Minor Enhancement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Testing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Tested Enhancement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BIM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BIM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Tested Enhancement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Implement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Implemented Enhancement</a:t>
                      </a:r>
                    </a:p>
                  </a:txBody>
                  <a:tcPr marL="7489" marR="7489" marT="5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ABC </a:t>
                      </a:r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IS CRM/Solutions</a:t>
                      </a:r>
                    </a:p>
                  </a:txBody>
                  <a:tcPr marL="7489" marR="7489" marT="56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281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Six Sigma Roadmap</a:t>
            </a:r>
            <a:br>
              <a:rPr lang="en"/>
            </a:br>
            <a:endParaRPr lang="en"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172" name="Shape 172"/>
          <p:cNvGrpSpPr/>
          <p:nvPr/>
        </p:nvGrpSpPr>
        <p:grpSpPr>
          <a:xfrm>
            <a:off x="914400" y="1257300"/>
            <a:ext cx="7143750" cy="3219450"/>
            <a:chOff x="576" y="672"/>
            <a:chExt cx="4500" cy="2028"/>
          </a:xfrm>
        </p:grpSpPr>
        <p:sp>
          <p:nvSpPr>
            <p:cNvPr id="173" name="Shape 173"/>
            <p:cNvSpPr/>
            <p:nvPr/>
          </p:nvSpPr>
          <p:spPr>
            <a:xfrm>
              <a:off x="575" y="1104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Measure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575" y="1536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Analyze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575" y="1968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Improve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575" y="2400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Control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575" y="671"/>
              <a:ext cx="4500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21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Y (or Ys) in Y=f(x)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Project Y  =  Delivery of Minor Enhancement work on the Deploy Date provided by the vendor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879850" y="4538663"/>
            <a:ext cx="165672" cy="4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03" tIns="41000" rIns="82003" bIns="41000">
            <a:spAutoFit/>
          </a:bodyPr>
          <a:lstStyle>
            <a:lvl1pPr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en-US" sz="1300" i="1">
              <a:solidFill>
                <a:srgbClr val="CC33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None/>
            </a:pPr>
            <a:endParaRPr lang="en-US" sz="13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66738" y="50007"/>
            <a:ext cx="8507412" cy="10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71488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endParaRPr lang="en-US" sz="24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53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 eaLnBrk="1" hangingPunct="1"/>
            <a:r>
              <a:rPr lang="en-US" smtClean="0"/>
              <a:t>Current State Detailed Process Map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15926" y="604837"/>
            <a:ext cx="379413" cy="1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 anchor="b"/>
          <a:lstStyle/>
          <a:p>
            <a:pPr algn="l">
              <a:buSzTx/>
            </a:pPr>
            <a:endParaRPr lang="en-US" sz="500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49"/>
            <a:ext cx="9161706" cy="39084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318135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26695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310515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6960" y="3753703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 for Baseline Data Collection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93163"/>
              </p:ext>
            </p:extLst>
          </p:nvPr>
        </p:nvGraphicFramePr>
        <p:xfrm>
          <a:off x="52903" y="1733550"/>
          <a:ext cx="9126539" cy="2057401"/>
        </p:xfrm>
        <a:graphic>
          <a:graphicData uri="http://schemas.openxmlformats.org/drawingml/2006/table">
            <a:tbl>
              <a:tblPr/>
              <a:tblGrid>
                <a:gridCol w="336412">
                  <a:extLst>
                    <a:ext uri="{9D8B030D-6E8A-4147-A177-3AD203B41FA5}">
                      <a16:colId xmlns:a16="http://schemas.microsoft.com/office/drawing/2014/main" xmlns="" val="2993698954"/>
                    </a:ext>
                  </a:extLst>
                </a:gridCol>
                <a:gridCol w="2094437">
                  <a:extLst>
                    <a:ext uri="{9D8B030D-6E8A-4147-A177-3AD203B41FA5}">
                      <a16:colId xmlns:a16="http://schemas.microsoft.com/office/drawing/2014/main" xmlns="" val="2658121883"/>
                    </a:ext>
                  </a:extLst>
                </a:gridCol>
                <a:gridCol w="792196">
                  <a:extLst>
                    <a:ext uri="{9D8B030D-6E8A-4147-A177-3AD203B41FA5}">
                      <a16:colId xmlns:a16="http://schemas.microsoft.com/office/drawing/2014/main" xmlns="" val="2651421030"/>
                    </a:ext>
                  </a:extLst>
                </a:gridCol>
                <a:gridCol w="1323944">
                  <a:extLst>
                    <a:ext uri="{9D8B030D-6E8A-4147-A177-3AD203B41FA5}">
                      <a16:colId xmlns:a16="http://schemas.microsoft.com/office/drawing/2014/main" xmlns="" val="1082081755"/>
                    </a:ext>
                  </a:extLst>
                </a:gridCol>
                <a:gridCol w="629417">
                  <a:extLst>
                    <a:ext uri="{9D8B030D-6E8A-4147-A177-3AD203B41FA5}">
                      <a16:colId xmlns:a16="http://schemas.microsoft.com/office/drawing/2014/main" xmlns="" val="3653276985"/>
                    </a:ext>
                  </a:extLst>
                </a:gridCol>
                <a:gridCol w="629417">
                  <a:extLst>
                    <a:ext uri="{9D8B030D-6E8A-4147-A177-3AD203B41FA5}">
                      <a16:colId xmlns:a16="http://schemas.microsoft.com/office/drawing/2014/main" xmlns="" val="3113975680"/>
                    </a:ext>
                  </a:extLst>
                </a:gridCol>
                <a:gridCol w="629417">
                  <a:extLst>
                    <a:ext uri="{9D8B030D-6E8A-4147-A177-3AD203B41FA5}">
                      <a16:colId xmlns:a16="http://schemas.microsoft.com/office/drawing/2014/main" xmlns="" val="1525967888"/>
                    </a:ext>
                  </a:extLst>
                </a:gridCol>
                <a:gridCol w="629417">
                  <a:extLst>
                    <a:ext uri="{9D8B030D-6E8A-4147-A177-3AD203B41FA5}">
                      <a16:colId xmlns:a16="http://schemas.microsoft.com/office/drawing/2014/main" xmlns="" val="1552563135"/>
                    </a:ext>
                  </a:extLst>
                </a:gridCol>
                <a:gridCol w="629417">
                  <a:extLst>
                    <a:ext uri="{9D8B030D-6E8A-4147-A177-3AD203B41FA5}">
                      <a16:colId xmlns:a16="http://schemas.microsoft.com/office/drawing/2014/main" xmlns="" val="2837997198"/>
                    </a:ext>
                  </a:extLst>
                </a:gridCol>
                <a:gridCol w="629417">
                  <a:extLst>
                    <a:ext uri="{9D8B030D-6E8A-4147-A177-3AD203B41FA5}">
                      <a16:colId xmlns:a16="http://schemas.microsoft.com/office/drawing/2014/main" xmlns="" val="793578230"/>
                    </a:ext>
                  </a:extLst>
                </a:gridCol>
                <a:gridCol w="803048">
                  <a:extLst>
                    <a:ext uri="{9D8B030D-6E8A-4147-A177-3AD203B41FA5}">
                      <a16:colId xmlns:a16="http://schemas.microsoft.com/office/drawing/2014/main" xmlns="" val="1169874055"/>
                    </a:ext>
                  </a:extLst>
                </a:gridCol>
              </a:tblGrid>
              <a:tr h="1730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 Collection Plan (Measure Phase)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441896"/>
                  </a:ext>
                </a:extLst>
              </a:tr>
              <a:tr h="11536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08400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What to Measure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F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Operational Definition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Data Collection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F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5211154"/>
                  </a:ext>
                </a:extLst>
              </a:tr>
              <a:tr h="224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Ref #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Question to Answer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Measure Name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Words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Formulas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Data Type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Sample Size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Collection Method</a:t>
                      </a:r>
                    </a:p>
                  </a:txBody>
                  <a:tcPr marL="7744" marR="7744" marT="5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Who collects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Tools to use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Stratification Variables</a:t>
                      </a:r>
                    </a:p>
                  </a:txBody>
                  <a:tcPr marL="7744" marR="7744" marT="5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356414"/>
                  </a:ext>
                </a:extLst>
              </a:tr>
              <a:tr h="326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How many demand items are entered in each month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Demand Volume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Demand entries appearing on Mehul's list each month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List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Categorical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Excel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ABC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Weekly Report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Month Name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Demand Items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5219886"/>
                  </a:ext>
                </a:extLst>
              </a:tr>
              <a:tr h="326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How quickly do demand items receive estimates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Estimate Turnaround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Estimates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List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Continuous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PPT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Weekly </a:t>
                      </a:r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XYZ </a:t>
                      </a: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Report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Month Name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Demand Items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Estimate Date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802218"/>
                  </a:ext>
                </a:extLst>
              </a:tr>
              <a:tr h="2179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How long does it take to have an approved FRS?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FRS Approval Time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FRS Approval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Email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Continuous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Email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Outlook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Demand Items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Email Date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9807742"/>
                  </a:ext>
                </a:extLst>
              </a:tr>
              <a:tr h="2179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How long does it take to get document signatures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SDLC Approval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Document Signature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Continuous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Email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Interview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Signature Date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UAT Date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7668781"/>
                  </a:ext>
                </a:extLst>
              </a:tr>
              <a:tr h="326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How often is a demand item completed in the original timeline?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ME Accuracy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Estimation Accuracy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Continuous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Interview</a:t>
                      </a:r>
                    </a:p>
                  </a:txBody>
                  <a:tcPr marL="7744" marR="7744" marT="58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XYZ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Interview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Month Name</a:t>
                      </a:r>
                      <a:b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Demand Items</a:t>
                      </a:r>
                      <a:b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Deploy Date</a:t>
                      </a:r>
                    </a:p>
                  </a:txBody>
                  <a:tcPr marL="7744" marR="7744" marT="5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420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731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 Performance (Y or Ys)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31350678"/>
              </p:ext>
            </p:extLst>
          </p:nvPr>
        </p:nvGraphicFramePr>
        <p:xfrm>
          <a:off x="457200" y="933369"/>
          <a:ext cx="7772400" cy="339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6460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Baseline Performance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63010"/>
              </p:ext>
            </p:extLst>
          </p:nvPr>
        </p:nvGraphicFramePr>
        <p:xfrm>
          <a:off x="1633538" y="1420415"/>
          <a:ext cx="6096000" cy="237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1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Current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Goal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1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COPQ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93</a:t>
                      </a:r>
                      <a:r>
                        <a:rPr lang="en-US" sz="1400" baseline="0" dirty="0" smtClean="0">
                          <a:latin typeface="Proxima Nova" pitchFamily="50" charset="0"/>
                        </a:rPr>
                        <a:t> hours rework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40 hours rework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1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Relevant Metric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33%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17%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1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PPM (of DPMO)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333333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166667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1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Sigma Level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1.93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2.47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6973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Metrics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17458"/>
              </p:ext>
            </p:extLst>
          </p:nvPr>
        </p:nvGraphicFramePr>
        <p:xfrm>
          <a:off x="990600" y="1577340"/>
          <a:ext cx="7315200" cy="122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Metrics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Baseline Performance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Functional Requirements Specification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Created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5-10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days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Estimate Provided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2 days after FRS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Deploy/UAT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Date Provided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1-6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days after estimate provided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25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Six Sigma Roadmap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 dirty="0"/>
          </a:p>
        </p:txBody>
      </p:sp>
      <p:grpSp>
        <p:nvGrpSpPr>
          <p:cNvPr id="97" name="Shape 97"/>
          <p:cNvGrpSpPr/>
          <p:nvPr/>
        </p:nvGrpSpPr>
        <p:grpSpPr>
          <a:xfrm>
            <a:off x="914400" y="1257300"/>
            <a:ext cx="7143750" cy="3219450"/>
            <a:chOff x="576" y="672"/>
            <a:chExt cx="4500" cy="2028"/>
          </a:xfrm>
        </p:grpSpPr>
        <p:sp>
          <p:nvSpPr>
            <p:cNvPr id="98" name="Shape 98"/>
            <p:cNvSpPr/>
            <p:nvPr/>
          </p:nvSpPr>
          <p:spPr>
            <a:xfrm>
              <a:off x="575" y="1104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Measure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575" y="1536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Analyze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575" y="1968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Improve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575" y="2400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Control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575" y="671"/>
              <a:ext cx="4500" cy="299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Process Capability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6303"/>
              </p:ext>
            </p:extLst>
          </p:nvPr>
        </p:nvGraphicFramePr>
        <p:xfrm>
          <a:off x="1066800" y="1581150"/>
          <a:ext cx="731520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Process Name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Capability (Sigma)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Minor Enhancement Delivery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1.33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6041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Six Sigma Roadmap</a:t>
            </a:r>
            <a:br>
              <a:rPr lang="en"/>
            </a:br>
            <a:endParaRPr lang="en"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grpSp>
        <p:nvGrpSpPr>
          <p:cNvPr id="256" name="Shape 256"/>
          <p:cNvGrpSpPr/>
          <p:nvPr/>
        </p:nvGrpSpPr>
        <p:grpSpPr>
          <a:xfrm>
            <a:off x="914400" y="1257300"/>
            <a:ext cx="7143750" cy="3219450"/>
            <a:chOff x="576" y="672"/>
            <a:chExt cx="4500" cy="2028"/>
          </a:xfrm>
        </p:grpSpPr>
        <p:sp>
          <p:nvSpPr>
            <p:cNvPr id="257" name="Shape 257"/>
            <p:cNvSpPr/>
            <p:nvPr/>
          </p:nvSpPr>
          <p:spPr>
            <a:xfrm>
              <a:off x="575" y="1104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Measure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575" y="1536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Analyze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575" y="1968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Improve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575" y="2400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Control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575" y="671"/>
              <a:ext cx="4500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01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Cause-Effect Diagram(s)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52550"/>
            <a:ext cx="9078671" cy="2958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934817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3714750"/>
            <a:ext cx="6477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5755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283" y="2537129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2419350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2149833"/>
            <a:ext cx="533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88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 Why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30017"/>
              </p:ext>
            </p:extLst>
          </p:nvPr>
        </p:nvGraphicFramePr>
        <p:xfrm>
          <a:off x="685800" y="1123951"/>
          <a:ext cx="7848600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92">
                  <a:extLst>
                    <a:ext uri="{9D8B030D-6E8A-4147-A177-3AD203B41FA5}">
                      <a16:colId xmlns:a16="http://schemas.microsoft.com/office/drawing/2014/main" xmlns="" val="3504643266"/>
                    </a:ext>
                  </a:extLst>
                </a:gridCol>
                <a:gridCol w="482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96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#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Why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Reason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2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1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Why are Minor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Enhancements not completing on time?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Requirements are incomplete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2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Why are requirements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incomplete?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Not all needed parties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present during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creation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0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3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Why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aren’t all parties present?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FRS creation occurred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before parties were involved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0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4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Why did FRS creation occur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before all parties were involved?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Demand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was already prioritized and FRS had to be completed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68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5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Why was work prioritized before requirements were completed?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Process prioritized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work requests before understanding complete requirements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296430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523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State FMEA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72009"/>
              </p:ext>
            </p:extLst>
          </p:nvPr>
        </p:nvGraphicFramePr>
        <p:xfrm>
          <a:off x="17462" y="1028700"/>
          <a:ext cx="9126539" cy="3207349"/>
        </p:xfrm>
        <a:graphic>
          <a:graphicData uri="http://schemas.openxmlformats.org/drawingml/2006/table">
            <a:tbl>
              <a:tblPr/>
              <a:tblGrid>
                <a:gridCol w="1525157">
                  <a:extLst>
                    <a:ext uri="{9D8B030D-6E8A-4147-A177-3AD203B41FA5}">
                      <a16:colId xmlns:a16="http://schemas.microsoft.com/office/drawing/2014/main" xmlns="" val="1820776824"/>
                    </a:ext>
                  </a:extLst>
                </a:gridCol>
                <a:gridCol w="1525157">
                  <a:extLst>
                    <a:ext uri="{9D8B030D-6E8A-4147-A177-3AD203B41FA5}">
                      <a16:colId xmlns:a16="http://schemas.microsoft.com/office/drawing/2014/main" xmlns="" val="3895197086"/>
                    </a:ext>
                  </a:extLst>
                </a:gridCol>
                <a:gridCol w="1525157">
                  <a:extLst>
                    <a:ext uri="{9D8B030D-6E8A-4147-A177-3AD203B41FA5}">
                      <a16:colId xmlns:a16="http://schemas.microsoft.com/office/drawing/2014/main" xmlns="" val="3672364850"/>
                    </a:ext>
                  </a:extLst>
                </a:gridCol>
                <a:gridCol w="305031">
                  <a:extLst>
                    <a:ext uri="{9D8B030D-6E8A-4147-A177-3AD203B41FA5}">
                      <a16:colId xmlns:a16="http://schemas.microsoft.com/office/drawing/2014/main" xmlns="" val="3434741820"/>
                    </a:ext>
                  </a:extLst>
                </a:gridCol>
                <a:gridCol w="1525157">
                  <a:extLst>
                    <a:ext uri="{9D8B030D-6E8A-4147-A177-3AD203B41FA5}">
                      <a16:colId xmlns:a16="http://schemas.microsoft.com/office/drawing/2014/main" xmlns="" val="2350138715"/>
                    </a:ext>
                  </a:extLst>
                </a:gridCol>
                <a:gridCol w="341635">
                  <a:extLst>
                    <a:ext uri="{9D8B030D-6E8A-4147-A177-3AD203B41FA5}">
                      <a16:colId xmlns:a16="http://schemas.microsoft.com/office/drawing/2014/main" xmlns="" val="1335618920"/>
                    </a:ext>
                  </a:extLst>
                </a:gridCol>
                <a:gridCol w="1525157">
                  <a:extLst>
                    <a:ext uri="{9D8B030D-6E8A-4147-A177-3AD203B41FA5}">
                      <a16:colId xmlns:a16="http://schemas.microsoft.com/office/drawing/2014/main" xmlns="" val="2592467447"/>
                    </a:ext>
                  </a:extLst>
                </a:gridCol>
                <a:gridCol w="305031">
                  <a:extLst>
                    <a:ext uri="{9D8B030D-6E8A-4147-A177-3AD203B41FA5}">
                      <a16:colId xmlns:a16="http://schemas.microsoft.com/office/drawing/2014/main" xmlns="" val="872231401"/>
                    </a:ext>
                  </a:extLst>
                </a:gridCol>
                <a:gridCol w="549057">
                  <a:extLst>
                    <a:ext uri="{9D8B030D-6E8A-4147-A177-3AD203B41FA5}">
                      <a16:colId xmlns:a16="http://schemas.microsoft.com/office/drawing/2014/main" xmlns="" val="1265905349"/>
                    </a:ext>
                  </a:extLst>
                </a:gridCol>
              </a:tblGrid>
              <a:tr h="581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Process Step or Variable or Key Input</a:t>
                      </a:r>
                    </a:p>
                  </a:txBody>
                  <a:tcPr marL="8707" marR="8707" marT="6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Failure Mode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Effect on Customer Because of Defect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SEV</a:t>
                      </a:r>
                    </a:p>
                  </a:txBody>
                  <a:tcPr marL="8707" marR="8707" marT="653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Causes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OCC</a:t>
                      </a:r>
                    </a:p>
                  </a:txBody>
                  <a:tcPr marL="8707" marR="8707" marT="653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Process Controls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</a:t>
                      </a:r>
                    </a:p>
                  </a:txBody>
                  <a:tcPr marL="8707" marR="8707" marT="653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RPN</a:t>
                      </a:r>
                    </a:p>
                  </a:txBody>
                  <a:tcPr marL="8707" marR="8707" marT="653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42014"/>
                  </a:ext>
                </a:extLst>
              </a:tr>
              <a:tr h="92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What is the process step? </a:t>
                      </a:r>
                    </a:p>
                  </a:txBody>
                  <a:tcPr marL="8707" marR="8707" marT="6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In what ways can the Process Step, Variable, or Key Input go wrong?   (chance of not meeting requirements)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What is the impact on the Key Output Variables (customer requirements) or internal requirements?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How Severe is effect to the customer?</a:t>
                      </a:r>
                    </a:p>
                  </a:txBody>
                  <a:tcPr marL="8707" marR="8707" marT="653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What causes the Key Input to go wrong?  (How could the failure mode occur?)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How frequent is cause likely to Occur?</a:t>
                      </a:r>
                    </a:p>
                  </a:txBody>
                  <a:tcPr marL="8707" marR="8707" marT="653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What are the existing controls that either prevent the failure mode from occurring or detect it should it occur? 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How probable is Detection of cause?</a:t>
                      </a:r>
                    </a:p>
                  </a:txBody>
                  <a:tcPr marL="8707" marR="8707" marT="653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Risk Priority # to rank order concerns</a:t>
                      </a:r>
                    </a:p>
                  </a:txBody>
                  <a:tcPr marL="8707" marR="8707" marT="65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655403"/>
                  </a:ext>
                </a:extLst>
              </a:tr>
              <a:tr h="849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FRS Creation</a:t>
                      </a:r>
                    </a:p>
                  </a:txBody>
                  <a:tcPr marL="8707" marR="8707" marT="6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Incomplete Requirements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Rework and Delays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Data not entered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Business performs User Acceptance testing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707" marR="8707" marT="6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113997"/>
                  </a:ext>
                </a:extLst>
              </a:tr>
              <a:tr h="849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Document Approval</a:t>
                      </a:r>
                    </a:p>
                  </a:txBody>
                  <a:tcPr marL="8707" marR="8707" marT="6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Resource not available for wet signature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unsigned documents stop the process and no result is delivered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Lack of coordination between resources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Work stops without signed documents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7" marR="8707" marT="6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8707" marR="8707" marT="6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7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1894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VA/NVA Analysis Process Map(s)</a:t>
            </a:r>
          </a:p>
        </p:txBody>
      </p:sp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6858000" y="516541"/>
            <a:ext cx="1752600" cy="85505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969963"/>
            <a:r>
              <a:rPr lang="en-US" dirty="0" smtClean="0">
                <a:latin typeface="Proxima Nova" pitchFamily="50" charset="0"/>
              </a:rPr>
              <a:t>13 </a:t>
            </a:r>
            <a:r>
              <a:rPr lang="en-US" dirty="0">
                <a:latin typeface="Proxima Nova" pitchFamily="50" charset="0"/>
              </a:rPr>
              <a:t>Steps</a:t>
            </a:r>
          </a:p>
          <a:p>
            <a:pPr defTabSz="969963"/>
            <a:r>
              <a:rPr lang="en-US" dirty="0">
                <a:latin typeface="Proxima Nova" pitchFamily="50" charset="0"/>
              </a:rPr>
              <a:t>5</a:t>
            </a:r>
            <a:r>
              <a:rPr lang="en-US" dirty="0" smtClean="0">
                <a:latin typeface="Proxima Nova" pitchFamily="50" charset="0"/>
              </a:rPr>
              <a:t> VA Steps</a:t>
            </a:r>
            <a:endParaRPr lang="en-US" dirty="0">
              <a:latin typeface="Proxima Nova" pitchFamily="50" charset="0"/>
            </a:endParaRPr>
          </a:p>
          <a:p>
            <a:pPr defTabSz="969963"/>
            <a:r>
              <a:rPr lang="en-US" dirty="0">
                <a:latin typeface="Proxima Nova" pitchFamily="50" charset="0"/>
              </a:rPr>
              <a:t>6</a:t>
            </a:r>
            <a:r>
              <a:rPr lang="en-US" dirty="0" smtClean="0">
                <a:latin typeface="Proxima Nova" pitchFamily="50" charset="0"/>
              </a:rPr>
              <a:t> NVA/BNVA Steps</a:t>
            </a:r>
            <a:endParaRPr lang="en-US" dirty="0">
              <a:latin typeface="Proxima Nova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4" y="971550"/>
            <a:ext cx="8716388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02895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2114550"/>
            <a:ext cx="38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7500" y="2952750"/>
            <a:ext cx="38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3562350"/>
            <a:ext cx="38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67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Control Matrix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24879"/>
              </p:ext>
            </p:extLst>
          </p:nvPr>
        </p:nvGraphicFramePr>
        <p:xfrm>
          <a:off x="1196558" y="914399"/>
          <a:ext cx="6575842" cy="3257551"/>
        </p:xfrm>
        <a:graphic>
          <a:graphicData uri="http://schemas.openxmlformats.org/drawingml/2006/table">
            <a:tbl>
              <a:tblPr/>
              <a:tblGrid>
                <a:gridCol w="719876">
                  <a:extLst>
                    <a:ext uri="{9D8B030D-6E8A-4147-A177-3AD203B41FA5}">
                      <a16:colId xmlns:a16="http://schemas.microsoft.com/office/drawing/2014/main" xmlns="" val="2211347675"/>
                    </a:ext>
                  </a:extLst>
                </a:gridCol>
                <a:gridCol w="423124">
                  <a:extLst>
                    <a:ext uri="{9D8B030D-6E8A-4147-A177-3AD203B41FA5}">
                      <a16:colId xmlns:a16="http://schemas.microsoft.com/office/drawing/2014/main" xmlns="" val="41911445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4448291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099596132"/>
                    </a:ext>
                  </a:extLst>
                </a:gridCol>
                <a:gridCol w="1775242">
                  <a:extLst>
                    <a:ext uri="{9D8B030D-6E8A-4147-A177-3AD203B41FA5}">
                      <a16:colId xmlns:a16="http://schemas.microsoft.com/office/drawing/2014/main" xmlns="" val="1608872168"/>
                    </a:ext>
                  </a:extLst>
                </a:gridCol>
              </a:tblGrid>
              <a:tr h="27308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Control Matrix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46060"/>
                  </a:ext>
                </a:extLst>
              </a:tr>
              <a:tr h="20481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IMPACT on delays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918051"/>
                  </a:ext>
                </a:extLst>
              </a:tr>
              <a:tr h="1950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3760"/>
                  </a:ext>
                </a:extLst>
              </a:tr>
              <a:tr h="10045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Make and Control Changes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</a:t>
                      </a:r>
                    </a:p>
                  </a:txBody>
                  <a:tcPr marL="9525" marR="9525" marT="71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FRS before prioritizing work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Leverage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signatures for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approval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Omit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453270"/>
                  </a:ext>
                </a:extLst>
              </a:tr>
              <a:tr h="858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Influence</a:t>
                      </a:r>
                    </a:p>
                  </a:txBody>
                  <a:tcPr marL="9525" marR="9525" marT="71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In First Out for demand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long UAT duration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Omit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1725437"/>
                  </a:ext>
                </a:extLst>
              </a:tr>
              <a:tr h="72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Control</a:t>
                      </a:r>
                    </a:p>
                  </a:txBody>
                  <a:tcPr marL="9525" marR="9525" marT="71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vendor process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Omit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Omit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50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6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 Plan for Analyze Phase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71711"/>
              </p:ext>
            </p:extLst>
          </p:nvPr>
        </p:nvGraphicFramePr>
        <p:xfrm>
          <a:off x="228600" y="1165791"/>
          <a:ext cx="8686800" cy="315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8150">
                <a:tc gridSpan="6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Theory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 Test Plan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2" marB="34292">
                    <a:solidFill>
                      <a:srgbClr val="241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Proxima Nova" pitchFamily="50" charset="0"/>
                        </a:rPr>
                        <a:t>Ref</a:t>
                      </a:r>
                      <a:endParaRPr lang="en-US" sz="900" b="1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Proxima Nova" pitchFamily="50" charset="0"/>
                        </a:rPr>
                        <a:t>Theories to be tested</a:t>
                      </a:r>
                      <a:r>
                        <a:rPr lang="en-US" sz="900" b="1" baseline="0" dirty="0" smtClean="0">
                          <a:latin typeface="Proxima Nova" pitchFamily="50" charset="0"/>
                        </a:rPr>
                        <a:t> (select from C-E Diagram, and/or Impact Control Matrix</a:t>
                      </a:r>
                      <a:endParaRPr lang="en-US" sz="900" b="1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Proxima Nova" pitchFamily="50" charset="0"/>
                        </a:rPr>
                        <a:t>Data Required</a:t>
                      </a:r>
                      <a:endParaRPr lang="en-US" sz="900" b="1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Proxima Nova" pitchFamily="50" charset="0"/>
                        </a:rPr>
                        <a:t>Tools to be Used</a:t>
                      </a:r>
                      <a:endParaRPr lang="en-US" sz="900" b="1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Proxima Nova" pitchFamily="50" charset="0"/>
                        </a:rPr>
                        <a:t>Results that</a:t>
                      </a:r>
                      <a:r>
                        <a:rPr lang="en-US" sz="900" b="1" baseline="0" dirty="0" smtClean="0">
                          <a:latin typeface="Proxima Nova" pitchFamily="50" charset="0"/>
                        </a:rPr>
                        <a:t> will support theory</a:t>
                      </a:r>
                      <a:endParaRPr lang="en-US" sz="900" b="1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Proxima Nova" pitchFamily="50" charset="0"/>
                        </a:rPr>
                        <a:t>Results that will rule out theory</a:t>
                      </a:r>
                      <a:endParaRPr lang="en-US" sz="900" b="1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1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Incomplete Requirements Gathering after Prioritization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Demand List</a:t>
                      </a:r>
                    </a:p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Vendor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tracking list</a:t>
                      </a:r>
                      <a:endParaRPr lang="en-US" sz="900" dirty="0" smtClean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Excel, charts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Delay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reasons due to requirements changing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Delay reasons due to other factors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6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2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Document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Approvals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Demand List</a:t>
                      </a:r>
                    </a:p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Vendor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tracking list</a:t>
                      </a:r>
                      <a:endParaRPr lang="en-US" sz="900" dirty="0" smtClean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Excel, charts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Delay in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document approval causes delivery delays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Signatures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and approvals taken in timely fashion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396445730"/>
                  </a:ext>
                </a:extLst>
              </a:tr>
              <a:tr h="48006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3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Long running UAT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Demand List</a:t>
                      </a:r>
                    </a:p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Vendor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tracking list</a:t>
                      </a:r>
                      <a:endParaRPr lang="en-US" sz="900" dirty="0" smtClean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Excel, charts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Delays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in user acceptance cause delivery delays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Delay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reasons due mostly to other factors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6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4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Project Delays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Demand List</a:t>
                      </a:r>
                    </a:p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Vendor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tracking list</a:t>
                      </a:r>
                      <a:endParaRPr lang="en-US" sz="900" dirty="0" smtClean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Excel, charts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Projects drive majority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of demand requests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Projects do not drive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majority of demand requests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06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5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Resourcing Issues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Demand List</a:t>
                      </a:r>
                    </a:p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Vendor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 tracking list</a:t>
                      </a:r>
                      <a:endParaRPr lang="en-US" sz="900" dirty="0" smtClean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Excel, charts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Lack of correct resources causes delays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Proxima Nova" pitchFamily="50" charset="0"/>
                        </a:rPr>
                        <a:t>Dela</a:t>
                      </a:r>
                      <a:r>
                        <a:rPr lang="en-US" sz="900" baseline="0" dirty="0" smtClean="0">
                          <a:latin typeface="Proxima Nova" pitchFamily="50" charset="0"/>
                        </a:rPr>
                        <a:t>y reasons mostly due to other factors </a:t>
                      </a:r>
                      <a:endParaRPr lang="en-US" sz="9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5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Xs—Theories To Be Tested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:  Incomplete requirements after prioritization cause delays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:  Document approvals cause delays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: Long Running UAT drives delays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X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: Project Delays cause demand delays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X</a:t>
            </a:r>
            <a:r>
              <a:rPr lang="en-US" sz="1800" baseline="-25000" dirty="0" smtClean="0"/>
              <a:t>5</a:t>
            </a:r>
            <a:r>
              <a:rPr lang="en-US" sz="1800" dirty="0" smtClean="0"/>
              <a:t>: Resourcing Issues drive delays</a:t>
            </a:r>
          </a:p>
        </p:txBody>
      </p:sp>
    </p:spTree>
    <p:extLst>
      <p:ext uri="{BB962C8B-B14F-4D97-AF65-F5344CB8AC3E}">
        <p14:creationId xmlns:p14="http://schemas.microsoft.com/office/powerpoint/2010/main" val="129267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</a:t>
            </a:r>
            <a:r>
              <a:rPr lang="en-US" dirty="0" smtClean="0"/>
              <a:t>Theories: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7BFB0AA-10DB-4F3E-8AC5-03198EA8C57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3920122042"/>
                  </p:ext>
                </p:extLst>
              </p:nvPr>
            </p:nvGraphicFramePr>
            <p:xfrm>
              <a:off x="457200" y="1397000"/>
              <a:ext cx="8229600" cy="4064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047750"/>
                <a:ext cx="8229600" cy="304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685800" y="409575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8F1C"/>
                </a:solidFill>
                <a:latin typeface="Proxima Nova" pitchFamily="50" charset="0"/>
              </a:rPr>
              <a:t>Of 18 minor enhancements 33%, the majority, were due to requirements issues after prioritization</a:t>
            </a:r>
            <a:endParaRPr lang="en-US" dirty="0">
              <a:solidFill>
                <a:srgbClr val="FF8F1C"/>
              </a:solidFill>
              <a:latin typeface="Proxima Nova" pitchFamily="50" charset="0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4457700" y="514350"/>
            <a:ext cx="4533900" cy="349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7" tIns="48478" rIns="96957" bIns="48478" numCol="1" anchor="t" anchorCtr="0" compatLnSpc="1">
            <a:prstTxWarp prst="textNoShape">
              <a:avLst/>
            </a:prstTxWarp>
          </a:bodyPr>
          <a:lstStyle>
            <a:lvl1pPr marL="342900" indent="-342900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484188" indent="-241300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folHlink"/>
                </a:solidFill>
                <a:latin typeface="+mn-lt"/>
                <a:cs typeface="+mn-cs"/>
              </a:defRPr>
            </a:lvl2pPr>
            <a:lvl3pPr marL="849313" indent="-244475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2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212850" indent="-242888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4pPr>
            <a:lvl5pPr marL="2182813" indent="-246063" algn="l" defTabSz="969963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6400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0972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5544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11613" indent="-246063" algn="l" defTabSz="969963" rtl="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 eaLnBrk="1" hangingPunct="1">
              <a:buSzTx/>
            </a:pPr>
            <a:r>
              <a:rPr lang="en-US" sz="1400" kern="0" dirty="0" smtClean="0">
                <a:solidFill>
                  <a:srgbClr val="FF8F1C"/>
                </a:solidFill>
                <a:latin typeface="Proxima Nova" pitchFamily="50" charset="0"/>
              </a:rPr>
              <a:t>X</a:t>
            </a:r>
            <a:r>
              <a:rPr lang="en-US" sz="1400" kern="0" baseline="-25000" dirty="0" smtClean="0">
                <a:solidFill>
                  <a:srgbClr val="FF8F1C"/>
                </a:solidFill>
                <a:latin typeface="Proxima Nova" pitchFamily="50" charset="0"/>
              </a:rPr>
              <a:t>1: </a:t>
            </a:r>
            <a:r>
              <a:rPr lang="en-US" sz="1400" dirty="0">
                <a:solidFill>
                  <a:srgbClr val="FF8F1C"/>
                </a:solidFill>
                <a:latin typeface="Proxima Nova" pitchFamily="50" charset="0"/>
              </a:rPr>
              <a:t>Incomplete requirements after prioritization </a:t>
            </a:r>
            <a:endParaRPr lang="en-US" sz="1400" kern="0" dirty="0" smtClean="0">
              <a:solidFill>
                <a:srgbClr val="FF8F1C"/>
              </a:solidFill>
              <a:latin typeface="Proxima Nova" pitchFamily="50" charset="0"/>
            </a:endParaRPr>
          </a:p>
          <a:p>
            <a:pPr marL="0" indent="0" algn="r" eaLnBrk="1" hangingPunct="1">
              <a:buSzTx/>
            </a:pPr>
            <a:endParaRPr lang="en-US" sz="1400" kern="0" dirty="0" smtClean="0">
              <a:solidFill>
                <a:srgbClr val="FF8F1C"/>
              </a:solidFill>
              <a:latin typeface="Proxima Nova" pitchFamily="50" charset="0"/>
            </a:endParaRPr>
          </a:p>
          <a:p>
            <a:pPr marL="0" indent="0" algn="r" eaLnBrk="1" hangingPunct="1">
              <a:buSzTx/>
            </a:pPr>
            <a:endParaRPr lang="en-US" sz="1400" kern="0" dirty="0" smtClean="0">
              <a:solidFill>
                <a:srgbClr val="FF8F1C"/>
              </a:solidFill>
              <a:latin typeface="Proxima Nov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Operational Definitions of Key Terms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54038" y="1008460"/>
            <a:ext cx="8312150" cy="3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>
            <a:spAutoFit/>
          </a:bodyPr>
          <a:lstStyle/>
          <a:p>
            <a:pPr algn="l" defTabSz="820738" eaLnBrk="0" hangingPunct="0">
              <a:spcBef>
                <a:spcPct val="0"/>
              </a:spcBef>
              <a:buSzTx/>
              <a:buFontTx/>
              <a:buNone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229600" cy="3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994" tIns="40995" rIns="81994" bIns="40995">
            <a:spAutoFit/>
          </a:bodyPr>
          <a:lstStyle>
            <a:lvl1pPr marL="1641475" indent="-1641475" defTabSz="820738" eaLnBrk="0" hangingPunct="0"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tabLst>
                <a:tab pos="16414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SzTx/>
              <a:buFontTx/>
              <a:buNone/>
            </a:pPr>
            <a:endParaRPr lang="en-US" sz="1800" b="1">
              <a:solidFill>
                <a:schemeClr val="folHlink"/>
              </a:solidFill>
            </a:endParaRP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279098"/>
              </p:ext>
            </p:extLst>
          </p:nvPr>
        </p:nvGraphicFramePr>
        <p:xfrm>
          <a:off x="230188" y="1123949"/>
          <a:ext cx="8683626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1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87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Key Terms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Operational Definitions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6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Minor Enhancement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Change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to a system that requires less than 160 hours to complete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6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Demand Management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Process to identify required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work for a given team to perform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76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ETL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Extract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Transform Load – acronym for data feed process to add data into a data warehouse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6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Data Warehouse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Database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holding data for the purposes of reporting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489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Estimate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XYZ 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process performed by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off-shore resources to determine the number of hours to complete a work request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76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FRS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Functional Requirements Specification – 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ABC 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Document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capturing requirements for a given demand item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xmlns="" val="160091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8719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of Theories: X</a:t>
            </a:r>
            <a:r>
              <a:rPr lang="en-US" baseline="-25000" dirty="0" smtClean="0"/>
              <a:t>2</a:t>
            </a:r>
          </a:p>
        </p:txBody>
      </p:sp>
      <p:sp>
        <p:nvSpPr>
          <p:cNvPr id="4096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2: </a:t>
            </a:r>
            <a:r>
              <a:rPr lang="en-US" dirty="0" smtClean="0"/>
              <a:t>Delays in Documentation Signature/Approval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r>
              <a:rPr lang="en-US" dirty="0"/>
              <a:t>Of 18 Minor Enhancements</a:t>
            </a:r>
          </a:p>
          <a:p>
            <a:pPr marL="0" indent="0" eaLnBrk="1" hangingPunct="1"/>
            <a:r>
              <a:rPr lang="en-US" dirty="0" smtClean="0"/>
              <a:t>only </a:t>
            </a:r>
            <a:r>
              <a:rPr lang="en-US" dirty="0"/>
              <a:t>6</a:t>
            </a:r>
            <a:r>
              <a:rPr lang="en-US" dirty="0" smtClean="0"/>
              <a:t>% </a:t>
            </a:r>
            <a:r>
              <a:rPr lang="en-US" dirty="0"/>
              <a:t>were delayed</a:t>
            </a:r>
          </a:p>
          <a:p>
            <a:pPr marL="0" indent="0" eaLnBrk="1" hangingPunct="1"/>
            <a:r>
              <a:rPr lang="en-US" dirty="0"/>
              <a:t>a</a:t>
            </a:r>
            <a:r>
              <a:rPr lang="en-US" dirty="0" smtClean="0"/>
              <a:t>nd missed critical</a:t>
            </a:r>
          </a:p>
          <a:p>
            <a:pPr marL="0" indent="0" eaLnBrk="1" hangingPunct="1"/>
            <a:r>
              <a:rPr lang="en-US" dirty="0" smtClean="0"/>
              <a:t>CAB deadlines due to</a:t>
            </a:r>
          </a:p>
          <a:p>
            <a:pPr marL="0" indent="0" eaLnBrk="1" hangingPunct="1"/>
            <a:r>
              <a:rPr lang="en-US" dirty="0"/>
              <a:t>d</a:t>
            </a:r>
            <a:r>
              <a:rPr lang="en-US" dirty="0" smtClean="0"/>
              <a:t>ocument approval</a:t>
            </a:r>
          </a:p>
          <a:p>
            <a:pPr marL="0" indent="0" eaLnBrk="1" hangingPunct="1"/>
            <a:r>
              <a:rPr lang="en-US" dirty="0" smtClean="0"/>
              <a:t>delays.</a:t>
            </a:r>
            <a:endParaRPr lang="en-US" dirty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91680588"/>
              </p:ext>
            </p:extLst>
          </p:nvPr>
        </p:nvGraphicFramePr>
        <p:xfrm>
          <a:off x="1600200" y="1079500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1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of Theories X</a:t>
            </a:r>
            <a:r>
              <a:rPr lang="en-US" baseline="-25000" smtClean="0"/>
              <a:t>3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3: </a:t>
            </a:r>
            <a:r>
              <a:rPr lang="en-US" dirty="0" smtClean="0"/>
              <a:t>Long Running UAT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Of 18 Minor Enhancements</a:t>
            </a:r>
          </a:p>
          <a:p>
            <a:pPr marL="0" indent="0" eaLnBrk="1" hangingPunct="1"/>
            <a:r>
              <a:rPr lang="en-US" dirty="0" smtClean="0"/>
              <a:t>Only 11% were delayed</a:t>
            </a:r>
          </a:p>
          <a:p>
            <a:pPr marL="0" indent="0" eaLnBrk="1" hangingPunct="1"/>
            <a:r>
              <a:rPr lang="en-US" dirty="0" smtClean="0"/>
              <a:t>due to long running UAT</a:t>
            </a:r>
            <a:endParaRPr lang="en-US" dirty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17181122"/>
              </p:ext>
            </p:extLst>
          </p:nvPr>
        </p:nvGraphicFramePr>
        <p:xfrm>
          <a:off x="2057400" y="855277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3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of Theories X</a:t>
            </a:r>
            <a:r>
              <a:rPr lang="en-US" baseline="-25000" dirty="0" smtClean="0"/>
              <a:t>4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4: </a:t>
            </a:r>
            <a:r>
              <a:rPr lang="en-US" dirty="0" smtClean="0"/>
              <a:t>Project Delays drive ME delays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Of 18 Minor Enhancements</a:t>
            </a:r>
          </a:p>
          <a:p>
            <a:pPr marL="0" indent="0" eaLnBrk="1" hangingPunct="1"/>
            <a:r>
              <a:rPr lang="en-US" dirty="0"/>
              <a:t>o</a:t>
            </a:r>
            <a:r>
              <a:rPr lang="en-US" dirty="0" smtClean="0"/>
              <a:t>nly 11% were delayed and</a:t>
            </a:r>
          </a:p>
          <a:p>
            <a:pPr marL="0" indent="0" eaLnBrk="1" hangingPunct="1"/>
            <a:r>
              <a:rPr lang="en-US" dirty="0"/>
              <a:t>r</a:t>
            </a:r>
            <a:r>
              <a:rPr lang="en-US" dirty="0" smtClean="0"/>
              <a:t>elated to projects</a:t>
            </a:r>
            <a:endParaRPr lang="en-US" dirty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42295646"/>
              </p:ext>
            </p:extLst>
          </p:nvPr>
        </p:nvGraphicFramePr>
        <p:xfrm>
          <a:off x="2057400" y="855277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of Theories X</a:t>
            </a:r>
            <a:r>
              <a:rPr lang="en-US" baseline="-25000" dirty="0" smtClean="0"/>
              <a:t>5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X</a:t>
            </a:r>
            <a:r>
              <a:rPr lang="en-US" baseline="-25000" dirty="0" smtClean="0"/>
              <a:t>5: </a:t>
            </a:r>
            <a:r>
              <a:rPr lang="en-US" dirty="0" smtClean="0"/>
              <a:t>Resourcing Issues drive ME delays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Of 18 Minor Enhancements</a:t>
            </a:r>
          </a:p>
          <a:p>
            <a:pPr marL="0" indent="0" eaLnBrk="1" hangingPunct="1"/>
            <a:r>
              <a:rPr lang="en-US" dirty="0"/>
              <a:t>o</a:t>
            </a:r>
            <a:r>
              <a:rPr lang="en-US" dirty="0" smtClean="0"/>
              <a:t>nly 6% were delayed </a:t>
            </a:r>
          </a:p>
          <a:p>
            <a:pPr marL="0" indent="0" eaLnBrk="1" hangingPunct="1"/>
            <a:r>
              <a:rPr lang="en-US" dirty="0" smtClean="0"/>
              <a:t>and related to resource </a:t>
            </a:r>
          </a:p>
          <a:p>
            <a:pPr marL="0" indent="0" eaLnBrk="1" hangingPunct="1"/>
            <a:r>
              <a:rPr lang="en-US" dirty="0" smtClean="0"/>
              <a:t>issues</a:t>
            </a:r>
            <a:endParaRPr lang="en-US" dirty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9089470"/>
              </p:ext>
            </p:extLst>
          </p:nvPr>
        </p:nvGraphicFramePr>
        <p:xfrm>
          <a:off x="2057400" y="855277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7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 of Vital Few Root Causes (Proven Xs)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2000" b="1" dirty="0" smtClean="0"/>
              <a:t>Y=f(X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,……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</a:t>
            </a:r>
          </a:p>
          <a:p>
            <a:pPr marL="0" indent="0" algn="ctr" eaLnBrk="1" hangingPunct="1"/>
            <a:endParaRPr lang="en-US" sz="2000" b="1" dirty="0" smtClean="0"/>
          </a:p>
          <a:p>
            <a:pPr marL="0" indent="0" eaLnBrk="1" hangingPunct="1"/>
            <a:r>
              <a:rPr lang="en-US" sz="2000" b="1" dirty="0" smtClean="0"/>
              <a:t>Vital Few </a:t>
            </a:r>
            <a:r>
              <a:rPr lang="en-US" sz="2000" b="1" dirty="0" err="1" smtClean="0"/>
              <a:t>Xs</a:t>
            </a:r>
            <a:r>
              <a:rPr lang="en-US" sz="2000" b="1" dirty="0" smtClean="0"/>
              <a:t> are:</a:t>
            </a:r>
          </a:p>
          <a:p>
            <a:pPr marL="0" indent="0" eaLnBrk="1" hangingPunct="1"/>
            <a:endParaRPr lang="en-US" sz="2000" b="1" dirty="0" smtClean="0"/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: Missed </a:t>
            </a:r>
            <a:r>
              <a:rPr lang="en-US" sz="2000" dirty="0" smtClean="0"/>
              <a:t>Requirements</a:t>
            </a:r>
          </a:p>
          <a:p>
            <a:pPr marL="0" indent="0" eaLnBrk="1" hangingPunct="1"/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8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 of Vital Few Wastes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b="1" dirty="0" smtClean="0"/>
              <a:t>Vital Few Wastes are:</a:t>
            </a:r>
          </a:p>
          <a:p>
            <a:pPr marL="0" indent="0" eaLnBrk="1" hangingPunct="1"/>
            <a:endParaRPr lang="en-US" sz="2000" b="1" dirty="0" smtClean="0"/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2000" dirty="0" smtClean="0"/>
              <a:t> Time spent on rework to redefine incomplete requirements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2000" dirty="0" smtClean="0"/>
              <a:t> Multiple Meetings held each week for same demand</a:t>
            </a:r>
          </a:p>
        </p:txBody>
      </p:sp>
    </p:spTree>
    <p:extLst>
      <p:ext uri="{BB962C8B-B14F-4D97-AF65-F5344CB8AC3E}">
        <p14:creationId xmlns:p14="http://schemas.microsoft.com/office/powerpoint/2010/main" val="4138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Six Sigma Roadmap</a:t>
            </a:r>
            <a:br>
              <a:rPr lang="en"/>
            </a:br>
            <a:endParaRPr lang="en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grpSp>
        <p:nvGrpSpPr>
          <p:cNvPr id="338" name="Shape 338"/>
          <p:cNvGrpSpPr/>
          <p:nvPr/>
        </p:nvGrpSpPr>
        <p:grpSpPr>
          <a:xfrm>
            <a:off x="914400" y="1257300"/>
            <a:ext cx="7143750" cy="3219450"/>
            <a:chOff x="576" y="672"/>
            <a:chExt cx="4500" cy="2028"/>
          </a:xfrm>
        </p:grpSpPr>
        <p:sp>
          <p:nvSpPr>
            <p:cNvPr id="339" name="Shape 339"/>
            <p:cNvSpPr/>
            <p:nvPr/>
          </p:nvSpPr>
          <p:spPr>
            <a:xfrm>
              <a:off x="575" y="1104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Measure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575" y="1536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Analyze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575" y="1968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Improve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575" y="2400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08080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Control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575" y="671"/>
              <a:ext cx="4500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600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Improvement Strategies for Proven Xs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33169"/>
              </p:ext>
            </p:extLst>
          </p:nvPr>
        </p:nvGraphicFramePr>
        <p:xfrm>
          <a:off x="914400" y="1450366"/>
          <a:ext cx="7315200" cy="127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7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Proven Xs (Causes)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Strategies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Incomplete</a:t>
                      </a:r>
                      <a:r>
                        <a:rPr lang="en-US" sz="1400" baseline="0" dirty="0" smtClean="0">
                          <a:latin typeface="Proxima Nova" pitchFamily="50" charset="0"/>
                        </a:rPr>
                        <a:t> Requirements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Proxima Nova" pitchFamily="50" charset="0"/>
                        </a:rPr>
                        <a:t>Add Control Gate</a:t>
                      </a:r>
                      <a:r>
                        <a:rPr lang="en-US" sz="1400" baseline="0" dirty="0" smtClean="0">
                          <a:latin typeface="Proxima Nova" pitchFamily="50" charset="0"/>
                        </a:rPr>
                        <a:t> to ensure completion of requirements before demand is prioritized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Proxima Nova" pitchFamily="50" charset="0"/>
                        </a:rPr>
                        <a:t>Minimize Meetings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048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Descriptions of Possible Solutions (Pros and Cons)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2999"/>
              </p:ext>
            </p:extLst>
          </p:nvPr>
        </p:nvGraphicFramePr>
        <p:xfrm>
          <a:off x="17464" y="1313172"/>
          <a:ext cx="9126537" cy="267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2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2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8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Possible Solution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5" marB="34285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Strengths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 (Pros)</a:t>
                      </a:r>
                      <a:endParaRPr lang="en-US" sz="12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5" marB="34285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Weaknesses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 (Cons)</a:t>
                      </a:r>
                      <a:endParaRPr lang="en-US" sz="12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5" marB="34285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4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Move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FRS Earlier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Gain better requirements upfront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Change for end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users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4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ABC </a:t>
                      </a:r>
                      <a:r>
                        <a:rPr lang="en-US" sz="1200" dirty="0" smtClean="0">
                          <a:latin typeface="Proxima Nova" pitchFamily="50" charset="0"/>
                        </a:rPr>
                        <a:t>Creates FRS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Employees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better equipped to document requirements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Resources already stretched; resistance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5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Video Conferencing</a:t>
                      </a:r>
                    </a:p>
                    <a:p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Virtual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Meeting Rooms to better explain requirements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Not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consistently able to show better requirements using this medium; limited rooms to schedule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4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Electronic Signers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Minimize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time spent approving documents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Proxima Nova" pitchFamily="50" charset="0"/>
                        </a:rPr>
                        <a:t>Time</a:t>
                      </a:r>
                      <a:r>
                        <a:rPr lang="en-US" sz="1200" baseline="0" dirty="0" smtClean="0">
                          <a:latin typeface="Proxima Nova" pitchFamily="50" charset="0"/>
                        </a:rPr>
                        <a:t> savings minimal for usual signers</a:t>
                      </a:r>
                      <a:endParaRPr lang="en-US" sz="1200" dirty="0">
                        <a:latin typeface="Proxima Nova" pitchFamily="50" charset="0"/>
                      </a:endParaRPr>
                    </a:p>
                  </a:txBody>
                  <a:tcPr marT="34285" marB="34285"/>
                </a:tc>
                <a:extLst>
                  <a:ext uri="{0D108BD9-81ED-4DB2-BD59-A6C34878D82A}">
                    <a16:rowId xmlns:a16="http://schemas.microsoft.com/office/drawing/2014/main" xmlns="" val="3660897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601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using Criteria-Based Selection Matrix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63403"/>
              </p:ext>
            </p:extLst>
          </p:nvPr>
        </p:nvGraphicFramePr>
        <p:xfrm>
          <a:off x="231775" y="1356133"/>
          <a:ext cx="8683625" cy="2434817"/>
        </p:xfrm>
        <a:graphic>
          <a:graphicData uri="http://schemas.openxmlformats.org/drawingml/2006/table">
            <a:tbl>
              <a:tblPr/>
              <a:tblGrid>
                <a:gridCol w="2124665">
                  <a:extLst>
                    <a:ext uri="{9D8B030D-6E8A-4147-A177-3AD203B41FA5}">
                      <a16:colId xmlns:a16="http://schemas.microsoft.com/office/drawing/2014/main" xmlns="" val="3480566707"/>
                    </a:ext>
                  </a:extLst>
                </a:gridCol>
                <a:gridCol w="749596">
                  <a:extLst>
                    <a:ext uri="{9D8B030D-6E8A-4147-A177-3AD203B41FA5}">
                      <a16:colId xmlns:a16="http://schemas.microsoft.com/office/drawing/2014/main" xmlns="" val="3936760953"/>
                    </a:ext>
                  </a:extLst>
                </a:gridCol>
                <a:gridCol w="720390">
                  <a:extLst>
                    <a:ext uri="{9D8B030D-6E8A-4147-A177-3AD203B41FA5}">
                      <a16:colId xmlns:a16="http://schemas.microsoft.com/office/drawing/2014/main" xmlns="" val="1757894933"/>
                    </a:ext>
                  </a:extLst>
                </a:gridCol>
                <a:gridCol w="781234">
                  <a:extLst>
                    <a:ext uri="{9D8B030D-6E8A-4147-A177-3AD203B41FA5}">
                      <a16:colId xmlns:a16="http://schemas.microsoft.com/office/drawing/2014/main" xmlns="" val="2212658312"/>
                    </a:ext>
                  </a:extLst>
                </a:gridCol>
                <a:gridCol w="671716">
                  <a:extLst>
                    <a:ext uri="{9D8B030D-6E8A-4147-A177-3AD203B41FA5}">
                      <a16:colId xmlns:a16="http://schemas.microsoft.com/office/drawing/2014/main" xmlns="" val="3192837672"/>
                    </a:ext>
                  </a:extLst>
                </a:gridCol>
                <a:gridCol w="781234">
                  <a:extLst>
                    <a:ext uri="{9D8B030D-6E8A-4147-A177-3AD203B41FA5}">
                      <a16:colId xmlns:a16="http://schemas.microsoft.com/office/drawing/2014/main" xmlns="" val="872783953"/>
                    </a:ext>
                  </a:extLst>
                </a:gridCol>
                <a:gridCol w="781234">
                  <a:extLst>
                    <a:ext uri="{9D8B030D-6E8A-4147-A177-3AD203B41FA5}">
                      <a16:colId xmlns:a16="http://schemas.microsoft.com/office/drawing/2014/main" xmlns="" val="871779966"/>
                    </a:ext>
                  </a:extLst>
                </a:gridCol>
                <a:gridCol w="710656">
                  <a:extLst>
                    <a:ext uri="{9D8B030D-6E8A-4147-A177-3AD203B41FA5}">
                      <a16:colId xmlns:a16="http://schemas.microsoft.com/office/drawing/2014/main" xmlns="" val="2781573819"/>
                    </a:ext>
                  </a:extLst>
                </a:gridCol>
                <a:gridCol w="642510">
                  <a:extLst>
                    <a:ext uri="{9D8B030D-6E8A-4147-A177-3AD203B41FA5}">
                      <a16:colId xmlns:a16="http://schemas.microsoft.com/office/drawing/2014/main" xmlns="" val="404140273"/>
                    </a:ext>
                  </a:extLst>
                </a:gridCol>
                <a:gridCol w="720390">
                  <a:extLst>
                    <a:ext uri="{9D8B030D-6E8A-4147-A177-3AD203B41FA5}">
                      <a16:colId xmlns:a16="http://schemas.microsoft.com/office/drawing/2014/main" xmlns="" val="2117408898"/>
                    </a:ext>
                  </a:extLst>
                </a:gridCol>
              </a:tblGrid>
              <a:tr h="10964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Rankings (1-5)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3295662"/>
                  </a:ext>
                </a:extLst>
              </a:tr>
              <a:tr h="19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Evaluation Criteria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Weighting Factor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Option 1</a:t>
                      </a:r>
                    </a:p>
                  </a:txBody>
                  <a:tcPr marL="7309" marR="7309" marT="54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Weighted Score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Option 2</a:t>
                      </a:r>
                    </a:p>
                  </a:txBody>
                  <a:tcPr marL="7309" marR="7309" marT="548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Weighted Score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Option 3</a:t>
                      </a:r>
                    </a:p>
                  </a:txBody>
                  <a:tcPr marL="7309" marR="7309" marT="548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Weighted Score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Option 4</a:t>
                      </a:r>
                    </a:p>
                  </a:txBody>
                  <a:tcPr marL="7309" marR="7309" marT="548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Weighted Score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591856"/>
                  </a:ext>
                </a:extLst>
              </a:tr>
              <a:tr h="28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Move FRS Earlier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ABC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Creates FRS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Video Conferencing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Electronic Signers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997677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CC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Rankings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Rankings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Rankings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Rankings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476790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Cost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438562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Schedule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163472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Risk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049345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Performance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83247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Reliability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92359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Usability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078446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Reusability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730048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Architecture consistency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759998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Feature support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267030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Scalability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428717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Portability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66826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Software support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5245784"/>
                  </a:ext>
                </a:extLst>
              </a:tr>
              <a:tr h="9867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Cultural 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628755"/>
                  </a:ext>
                </a:extLst>
              </a:tr>
              <a:tr h="9692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211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166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616517"/>
                  </a:ext>
                </a:extLst>
              </a:tr>
              <a:tr h="11073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607766"/>
                  </a:ext>
                </a:extLst>
              </a:tr>
              <a:tr h="10964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Verdana" panose="020B0604030504040204" pitchFamily="34" charset="0"/>
                        </a:rPr>
                        <a:t> Rating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211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166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592437"/>
                  </a:ext>
                </a:extLst>
              </a:tr>
              <a:tr h="14801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54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Recommended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5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5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548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419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&amp; Goal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b="1" dirty="0" smtClean="0"/>
              <a:t>Problem Statement:</a:t>
            </a:r>
          </a:p>
          <a:p>
            <a:pPr marL="0" indent="0" eaLnBrk="1" hangingPunct="1"/>
            <a:r>
              <a:rPr lang="en-US" sz="2000" dirty="0" smtClean="0"/>
              <a:t>In </a:t>
            </a:r>
            <a:r>
              <a:rPr lang="en-US" sz="2000" dirty="0"/>
              <a:t>the last three months </a:t>
            </a:r>
            <a:r>
              <a:rPr lang="en-US" sz="2000" dirty="0" smtClean="0"/>
              <a:t>71% </a:t>
            </a:r>
            <a:r>
              <a:rPr lang="en-US" sz="2000" dirty="0"/>
              <a:t>of minor enhancement projects have been delayed and involve </a:t>
            </a:r>
            <a:r>
              <a:rPr lang="en-US" sz="2000" dirty="0" smtClean="0"/>
              <a:t>rework.  </a:t>
            </a:r>
          </a:p>
          <a:p>
            <a:pPr marL="0" indent="0" eaLnBrk="1" hangingPunct="1"/>
            <a:endParaRPr lang="en-US" sz="2000" b="1" dirty="0" smtClean="0"/>
          </a:p>
          <a:p>
            <a:pPr marL="0" indent="0" eaLnBrk="1" hangingPunct="1"/>
            <a:endParaRPr lang="en-US" sz="2000" b="1" dirty="0" smtClean="0"/>
          </a:p>
          <a:p>
            <a:pPr marL="0" indent="0" eaLnBrk="1" hangingPunct="1"/>
            <a:r>
              <a:rPr lang="en-US" sz="2000" b="1" dirty="0" smtClean="0"/>
              <a:t>Goals Statement:</a:t>
            </a:r>
          </a:p>
          <a:p>
            <a:pPr marL="0" indent="0" eaLnBrk="1" hangingPunct="1"/>
            <a:r>
              <a:rPr lang="en-US" sz="2000" dirty="0" smtClean="0"/>
              <a:t>Reduce </a:t>
            </a:r>
            <a:r>
              <a:rPr lang="en-US" sz="2000" dirty="0"/>
              <a:t>the delays and volume of rework by 50%</a:t>
            </a:r>
          </a:p>
          <a:p>
            <a:pPr marL="0" indent="0" eaLnBrk="1" hangingPunct="1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893529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List of  Selected Remedies (Solutions)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defTabSz="914400" eaLnBrk="1" hangingPunct="1"/>
            <a:r>
              <a:rPr lang="en-US" dirty="0" smtClean="0"/>
              <a:t>Top </a:t>
            </a:r>
            <a:r>
              <a:rPr lang="en-US" dirty="0"/>
              <a:t>Selected </a:t>
            </a:r>
            <a:r>
              <a:rPr lang="en-US" dirty="0" smtClean="0"/>
              <a:t>Remedy</a:t>
            </a:r>
          </a:p>
          <a:p>
            <a:pPr marL="609600" indent="-609600" algn="ctr" defTabSz="914400" eaLnBrk="1" hangingPunct="1"/>
            <a:endParaRPr lang="en-US" dirty="0" smtClean="0"/>
          </a:p>
          <a:p>
            <a:pPr marL="342900" indent="-342900" defTabSz="914400" eaLnBrk="1" hangingPunct="1">
              <a:buFont typeface="Arial" pitchFamily="34" charset="0"/>
              <a:buChar char="•"/>
            </a:pPr>
            <a:r>
              <a:rPr lang="en-US" sz="2000" dirty="0" smtClean="0"/>
              <a:t>Move FRS earlier in the process before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8355508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State Process Map(s)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000" y="981236"/>
            <a:ext cx="8517154" cy="38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886201" y="1653989"/>
            <a:ext cx="13447" cy="1825438"/>
          </a:xfrm>
          <a:prstGeom prst="line">
            <a:avLst/>
          </a:prstGeom>
          <a:noFill/>
          <a:ln w="9525" cap="flat" cmpd="sng" algn="ctr">
            <a:solidFill>
              <a:srgbClr val="FD251A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ounded Rectangle 9"/>
          <p:cNvSpPr/>
          <p:nvPr/>
        </p:nvSpPr>
        <p:spPr>
          <a:xfrm>
            <a:off x="3886200" y="1543051"/>
            <a:ext cx="1752600" cy="564776"/>
          </a:xfrm>
          <a:prstGeom prst="round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roxima Nova" pitchFamily="50" charset="0"/>
                <a:ea typeface="+mn-ea"/>
                <a:cs typeface="+mn-cs"/>
              </a:rPr>
              <a:t>Gate Checkpoint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2927112"/>
            <a:ext cx="38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028950"/>
            <a:ext cx="7620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3031887"/>
            <a:ext cx="38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2897664"/>
            <a:ext cx="38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59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Work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4400" eaLnBrk="1" hangingPunct="1">
              <a:buSzTx/>
              <a:buFont typeface="Arial" pitchFamily="34" charset="0"/>
              <a:buChar char="•"/>
            </a:pPr>
            <a:r>
              <a:rPr lang="en-US" dirty="0"/>
              <a:t>Standard work is documented and presented in the following fashion:</a:t>
            </a:r>
          </a:p>
          <a:p>
            <a:pPr marL="285750" indent="-285750" defTabSz="914400" eaLnBrk="1" hangingPunct="1">
              <a:buSzTx/>
              <a:buFont typeface="Arial" pitchFamily="34" charset="0"/>
              <a:buChar char="•"/>
            </a:pPr>
            <a:r>
              <a:rPr lang="en-US" dirty="0"/>
              <a:t>The process map and control gate make up the work instructions followed by the group</a:t>
            </a:r>
          </a:p>
          <a:p>
            <a:pPr marL="285750" indent="-285750" defTabSz="914400" eaLnBrk="1" hangingPunct="1">
              <a:buSzTx/>
              <a:buFont typeface="Arial" pitchFamily="34" charset="0"/>
              <a:buChar char="•"/>
            </a:pPr>
            <a:r>
              <a:rPr lang="en-US" dirty="0"/>
              <a:t>Work Instructions are posted on the BIM ME Demand Management SharePoint site for reference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995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Updated Process FMEA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64921"/>
              </p:ext>
            </p:extLst>
          </p:nvPr>
        </p:nvGraphicFramePr>
        <p:xfrm>
          <a:off x="17463" y="1200150"/>
          <a:ext cx="9126542" cy="2400301"/>
        </p:xfrm>
        <a:graphic>
          <a:graphicData uri="http://schemas.openxmlformats.org/drawingml/2006/table">
            <a:tbl>
              <a:tblPr/>
              <a:tblGrid>
                <a:gridCol w="936632">
                  <a:extLst>
                    <a:ext uri="{9D8B030D-6E8A-4147-A177-3AD203B41FA5}">
                      <a16:colId xmlns:a16="http://schemas.microsoft.com/office/drawing/2014/main" xmlns="" val="4009247929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465187155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1214356551"/>
                    </a:ext>
                  </a:extLst>
                </a:gridCol>
                <a:gridCol w="187326">
                  <a:extLst>
                    <a:ext uri="{9D8B030D-6E8A-4147-A177-3AD203B41FA5}">
                      <a16:colId xmlns:a16="http://schemas.microsoft.com/office/drawing/2014/main" xmlns="" val="2618504768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691109258"/>
                    </a:ext>
                  </a:extLst>
                </a:gridCol>
                <a:gridCol w="209806">
                  <a:extLst>
                    <a:ext uri="{9D8B030D-6E8A-4147-A177-3AD203B41FA5}">
                      <a16:colId xmlns:a16="http://schemas.microsoft.com/office/drawing/2014/main" xmlns="" val="909795259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554186448"/>
                    </a:ext>
                  </a:extLst>
                </a:gridCol>
                <a:gridCol w="187326">
                  <a:extLst>
                    <a:ext uri="{9D8B030D-6E8A-4147-A177-3AD203B41FA5}">
                      <a16:colId xmlns:a16="http://schemas.microsoft.com/office/drawing/2014/main" xmlns="" val="308986424"/>
                    </a:ext>
                  </a:extLst>
                </a:gridCol>
                <a:gridCol w="337187">
                  <a:extLst>
                    <a:ext uri="{9D8B030D-6E8A-4147-A177-3AD203B41FA5}">
                      <a16:colId xmlns:a16="http://schemas.microsoft.com/office/drawing/2014/main" xmlns="" val="3521083403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419672373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2477873665"/>
                    </a:ext>
                  </a:extLst>
                </a:gridCol>
                <a:gridCol w="936632">
                  <a:extLst>
                    <a:ext uri="{9D8B030D-6E8A-4147-A177-3AD203B41FA5}">
                      <a16:colId xmlns:a16="http://schemas.microsoft.com/office/drawing/2014/main" xmlns="" val="3930528906"/>
                    </a:ext>
                  </a:extLst>
                </a:gridCol>
                <a:gridCol w="142368">
                  <a:extLst>
                    <a:ext uri="{9D8B030D-6E8A-4147-A177-3AD203B41FA5}">
                      <a16:colId xmlns:a16="http://schemas.microsoft.com/office/drawing/2014/main" xmlns="" val="3859140067"/>
                    </a:ext>
                  </a:extLst>
                </a:gridCol>
                <a:gridCol w="142368">
                  <a:extLst>
                    <a:ext uri="{9D8B030D-6E8A-4147-A177-3AD203B41FA5}">
                      <a16:colId xmlns:a16="http://schemas.microsoft.com/office/drawing/2014/main" xmlns="" val="118235171"/>
                    </a:ext>
                  </a:extLst>
                </a:gridCol>
                <a:gridCol w="142368">
                  <a:extLst>
                    <a:ext uri="{9D8B030D-6E8A-4147-A177-3AD203B41FA5}">
                      <a16:colId xmlns:a16="http://schemas.microsoft.com/office/drawing/2014/main" xmlns="" val="3238002337"/>
                    </a:ext>
                  </a:extLst>
                </a:gridCol>
                <a:gridCol w="284737">
                  <a:extLst>
                    <a:ext uri="{9D8B030D-6E8A-4147-A177-3AD203B41FA5}">
                      <a16:colId xmlns:a16="http://schemas.microsoft.com/office/drawing/2014/main" xmlns="" val="2335027482"/>
                    </a:ext>
                  </a:extLst>
                </a:gridCol>
              </a:tblGrid>
              <a:tr h="5916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Process Step or Variable or Key Input</a:t>
                      </a:r>
                    </a:p>
                  </a:txBody>
                  <a:tcPr marL="5347" marR="5347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Failure Mode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Effect on Customer Because of Defect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SEV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Causes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OCC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Process Controls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RPN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Actions Recommended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Resp.&amp; Target Date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Actions Taken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SEV</a:t>
                      </a:r>
                    </a:p>
                  </a:txBody>
                  <a:tcPr marL="5347" marR="5347" marT="401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OCC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Future RPN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169585"/>
                  </a:ext>
                </a:extLst>
              </a:tr>
              <a:tr h="943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What is the process step? </a:t>
                      </a:r>
                    </a:p>
                  </a:txBody>
                  <a:tcPr marL="5347" marR="5347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In what ways can the Process Step, Variable, or Key Input go wrong?   (chance of not meeting requirements)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What is the impact on the Key Output Variables (customer requirements) or internal requirements?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How Severe is effect to the customer?</a:t>
                      </a:r>
                    </a:p>
                  </a:txBody>
                  <a:tcPr marL="5347" marR="5347" marT="40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What causes the Key Input to go wrong?  (How could the failure mode occur?)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How frequent is cause likely to Occur?</a:t>
                      </a:r>
                    </a:p>
                  </a:txBody>
                  <a:tcPr marL="5347" marR="5347" marT="40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What are the existing controls that either prevent the failure mode from occurring or detect it should it occur? 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How probable is Detection of cause?</a:t>
                      </a:r>
                    </a:p>
                  </a:txBody>
                  <a:tcPr marL="5347" marR="5347" marT="40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 Risk Priority # to rank order concerns</a:t>
                      </a:r>
                    </a:p>
                  </a:txBody>
                  <a:tcPr marL="5347" marR="5347" marT="40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What are the actions for reducing the Occurrence of the cause, or improving Detection?           Should have actions on high RPN's or Severity of 9 or 10.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Who's Responsible for the recommended action? What date?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What were the actions implemented?  Include completion month/year.   (Then recalculate resulting RPN.)   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Future Severity</a:t>
                      </a:r>
                    </a:p>
                  </a:txBody>
                  <a:tcPr marL="5347" marR="5347" marT="40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Future Occurance</a:t>
                      </a:r>
                    </a:p>
                  </a:txBody>
                  <a:tcPr marL="5347" marR="5347" marT="4010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Future Detection</a:t>
                      </a:r>
                    </a:p>
                  </a:txBody>
                  <a:tcPr marL="5347" marR="5347" marT="4010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7" marR="5347" marT="4010" marB="0" vert="wordArtVert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406461"/>
                  </a:ext>
                </a:extLst>
              </a:tr>
              <a:tr h="864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FRS Creation</a:t>
                      </a:r>
                    </a:p>
                  </a:txBody>
                  <a:tcPr marL="5347" marR="5347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Incomplete Requirements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Rework and Delays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Data not entered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Business performs User Acceptance testing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5347" marR="5347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Leverage needed stakeholders for requirements</a:t>
                      </a:r>
                    </a:p>
                  </a:txBody>
                  <a:tcPr marL="5347" marR="5347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Demand Requestor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Completed (2/2017)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347" marR="5347" marT="4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347" marR="5347" marT="401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61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0068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Barrier and Aids Chart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Requestors will ask for their work to be done immediately by process owner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Requestor wants to start work before weekly demand meeting prioritization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FRS Quality Issues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dirty="0" smtClean="0"/>
              <a:t>Counter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Metrics to track this activity for process owner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Vendor and process owner to ensure work flows through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Gate check will ensure improved quality; incomplete requirements forced to return to process start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069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Change Management Plan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Change Team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Identify key stakeholders for the change team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Interview stakeholders one-on-one to identify key concerns and resolutions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Establish change owner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Implement Change to Process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Leverage change owner as champion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dirty="0" smtClean="0"/>
              <a:t>Resolve operational questions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dirty="0" smtClean="0"/>
              <a:t>Manage and lead process with stakeholders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Gather Process Metrics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Establish metrics gathering and reporting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Report up to Sr. Management and Process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636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Plan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5499117"/>
              </p:ext>
            </p:extLst>
          </p:nvPr>
        </p:nvGraphicFramePr>
        <p:xfrm>
          <a:off x="228600" y="1310640"/>
          <a:ext cx="8683628" cy="278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426566497"/>
                    </a:ext>
                  </a:extLst>
                </a:gridCol>
                <a:gridCol w="3659189">
                  <a:extLst>
                    <a:ext uri="{9D8B030D-6E8A-4147-A177-3AD203B41FA5}">
                      <a16:colId xmlns:a16="http://schemas.microsoft.com/office/drawing/2014/main" xmlns="" val="812521351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1934225066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41272561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Step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Task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Timing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6959866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1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Create Demand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Site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latin typeface="Proxima Nova" pitchFamily="50" charset="0"/>
                        </a:rPr>
                        <a:t>2 Weeks before Implementation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Green Belt Candidate, PMO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1668606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2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Create Training Material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2 Weeks before implementation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Green Belt Candidate, Process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17271883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3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Conduct Training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1 Week before implementation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Green Belt Candidate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756496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4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Cut Over to New Process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Implementation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Day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Green Belt Candidate, Process Owner, Requestors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71911138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5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Remove Access to Legacy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Site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Implementation Day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Green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Belt Candidate, PMO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305959622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6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Add Legacy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Demand Items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Week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of implementation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Process Owner, Requestors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419346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468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Improvements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Control Gate Behavior Post-Implementation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720018"/>
              </p:ext>
            </p:extLst>
          </p:nvPr>
        </p:nvGraphicFramePr>
        <p:xfrm>
          <a:off x="251290" y="976313"/>
          <a:ext cx="79994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3732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Six Sigma Roadmap</a:t>
            </a:r>
            <a:br>
              <a:rPr lang="en"/>
            </a:br>
            <a:endParaRPr lang="en"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48</a:t>
            </a:fld>
            <a:endParaRPr lang="en"/>
          </a:p>
        </p:txBody>
      </p:sp>
      <p:grpSp>
        <p:nvGrpSpPr>
          <p:cNvPr id="430" name="Shape 430"/>
          <p:cNvGrpSpPr/>
          <p:nvPr/>
        </p:nvGrpSpPr>
        <p:grpSpPr>
          <a:xfrm>
            <a:off x="914400" y="1257300"/>
            <a:ext cx="7143750" cy="3219450"/>
            <a:chOff x="576" y="672"/>
            <a:chExt cx="4500" cy="2028"/>
          </a:xfrm>
        </p:grpSpPr>
        <p:sp>
          <p:nvSpPr>
            <p:cNvPr id="431" name="Shape 431"/>
            <p:cNvSpPr/>
            <p:nvPr/>
          </p:nvSpPr>
          <p:spPr>
            <a:xfrm>
              <a:off x="575" y="1104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Measure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575" y="1536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Analyze</a:t>
              </a:r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" y="1968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Improve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575" y="2400"/>
              <a:ext cx="4500" cy="300"/>
            </a:xfrm>
            <a:prstGeom prst="roundRect">
              <a:avLst>
                <a:gd name="adj" fmla="val 16667"/>
              </a:avLst>
            </a:prstGeom>
            <a:solidFill>
              <a:srgbClr val="24135F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ct val="25000"/>
                <a:buFont typeface="Noto Sans Symbols"/>
                <a:buNone/>
              </a:pPr>
              <a:r>
                <a:rPr lang="en" sz="24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Control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575" y="671"/>
              <a:ext cx="4500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80808">
                  <a:alpha val="498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oto Sans Symbols"/>
                <a:buNone/>
              </a:pPr>
              <a:r>
                <a:rPr lang="en" sz="2400">
                  <a:latin typeface="Proxima Nova"/>
                  <a:ea typeface="Proxima Nova"/>
                  <a:cs typeface="Proxima Nova"/>
                  <a:sym typeface="Proxima Nova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987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58288"/>
              </p:ext>
            </p:extLst>
          </p:nvPr>
        </p:nvGraphicFramePr>
        <p:xfrm>
          <a:off x="0" y="1352550"/>
          <a:ext cx="9144000" cy="2400302"/>
        </p:xfrm>
        <a:graphic>
          <a:graphicData uri="http://schemas.openxmlformats.org/drawingml/2006/table">
            <a:tbl>
              <a:tblPr/>
              <a:tblGrid>
                <a:gridCol w="838039">
                  <a:extLst>
                    <a:ext uri="{9D8B030D-6E8A-4147-A177-3AD203B41FA5}">
                      <a16:colId xmlns:a16="http://schemas.microsoft.com/office/drawing/2014/main" xmlns="" val="4207113485"/>
                    </a:ext>
                  </a:extLst>
                </a:gridCol>
                <a:gridCol w="705717">
                  <a:extLst>
                    <a:ext uri="{9D8B030D-6E8A-4147-A177-3AD203B41FA5}">
                      <a16:colId xmlns:a16="http://schemas.microsoft.com/office/drawing/2014/main" xmlns="" val="2276763829"/>
                    </a:ext>
                  </a:extLst>
                </a:gridCol>
                <a:gridCol w="760852">
                  <a:extLst>
                    <a:ext uri="{9D8B030D-6E8A-4147-A177-3AD203B41FA5}">
                      <a16:colId xmlns:a16="http://schemas.microsoft.com/office/drawing/2014/main" xmlns="" val="4000322226"/>
                    </a:ext>
                  </a:extLst>
                </a:gridCol>
                <a:gridCol w="551342">
                  <a:extLst>
                    <a:ext uri="{9D8B030D-6E8A-4147-A177-3AD203B41FA5}">
                      <a16:colId xmlns:a16="http://schemas.microsoft.com/office/drawing/2014/main" xmlns="" val="191129543"/>
                    </a:ext>
                  </a:extLst>
                </a:gridCol>
                <a:gridCol w="804960">
                  <a:extLst>
                    <a:ext uri="{9D8B030D-6E8A-4147-A177-3AD203B41FA5}">
                      <a16:colId xmlns:a16="http://schemas.microsoft.com/office/drawing/2014/main" xmlns="" val="3723330937"/>
                    </a:ext>
                  </a:extLst>
                </a:gridCol>
                <a:gridCol w="529287">
                  <a:extLst>
                    <a:ext uri="{9D8B030D-6E8A-4147-A177-3AD203B41FA5}">
                      <a16:colId xmlns:a16="http://schemas.microsoft.com/office/drawing/2014/main" xmlns="" val="539189290"/>
                    </a:ext>
                  </a:extLst>
                </a:gridCol>
                <a:gridCol w="838039">
                  <a:extLst>
                    <a:ext uri="{9D8B030D-6E8A-4147-A177-3AD203B41FA5}">
                      <a16:colId xmlns:a16="http://schemas.microsoft.com/office/drawing/2014/main" xmlns="" val="3870340956"/>
                    </a:ext>
                  </a:extLst>
                </a:gridCol>
                <a:gridCol w="595448">
                  <a:extLst>
                    <a:ext uri="{9D8B030D-6E8A-4147-A177-3AD203B41FA5}">
                      <a16:colId xmlns:a16="http://schemas.microsoft.com/office/drawing/2014/main" xmlns="" val="1236537304"/>
                    </a:ext>
                  </a:extLst>
                </a:gridCol>
                <a:gridCol w="782905">
                  <a:extLst>
                    <a:ext uri="{9D8B030D-6E8A-4147-A177-3AD203B41FA5}">
                      <a16:colId xmlns:a16="http://schemas.microsoft.com/office/drawing/2014/main" xmlns="" val="1040727270"/>
                    </a:ext>
                  </a:extLst>
                </a:gridCol>
                <a:gridCol w="771878">
                  <a:extLst>
                    <a:ext uri="{9D8B030D-6E8A-4147-A177-3AD203B41FA5}">
                      <a16:colId xmlns:a16="http://schemas.microsoft.com/office/drawing/2014/main" xmlns="" val="615806513"/>
                    </a:ext>
                  </a:extLst>
                </a:gridCol>
                <a:gridCol w="529287">
                  <a:extLst>
                    <a:ext uri="{9D8B030D-6E8A-4147-A177-3AD203B41FA5}">
                      <a16:colId xmlns:a16="http://schemas.microsoft.com/office/drawing/2014/main" xmlns="" val="2623346346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xmlns="" val="377129337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xmlns="" val="4165498274"/>
                    </a:ext>
                  </a:extLst>
                </a:gridCol>
              </a:tblGrid>
              <a:tr h="22854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Control Plan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453784"/>
                  </a:ext>
                </a:extLst>
              </a:tr>
              <a:tr h="13889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Control Plan for: BIM Minor Enhancement Process</a:t>
                      </a:r>
                    </a:p>
                  </a:txBody>
                  <a:tcPr marL="7856" marR="7856" marT="58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Date: March 2017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6" marR="7856" marT="58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1728"/>
                  </a:ext>
                </a:extLst>
              </a:tr>
              <a:tr h="13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0656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Subject</a:t>
                      </a:r>
                    </a:p>
                  </a:txBody>
                  <a:tcPr marL="7856" marR="7856" marT="5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Goal (Standard)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of Measure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7856" marR="7856" marT="5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of Measurement</a:t>
                      </a:r>
                    </a:p>
                  </a:txBody>
                  <a:tcPr marL="7856" marR="7856" marT="5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Measurement Recorded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 by Whom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for Taking Action</a:t>
                      </a:r>
                    </a:p>
                  </a:txBody>
                  <a:tcPr marL="7856" marR="7856" marT="5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Actions to Take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Decides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Acts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Action Recorded</a:t>
                      </a:r>
                    </a:p>
                  </a:txBody>
                  <a:tcPr marL="7856" marR="7856" marT="58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52146"/>
                  </a:ext>
                </a:extLst>
              </a:tr>
              <a:tr h="252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Questionnaire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Questions fIlled out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Review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Status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 Incomplete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Retraining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Report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4145278"/>
                  </a:ext>
                </a:extLst>
              </a:tr>
              <a:tr h="37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FRS Gate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FRS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 Review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Status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 Incomplete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Retraining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Report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861888"/>
                  </a:ext>
                </a:extLst>
              </a:tr>
              <a:tr h="505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FRS Time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 days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Stamps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Review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Report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&gt;15 exceed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Analyze; Determine Action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Owner; Vendor; Requestor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Report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6632991"/>
                  </a:ext>
                </a:extLst>
              </a:tr>
              <a:tr h="37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Order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In First Out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Prioritization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 Review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Report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&gt;5 escalated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Analyze; Determine Action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Owner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Report</a:t>
                      </a:r>
                    </a:p>
                  </a:txBody>
                  <a:tcPr marL="7856" marR="7856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767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Scope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b="1" dirty="0" smtClean="0"/>
              <a:t>In Scope: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Minor Enhancement Demand Management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Requirements gathering process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Documentation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b="1" dirty="0" smtClean="0"/>
              <a:t>Items Out of Scope: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XYZ </a:t>
            </a:r>
            <a:r>
              <a:rPr lang="en-US" sz="2000" dirty="0" smtClean="0"/>
              <a:t>internal processes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SDLC/Compliance process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XYZ </a:t>
            </a:r>
            <a:r>
              <a:rPr lang="en-US" sz="2000" dirty="0" smtClean="0"/>
              <a:t>training</a:t>
            </a:r>
          </a:p>
          <a:p>
            <a:pPr marL="0" indent="0" eaLnBrk="1" hangingPunct="1"/>
            <a:r>
              <a:rPr lang="en-US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5612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Procedures/Policies</a:t>
            </a:r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400" b="1" dirty="0" smtClean="0"/>
              <a:t>New Procedure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Process Owner acts as gate check to ensure approved FRS is present before vendor begins work</a:t>
            </a:r>
          </a:p>
          <a:p>
            <a:pPr marL="0" indent="0" eaLnBrk="1" hangingPunct="1"/>
            <a:endParaRPr lang="en-US" sz="1400" b="1" dirty="0" smtClean="0"/>
          </a:p>
          <a:p>
            <a:pPr marL="0" indent="0" eaLnBrk="1" hangingPunct="1"/>
            <a:r>
              <a:rPr lang="en-US" sz="1400" b="1" dirty="0" smtClean="0"/>
              <a:t>Revised Procedure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Vendor checks demand list each Monday and begins to schedule FRS creation meetings with requestors.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Collapsed review and prioritization into one meeting instead of 2 per week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 eaLnBrk="1" hangingPunct="1"/>
            <a:r>
              <a:rPr lang="en-US" sz="1400" b="1" dirty="0" smtClean="0"/>
              <a:t>New Policies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Demand prioritization requires completed FRS – </a:t>
            </a:r>
            <a:r>
              <a:rPr lang="en-US" sz="1400" dirty="0" smtClean="0"/>
              <a:t>ABC </a:t>
            </a:r>
            <a:r>
              <a:rPr lang="en-US" sz="1400" dirty="0" smtClean="0"/>
              <a:t>will not release work to vendor without approved FRS and completed questionnaire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First In First Out Policy – After approved FRS and completed demand form are submitted each prioritized demand item is built to completion. No in-flight reprioritization allowed</a:t>
            </a:r>
          </a:p>
        </p:txBody>
      </p:sp>
    </p:spTree>
    <p:extLst>
      <p:ext uri="{BB962C8B-B14F-4D97-AF65-F5344CB8AC3E}">
        <p14:creationId xmlns:p14="http://schemas.microsoft.com/office/powerpoint/2010/main" val="35743947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 Plan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388538"/>
              </p:ext>
            </p:extLst>
          </p:nvPr>
        </p:nvGraphicFramePr>
        <p:xfrm>
          <a:off x="231772" y="1371600"/>
          <a:ext cx="8683628" cy="234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907">
                  <a:extLst>
                    <a:ext uri="{9D8B030D-6E8A-4147-A177-3AD203B41FA5}">
                      <a16:colId xmlns:a16="http://schemas.microsoft.com/office/drawing/2014/main" xmlns="" val="3649763914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1092826395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354527244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361507002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Task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Audience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Timing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4204093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Decision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Brief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for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new procedure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Vendor, </a:t>
                      </a:r>
                      <a:r>
                        <a:rPr lang="en-US" sz="1100" baseline="0" dirty="0" err="1" smtClean="0">
                          <a:latin typeface="Proxima Nova" pitchFamily="50" charset="0"/>
                        </a:rPr>
                        <a:t>Sr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Leadership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Formal Meeting with PowerPoint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 3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rd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9958496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Organize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vendor change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Vendor,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Process 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Formal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Meeting with Visio and SharePoint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 17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7693934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Organize requestor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change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 Vendor, Process 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Formal Meeting with Visio and SharePoint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22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nd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77407086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Final Go Live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 Vendor, Process 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Formal Meeting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with Q&amp;A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 27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41964468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Proxima Nova" pitchFamily="50" charset="0"/>
                        </a:rPr>
                        <a:t>HyperCare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 Vendor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Formal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Meeting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 27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 through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April 13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Proxima Nova" pitchFamily="50" charset="0"/>
                          <a:ea typeface="+mn-ea"/>
                          <a:cs typeface="+mn-cs"/>
                        </a:rPr>
                        <a:t>2017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Proxima Nova" pitchFamily="50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69955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487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Training Plan</a:t>
            </a:r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9911936"/>
              </p:ext>
            </p:extLst>
          </p:nvPr>
        </p:nvGraphicFramePr>
        <p:xfrm>
          <a:off x="231772" y="1440180"/>
          <a:ext cx="8683628" cy="189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907">
                  <a:extLst>
                    <a:ext uri="{9D8B030D-6E8A-4147-A177-3AD203B41FA5}">
                      <a16:colId xmlns:a16="http://schemas.microsoft.com/office/drawing/2014/main" xmlns="" val="3649763914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1092826395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354527244"/>
                    </a:ext>
                  </a:extLst>
                </a:gridCol>
                <a:gridCol w="2170907">
                  <a:extLst>
                    <a:ext uri="{9D8B030D-6E8A-4147-A177-3AD203B41FA5}">
                      <a16:colId xmlns:a16="http://schemas.microsoft.com/office/drawing/2014/main" xmlns="" val="361507002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Training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Audience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Format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Timing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4204093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High Level Overview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Vendor, </a:t>
                      </a:r>
                      <a:r>
                        <a:rPr lang="en-US" sz="1100" baseline="0" dirty="0" err="1" smtClean="0">
                          <a:latin typeface="Proxima Nova" pitchFamily="50" charset="0"/>
                        </a:rPr>
                        <a:t>Sr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Leadership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PowerPoint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 3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rd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9958496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Vendor Training &amp;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Responsibilities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Vendor,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Process 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PowerPoint,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SharePoint Site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17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7693934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 Training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 Vendor, Process Owner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PowerPoint,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SharePoint Site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February 24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</a:t>
                      </a:r>
                      <a:r>
                        <a:rPr lang="en-US" sz="110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77407086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Just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in Time training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Requestors, Vendor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Phone Call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Thursdays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March 2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nd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through April 13</a:t>
                      </a:r>
                      <a:r>
                        <a:rPr lang="en-US" sz="1100" baseline="30000" dirty="0" smtClean="0">
                          <a:latin typeface="Proxima Nova" pitchFamily="50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2017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69955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197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Updated Process Capability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8841605"/>
              </p:ext>
            </p:extLst>
          </p:nvPr>
        </p:nvGraphicFramePr>
        <p:xfrm>
          <a:off x="1219200" y="1855788"/>
          <a:ext cx="662940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xmlns="" val="3449075214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xmlns="" val="16808372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Process Name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Capability (Sigma)</a:t>
                      </a:r>
                      <a:endParaRPr lang="en-US" sz="11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41640328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Minor Enhancement Delivery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2.50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84915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1317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38135"/>
              </p:ext>
            </p:extLst>
          </p:nvPr>
        </p:nvGraphicFramePr>
        <p:xfrm>
          <a:off x="685800" y="1200150"/>
          <a:ext cx="800100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Current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Goal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Proxima Nova" pitchFamily="50" charset="0"/>
                        </a:rPr>
                        <a:t>Actual</a:t>
                      </a:r>
                      <a:endParaRPr lang="en-US" sz="1400" dirty="0">
                        <a:solidFill>
                          <a:schemeClr val="bg1"/>
                        </a:solidFill>
                        <a:latin typeface="Proxima Nova" pitchFamily="50" charset="0"/>
                      </a:endParaRPr>
                    </a:p>
                  </a:txBody>
                  <a:tcPr marT="34288" marB="34288" anchor="ctr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COPQ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93</a:t>
                      </a:r>
                      <a:r>
                        <a:rPr lang="en-US" sz="1400" baseline="0" dirty="0" smtClean="0">
                          <a:latin typeface="Proxima Nova" pitchFamily="50" charset="0"/>
                        </a:rPr>
                        <a:t> hours rework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40 hours rework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40 hours rework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Relevant Metric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33%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17%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15%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PPM (of DPMO)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333333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166667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153846</a:t>
                      </a: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Sigma Level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1.93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2.47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Proxima Nova" pitchFamily="50" charset="0"/>
                        </a:rPr>
                        <a:t>2.50</a:t>
                      </a:r>
                    </a:p>
                    <a:p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4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Lessons Learned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dirty="0" smtClean="0"/>
              <a:t>Key Lessons Learned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Stakeholders can have different opinions on how to follow well known processes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Identify stakeholders – even new ones that appear after implementation!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Consistent communication.  Key stakeholders can show concern and reluctance to change just before implementation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Understand sensitivities with vendors and process change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Metrics and Reporting important to see gaps and improve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Negotiate with stakeholders wanting to change the process during DMAIC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7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Justification and Expected Results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600" b="1" dirty="0" smtClean="0"/>
              <a:t>Relevant Metrics and Improvement Targets: </a:t>
            </a:r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endParaRPr lang="en-US" sz="1600" b="1" dirty="0"/>
          </a:p>
          <a:p>
            <a:pPr marL="0" indent="0" eaLnBrk="1" hangingPunct="1"/>
            <a:endParaRPr lang="en-US" sz="1600" b="1" dirty="0" smtClean="0"/>
          </a:p>
          <a:p>
            <a:pPr marL="0" indent="0" eaLnBrk="1" hangingPunct="1"/>
            <a:r>
              <a:rPr lang="en-US" sz="1600" b="1" dirty="0" smtClean="0"/>
              <a:t>Operational/Strategic Impact: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Reduce delays to business needs and timelines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Maximize value created with monthly demand pool hours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Reduce business and IS expense investing in additional resources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Improve image with customer with consistent, improved delivery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indent="0" eaLnBrk="1" hangingPunct="1"/>
            <a:endParaRPr lang="en-US" sz="1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33485"/>
              </p:ext>
            </p:extLst>
          </p:nvPr>
        </p:nvGraphicFramePr>
        <p:xfrm>
          <a:off x="381000" y="1657350"/>
          <a:ext cx="838200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indent="0" eaLnBrk="1" hangingPunct="1"/>
                      <a:r>
                        <a:rPr lang="en-US" sz="1100" b="0" dirty="0" smtClean="0">
                          <a:latin typeface="Proxima Nova" pitchFamily="50" charset="0"/>
                        </a:rPr>
                        <a:t>Metrics</a:t>
                      </a:r>
                      <a:endParaRPr lang="en-US" sz="1100" b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Proxima Nova" pitchFamily="50" charset="0"/>
                        </a:rPr>
                        <a:t>Improvement Target</a:t>
                      </a:r>
                      <a:endParaRPr lang="en-US" sz="1100" b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eaLnBrk="1" hangingPunct="1"/>
                      <a:r>
                        <a:rPr lang="en-US" sz="1100" b="0" dirty="0" smtClean="0">
                          <a:latin typeface="Proxima Nova" pitchFamily="50" charset="0"/>
                        </a:rPr>
                        <a:t>Minor Enhancement Delivery Date</a:t>
                      </a:r>
                      <a:endParaRPr lang="en-US" sz="1000" b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Proxima Nova" pitchFamily="50" charset="0"/>
                        </a:rPr>
                        <a:t>Reduce items</a:t>
                      </a:r>
                      <a:r>
                        <a:rPr lang="en-US" sz="1100" b="0" baseline="0" dirty="0" smtClean="0">
                          <a:latin typeface="Proxima Nova" pitchFamily="50" charset="0"/>
                        </a:rPr>
                        <a:t> delayed by 50%</a:t>
                      </a:r>
                      <a:endParaRPr lang="en-US" sz="1100" b="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7570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Financial Impact: Business Case or COPQ Calculation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1400" dirty="0" smtClean="0"/>
              <a:t>ABC </a:t>
            </a:r>
            <a:r>
              <a:rPr lang="en-US" sz="1400" dirty="0" smtClean="0"/>
              <a:t>pays for 1,120 enhancement hours each month whether used or not.</a:t>
            </a:r>
          </a:p>
          <a:p>
            <a:pPr marL="0" indent="0" eaLnBrk="1" hangingPunct="1"/>
            <a:endParaRPr lang="en-US" sz="1400" dirty="0"/>
          </a:p>
          <a:p>
            <a:pPr marL="0" indent="0" eaLnBrk="1" hangingPunct="1"/>
            <a:r>
              <a:rPr lang="en-US" sz="1400" dirty="0" smtClean="0"/>
              <a:t>Customer cost increases due to delays and missed deadlines when external vendors are involved in demand management.</a:t>
            </a:r>
          </a:p>
          <a:p>
            <a:pPr marL="0" indent="0" eaLnBrk="1" hangingPunct="1"/>
            <a:endParaRPr lang="en-US" sz="1400" dirty="0"/>
          </a:p>
          <a:p>
            <a:pPr marL="0" indent="0" eaLnBrk="1" hangingPunct="1"/>
            <a:r>
              <a:rPr lang="en-US" sz="1400" b="1" dirty="0" smtClean="0"/>
              <a:t>Examples: </a:t>
            </a:r>
            <a:endParaRPr lang="en-US" sz="1400" dirty="0" smtClean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38182"/>
              </p:ext>
            </p:extLst>
          </p:nvPr>
        </p:nvGraphicFramePr>
        <p:xfrm>
          <a:off x="381000" y="2876550"/>
          <a:ext cx="8229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3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Delay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Reason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Time Cost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Missed Change Approval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Documents incomplete; Change approval incomplete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1 week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Added</a:t>
                      </a:r>
                      <a:r>
                        <a:rPr lang="en-US" sz="1100" baseline="0" dirty="0" smtClean="0">
                          <a:latin typeface="Proxima Nova" pitchFamily="50" charset="0"/>
                        </a:rPr>
                        <a:t> Requirements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Missed requirements initially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2 weeks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9719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en-US" smtClean="0"/>
              <a:t>Project Team Membership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97406"/>
              </p:ext>
            </p:extLst>
          </p:nvPr>
        </p:nvGraphicFramePr>
        <p:xfrm>
          <a:off x="230189" y="1162804"/>
          <a:ext cx="8683625" cy="283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3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0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Role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Name &amp;</a:t>
                      </a:r>
                      <a:r>
                        <a:rPr lang="en-US" sz="1400" baseline="0" dirty="0" smtClean="0">
                          <a:latin typeface="Proxima Nova" pitchFamily="50" charset="0"/>
                        </a:rPr>
                        <a:t> </a:t>
                      </a:r>
                      <a:r>
                        <a:rPr lang="en-US" sz="1400" dirty="0" smtClean="0">
                          <a:latin typeface="Proxima Nova" pitchFamily="50" charset="0"/>
                        </a:rPr>
                        <a:t>Title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0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Project Champion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2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Project Team Leader(s)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0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LSS Green Belt Candidate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78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Core Team Members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</a:p>
                    <a:p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0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Proxima Nova" pitchFamily="50" charset="0"/>
                        </a:rPr>
                        <a:t>Ad hoc or SMEs</a:t>
                      </a:r>
                      <a:endParaRPr lang="en-US" sz="14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Proxima Nova" pitchFamily="50" charset="0"/>
                        </a:rPr>
                        <a:t>XXXX</a:t>
                      </a:r>
                      <a:endParaRPr lang="en-US" sz="1100" dirty="0">
                        <a:latin typeface="Proxima Nova" pitchFamily="50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6197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 lIns="82058" tIns="41029" rIns="82058" bIns="41029"/>
          <a:lstStyle/>
          <a:p>
            <a:pPr defTabSz="471488" eaLnBrk="1" hangingPunct="1"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mtClean="0"/>
              <a:t>Project Plan- Milestones and Timing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83633"/>
              </p:ext>
            </p:extLst>
          </p:nvPr>
        </p:nvGraphicFramePr>
        <p:xfrm>
          <a:off x="228601" y="1466850"/>
          <a:ext cx="8686799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3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9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45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4582">
                  <a:extLst>
                    <a:ext uri="{9D8B030D-6E8A-4147-A177-3AD203B41FA5}">
                      <a16:colId xmlns:a16="http://schemas.microsoft.com/office/drawing/2014/main" xmlns="" val="583557968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241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Define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 anchor="ctr">
                    <a:solidFill>
                      <a:srgbClr val="241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Analyze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762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tellas IS 2016">
    <a:dk1>
      <a:srgbClr val="525252"/>
    </a:dk1>
    <a:lt1>
      <a:srgbClr val="FFFFFF"/>
    </a:lt1>
    <a:dk2>
      <a:srgbClr val="7F7F7F"/>
    </a:dk2>
    <a:lt2>
      <a:srgbClr val="EFE9E5"/>
    </a:lt2>
    <a:accent1>
      <a:srgbClr val="CDCDCD"/>
    </a:accent1>
    <a:accent2>
      <a:srgbClr val="FEB308"/>
    </a:accent2>
    <a:accent3>
      <a:srgbClr val="FD251A"/>
    </a:accent3>
    <a:accent4>
      <a:srgbClr val="91036C"/>
    </a:accent4>
    <a:accent5>
      <a:srgbClr val="341D76"/>
    </a:accent5>
    <a:accent6>
      <a:srgbClr val="1E699D"/>
    </a:accent6>
    <a:hlink>
      <a:srgbClr val="0072C8"/>
    </a:hlink>
    <a:folHlink>
      <a:srgbClr val="F1663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tellas IS 2016">
    <a:dk1>
      <a:srgbClr val="525252"/>
    </a:dk1>
    <a:lt1>
      <a:srgbClr val="FFFFFF"/>
    </a:lt1>
    <a:dk2>
      <a:srgbClr val="7F7F7F"/>
    </a:dk2>
    <a:lt2>
      <a:srgbClr val="EFE9E5"/>
    </a:lt2>
    <a:accent1>
      <a:srgbClr val="CDCDCD"/>
    </a:accent1>
    <a:accent2>
      <a:srgbClr val="FEB308"/>
    </a:accent2>
    <a:accent3>
      <a:srgbClr val="FD251A"/>
    </a:accent3>
    <a:accent4>
      <a:srgbClr val="91036C"/>
    </a:accent4>
    <a:accent5>
      <a:srgbClr val="341D76"/>
    </a:accent5>
    <a:accent6>
      <a:srgbClr val="1E699D"/>
    </a:accent6>
    <a:hlink>
      <a:srgbClr val="0072C8"/>
    </a:hlink>
    <a:folHlink>
      <a:srgbClr val="F1663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stellas IS 2016">
    <a:dk1>
      <a:srgbClr val="525252"/>
    </a:dk1>
    <a:lt1>
      <a:srgbClr val="FFFFFF"/>
    </a:lt1>
    <a:dk2>
      <a:srgbClr val="7F7F7F"/>
    </a:dk2>
    <a:lt2>
      <a:srgbClr val="EFE9E5"/>
    </a:lt2>
    <a:accent1>
      <a:srgbClr val="CDCDCD"/>
    </a:accent1>
    <a:accent2>
      <a:srgbClr val="FEB308"/>
    </a:accent2>
    <a:accent3>
      <a:srgbClr val="FD251A"/>
    </a:accent3>
    <a:accent4>
      <a:srgbClr val="91036C"/>
    </a:accent4>
    <a:accent5>
      <a:srgbClr val="341D76"/>
    </a:accent5>
    <a:accent6>
      <a:srgbClr val="1E699D"/>
    </a:accent6>
    <a:hlink>
      <a:srgbClr val="0072C8"/>
    </a:hlink>
    <a:folHlink>
      <a:srgbClr val="F1663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stellas IS 2016">
    <a:dk1>
      <a:srgbClr val="525252"/>
    </a:dk1>
    <a:lt1>
      <a:srgbClr val="FFFFFF"/>
    </a:lt1>
    <a:dk2>
      <a:srgbClr val="7F7F7F"/>
    </a:dk2>
    <a:lt2>
      <a:srgbClr val="EFE9E5"/>
    </a:lt2>
    <a:accent1>
      <a:srgbClr val="CDCDCD"/>
    </a:accent1>
    <a:accent2>
      <a:srgbClr val="FEB308"/>
    </a:accent2>
    <a:accent3>
      <a:srgbClr val="FD251A"/>
    </a:accent3>
    <a:accent4>
      <a:srgbClr val="91036C"/>
    </a:accent4>
    <a:accent5>
      <a:srgbClr val="341D76"/>
    </a:accent5>
    <a:accent6>
      <a:srgbClr val="1E699D"/>
    </a:accent6>
    <a:hlink>
      <a:srgbClr val="0072C8"/>
    </a:hlink>
    <a:folHlink>
      <a:srgbClr val="F1663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stellas IS 2016">
    <a:dk1>
      <a:srgbClr val="525252"/>
    </a:dk1>
    <a:lt1>
      <a:srgbClr val="FFFFFF"/>
    </a:lt1>
    <a:dk2>
      <a:srgbClr val="7F7F7F"/>
    </a:dk2>
    <a:lt2>
      <a:srgbClr val="EFE9E5"/>
    </a:lt2>
    <a:accent1>
      <a:srgbClr val="CDCDCD"/>
    </a:accent1>
    <a:accent2>
      <a:srgbClr val="FEB308"/>
    </a:accent2>
    <a:accent3>
      <a:srgbClr val="FD251A"/>
    </a:accent3>
    <a:accent4>
      <a:srgbClr val="91036C"/>
    </a:accent4>
    <a:accent5>
      <a:srgbClr val="341D76"/>
    </a:accent5>
    <a:accent6>
      <a:srgbClr val="1E699D"/>
    </a:accent6>
    <a:hlink>
      <a:srgbClr val="0072C8"/>
    </a:hlink>
    <a:folHlink>
      <a:srgbClr val="F1663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563E910682E4EA55C9FA3FD51D38F" ma:contentTypeVersion="21" ma:contentTypeDescription="Create a new document." ma:contentTypeScope="" ma:versionID="33e29789ca11f85b9346d46db164352d">
  <xsd:schema xmlns:xsd="http://www.w3.org/2001/XMLSchema" xmlns:xs="http://www.w3.org/2001/XMLSchema" xmlns:p="http://schemas.microsoft.com/office/2006/metadata/properties" xmlns:ns2="11117e2b-2f14-4feb-a07f-cf85806264d2" xmlns:ns3="1c797442-1677-4e80-a4df-5e806a73cf22" targetNamespace="http://schemas.microsoft.com/office/2006/metadata/properties" ma:root="true" ma:fieldsID="1822191d3846a9a07b06660e70425006" ns2:_="" ns3:_="">
    <xsd:import namespace="11117e2b-2f14-4feb-a07f-cf85806264d2"/>
    <xsd:import namespace="1c797442-1677-4e80-a4df-5e806a73cf2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17e2b-2f14-4feb-a07f-cf85806264d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5ab3d45-1a4e-44e5-8ad5-10b115d63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97442-1677-4e80-a4df-5e806a73cf2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29783af-577e-415e-92a6-79916f205856}" ma:internalName="TaxCatchAll" ma:showField="CatchAllData" ma:web="1c797442-1677-4e80-a4df-5e806a73cf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11117e2b-2f14-4feb-a07f-cf85806264d2" xsi:nil="true"/>
    <MigrationWizIdSecurityGroups xmlns="11117e2b-2f14-4feb-a07f-cf85806264d2" xsi:nil="true"/>
    <MigrationWizId xmlns="11117e2b-2f14-4feb-a07f-cf85806264d2">0B8A0a7Jzrk3Ua1kxNjN5NzEydTA</MigrationWizId>
    <TaxCatchAll xmlns="1c797442-1677-4e80-a4df-5e806a73cf22" xsi:nil="true"/>
    <MigrationWizIdDocumentLibraryPermissions xmlns="11117e2b-2f14-4feb-a07f-cf85806264d2" xsi:nil="true"/>
    <lcf76f155ced4ddcb4097134ff3c332f xmlns="11117e2b-2f14-4feb-a07f-cf85806264d2">
      <Terms xmlns="http://schemas.microsoft.com/office/infopath/2007/PartnerControls"/>
    </lcf76f155ced4ddcb4097134ff3c332f>
    <MigrationWizIdPermissionLevels xmlns="11117e2b-2f14-4feb-a07f-cf85806264d2" xsi:nil="true"/>
  </documentManagement>
</p:properties>
</file>

<file path=customXml/itemProps1.xml><?xml version="1.0" encoding="utf-8"?>
<ds:datastoreItem xmlns:ds="http://schemas.openxmlformats.org/officeDocument/2006/customXml" ds:itemID="{CD15364E-EF38-426E-87AE-3EF05768B5E1}"/>
</file>

<file path=customXml/itemProps2.xml><?xml version="1.0" encoding="utf-8"?>
<ds:datastoreItem xmlns:ds="http://schemas.openxmlformats.org/officeDocument/2006/customXml" ds:itemID="{819C6CAC-5B74-4492-BB2A-78E7490FD633}"/>
</file>

<file path=customXml/itemProps3.xml><?xml version="1.0" encoding="utf-8"?>
<ds:datastoreItem xmlns:ds="http://schemas.openxmlformats.org/officeDocument/2006/customXml" ds:itemID="{8B8D3EB9-E22F-46E0-9808-EF892E261C42}"/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2955</Words>
  <Application>Microsoft Office PowerPoint</Application>
  <PresentationFormat>On-screen Show (16:9)</PresentationFormat>
  <Paragraphs>1062</Paragraphs>
  <Slides>55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Verdana</vt:lpstr>
      <vt:lpstr>Noto Sans Symbols</vt:lpstr>
      <vt:lpstr>Calibri</vt:lpstr>
      <vt:lpstr>Oswald</vt:lpstr>
      <vt:lpstr>Proxima Nova</vt:lpstr>
      <vt:lpstr>Times New Roman</vt:lpstr>
      <vt:lpstr>Monotype Sorts</vt:lpstr>
      <vt:lpstr>Wingdings</vt:lpstr>
      <vt:lpstr>simple-light-2</vt:lpstr>
      <vt:lpstr>Lean Six Sigma Green Belt </vt:lpstr>
      <vt:lpstr>Six Sigma Roadmap</vt:lpstr>
      <vt:lpstr>Operational Definitions of Key Terms</vt:lpstr>
      <vt:lpstr>Problem &amp; Goal</vt:lpstr>
      <vt:lpstr>Project Scope</vt:lpstr>
      <vt:lpstr>Project Justification and Expected Results</vt:lpstr>
      <vt:lpstr>Financial Impact: Business Case or COPQ Calculation</vt:lpstr>
      <vt:lpstr>Project Team Membership</vt:lpstr>
      <vt:lpstr>Project Plan- Milestones and Timing</vt:lpstr>
      <vt:lpstr>Voice of Customer to CTQ Analysis</vt:lpstr>
      <vt:lpstr>Stakeholder Analysis Worksheet </vt:lpstr>
      <vt:lpstr>High Level Process Map (SIPOC)</vt:lpstr>
      <vt:lpstr>Six Sigma Roadmap </vt:lpstr>
      <vt:lpstr>Project Y (or Ys) in Y=f(x)</vt:lpstr>
      <vt:lpstr>Current State Detailed Process Map</vt:lpstr>
      <vt:lpstr>Plan for Baseline Data Collection</vt:lpstr>
      <vt:lpstr>Baseline Performance (Y or Ys)</vt:lpstr>
      <vt:lpstr>Measure Baseline Performance</vt:lpstr>
      <vt:lpstr>Other Relevant Metrics</vt:lpstr>
      <vt:lpstr>Measure Process Capability</vt:lpstr>
      <vt:lpstr>Six Sigma Roadmap </vt:lpstr>
      <vt:lpstr>Cause-Effect Diagram(s)</vt:lpstr>
      <vt:lpstr>5 Why Analysis</vt:lpstr>
      <vt:lpstr>Current State FMEA</vt:lpstr>
      <vt:lpstr>VA/NVA Analysis Process Map(s)</vt:lpstr>
      <vt:lpstr>Impact Control Matrix</vt:lpstr>
      <vt:lpstr>Data Collection Plan for Analyze Phase</vt:lpstr>
      <vt:lpstr>Potential Xs—Theories To Be Tested</vt:lpstr>
      <vt:lpstr>Test of Theories: X1</vt:lpstr>
      <vt:lpstr>Test of Theories: X2</vt:lpstr>
      <vt:lpstr>Test of Theories X3</vt:lpstr>
      <vt:lpstr>Test of Theories X4</vt:lpstr>
      <vt:lpstr>Test of Theories X5</vt:lpstr>
      <vt:lpstr>List of Vital Few Root Causes (Proven Xs)</vt:lpstr>
      <vt:lpstr>List of Vital Few Wastes</vt:lpstr>
      <vt:lpstr>Six Sigma Roadmap </vt:lpstr>
      <vt:lpstr>Improvement Strategies for Proven Xs</vt:lpstr>
      <vt:lpstr>Descriptions of Possible Solutions (Pros and Cons)</vt:lpstr>
      <vt:lpstr>Evaluation using Criteria-Based Selection Matrix</vt:lpstr>
      <vt:lpstr>List of  Selected Remedies (Solutions)</vt:lpstr>
      <vt:lpstr>Future State Process Map(s)</vt:lpstr>
      <vt:lpstr>Standard Work</vt:lpstr>
      <vt:lpstr>Updated Process FMEA</vt:lpstr>
      <vt:lpstr>Barrier and Aids Chart</vt:lpstr>
      <vt:lpstr>Change Management Plan</vt:lpstr>
      <vt:lpstr>Implementation Plan</vt:lpstr>
      <vt:lpstr>Proof of Improvements</vt:lpstr>
      <vt:lpstr>Six Sigma Roadmap </vt:lpstr>
      <vt:lpstr>Control Plan</vt:lpstr>
      <vt:lpstr>Procedures/Policies</vt:lpstr>
      <vt:lpstr>Communication Plan</vt:lpstr>
      <vt:lpstr>Training Plan</vt:lpstr>
      <vt:lpstr>Updated Process Capability</vt:lpstr>
      <vt:lpstr>Project Results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Sigma</dc:title>
  <dc:creator>Audra DAgostino</dc:creator>
  <cp:lastModifiedBy>TFRIGERI</cp:lastModifiedBy>
  <cp:revision>42</cp:revision>
  <dcterms:modified xsi:type="dcterms:W3CDTF">2017-08-09T20:43:50Z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0x010100A85563E910682E4EA55C9FA3FD51D38F</vt:lpwstr>
  </property>
  <property fmtid="{D5CDD505-2E9C-101B-9397-08002B2CF9AE}" pid="3" name="Order">
    <vt:r8>12700</vt:r8>
  </property>
  <property fmtid="{D5CDD505-2E9C-101B-9397-08002B2CF9AE}" pid="4" name="MediaServiceImageTags">
    <vt:lpwstr/>
  </property>
</Properties>
</file>