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diagrams/data1.xml" ContentType="application/vnd.openxmlformats-officedocument.drawingml.diagramData+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s/slide33.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1.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2.xml" ContentType="application/vnd.openxmlformats-officedocument.presentationml.slide+xml"/>
  <Override PartName="/ppt/slides/slide70.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53.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5.xml" ContentType="application/vnd.openxmlformats-officedocument.presentationml.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notesMasters/notesMaster1.xml" ContentType="application/vnd.openxmlformats-officedocument.presentationml.notesMaster+xml"/>
  <Override PartName="/ppt/charts/chart1.xml" ContentType="application/vnd.openxmlformats-officedocument.drawingml.chart+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8"/>
  </p:notesMasterIdLst>
  <p:sldIdLst>
    <p:sldId id="442" r:id="rId2"/>
    <p:sldId id="524"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52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526"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 id="497" r:id="rId51"/>
    <p:sldId id="527" r:id="rId52"/>
    <p:sldId id="499" r:id="rId53"/>
    <p:sldId id="500" r:id="rId54"/>
    <p:sldId id="501" r:id="rId55"/>
    <p:sldId id="502" r:id="rId56"/>
    <p:sldId id="503" r:id="rId57"/>
    <p:sldId id="504" r:id="rId58"/>
    <p:sldId id="505" r:id="rId59"/>
    <p:sldId id="506" r:id="rId60"/>
    <p:sldId id="507" r:id="rId61"/>
    <p:sldId id="508" r:id="rId62"/>
    <p:sldId id="509" r:id="rId63"/>
    <p:sldId id="510" r:id="rId64"/>
    <p:sldId id="511" r:id="rId65"/>
    <p:sldId id="512" r:id="rId66"/>
    <p:sldId id="528" r:id="rId67"/>
    <p:sldId id="514" r:id="rId68"/>
    <p:sldId id="515" r:id="rId69"/>
    <p:sldId id="516" r:id="rId70"/>
    <p:sldId id="517" r:id="rId71"/>
    <p:sldId id="518" r:id="rId72"/>
    <p:sldId id="519" r:id="rId73"/>
    <p:sldId id="520" r:id="rId74"/>
    <p:sldId id="521" r:id="rId75"/>
    <p:sldId id="522" r:id="rId76"/>
    <p:sldId id="523" r:id="rId77"/>
  </p:sldIdLst>
  <p:sldSz cx="9144000" cy="5143500" type="screen16x9"/>
  <p:notesSz cx="6858000" cy="9144000"/>
  <p:embeddedFontLst>
    <p:embeddedFont>
      <p:font typeface="Oswald" panose="020B0604020202020204" charset="0"/>
      <p:regular r:id="rId79"/>
      <p:bold r:id="rId80"/>
    </p:embeddedFont>
    <p:embeddedFont>
      <p:font typeface="Proxima Nova" panose="020B0604020202020204" charset="0"/>
      <p:regular r:id="rId81"/>
      <p:bold r:id="rId82"/>
      <p:italic r:id="rId83"/>
      <p:boldItalic r:id="rId84"/>
    </p:embeddedFont>
    <p:embeddedFont>
      <p:font typeface="Calibri" panose="020F050202020403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5F"/>
    <a:srgbClr val="FF8F1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DF0D50F-BC8E-4DC9-B027-7C23DC79217E}">
  <a:tblStyle styleId="{EDF0D50F-BC8E-4DC9-B027-7C23DC79217E}"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Portion Study Multiple LOB</a:t>
            </a:r>
          </a:p>
          <a:p>
            <a:pPr>
              <a:defRPr sz="1400" b="0" i="0" u="none" strike="noStrike" kern="1200" spc="0" baseline="0">
                <a:solidFill>
                  <a:schemeClr val="tx1">
                    <a:lumMod val="65000"/>
                    <a:lumOff val="35000"/>
                  </a:schemeClr>
                </a:solidFill>
                <a:latin typeface="+mn-lt"/>
                <a:ea typeface="+mn-ea"/>
                <a:cs typeface="+mn-cs"/>
              </a:defRPr>
            </a:pPr>
            <a:r>
              <a:rPr lang="en-US" sz="1600" b="1" dirty="0"/>
              <a:t>(</a:t>
            </a:r>
            <a:r>
              <a:rPr lang="en-US" sz="1600" b="1" dirty="0" smtClean="0"/>
              <a:t>745 </a:t>
            </a:r>
            <a:r>
              <a:rPr lang="en-US" sz="1600" b="1" dirty="0"/>
              <a:t>observations)</a:t>
            </a:r>
          </a:p>
          <a:p>
            <a:pPr>
              <a:defRPr sz="1400" b="0" i="0" u="none" strike="noStrike" kern="1200" spc="0" baseline="0">
                <a:solidFill>
                  <a:schemeClr val="tx1">
                    <a:lumMod val="65000"/>
                    <a:lumOff val="35000"/>
                  </a:schemeClr>
                </a:solidFill>
                <a:latin typeface="+mn-lt"/>
                <a:ea typeface="+mn-ea"/>
                <a:cs typeface="+mn-cs"/>
              </a:defRPr>
            </a:pPr>
            <a:r>
              <a:rPr lang="en-US" sz="2000" b="1" dirty="0"/>
              <a:t>2015</a:t>
            </a:r>
          </a:p>
        </c:rich>
      </c:tx>
      <c:layout/>
      <c:overlay val="0"/>
      <c:spPr>
        <a:noFill/>
        <a:ln>
          <a:noFill/>
        </a:ln>
        <a:effectLst/>
      </c:spPr>
    </c:title>
    <c:autoTitleDeleted val="0"/>
    <c:plotArea>
      <c:layout>
        <c:manualLayout>
          <c:layoutTarget val="inner"/>
          <c:xMode val="edge"/>
          <c:yMode val="edge"/>
          <c:x val="0.10508964938620105"/>
          <c:y val="0.26539808272105181"/>
          <c:w val="0.88331588838458552"/>
          <c:h val="0.66150104186279879"/>
        </c:manualLayout>
      </c:layout>
      <c:barChart>
        <c:barDir val="col"/>
        <c:grouping val="clustered"/>
        <c:varyColors val="0"/>
        <c:ser>
          <c:idx val="0"/>
          <c:order val="0"/>
          <c:spPr>
            <a:solidFill>
              <a:srgbClr val="FF0000"/>
            </a:solidFill>
            <a:ln>
              <a:noFill/>
            </a:ln>
            <a:effectLst/>
          </c:spPr>
          <c:invertIfNegative val="0"/>
          <c:dPt>
            <c:idx val="1"/>
            <c:invertIfNegative val="0"/>
            <c:bubble3D val="0"/>
            <c:spPr>
              <a:solidFill>
                <a:srgbClr val="FFFF00"/>
              </a:solidFill>
              <a:ln>
                <a:noFill/>
              </a:ln>
              <a:effectLst/>
            </c:spPr>
          </c:dPt>
          <c:dPt>
            <c:idx val="2"/>
            <c:invertIfNegative val="0"/>
            <c:bubble3D val="0"/>
            <c:spPr>
              <a:solidFill>
                <a:srgbClr val="92D050"/>
              </a:solidFill>
              <a:ln>
                <a:noFill/>
              </a:ln>
              <a:effectLst/>
            </c:spPr>
          </c:dPt>
          <c:cat>
            <c:strRef>
              <c:f>'Corrected data only'!$D$3:$F$3</c:f>
              <c:strCache>
                <c:ptCount val="3"/>
                <c:pt idx="0">
                  <c:v>over</c:v>
                </c:pt>
                <c:pt idx="1">
                  <c:v>under</c:v>
                </c:pt>
                <c:pt idx="2">
                  <c:v>correct</c:v>
                </c:pt>
              </c:strCache>
            </c:strRef>
          </c:cat>
          <c:val>
            <c:numRef>
              <c:f>'Corrected data only'!$D$751:$F$751</c:f>
              <c:numCache>
                <c:formatCode>0</c:formatCode>
                <c:ptCount val="3"/>
                <c:pt idx="0">
                  <c:v>237</c:v>
                </c:pt>
                <c:pt idx="1">
                  <c:v>137</c:v>
                </c:pt>
                <c:pt idx="2">
                  <c:v>372</c:v>
                </c:pt>
              </c:numCache>
            </c:numRef>
          </c:val>
        </c:ser>
        <c:dLbls>
          <c:showLegendKey val="0"/>
          <c:showVal val="0"/>
          <c:showCatName val="0"/>
          <c:showSerName val="0"/>
          <c:showPercent val="0"/>
          <c:showBubbleSize val="0"/>
        </c:dLbls>
        <c:gapWidth val="219"/>
        <c:overlap val="-27"/>
        <c:axId val="102712064"/>
        <c:axId val="102713600"/>
      </c:barChart>
      <c:catAx>
        <c:axId val="10271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13600"/>
        <c:crosses val="autoZero"/>
        <c:auto val="1"/>
        <c:lblAlgn val="ctr"/>
        <c:lblOffset val="100"/>
        <c:noMultiLvlLbl val="0"/>
      </c:catAx>
      <c:valAx>
        <c:axId val="10271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12064"/>
        <c:crosses val="autoZero"/>
        <c:crossBetween val="between"/>
      </c:valAx>
      <c:spPr>
        <a:noFill/>
        <a:ln>
          <a:noFill/>
        </a:ln>
        <a:effectLst/>
      </c:spPr>
    </c:plotArea>
    <c:plotVisOnly val="1"/>
    <c:dispBlanksAs val="gap"/>
    <c:showDLblsOverMax val="0"/>
  </c:chart>
  <c:spPr>
    <a:noFill/>
    <a:ln>
      <a:solidFill>
        <a:schemeClr val="tx1">
          <a:lumMod val="25000"/>
          <a:lumOff val="75000"/>
        </a:schemeClr>
      </a:solid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Proxima Nova" pitchFamily="50" charset="0"/>
                <a:ea typeface="+mn-ea"/>
                <a:cs typeface="+mn-cs"/>
              </a:defRPr>
            </a:pPr>
            <a:r>
              <a:rPr lang="en-US" sz="1600" dirty="0">
                <a:latin typeface="Proxima Nova" pitchFamily="50" charset="0"/>
              </a:rPr>
              <a:t>Degree out of compliance</a:t>
            </a:r>
          </a:p>
          <a:p>
            <a:pPr>
              <a:defRPr sz="1200" b="1" i="0" u="none" strike="noStrike" kern="1200" baseline="0">
                <a:solidFill>
                  <a:schemeClr val="dk1">
                    <a:lumMod val="75000"/>
                    <a:lumOff val="25000"/>
                  </a:schemeClr>
                </a:solidFill>
                <a:latin typeface="Proxima Nova" pitchFamily="50" charset="0"/>
                <a:ea typeface="+mn-ea"/>
                <a:cs typeface="+mn-cs"/>
              </a:defRPr>
            </a:pPr>
            <a:r>
              <a:rPr lang="en-US" sz="1200" b="0" dirty="0">
                <a:latin typeface="Proxima Nova" pitchFamily="50" charset="0"/>
              </a:rPr>
              <a:t>% of recipe portion cost</a:t>
            </a:r>
          </a:p>
        </c:rich>
      </c:tx>
      <c:layout>
        <c:manualLayout>
          <c:xMode val="edge"/>
          <c:yMode val="edge"/>
          <c:x val="0.34954399055614171"/>
          <c:y val="8.8888888888888892E-2"/>
        </c:manualLayout>
      </c:layout>
      <c:overlay val="0"/>
      <c:spPr>
        <a:noFill/>
        <a:ln>
          <a:noFill/>
        </a:ln>
        <a:effectLst/>
      </c:spPr>
    </c:title>
    <c:autoTitleDeleted val="0"/>
    <c:plotArea>
      <c:layout>
        <c:manualLayout>
          <c:layoutTarget val="inner"/>
          <c:xMode val="edge"/>
          <c:yMode val="edge"/>
          <c:x val="0.16076406711297012"/>
          <c:y val="0.22284489481259664"/>
          <c:w val="0.45072806433176438"/>
          <c:h val="0.73565350171636013"/>
        </c:manualLayout>
      </c:layout>
      <c:pieChart>
        <c:varyColors val="1"/>
        <c:ser>
          <c:idx val="0"/>
          <c:order val="0"/>
          <c:spPr>
            <a:ln w="3175">
              <a:solidFill>
                <a:srgbClr val="080808"/>
              </a:solidFill>
            </a:ln>
          </c:spPr>
          <c:explosion val="4"/>
          <c:dPt>
            <c:idx val="0"/>
            <c:bubble3D val="0"/>
            <c:spPr>
              <a:solidFill>
                <a:srgbClr val="00B050"/>
              </a:solidFill>
              <a:ln w="3175">
                <a:solidFill>
                  <a:srgbClr val="080808"/>
                </a:solidFill>
              </a:ln>
              <a:effectLst>
                <a:outerShdw blurRad="254000" sx="102000" sy="102000" algn="ctr" rotWithShape="0">
                  <a:prstClr val="black">
                    <a:alpha val="20000"/>
                  </a:prstClr>
                </a:outerShdw>
              </a:effectLst>
            </c:spPr>
          </c:dPt>
          <c:dPt>
            <c:idx val="1"/>
            <c:bubble3D val="0"/>
            <c:spPr>
              <a:solidFill>
                <a:srgbClr val="FF0000"/>
              </a:solidFill>
              <a:ln w="3175">
                <a:solidFill>
                  <a:srgbClr val="080808"/>
                </a:solidFill>
              </a:ln>
              <a:effectLst>
                <a:outerShdw blurRad="254000" sx="102000" sy="102000" algn="ctr" rotWithShape="0">
                  <a:prstClr val="black">
                    <a:alpha val="20000"/>
                  </a:prstClr>
                </a:outerShdw>
              </a:effectLst>
            </c:spPr>
          </c:dPt>
          <c:dPt>
            <c:idx val="2"/>
            <c:bubble3D val="0"/>
            <c:spPr>
              <a:solidFill>
                <a:srgbClr val="FF0000">
                  <a:alpha val="74118"/>
                </a:srgbClr>
              </a:solidFill>
              <a:ln w="3175">
                <a:solidFill>
                  <a:srgbClr val="080808"/>
                </a:solidFill>
              </a:ln>
              <a:effectLst>
                <a:outerShdw blurRad="254000" sx="102000" sy="102000" algn="ctr" rotWithShape="0">
                  <a:prstClr val="black">
                    <a:alpha val="20000"/>
                  </a:prstClr>
                </a:outerShdw>
              </a:effectLst>
            </c:spPr>
          </c:dPt>
          <c:dPt>
            <c:idx val="3"/>
            <c:bubble3D val="0"/>
            <c:spPr>
              <a:solidFill>
                <a:srgbClr val="FF0000">
                  <a:alpha val="47843"/>
                </a:srgbClr>
              </a:solidFill>
              <a:ln w="3175">
                <a:solidFill>
                  <a:srgbClr val="080808"/>
                </a:solidFill>
              </a:ln>
              <a:effectLst>
                <a:outerShdw blurRad="254000" sx="102000" sy="102000" algn="ctr" rotWithShape="0">
                  <a:prstClr val="black">
                    <a:alpha val="20000"/>
                  </a:prstClr>
                </a:outerShdw>
              </a:effectLst>
            </c:spPr>
          </c:dPt>
          <c:dPt>
            <c:idx val="4"/>
            <c:bubble3D val="0"/>
            <c:spPr>
              <a:solidFill>
                <a:srgbClr val="FF0000">
                  <a:alpha val="21961"/>
                </a:srgbClr>
              </a:solidFill>
              <a:ln w="3175">
                <a:solidFill>
                  <a:srgbClr val="080808"/>
                </a:solidFill>
              </a:ln>
              <a:effectLst>
                <a:outerShdw blurRad="254000" sx="102000" sy="102000" algn="ctr" rotWithShape="0">
                  <a:prstClr val="black">
                    <a:alpha val="20000"/>
                  </a:prstClr>
                </a:outerShdw>
              </a:effectLst>
            </c:spPr>
          </c:dPt>
          <c:dPt>
            <c:idx val="5"/>
            <c:bubble3D val="0"/>
            <c:spPr>
              <a:solidFill>
                <a:srgbClr val="FFFF00">
                  <a:alpha val="18039"/>
                </a:srgbClr>
              </a:solidFill>
              <a:ln w="3175">
                <a:solidFill>
                  <a:srgbClr val="080808"/>
                </a:solidFill>
              </a:ln>
              <a:effectLst>
                <a:outerShdw blurRad="254000" sx="102000" sy="102000" algn="ctr" rotWithShape="0">
                  <a:prstClr val="black">
                    <a:alpha val="20000"/>
                  </a:prstClr>
                </a:outerShdw>
              </a:effectLst>
            </c:spPr>
          </c:dPt>
          <c:dPt>
            <c:idx val="6"/>
            <c:bubble3D val="0"/>
            <c:spPr>
              <a:solidFill>
                <a:srgbClr val="FFFF99"/>
              </a:solidFill>
              <a:ln w="3175">
                <a:solidFill>
                  <a:srgbClr val="080808"/>
                </a:solidFill>
              </a:ln>
              <a:effectLst>
                <a:outerShdw blurRad="254000" sx="102000" sy="102000" algn="ctr" rotWithShape="0">
                  <a:prstClr val="black">
                    <a:alpha val="20000"/>
                  </a:prstClr>
                </a:outerShdw>
              </a:effectLst>
            </c:spPr>
          </c:dPt>
          <c:dPt>
            <c:idx val="7"/>
            <c:bubble3D val="0"/>
            <c:spPr>
              <a:solidFill>
                <a:srgbClr val="FFFF66"/>
              </a:solidFill>
              <a:ln w="3175">
                <a:solidFill>
                  <a:srgbClr val="080808"/>
                </a:solidFill>
              </a:ln>
              <a:effectLst>
                <a:outerShdw blurRad="254000" sx="102000" sy="102000" algn="ctr" rotWithShape="0">
                  <a:prstClr val="black">
                    <a:alpha val="20000"/>
                  </a:prstClr>
                </a:outerShdw>
              </a:effectLst>
            </c:spPr>
          </c:dPt>
          <c:dPt>
            <c:idx val="8"/>
            <c:bubble3D val="0"/>
            <c:spPr>
              <a:solidFill>
                <a:srgbClr val="FFFF00"/>
              </a:solidFill>
              <a:ln w="3175">
                <a:solidFill>
                  <a:srgbClr val="080808"/>
                </a:solidFill>
              </a:ln>
              <a:effectLst>
                <a:outerShdw blurRad="254000" sx="102000" sy="102000" algn="ctr" rotWithShape="0">
                  <a:prstClr val="black">
                    <a:alpha val="20000"/>
                  </a:prstClr>
                </a:outerShdw>
              </a:effectLst>
            </c:spPr>
          </c:dPt>
          <c:cat>
            <c:strRef>
              <c:f>Sheet1!$B$3:$B$11</c:f>
              <c:strCache>
                <c:ptCount val="9"/>
                <c:pt idx="0">
                  <c:v>Correct Port</c:v>
                </c:pt>
                <c:pt idx="1">
                  <c:v>Over Port &gt; 25%</c:v>
                </c:pt>
                <c:pt idx="2">
                  <c:v>Over Port  10 to 24.9%</c:v>
                </c:pt>
                <c:pt idx="3">
                  <c:v>Over 5% to 9.9%</c:v>
                </c:pt>
                <c:pt idx="4">
                  <c:v>Over &lt;5%</c:v>
                </c:pt>
                <c:pt idx="5">
                  <c:v>Under Port &lt;5 %</c:v>
                </c:pt>
                <c:pt idx="6">
                  <c:v>Under 5% to 9.9%</c:v>
                </c:pt>
                <c:pt idx="7">
                  <c:v>Under 10% to 24.9%%</c:v>
                </c:pt>
                <c:pt idx="8">
                  <c:v>Under &gt;25%</c:v>
                </c:pt>
              </c:strCache>
            </c:strRef>
          </c:cat>
          <c:val>
            <c:numRef>
              <c:f>Sheet1!$D$3:$D$11</c:f>
              <c:numCache>
                <c:formatCode>0%</c:formatCode>
                <c:ptCount val="9"/>
                <c:pt idx="0">
                  <c:v>0.49455040871934602</c:v>
                </c:pt>
                <c:pt idx="1">
                  <c:v>0.14850136239782016</c:v>
                </c:pt>
                <c:pt idx="2">
                  <c:v>0.11307901907356949</c:v>
                </c:pt>
                <c:pt idx="3">
                  <c:v>3.6784741144414171E-2</c:v>
                </c:pt>
                <c:pt idx="4">
                  <c:v>1.3623978201634877E-2</c:v>
                </c:pt>
                <c:pt idx="5">
                  <c:v>1.226158038147139E-2</c:v>
                </c:pt>
                <c:pt idx="6">
                  <c:v>2.9972752043596729E-2</c:v>
                </c:pt>
                <c:pt idx="7">
                  <c:v>5.7220708446866483E-2</c:v>
                </c:pt>
                <c:pt idx="8">
                  <c:v>9.4005449591280654E-2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440" b="1" i="0" u="none" strike="noStrike" kern="1200" baseline="0">
                <a:solidFill>
                  <a:schemeClr val="dk1">
                    <a:lumMod val="75000"/>
                    <a:lumOff val="25000"/>
                  </a:schemeClr>
                </a:solidFill>
                <a:latin typeface="Proxima Nova" pitchFamily="50" charset="0"/>
                <a:ea typeface="+mn-ea"/>
                <a:cs typeface="+mn-cs"/>
              </a:defRPr>
            </a:pPr>
            <a:endParaRPr lang="en-US"/>
          </a:p>
        </c:txPr>
      </c:legendEntry>
      <c:legendEntry>
        <c:idx val="1"/>
        <c:txPr>
          <a:bodyPr rot="0" spcFirstLastPara="1" vertOverflow="ellipsis" vert="horz" wrap="square" anchor="ctr" anchorCtr="1"/>
          <a:lstStyle/>
          <a:p>
            <a:pPr rtl="0">
              <a:defRPr sz="1440" b="0" i="0" u="none" strike="noStrike" kern="1200" baseline="0">
                <a:solidFill>
                  <a:srgbClr val="FF0000"/>
                </a:solidFill>
                <a:latin typeface="Proxima Nova" pitchFamily="50" charset="0"/>
                <a:ea typeface="+mn-ea"/>
                <a:cs typeface="+mn-cs"/>
              </a:defRPr>
            </a:pPr>
            <a:endParaRPr lang="en-US"/>
          </a:p>
        </c:txPr>
      </c:legendEntry>
      <c:legendEntry>
        <c:idx val="2"/>
        <c:txPr>
          <a:bodyPr rot="0" spcFirstLastPara="1" vertOverflow="ellipsis" vert="horz" wrap="square" anchor="ctr" anchorCtr="1"/>
          <a:lstStyle/>
          <a:p>
            <a:pPr rtl="0">
              <a:defRPr sz="1440" b="0" i="0" u="none" strike="noStrike" kern="1200" baseline="0">
                <a:solidFill>
                  <a:srgbClr val="FF0000"/>
                </a:solidFill>
                <a:latin typeface="Proxima Nova" pitchFamily="50" charset="0"/>
                <a:ea typeface="+mn-ea"/>
                <a:cs typeface="+mn-cs"/>
              </a:defRPr>
            </a:pPr>
            <a:endParaRPr lang="en-US"/>
          </a:p>
        </c:txPr>
      </c:legendEntry>
      <c:legendEntry>
        <c:idx val="3"/>
        <c:txPr>
          <a:bodyPr rot="0" spcFirstLastPara="1" vertOverflow="ellipsis" vert="horz" wrap="square" anchor="ctr" anchorCtr="1"/>
          <a:lstStyle/>
          <a:p>
            <a:pPr rtl="0">
              <a:defRPr sz="1440" b="0" i="0" u="none" strike="noStrike" kern="1200" baseline="0">
                <a:solidFill>
                  <a:srgbClr val="FF0000"/>
                </a:solidFill>
                <a:latin typeface="Proxima Nova" pitchFamily="50" charset="0"/>
                <a:ea typeface="+mn-ea"/>
                <a:cs typeface="+mn-cs"/>
              </a:defRPr>
            </a:pPr>
            <a:endParaRPr lang="en-US"/>
          </a:p>
        </c:txPr>
      </c:legendEntry>
      <c:legendEntry>
        <c:idx val="4"/>
        <c:txPr>
          <a:bodyPr rot="0" spcFirstLastPara="1" vertOverflow="ellipsis" vert="horz" wrap="square" anchor="ctr" anchorCtr="1"/>
          <a:lstStyle/>
          <a:p>
            <a:pPr rtl="0">
              <a:defRPr sz="1440" b="0" i="0" u="none" strike="noStrike" kern="1200" baseline="0">
                <a:solidFill>
                  <a:srgbClr val="FF0000"/>
                </a:solidFill>
                <a:latin typeface="Proxima Nova" pitchFamily="50" charset="0"/>
                <a:ea typeface="+mn-ea"/>
                <a:cs typeface="+mn-cs"/>
              </a:defRPr>
            </a:pPr>
            <a:endParaRPr lang="en-US"/>
          </a:p>
        </c:txPr>
      </c:legendEntry>
      <c:legendEntry>
        <c:idx val="5"/>
        <c:txPr>
          <a:bodyPr rot="0" spcFirstLastPara="1" vertOverflow="ellipsis" vert="horz" wrap="square" anchor="ctr" anchorCtr="1"/>
          <a:lstStyle/>
          <a:p>
            <a:pPr rtl="0">
              <a:defRPr sz="1440" b="0" i="0" u="none" strike="noStrike" kern="1200" baseline="0">
                <a:solidFill>
                  <a:schemeClr val="accent5">
                    <a:lumMod val="75000"/>
                  </a:schemeClr>
                </a:solidFill>
                <a:latin typeface="Proxima Nova" pitchFamily="50" charset="0"/>
                <a:ea typeface="+mn-ea"/>
                <a:cs typeface="+mn-cs"/>
              </a:defRPr>
            </a:pPr>
            <a:endParaRPr lang="en-US"/>
          </a:p>
        </c:txPr>
      </c:legendEntry>
      <c:legendEntry>
        <c:idx val="6"/>
        <c:txPr>
          <a:bodyPr rot="0" spcFirstLastPara="1" vertOverflow="ellipsis" vert="horz" wrap="square" anchor="ctr" anchorCtr="1"/>
          <a:lstStyle/>
          <a:p>
            <a:pPr rtl="0">
              <a:defRPr sz="1440" b="0" i="0" u="none" strike="noStrike" kern="1200" baseline="0">
                <a:solidFill>
                  <a:schemeClr val="accent5">
                    <a:lumMod val="75000"/>
                  </a:schemeClr>
                </a:solidFill>
                <a:latin typeface="Proxima Nova" pitchFamily="50" charset="0"/>
                <a:ea typeface="+mn-ea"/>
                <a:cs typeface="+mn-cs"/>
              </a:defRPr>
            </a:pPr>
            <a:endParaRPr lang="en-US"/>
          </a:p>
        </c:txPr>
      </c:legendEntry>
      <c:legendEntry>
        <c:idx val="7"/>
        <c:txPr>
          <a:bodyPr rot="0" spcFirstLastPara="1" vertOverflow="ellipsis" vert="horz" wrap="square" anchor="ctr" anchorCtr="1"/>
          <a:lstStyle/>
          <a:p>
            <a:pPr rtl="0">
              <a:defRPr sz="1440" b="0" i="0" u="none" strike="noStrike" kern="1200" baseline="0">
                <a:solidFill>
                  <a:schemeClr val="accent5">
                    <a:lumMod val="75000"/>
                  </a:schemeClr>
                </a:solidFill>
                <a:latin typeface="Proxima Nova" pitchFamily="50" charset="0"/>
                <a:ea typeface="+mn-ea"/>
                <a:cs typeface="+mn-cs"/>
              </a:defRPr>
            </a:pPr>
            <a:endParaRPr lang="en-US"/>
          </a:p>
        </c:txPr>
      </c:legendEntry>
      <c:legendEntry>
        <c:idx val="8"/>
        <c:txPr>
          <a:bodyPr rot="0" spcFirstLastPara="1" vertOverflow="ellipsis" vert="horz" wrap="square" anchor="ctr" anchorCtr="1"/>
          <a:lstStyle/>
          <a:p>
            <a:pPr rtl="0">
              <a:defRPr sz="1440" b="0" i="0" u="none" strike="noStrike" kern="1200" baseline="0">
                <a:solidFill>
                  <a:schemeClr val="accent5">
                    <a:lumMod val="75000"/>
                  </a:schemeClr>
                </a:solidFill>
                <a:latin typeface="Proxima Nova" pitchFamily="50" charset="0"/>
                <a:ea typeface="+mn-ea"/>
                <a:cs typeface="+mn-cs"/>
              </a:defRPr>
            </a:pPr>
            <a:endParaRPr lang="en-US"/>
          </a:p>
        </c:txPr>
      </c:legendEntry>
      <c:layout>
        <c:manualLayout>
          <c:xMode val="edge"/>
          <c:yMode val="edge"/>
          <c:x val="0.69380164898404006"/>
          <c:y val="0.46229711286089237"/>
          <c:w val="0.27847708786991576"/>
          <c:h val="0.51992510936132985"/>
        </c:manualLayout>
      </c:layout>
      <c:overlay val="0"/>
      <c:spPr>
        <a:solidFill>
          <a:schemeClr val="lt1">
            <a:lumMod val="95000"/>
            <a:alpha val="39000"/>
          </a:schemeClr>
        </a:solidFill>
        <a:ln>
          <a:noFill/>
        </a:ln>
        <a:effectLst/>
      </c:spPr>
      <c:txPr>
        <a:bodyPr rot="0" spcFirstLastPara="1" vertOverflow="ellipsis" vert="horz" wrap="square" anchor="ctr" anchorCtr="1"/>
        <a:lstStyle/>
        <a:p>
          <a:pPr rtl="0">
            <a:defRPr sz="1440" b="0" i="0" u="none" strike="noStrike" kern="1200" baseline="0">
              <a:solidFill>
                <a:schemeClr val="dk1">
                  <a:lumMod val="75000"/>
                  <a:lumOff val="25000"/>
                </a:schemeClr>
              </a:solidFill>
              <a:latin typeface="Proxima Nova" pitchFamily="50" charset="0"/>
              <a:ea typeface="+mn-ea"/>
              <a:cs typeface="+mn-cs"/>
            </a:defRPr>
          </a:pPr>
          <a:endParaRPr lang="en-US"/>
        </a:p>
      </c:txPr>
    </c:legend>
    <c:plotVisOnly val="1"/>
    <c:dispBlanksAs val="gap"/>
    <c:showDLblsOverMax val="0"/>
  </c:chart>
  <c:spPr>
    <a:noFill/>
    <a:ln w="9525" cap="flat" cmpd="sng" algn="ctr">
      <a:noFill/>
      <a:round/>
    </a:ln>
    <a:effectLst>
      <a:outerShdw blurRad="63500" sx="102000" sy="102000" algn="ctr" rotWithShape="0">
        <a:srgbClr val="FFFFFF">
          <a:alpha val="40000"/>
        </a:srgbClr>
      </a:outerShdw>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24135F"/>
                </a:solidFill>
                <a:latin typeface="Proxima Nova" pitchFamily="50" charset="0"/>
                <a:ea typeface="+mn-ea"/>
                <a:cs typeface="+mn-cs"/>
              </a:defRPr>
            </a:pPr>
            <a:r>
              <a:rPr lang="en-US" sz="1200" dirty="0" smtClean="0">
                <a:solidFill>
                  <a:srgbClr val="24135F"/>
                </a:solidFill>
                <a:latin typeface="Proxima Nova" pitchFamily="50" charset="0"/>
              </a:rPr>
              <a:t>Possible Causes </a:t>
            </a:r>
            <a:r>
              <a:rPr lang="en-US" sz="1200" dirty="0">
                <a:solidFill>
                  <a:srgbClr val="24135F"/>
                </a:solidFill>
                <a:latin typeface="Proxima Nova" pitchFamily="50" charset="0"/>
              </a:rPr>
              <a:t>of </a:t>
            </a:r>
            <a:r>
              <a:rPr lang="en-US" sz="1200" dirty="0" err="1" smtClean="0">
                <a:solidFill>
                  <a:srgbClr val="24135F"/>
                </a:solidFill>
                <a:latin typeface="Proxima Nova" pitchFamily="50" charset="0"/>
              </a:rPr>
              <a:t>mis</a:t>
            </a:r>
            <a:r>
              <a:rPr lang="en-US" sz="1200" dirty="0" smtClean="0">
                <a:solidFill>
                  <a:srgbClr val="24135F"/>
                </a:solidFill>
                <a:latin typeface="Proxima Nova" pitchFamily="50" charset="0"/>
              </a:rPr>
              <a:t>-portioning </a:t>
            </a:r>
          </a:p>
          <a:p>
            <a:pPr>
              <a:defRPr sz="1200" b="0" i="0" u="none" strike="noStrike" kern="1200" spc="0" baseline="0">
                <a:solidFill>
                  <a:srgbClr val="24135F"/>
                </a:solidFill>
                <a:latin typeface="Proxima Nova" pitchFamily="50" charset="0"/>
                <a:ea typeface="+mn-ea"/>
                <a:cs typeface="+mn-cs"/>
              </a:defRPr>
            </a:pPr>
            <a:r>
              <a:rPr lang="en-US" sz="1200" dirty="0" smtClean="0">
                <a:solidFill>
                  <a:srgbClr val="24135F"/>
                </a:solidFill>
                <a:latin typeface="Proxima Nova" pitchFamily="50" charset="0"/>
              </a:rPr>
              <a:t>OSD vs Field Operator Perception</a:t>
            </a:r>
            <a:endParaRPr lang="en-US" sz="1200" dirty="0">
              <a:solidFill>
                <a:srgbClr val="24135F"/>
              </a:solidFill>
              <a:latin typeface="Proxima Nova" pitchFamily="50" charset="0"/>
            </a:endParaRPr>
          </a:p>
        </c:rich>
      </c:tx>
      <c:layout>
        <c:manualLayout>
          <c:xMode val="edge"/>
          <c:yMode val="edge"/>
          <c:x val="0.35830583123023135"/>
          <c:y val="1.1310237590687845E-2"/>
        </c:manualLayout>
      </c:layout>
      <c:overlay val="0"/>
      <c:spPr>
        <a:noFill/>
        <a:ln>
          <a:noFill/>
        </a:ln>
        <a:effectLst/>
      </c:spPr>
    </c:title>
    <c:autoTitleDeleted val="0"/>
    <c:plotArea>
      <c:layout>
        <c:manualLayout>
          <c:layoutTarget val="inner"/>
          <c:xMode val="edge"/>
          <c:yMode val="edge"/>
          <c:x val="0.10051429675508923"/>
          <c:y val="9.6695610226724557E-2"/>
          <c:w val="0.88008223537814601"/>
          <c:h val="0.48109229653095098"/>
        </c:manualLayout>
      </c:layout>
      <c:barChart>
        <c:barDir val="col"/>
        <c:grouping val="clustered"/>
        <c:varyColors val="0"/>
        <c:ser>
          <c:idx val="14"/>
          <c:order val="14"/>
          <c:tx>
            <c:strRef>
              <c:f>' Why Portions rank (4)'!$S$6</c:f>
              <c:strCache>
                <c:ptCount val="1"/>
                <c:pt idx="0">
                  <c:v>OSDs</c:v>
                </c:pt>
              </c:strCache>
            </c:strRef>
          </c:tx>
          <c:spPr>
            <a:solidFill>
              <a:srgbClr val="214BD1"/>
            </a:solidFill>
            <a:ln>
              <a:noFill/>
            </a:ln>
            <a:effectLst/>
          </c:spPr>
          <c:invertIfNegative val="0"/>
          <c:trendline>
            <c:spPr>
              <a:ln w="25400" cap="rnd">
                <a:solidFill>
                  <a:srgbClr val="00B0F0"/>
                </a:solidFill>
                <a:prstDash val="sysDot"/>
              </a:ln>
              <a:effectLst/>
            </c:spPr>
            <c:trendlineType val="linear"/>
            <c:dispRSqr val="0"/>
            <c:dispEq val="0"/>
          </c:trendline>
          <c:cat>
            <c:strRef>
              <c:f>' Why Portions rank (4)'!$B$7:$B$26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(4)'!$S$7:$S$26</c:f>
              <c:numCache>
                <c:formatCode>0.0%</c:formatCode>
                <c:ptCount val="20"/>
                <c:pt idx="0">
                  <c:v>0.15384615384615385</c:v>
                </c:pt>
                <c:pt idx="1">
                  <c:v>9.7902097902097904E-2</c:v>
                </c:pt>
                <c:pt idx="2">
                  <c:v>7.6923076923076927E-2</c:v>
                </c:pt>
                <c:pt idx="3">
                  <c:v>7.6923076923076927E-2</c:v>
                </c:pt>
                <c:pt idx="4">
                  <c:v>6.9930069930069935E-2</c:v>
                </c:pt>
                <c:pt idx="5">
                  <c:v>6.9930069930069935E-2</c:v>
                </c:pt>
                <c:pt idx="6">
                  <c:v>6.2937062937062943E-2</c:v>
                </c:pt>
                <c:pt idx="7">
                  <c:v>6.2937062937062943E-2</c:v>
                </c:pt>
                <c:pt idx="8">
                  <c:v>5.5944055944055944E-2</c:v>
                </c:pt>
                <c:pt idx="9">
                  <c:v>4.8951048951048952E-2</c:v>
                </c:pt>
                <c:pt idx="10">
                  <c:v>4.8951048951048952E-2</c:v>
                </c:pt>
                <c:pt idx="11">
                  <c:v>4.195804195804196E-2</c:v>
                </c:pt>
                <c:pt idx="12">
                  <c:v>4.195804195804196E-2</c:v>
                </c:pt>
                <c:pt idx="13">
                  <c:v>4.195804195804196E-2</c:v>
                </c:pt>
                <c:pt idx="14">
                  <c:v>2.097902097902098E-2</c:v>
                </c:pt>
                <c:pt idx="15">
                  <c:v>1.3986013986013986E-2</c:v>
                </c:pt>
                <c:pt idx="16">
                  <c:v>1.3986013986013986E-2</c:v>
                </c:pt>
                <c:pt idx="17">
                  <c:v>0</c:v>
                </c:pt>
                <c:pt idx="18">
                  <c:v>0</c:v>
                </c:pt>
                <c:pt idx="19">
                  <c:v>0</c:v>
                </c:pt>
              </c:numCache>
            </c:numRef>
          </c:val>
        </c:ser>
        <c:ser>
          <c:idx val="15"/>
          <c:order val="15"/>
          <c:tx>
            <c:strRef>
              <c:f>' Why Portions rank (4)'!$T$6</c:f>
              <c:strCache>
                <c:ptCount val="1"/>
                <c:pt idx="0">
                  <c:v>All Operators</c:v>
                </c:pt>
              </c:strCache>
            </c:strRef>
          </c:tx>
          <c:spPr>
            <a:solidFill>
              <a:srgbClr val="FFCC00"/>
            </a:solidFill>
            <a:ln>
              <a:noFill/>
            </a:ln>
            <a:effectLst/>
          </c:spPr>
          <c:invertIfNegative val="0"/>
          <c:cat>
            <c:strRef>
              <c:f>' Why Portions rank (4)'!$B$7:$B$26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(4)'!$T$7:$T$26</c:f>
              <c:numCache>
                <c:formatCode>0.0%</c:formatCode>
                <c:ptCount val="20"/>
                <c:pt idx="0">
                  <c:v>7.3275862068965511E-2</c:v>
                </c:pt>
                <c:pt idx="1">
                  <c:v>6.6810344827586202E-2</c:v>
                </c:pt>
                <c:pt idx="2">
                  <c:v>5.3879310344827583E-2</c:v>
                </c:pt>
                <c:pt idx="3">
                  <c:v>6.25E-2</c:v>
                </c:pt>
                <c:pt idx="4">
                  <c:v>6.6810344827586202E-2</c:v>
                </c:pt>
                <c:pt idx="5">
                  <c:v>3.4482758620689655E-2</c:v>
                </c:pt>
                <c:pt idx="6">
                  <c:v>0.10344827586206896</c:v>
                </c:pt>
                <c:pt idx="7">
                  <c:v>4.5258620689655173E-2</c:v>
                </c:pt>
                <c:pt idx="8">
                  <c:v>7.1120689655172417E-2</c:v>
                </c:pt>
                <c:pt idx="9">
                  <c:v>1.9396551724137932E-2</c:v>
                </c:pt>
                <c:pt idx="10">
                  <c:v>1.2931034482758621E-2</c:v>
                </c:pt>
                <c:pt idx="11">
                  <c:v>2.8017241379310345E-2</c:v>
                </c:pt>
                <c:pt idx="12">
                  <c:v>1.0775862068965518E-2</c:v>
                </c:pt>
                <c:pt idx="13">
                  <c:v>0.15086206896551724</c:v>
                </c:pt>
                <c:pt idx="14">
                  <c:v>1.5086206896551725E-2</c:v>
                </c:pt>
                <c:pt idx="15">
                  <c:v>0.12715517241379309</c:v>
                </c:pt>
                <c:pt idx="16">
                  <c:v>1.7241379310344827E-2</c:v>
                </c:pt>
                <c:pt idx="17">
                  <c:v>1.2931034482758621E-2</c:v>
                </c:pt>
                <c:pt idx="18">
                  <c:v>1.7241379310344827E-2</c:v>
                </c:pt>
                <c:pt idx="19">
                  <c:v>1.0775862068965518E-2</c:v>
                </c:pt>
              </c:numCache>
            </c:numRef>
          </c:val>
        </c:ser>
        <c:dLbls>
          <c:showLegendKey val="0"/>
          <c:showVal val="0"/>
          <c:showCatName val="0"/>
          <c:showSerName val="0"/>
          <c:showPercent val="0"/>
          <c:showBubbleSize val="0"/>
        </c:dLbls>
        <c:gapWidth val="1"/>
        <c:axId val="117019008"/>
        <c:axId val="117020544"/>
      </c:barChart>
      <c:barChart>
        <c:barDir val="col"/>
        <c:grouping val="clustered"/>
        <c:varyColors val="0"/>
        <c:ser>
          <c:idx val="0"/>
          <c:order val="0"/>
          <c:tx>
            <c:strRef>
              <c:f>' Why Portions rank (2)'!$C$6</c:f>
              <c:strCache>
                <c:ptCount val="1"/>
                <c:pt idx="0">
                  <c:v>Votes</c:v>
                </c:pt>
              </c:strCache>
            </c:strRef>
          </c:tx>
          <c:spPr>
            <a:solidFill>
              <a:schemeClr val="accent1"/>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(2)'!$C$7:$C$26</c:f>
            </c:numRef>
          </c:val>
        </c:ser>
        <c:ser>
          <c:idx val="1"/>
          <c:order val="1"/>
          <c:tx>
            <c:strRef>
              <c:f>' Why Portions rank (2)'!$D$6</c:f>
              <c:strCache>
                <c:ptCount val="1"/>
                <c:pt idx="0">
                  <c:v>Votes</c:v>
                </c:pt>
              </c:strCache>
            </c:strRef>
          </c:tx>
          <c:spPr>
            <a:solidFill>
              <a:schemeClr val="accent3"/>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(2)'!$D$7:$D$26</c:f>
            </c:numRef>
          </c:val>
        </c:ser>
        <c:ser>
          <c:idx val="2"/>
          <c:order val="2"/>
          <c:tx>
            <c:strRef>
              <c:f>' Why Portions rank (2)'!$E$6</c:f>
              <c:strCache>
                <c:ptCount val="1"/>
                <c:pt idx="0">
                  <c:v>Votes</c:v>
                </c:pt>
              </c:strCache>
            </c:strRef>
          </c:tx>
          <c:spPr>
            <a:solidFill>
              <a:schemeClr val="accent5"/>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(2)'!$E$7:$E$26</c:f>
            </c:numRef>
          </c:val>
        </c:ser>
        <c:ser>
          <c:idx val="3"/>
          <c:order val="3"/>
          <c:tx>
            <c:strRef>
              <c:f>' Why Portions rank (2)'!$F$6</c:f>
              <c:strCache>
                <c:ptCount val="1"/>
                <c:pt idx="0">
                  <c:v>Votes</c:v>
                </c:pt>
              </c:strCache>
            </c:strRef>
          </c:tx>
          <c:spPr>
            <a:solidFill>
              <a:schemeClr val="accent1">
                <a:lumMod val="6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(2)'!$F$7:$F$26</c:f>
            </c:numRef>
          </c:val>
        </c:ser>
        <c:ser>
          <c:idx val="4"/>
          <c:order val="4"/>
          <c:tx>
            <c:strRef>
              <c:f>' Why Portions rank (2)'!$G$6</c:f>
              <c:strCache>
                <c:ptCount val="1"/>
                <c:pt idx="0">
                  <c:v>Votes</c:v>
                </c:pt>
              </c:strCache>
            </c:strRef>
          </c:tx>
          <c:spPr>
            <a:solidFill>
              <a:schemeClr val="accent3">
                <a:lumMod val="6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(2)'!$G$7:$G$26</c:f>
            </c:numRef>
          </c:val>
        </c:ser>
        <c:ser>
          <c:idx val="5"/>
          <c:order val="5"/>
          <c:tx>
            <c:strRef>
              <c:f>' Why Portions rank (2)'!$H$6</c:f>
              <c:strCache>
                <c:ptCount val="1"/>
                <c:pt idx="0">
                  <c:v>Votes</c:v>
                </c:pt>
              </c:strCache>
            </c:strRef>
          </c:tx>
          <c:spPr>
            <a:solidFill>
              <a:schemeClr val="accent5">
                <a:lumMod val="6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(2)'!$H$7:$H$26</c:f>
            </c:numRef>
          </c:val>
        </c:ser>
        <c:ser>
          <c:idx val="6"/>
          <c:order val="6"/>
          <c:tx>
            <c:strRef>
              <c:f>' Why Portions rank (2)'!$I$6</c:f>
              <c:strCache>
                <c:ptCount val="1"/>
                <c:pt idx="0">
                  <c:v>Votes</c:v>
                </c:pt>
              </c:strCache>
            </c:strRef>
          </c:tx>
          <c:spPr>
            <a:solidFill>
              <a:schemeClr val="accent1">
                <a:lumMod val="80000"/>
                <a:lumOff val="2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(2)'!$I$7:$I$26</c:f>
            </c:numRef>
          </c:val>
        </c:ser>
        <c:ser>
          <c:idx val="7"/>
          <c:order val="7"/>
          <c:tx>
            <c:strRef>
              <c:f>' Why Portions rank (2)'!$J$6</c:f>
              <c:strCache>
                <c:ptCount val="1"/>
                <c:pt idx="0">
                  <c:v>Votes</c:v>
                </c:pt>
              </c:strCache>
            </c:strRef>
          </c:tx>
          <c:spPr>
            <a:solidFill>
              <a:schemeClr val="accent3">
                <a:lumMod val="80000"/>
                <a:lumOff val="2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(2)'!$J$7:$J$26</c:f>
            </c:numRef>
          </c:val>
        </c:ser>
        <c:ser>
          <c:idx val="8"/>
          <c:order val="8"/>
          <c:tx>
            <c:strRef>
              <c:f>' Why Portions rank (2)'!$K$6</c:f>
              <c:strCache>
                <c:ptCount val="1"/>
                <c:pt idx="0">
                  <c:v>Votes</c:v>
                </c:pt>
              </c:strCache>
            </c:strRef>
          </c:tx>
          <c:spPr>
            <a:solidFill>
              <a:schemeClr val="accent5">
                <a:lumMod val="80000"/>
                <a:lumOff val="2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(2)'!$K$7:$K$26</c:f>
            </c:numRef>
          </c:val>
        </c:ser>
        <c:ser>
          <c:idx val="9"/>
          <c:order val="9"/>
          <c:tx>
            <c:strRef>
              <c:f>' Why Portions rank (2)'!$L$6</c:f>
              <c:strCache>
                <c:ptCount val="1"/>
                <c:pt idx="0">
                  <c:v>Votes</c:v>
                </c:pt>
              </c:strCache>
            </c:strRef>
          </c:tx>
          <c:spPr>
            <a:solidFill>
              <a:schemeClr val="accent1">
                <a:lumMod val="8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(2)'!$L$7:$L$26</c:f>
            </c:numRef>
          </c:val>
        </c:ser>
        <c:ser>
          <c:idx val="10"/>
          <c:order val="10"/>
          <c:tx>
            <c:strRef>
              <c:f>' Why Portions rank (2)'!$M$6</c:f>
              <c:strCache>
                <c:ptCount val="1"/>
                <c:pt idx="0">
                  <c:v>Votes</c:v>
                </c:pt>
              </c:strCache>
            </c:strRef>
          </c:tx>
          <c:spPr>
            <a:solidFill>
              <a:schemeClr val="accent3">
                <a:lumMod val="8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(2)'!$M$7:$M$26</c:f>
            </c:numRef>
          </c:val>
        </c:ser>
        <c:ser>
          <c:idx val="11"/>
          <c:order val="11"/>
          <c:tx>
            <c:strRef>
              <c:f>' Why Portions rank (2)'!$N$6</c:f>
              <c:strCache>
                <c:ptCount val="1"/>
                <c:pt idx="0">
                  <c:v>Votes</c:v>
                </c:pt>
              </c:strCache>
            </c:strRef>
          </c:tx>
          <c:spPr>
            <a:solidFill>
              <a:schemeClr val="accent5">
                <a:lumMod val="8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(2)'!$N$7:$N$26</c:f>
            </c:numRef>
          </c:val>
        </c:ser>
        <c:ser>
          <c:idx val="12"/>
          <c:order val="12"/>
          <c:tx>
            <c:strRef>
              <c:f>' Why Portions rank (2)'!$O$6</c:f>
              <c:strCache>
                <c:ptCount val="1"/>
                <c:pt idx="0">
                  <c:v>Votes</c:v>
                </c:pt>
              </c:strCache>
            </c:strRef>
          </c:tx>
          <c:spPr>
            <a:solidFill>
              <a:schemeClr val="accent1">
                <a:lumMod val="60000"/>
                <a:lumOff val="4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(2)'!$O$7:$O$26</c:f>
            </c:numRef>
          </c:val>
        </c:ser>
        <c:ser>
          <c:idx val="13"/>
          <c:order val="13"/>
          <c:tx>
            <c:strRef>
              <c:f>' Why Portions rank (2)'!$P$6</c:f>
              <c:strCache>
                <c:ptCount val="1"/>
                <c:pt idx="0">
                  <c:v>Votes</c:v>
                </c:pt>
              </c:strCache>
            </c:strRef>
          </c:tx>
          <c:spPr>
            <a:solidFill>
              <a:schemeClr val="accent3">
                <a:lumMod val="60000"/>
                <a:lumOff val="40000"/>
              </a:schemeClr>
            </a:solidFill>
            <a:ln>
              <a:noFill/>
            </a:ln>
            <a:effectLst/>
          </c:spPr>
          <c:invertIfNegative val="0"/>
          <c:cat>
            <c:strRef>
              <c:f>' Why Portions rank (2)'!$B$7:$B$26</c:f>
              <c:strCache>
                <c:ptCount val="20"/>
                <c:pt idx="0">
                  <c:v>supervision of portioning </c:v>
                </c:pt>
                <c:pt idx="1">
                  <c:v>not ask for direction </c:v>
                </c:pt>
                <c:pt idx="2">
                  <c:v>Not enough utensils </c:v>
                </c:pt>
                <c:pt idx="3">
                  <c:v> wt. &amp; volume = Staff confused</c:v>
                </c:pt>
                <c:pt idx="4">
                  <c:v>Recipe directions unclear </c:v>
                </c:pt>
                <c:pt idx="5">
                  <c:v> not out and in-use </c:v>
                </c:pt>
                <c:pt idx="6">
                  <c:v>scoops, spoodles,  interchangeable </c:v>
                </c:pt>
                <c:pt idx="7">
                  <c:v> misunderstand wt. vs volume</c:v>
                </c:pt>
                <c:pt idx="8">
                  <c:v>Staff not trained </c:v>
                </c:pt>
                <c:pt idx="9">
                  <c:v>Scales not available</c:v>
                </c:pt>
                <c:pt idx="10">
                  <c:v>No recipe or build diagram </c:v>
                </c:pt>
                <c:pt idx="11">
                  <c:v>Recipe type size </c:v>
                </c:pt>
                <c:pt idx="12">
                  <c:v>Build or prod sheet different  than recipe</c:v>
                </c:pt>
                <c:pt idx="13">
                  <c:v>customer pressure </c:v>
                </c:pt>
                <c:pt idx="14">
                  <c:v> 'homestyle' service </c:v>
                </c:pt>
                <c:pt idx="15">
                  <c:v>Speed causes inaccurate or sloppy </c:v>
                </c:pt>
                <c:pt idx="16">
                  <c:v>English as second language</c:v>
                </c:pt>
                <c:pt idx="17">
                  <c:v>Scales not calibrated</c:v>
                </c:pt>
                <c:pt idx="18">
                  <c:v>Scales not read correctly by staff</c:v>
                </c:pt>
                <c:pt idx="19">
                  <c:v>Client directs larger portions </c:v>
                </c:pt>
              </c:strCache>
            </c:strRef>
          </c:cat>
          <c:val>
            <c:numRef>
              <c:f>' Why Portions rank (2)'!$P$7:$P$26</c:f>
            </c:numRef>
          </c:val>
        </c:ser>
        <c:dLbls>
          <c:showLegendKey val="0"/>
          <c:showVal val="0"/>
          <c:showCatName val="0"/>
          <c:showSerName val="0"/>
          <c:showPercent val="0"/>
          <c:showBubbleSize val="0"/>
        </c:dLbls>
        <c:gapWidth val="1"/>
        <c:axId val="117019008"/>
        <c:axId val="117020544"/>
      </c:barChart>
      <c:catAx>
        <c:axId val="11701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Proxima Nova" pitchFamily="50" charset="0"/>
                <a:ea typeface="+mn-ea"/>
                <a:cs typeface="+mn-cs"/>
              </a:defRPr>
            </a:pPr>
            <a:endParaRPr lang="en-US"/>
          </a:p>
        </c:txPr>
        <c:crossAx val="117020544"/>
        <c:crosses val="autoZero"/>
        <c:auto val="1"/>
        <c:lblAlgn val="ctr"/>
        <c:lblOffset val="100"/>
        <c:noMultiLvlLbl val="0"/>
      </c:catAx>
      <c:valAx>
        <c:axId val="117020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019008"/>
        <c:crosses val="autoZero"/>
        <c:crossBetween val="between"/>
      </c:valAx>
      <c:spPr>
        <a:noFill/>
        <a:ln>
          <a:noFill/>
        </a:ln>
        <a:effectLst/>
      </c:spPr>
    </c:plotArea>
    <c:legend>
      <c:legendPos val="b"/>
      <c:layout>
        <c:manualLayout>
          <c:xMode val="edge"/>
          <c:yMode val="edge"/>
          <c:x val="1.5919210430970714E-2"/>
          <c:y val="0.86159274862373547"/>
          <c:w val="0.47514447207256982"/>
          <c:h val="8.4683581219014273E-2"/>
        </c:manualLayout>
      </c:layout>
      <c:overlay val="0"/>
      <c:spPr>
        <a:noFill/>
        <a:ln>
          <a:noFill/>
        </a:ln>
        <a:effectLst/>
      </c:spPr>
      <c:txPr>
        <a:bodyPr rot="0" spcFirstLastPara="1" vertOverflow="ellipsis" vert="horz" wrap="square" anchor="ctr" anchorCtr="1"/>
        <a:lstStyle/>
        <a:p>
          <a:pPr>
            <a:defRPr sz="1240" b="0" i="0" u="none" strike="noStrike" kern="1200" baseline="0">
              <a:solidFill>
                <a:srgbClr val="24135F"/>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58865-E714-42AC-A583-EE6FB84762C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DD80A73F-8DDE-4BAD-9D19-20F0C9F4E332}">
      <dgm:prSet phldrT="[Text]"/>
      <dgm:spPr>
        <a:solidFill>
          <a:srgbClr val="FF0000"/>
        </a:solidFill>
      </dgm:spPr>
      <dgm:t>
        <a:bodyPr/>
        <a:lstStyle/>
        <a:p>
          <a:r>
            <a:rPr lang="en-US" dirty="0" smtClean="0"/>
            <a:t>Total HC 428 MM</a:t>
          </a:r>
          <a:endParaRPr lang="en-US" dirty="0"/>
        </a:p>
      </dgm:t>
    </dgm:pt>
    <dgm:pt modelId="{2B11430A-3958-4AFF-92E7-74E03831CF4E}" type="parTrans" cxnId="{EF5FBFD4-3FD5-4AAC-9B92-0B27C36BE345}">
      <dgm:prSet/>
      <dgm:spPr/>
      <dgm:t>
        <a:bodyPr/>
        <a:lstStyle/>
        <a:p>
          <a:endParaRPr lang="en-US"/>
        </a:p>
      </dgm:t>
    </dgm:pt>
    <dgm:pt modelId="{ADCD9C3D-DD1D-4716-AB4C-B826128D4279}" type="sibTrans" cxnId="{EF5FBFD4-3FD5-4AAC-9B92-0B27C36BE345}">
      <dgm:prSet/>
      <dgm:spPr/>
      <dgm:t>
        <a:bodyPr/>
        <a:lstStyle/>
        <a:p>
          <a:endParaRPr lang="en-US"/>
        </a:p>
      </dgm:t>
    </dgm:pt>
    <dgm:pt modelId="{D7DBFD65-2877-49B4-936F-4B0536F2B5EB}">
      <dgm:prSet phldrT="[Text]"/>
      <dgm:spPr>
        <a:solidFill>
          <a:srgbClr val="92D050"/>
        </a:solidFill>
      </dgm:spPr>
      <dgm:t>
        <a:bodyPr/>
        <a:lstStyle/>
        <a:p>
          <a:r>
            <a:rPr lang="en-US" dirty="0" smtClean="0"/>
            <a:t>Total BD $340 MM</a:t>
          </a:r>
          <a:endParaRPr lang="en-US" dirty="0"/>
        </a:p>
      </dgm:t>
    </dgm:pt>
    <dgm:pt modelId="{EBC0DCD6-468D-4A22-B21E-34E643AF84E5}" type="parTrans" cxnId="{27ABFEC3-D853-4B6F-B5BD-4AF32E4C974E}">
      <dgm:prSet/>
      <dgm:spPr/>
      <dgm:t>
        <a:bodyPr/>
        <a:lstStyle/>
        <a:p>
          <a:endParaRPr lang="en-US"/>
        </a:p>
      </dgm:t>
    </dgm:pt>
    <dgm:pt modelId="{65270637-26B8-42D3-8168-43F1F9363634}" type="sibTrans" cxnId="{27ABFEC3-D853-4B6F-B5BD-4AF32E4C974E}">
      <dgm:prSet/>
      <dgm:spPr/>
      <dgm:t>
        <a:bodyPr/>
        <a:lstStyle/>
        <a:p>
          <a:endParaRPr lang="en-US"/>
        </a:p>
      </dgm:t>
    </dgm:pt>
    <dgm:pt modelId="{D2C86958-2A74-4A46-BFB9-C82442954FEE}">
      <dgm:prSet phldrT="[Text]"/>
      <dgm:spPr>
        <a:solidFill>
          <a:srgbClr val="7030A0"/>
        </a:solidFill>
      </dgm:spPr>
      <dgm:t>
        <a:bodyPr/>
        <a:lstStyle/>
        <a:p>
          <a:r>
            <a:rPr lang="en-US" dirty="0" smtClean="0"/>
            <a:t>Residential HE $247 MM</a:t>
          </a:r>
          <a:endParaRPr lang="en-US" dirty="0"/>
        </a:p>
      </dgm:t>
    </dgm:pt>
    <dgm:pt modelId="{534666BB-3385-4868-82B8-F6FAA889864A}" type="parTrans" cxnId="{60B2F7EC-50D9-4660-BFAA-8C7B0342EACE}">
      <dgm:prSet/>
      <dgm:spPr/>
      <dgm:t>
        <a:bodyPr/>
        <a:lstStyle/>
        <a:p>
          <a:endParaRPr lang="en-US"/>
        </a:p>
      </dgm:t>
    </dgm:pt>
    <dgm:pt modelId="{9DA96E02-C3FB-4683-9901-CD0EC2BC3DAA}" type="sibTrans" cxnId="{60B2F7EC-50D9-4660-BFAA-8C7B0342EACE}">
      <dgm:prSet/>
      <dgm:spPr/>
      <dgm:t>
        <a:bodyPr/>
        <a:lstStyle/>
        <a:p>
          <a:endParaRPr lang="en-US"/>
        </a:p>
      </dgm:t>
    </dgm:pt>
    <dgm:pt modelId="{B0ABD0E2-14C5-4E2D-8BA1-3A963CC69338}">
      <dgm:prSet phldrT="[Text]"/>
      <dgm:spPr/>
      <dgm:t>
        <a:bodyPr/>
        <a:lstStyle/>
        <a:p>
          <a:r>
            <a:rPr lang="en-US" dirty="0" smtClean="0">
              <a:solidFill>
                <a:srgbClr val="24135F"/>
              </a:solidFill>
              <a:latin typeface="Proxima Nova" pitchFamily="50" charset="0"/>
            </a:rPr>
            <a:t>$105 to $115 MM are portioned items</a:t>
          </a:r>
          <a:endParaRPr lang="en-US" dirty="0">
            <a:solidFill>
              <a:srgbClr val="24135F"/>
            </a:solidFill>
            <a:latin typeface="Proxima Nova" pitchFamily="50" charset="0"/>
          </a:endParaRPr>
        </a:p>
      </dgm:t>
    </dgm:pt>
    <dgm:pt modelId="{4AC3B19C-C8C9-42A0-814B-E6A2726334E9}" type="sibTrans" cxnId="{94993E05-43BA-4115-90B3-F05257CD7543}">
      <dgm:prSet/>
      <dgm:spPr/>
      <dgm:t>
        <a:bodyPr/>
        <a:lstStyle/>
        <a:p>
          <a:endParaRPr lang="en-US"/>
        </a:p>
      </dgm:t>
    </dgm:pt>
    <dgm:pt modelId="{3BAFCCEC-2486-43A4-AC99-53A4CCB787F2}" type="parTrans" cxnId="{94993E05-43BA-4115-90B3-F05257CD7543}">
      <dgm:prSet/>
      <dgm:spPr/>
      <dgm:t>
        <a:bodyPr/>
        <a:lstStyle/>
        <a:p>
          <a:endParaRPr lang="en-US"/>
        </a:p>
      </dgm:t>
    </dgm:pt>
    <dgm:pt modelId="{A5F49F1E-184F-465A-9B98-E002ECFC2BA1}" type="pres">
      <dgm:prSet presAssocID="{17A58865-E714-42AC-A583-EE6FB84762C1}" presName="Name0" presStyleCnt="0">
        <dgm:presLayoutVars>
          <dgm:chMax val="4"/>
          <dgm:resizeHandles val="exact"/>
        </dgm:presLayoutVars>
      </dgm:prSet>
      <dgm:spPr/>
      <dgm:t>
        <a:bodyPr/>
        <a:lstStyle/>
        <a:p>
          <a:endParaRPr lang="en-US"/>
        </a:p>
      </dgm:t>
    </dgm:pt>
    <dgm:pt modelId="{88D7B550-C950-4C1C-A3C4-57ADAAA2501C}" type="pres">
      <dgm:prSet presAssocID="{17A58865-E714-42AC-A583-EE6FB84762C1}" presName="ellipse" presStyleLbl="trBgShp" presStyleIdx="0" presStyleCnt="1"/>
      <dgm:spPr/>
    </dgm:pt>
    <dgm:pt modelId="{94A1A871-B1D0-423B-A11A-0450DF2B9268}" type="pres">
      <dgm:prSet presAssocID="{17A58865-E714-42AC-A583-EE6FB84762C1}" presName="arrow1" presStyleLbl="fgShp" presStyleIdx="0" presStyleCnt="1"/>
      <dgm:spPr/>
    </dgm:pt>
    <dgm:pt modelId="{356D892F-0006-4F4B-B47D-EF6A1FFEB626}" type="pres">
      <dgm:prSet presAssocID="{17A58865-E714-42AC-A583-EE6FB84762C1}" presName="rectangle" presStyleLbl="revTx" presStyleIdx="0" presStyleCnt="1">
        <dgm:presLayoutVars>
          <dgm:bulletEnabled val="1"/>
        </dgm:presLayoutVars>
      </dgm:prSet>
      <dgm:spPr/>
      <dgm:t>
        <a:bodyPr/>
        <a:lstStyle/>
        <a:p>
          <a:endParaRPr lang="en-US"/>
        </a:p>
      </dgm:t>
    </dgm:pt>
    <dgm:pt modelId="{F8CCD9DC-D3FE-4588-8416-560D3B76E0D2}" type="pres">
      <dgm:prSet presAssocID="{D7DBFD65-2877-49B4-936F-4B0536F2B5EB}" presName="item1" presStyleLbl="node1" presStyleIdx="0" presStyleCnt="3">
        <dgm:presLayoutVars>
          <dgm:bulletEnabled val="1"/>
        </dgm:presLayoutVars>
      </dgm:prSet>
      <dgm:spPr/>
      <dgm:t>
        <a:bodyPr/>
        <a:lstStyle/>
        <a:p>
          <a:endParaRPr lang="en-US"/>
        </a:p>
      </dgm:t>
    </dgm:pt>
    <dgm:pt modelId="{CC2388A8-D38B-4B49-A5AA-E0994CAEB2AB}" type="pres">
      <dgm:prSet presAssocID="{D2C86958-2A74-4A46-BFB9-C82442954FEE}" presName="item2" presStyleLbl="node1" presStyleIdx="1" presStyleCnt="3">
        <dgm:presLayoutVars>
          <dgm:bulletEnabled val="1"/>
        </dgm:presLayoutVars>
      </dgm:prSet>
      <dgm:spPr/>
      <dgm:t>
        <a:bodyPr/>
        <a:lstStyle/>
        <a:p>
          <a:endParaRPr lang="en-US"/>
        </a:p>
      </dgm:t>
    </dgm:pt>
    <dgm:pt modelId="{8E26D9FC-286F-48E8-8343-521512CAC154}" type="pres">
      <dgm:prSet presAssocID="{B0ABD0E2-14C5-4E2D-8BA1-3A963CC69338}" presName="item3" presStyleLbl="node1" presStyleIdx="2" presStyleCnt="3">
        <dgm:presLayoutVars>
          <dgm:bulletEnabled val="1"/>
        </dgm:presLayoutVars>
      </dgm:prSet>
      <dgm:spPr/>
      <dgm:t>
        <a:bodyPr/>
        <a:lstStyle/>
        <a:p>
          <a:endParaRPr lang="en-US"/>
        </a:p>
      </dgm:t>
    </dgm:pt>
    <dgm:pt modelId="{36339FC7-1755-40EF-915D-C60F28943303}" type="pres">
      <dgm:prSet presAssocID="{17A58865-E714-42AC-A583-EE6FB84762C1}" presName="funnel" presStyleLbl="trAlignAcc1" presStyleIdx="0" presStyleCnt="1" custLinFactNeighborX="35" custLinFactNeighborY="4257"/>
      <dgm:spPr/>
    </dgm:pt>
  </dgm:ptLst>
  <dgm:cxnLst>
    <dgm:cxn modelId="{249A8950-27EE-4C61-A29B-5DB5D084AF99}" type="presOf" srcId="{17A58865-E714-42AC-A583-EE6FB84762C1}" destId="{A5F49F1E-184F-465A-9B98-E002ECFC2BA1}" srcOrd="0" destOrd="0" presId="urn:microsoft.com/office/officeart/2005/8/layout/funnel1"/>
    <dgm:cxn modelId="{75250E05-A60C-4A1A-B4B4-5C3E8B4E61E3}" type="presOf" srcId="{D7DBFD65-2877-49B4-936F-4B0536F2B5EB}" destId="{CC2388A8-D38B-4B49-A5AA-E0994CAEB2AB}" srcOrd="0" destOrd="0" presId="urn:microsoft.com/office/officeart/2005/8/layout/funnel1"/>
    <dgm:cxn modelId="{315FE0A9-829C-4676-8BC4-349DA1321DB7}" type="presOf" srcId="{B0ABD0E2-14C5-4E2D-8BA1-3A963CC69338}" destId="{356D892F-0006-4F4B-B47D-EF6A1FFEB626}" srcOrd="0" destOrd="0" presId="urn:microsoft.com/office/officeart/2005/8/layout/funnel1"/>
    <dgm:cxn modelId="{27ABFEC3-D853-4B6F-B5BD-4AF32E4C974E}" srcId="{17A58865-E714-42AC-A583-EE6FB84762C1}" destId="{D7DBFD65-2877-49B4-936F-4B0536F2B5EB}" srcOrd="1" destOrd="0" parTransId="{EBC0DCD6-468D-4A22-B21E-34E643AF84E5}" sibTransId="{65270637-26B8-42D3-8168-43F1F9363634}"/>
    <dgm:cxn modelId="{EF5FBFD4-3FD5-4AAC-9B92-0B27C36BE345}" srcId="{17A58865-E714-42AC-A583-EE6FB84762C1}" destId="{DD80A73F-8DDE-4BAD-9D19-20F0C9F4E332}" srcOrd="0" destOrd="0" parTransId="{2B11430A-3958-4AFF-92E7-74E03831CF4E}" sibTransId="{ADCD9C3D-DD1D-4716-AB4C-B826128D4279}"/>
    <dgm:cxn modelId="{B7140AE5-A222-477A-BA3F-F8E6E8867A75}" type="presOf" srcId="{D2C86958-2A74-4A46-BFB9-C82442954FEE}" destId="{F8CCD9DC-D3FE-4588-8416-560D3B76E0D2}" srcOrd="0" destOrd="0" presId="urn:microsoft.com/office/officeart/2005/8/layout/funnel1"/>
    <dgm:cxn modelId="{60B2F7EC-50D9-4660-BFAA-8C7B0342EACE}" srcId="{17A58865-E714-42AC-A583-EE6FB84762C1}" destId="{D2C86958-2A74-4A46-BFB9-C82442954FEE}" srcOrd="2" destOrd="0" parTransId="{534666BB-3385-4868-82B8-F6FAA889864A}" sibTransId="{9DA96E02-C3FB-4683-9901-CD0EC2BC3DAA}"/>
    <dgm:cxn modelId="{4A031307-A1D9-4149-9895-A00AF93A457E}" type="presOf" srcId="{DD80A73F-8DDE-4BAD-9D19-20F0C9F4E332}" destId="{8E26D9FC-286F-48E8-8343-521512CAC154}" srcOrd="0" destOrd="0" presId="urn:microsoft.com/office/officeart/2005/8/layout/funnel1"/>
    <dgm:cxn modelId="{94993E05-43BA-4115-90B3-F05257CD7543}" srcId="{17A58865-E714-42AC-A583-EE6FB84762C1}" destId="{B0ABD0E2-14C5-4E2D-8BA1-3A963CC69338}" srcOrd="3" destOrd="0" parTransId="{3BAFCCEC-2486-43A4-AC99-53A4CCB787F2}" sibTransId="{4AC3B19C-C8C9-42A0-814B-E6A2726334E9}"/>
    <dgm:cxn modelId="{FE10480C-DCBC-49B1-9C64-38C3C6EB79E5}" type="presParOf" srcId="{A5F49F1E-184F-465A-9B98-E002ECFC2BA1}" destId="{88D7B550-C950-4C1C-A3C4-57ADAAA2501C}" srcOrd="0" destOrd="0" presId="urn:microsoft.com/office/officeart/2005/8/layout/funnel1"/>
    <dgm:cxn modelId="{09676586-089B-4BB6-BB00-073307059927}" type="presParOf" srcId="{A5F49F1E-184F-465A-9B98-E002ECFC2BA1}" destId="{94A1A871-B1D0-423B-A11A-0450DF2B9268}" srcOrd="1" destOrd="0" presId="urn:microsoft.com/office/officeart/2005/8/layout/funnel1"/>
    <dgm:cxn modelId="{88D4FF08-60EB-474B-8E5B-E25F14EBD159}" type="presParOf" srcId="{A5F49F1E-184F-465A-9B98-E002ECFC2BA1}" destId="{356D892F-0006-4F4B-B47D-EF6A1FFEB626}" srcOrd="2" destOrd="0" presId="urn:microsoft.com/office/officeart/2005/8/layout/funnel1"/>
    <dgm:cxn modelId="{B56EF4AE-0806-471F-AFD7-F298BB46794B}" type="presParOf" srcId="{A5F49F1E-184F-465A-9B98-E002ECFC2BA1}" destId="{F8CCD9DC-D3FE-4588-8416-560D3B76E0D2}" srcOrd="3" destOrd="0" presId="urn:microsoft.com/office/officeart/2005/8/layout/funnel1"/>
    <dgm:cxn modelId="{EF4D8F7A-561B-4321-8359-5E1B38F1228D}" type="presParOf" srcId="{A5F49F1E-184F-465A-9B98-E002ECFC2BA1}" destId="{CC2388A8-D38B-4B49-A5AA-E0994CAEB2AB}" srcOrd="4" destOrd="0" presId="urn:microsoft.com/office/officeart/2005/8/layout/funnel1"/>
    <dgm:cxn modelId="{7CD72AB6-B848-4B49-9D1B-6B2AD53CC2E1}" type="presParOf" srcId="{A5F49F1E-184F-465A-9B98-E002ECFC2BA1}" destId="{8E26D9FC-286F-48E8-8343-521512CAC154}" srcOrd="5" destOrd="0" presId="urn:microsoft.com/office/officeart/2005/8/layout/funnel1"/>
    <dgm:cxn modelId="{5F51CB0B-2151-41F4-85BC-A542C10068FD}" type="presParOf" srcId="{A5F49F1E-184F-465A-9B98-E002ECFC2BA1}" destId="{36339FC7-1755-40EF-915D-C60F2894330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7B550-C950-4C1C-A3C4-57ADAAA2501C}">
      <dsp:nvSpPr>
        <dsp:cNvPr id="0" name=""/>
        <dsp:cNvSpPr/>
      </dsp:nvSpPr>
      <dsp:spPr>
        <a:xfrm>
          <a:off x="2772898" y="157618"/>
          <a:ext cx="3128129" cy="108635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1A871-B1D0-423B-A11A-0450DF2B9268}">
      <dsp:nvSpPr>
        <dsp:cNvPr id="0" name=""/>
        <dsp:cNvSpPr/>
      </dsp:nvSpPr>
      <dsp:spPr>
        <a:xfrm>
          <a:off x="4038699" y="2817741"/>
          <a:ext cx="606226" cy="38798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D892F-0006-4F4B-B47D-EF6A1FFEB626}">
      <dsp:nvSpPr>
        <dsp:cNvPr id="0" name=""/>
        <dsp:cNvSpPr/>
      </dsp:nvSpPr>
      <dsp:spPr>
        <a:xfrm>
          <a:off x="2886868" y="3128129"/>
          <a:ext cx="2909887" cy="727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rgbClr val="24135F"/>
              </a:solidFill>
              <a:latin typeface="Proxima Nova" pitchFamily="50" charset="0"/>
            </a:rPr>
            <a:t>$105 to $115 MM are portioned items</a:t>
          </a:r>
          <a:endParaRPr lang="en-US" sz="1700" kern="1200" dirty="0">
            <a:solidFill>
              <a:srgbClr val="24135F"/>
            </a:solidFill>
            <a:latin typeface="Proxima Nova" pitchFamily="50" charset="0"/>
          </a:endParaRPr>
        </a:p>
      </dsp:txBody>
      <dsp:txXfrm>
        <a:off x="2886868" y="3128129"/>
        <a:ext cx="2909887" cy="727471"/>
      </dsp:txXfrm>
    </dsp:sp>
    <dsp:sp modelId="{F8CCD9DC-D3FE-4588-8416-560D3B76E0D2}">
      <dsp:nvSpPr>
        <dsp:cNvPr id="0" name=""/>
        <dsp:cNvSpPr/>
      </dsp:nvSpPr>
      <dsp:spPr>
        <a:xfrm>
          <a:off x="3910179" y="1327878"/>
          <a:ext cx="1091207" cy="109120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Residential HE $247 MM</a:t>
          </a:r>
          <a:endParaRPr lang="en-US" sz="1100" kern="1200" dirty="0"/>
        </a:p>
      </dsp:txBody>
      <dsp:txXfrm>
        <a:off x="4069983" y="1487682"/>
        <a:ext cx="771599" cy="771599"/>
      </dsp:txXfrm>
    </dsp:sp>
    <dsp:sp modelId="{CC2388A8-D38B-4B49-A5AA-E0994CAEB2AB}">
      <dsp:nvSpPr>
        <dsp:cNvPr id="0" name=""/>
        <dsp:cNvSpPr/>
      </dsp:nvSpPr>
      <dsp:spPr>
        <a:xfrm>
          <a:off x="3129359" y="509230"/>
          <a:ext cx="1091207" cy="10912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Total BD $340 MM</a:t>
          </a:r>
          <a:endParaRPr lang="en-US" sz="1100" kern="1200" dirty="0"/>
        </a:p>
      </dsp:txBody>
      <dsp:txXfrm>
        <a:off x="3289163" y="669034"/>
        <a:ext cx="771599" cy="771599"/>
      </dsp:txXfrm>
    </dsp:sp>
    <dsp:sp modelId="{8E26D9FC-286F-48E8-8343-521512CAC154}">
      <dsp:nvSpPr>
        <dsp:cNvPr id="0" name=""/>
        <dsp:cNvSpPr/>
      </dsp:nvSpPr>
      <dsp:spPr>
        <a:xfrm>
          <a:off x="4244816" y="245400"/>
          <a:ext cx="1091207" cy="109120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Total HC 428 MM</a:t>
          </a:r>
          <a:endParaRPr lang="en-US" sz="1100" kern="1200" dirty="0"/>
        </a:p>
      </dsp:txBody>
      <dsp:txXfrm>
        <a:off x="4404620" y="405204"/>
        <a:ext cx="771599" cy="771599"/>
      </dsp:txXfrm>
    </dsp:sp>
    <dsp:sp modelId="{36339FC7-1755-40EF-915D-C60F28943303}">
      <dsp:nvSpPr>
        <dsp:cNvPr id="0" name=""/>
        <dsp:cNvSpPr/>
      </dsp:nvSpPr>
      <dsp:spPr>
        <a:xfrm>
          <a:off x="2645566" y="139864"/>
          <a:ext cx="3394868" cy="271589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0.18167</cdr:x>
      <cdr:y>0.41111</cdr:y>
    </cdr:from>
    <cdr:to>
      <cdr:x>0.3739</cdr:x>
      <cdr:y>0.51525</cdr:y>
    </cdr:to>
    <cdr:sp macro="" textlink="">
      <cdr:nvSpPr>
        <cdr:cNvPr id="2" name="TextBox 1"/>
        <cdr:cNvSpPr txBox="1"/>
      </cdr:nvSpPr>
      <cdr:spPr>
        <a:xfrm xmlns:a="http://schemas.openxmlformats.org/drawingml/2006/main">
          <a:off x="795969" y="1569882"/>
          <a:ext cx="842233" cy="397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32</a:t>
          </a:r>
          <a:r>
            <a:rPr lang="en-US" sz="1100" dirty="0"/>
            <a:t>%</a:t>
          </a:r>
        </a:p>
      </cdr:txBody>
    </cdr:sp>
  </cdr:relSizeAnchor>
  <cdr:relSizeAnchor xmlns:cdr="http://schemas.openxmlformats.org/drawingml/2006/chartDrawing">
    <cdr:from>
      <cdr:x>0.7913</cdr:x>
      <cdr:y>0.17685</cdr:y>
    </cdr:from>
    <cdr:to>
      <cdr:x>0.94782</cdr:x>
      <cdr:y>0.2353</cdr:y>
    </cdr:to>
    <cdr:sp macro="" textlink="">
      <cdr:nvSpPr>
        <cdr:cNvPr id="4" name="TextBox 1"/>
        <cdr:cNvSpPr txBox="1"/>
      </cdr:nvSpPr>
      <cdr:spPr>
        <a:xfrm xmlns:a="http://schemas.openxmlformats.org/drawingml/2006/main">
          <a:off x="3467002" y="675327"/>
          <a:ext cx="685800" cy="2231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50</a:t>
          </a:r>
          <a:r>
            <a:rPr lang="en-US" sz="1100" dirty="0"/>
            <a:t>%</a:t>
          </a:r>
        </a:p>
      </cdr:txBody>
    </cdr:sp>
  </cdr:relSizeAnchor>
  <cdr:relSizeAnchor xmlns:cdr="http://schemas.openxmlformats.org/drawingml/2006/chartDrawing">
    <cdr:from>
      <cdr:x>0.48111</cdr:x>
      <cdr:y>0.53519</cdr:y>
    </cdr:from>
    <cdr:to>
      <cdr:x>0.65399</cdr:x>
      <cdr:y>0.60494</cdr:y>
    </cdr:to>
    <cdr:sp macro="" textlink="">
      <cdr:nvSpPr>
        <cdr:cNvPr id="5" name="TextBox 1"/>
        <cdr:cNvSpPr txBox="1"/>
      </cdr:nvSpPr>
      <cdr:spPr>
        <a:xfrm xmlns:a="http://schemas.openxmlformats.org/drawingml/2006/main">
          <a:off x="1849879" y="1833467"/>
          <a:ext cx="664722" cy="238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18</a:t>
          </a:r>
          <a:r>
            <a:rPr lang="en-US" sz="1100" dirty="0" smtClean="0"/>
            <a: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0.09112</cdr:x>
      <cdr:y>0.49846</cdr:y>
    </cdr:from>
    <cdr:to>
      <cdr:x>0.30321</cdr:x>
      <cdr:y>0.99002</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5982464">
          <a:off x="326907" y="3042198"/>
          <a:ext cx="2584524" cy="1741712"/>
        </a:xfrm>
        <a:prstGeom xmlns:a="http://schemas.openxmlformats.org/drawingml/2006/main" prst="rect">
          <a:avLst/>
        </a:prstGeom>
      </cdr:spPr>
    </cdr:pic>
  </cdr:relSizeAnchor>
  <cdr:relSizeAnchor xmlns:cdr="http://schemas.openxmlformats.org/drawingml/2006/chartDrawing">
    <cdr:from>
      <cdr:x>0.0569</cdr:x>
      <cdr:y>0.12475</cdr:y>
    </cdr:from>
    <cdr:to>
      <cdr:x>0.27747</cdr:x>
      <cdr:y>0.27525</cdr:y>
    </cdr:to>
    <cdr:sp macro="" textlink="">
      <cdr:nvSpPr>
        <cdr:cNvPr id="4" name="TextBox 3"/>
        <cdr:cNvSpPr txBox="1"/>
      </cdr:nvSpPr>
      <cdr:spPr>
        <a:xfrm xmlns:a="http://schemas.openxmlformats.org/drawingml/2006/main">
          <a:off x="493297" y="712941"/>
          <a:ext cx="1912181" cy="8601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latin typeface="Proxima Nova" pitchFamily="50" charset="0"/>
            </a:rPr>
            <a:t>Under</a:t>
          </a:r>
        </a:p>
        <a:p xmlns:a="http://schemas.openxmlformats.org/drawingml/2006/main">
          <a:pPr algn="ctr"/>
          <a:r>
            <a:rPr lang="en-US" sz="1600" b="1" dirty="0" smtClean="0">
              <a:latin typeface="Proxima Nova" pitchFamily="50" charset="0"/>
            </a:rPr>
            <a:t>18% of sample</a:t>
          </a:r>
          <a:endParaRPr lang="en-US" sz="1600" b="1" dirty="0">
            <a:latin typeface="Proxima Nova" pitchFamily="50" charset="0"/>
          </a:endParaRPr>
        </a:p>
      </cdr:txBody>
    </cdr:sp>
  </cdr:relSizeAnchor>
  <cdr:relSizeAnchor xmlns:cdr="http://schemas.openxmlformats.org/drawingml/2006/chartDrawing">
    <cdr:from>
      <cdr:x>0</cdr:x>
      <cdr:y>0.84219</cdr:y>
    </cdr:from>
    <cdr:to>
      <cdr:x>0.22269</cdr:x>
      <cdr:y>0.99155</cdr:y>
    </cdr:to>
    <cdr:sp macro="" textlink="">
      <cdr:nvSpPr>
        <cdr:cNvPr id="6" name="TextBox 1"/>
        <cdr:cNvSpPr txBox="1"/>
      </cdr:nvSpPr>
      <cdr:spPr>
        <a:xfrm xmlns:a="http://schemas.openxmlformats.org/drawingml/2006/main">
          <a:off x="0" y="4428067"/>
          <a:ext cx="1828761" cy="785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latin typeface="Proxima Nova" pitchFamily="50" charset="0"/>
            </a:rPr>
            <a:t>Over</a:t>
          </a:r>
        </a:p>
        <a:p xmlns:a="http://schemas.openxmlformats.org/drawingml/2006/main">
          <a:pPr algn="ctr"/>
          <a:r>
            <a:rPr lang="en-US" sz="1600" b="1" dirty="0" smtClean="0">
              <a:latin typeface="Proxima Nova" pitchFamily="50" charset="0"/>
            </a:rPr>
            <a:t>32% of sample</a:t>
          </a:r>
          <a:endParaRPr lang="en-US" sz="1600" b="1" dirty="0">
            <a:latin typeface="Proxima Nova" pitchFamily="50" charset="0"/>
          </a:endParaRPr>
        </a:p>
      </cdr:txBody>
    </cdr:sp>
  </cdr:relSizeAnchor>
  <cdr:relSizeAnchor xmlns:cdr="http://schemas.openxmlformats.org/drawingml/2006/chartDrawing">
    <cdr:from>
      <cdr:x>0.41989</cdr:x>
      <cdr:y>0.46981</cdr:y>
    </cdr:from>
    <cdr:to>
      <cdr:x>0.53415</cdr:x>
      <cdr:y>0.64</cdr:y>
    </cdr:to>
    <cdr:sp macro="" textlink="">
      <cdr:nvSpPr>
        <cdr:cNvPr id="8" name="TextBox 1"/>
        <cdr:cNvSpPr txBox="1"/>
      </cdr:nvSpPr>
      <cdr:spPr>
        <a:xfrm xmlns:a="http://schemas.openxmlformats.org/drawingml/2006/main">
          <a:off x="3640138" y="2013722"/>
          <a:ext cx="990600" cy="7294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2000" b="1" dirty="0" smtClean="0">
            <a:latin typeface="Proxima Nova" pitchFamily="50" charset="0"/>
          </a:endParaRPr>
        </a:p>
        <a:p xmlns:a="http://schemas.openxmlformats.org/drawingml/2006/main">
          <a:pPr algn="ctr"/>
          <a:r>
            <a:rPr lang="en-US" sz="1800" b="1" dirty="0" smtClean="0">
              <a:latin typeface="Proxima Nova" pitchFamily="50" charset="0"/>
            </a:rPr>
            <a:t>Correct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91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91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FLA supportive IF job is easier or at least</a:t>
            </a:r>
            <a:r>
              <a:rPr lang="en-US" baseline="0" dirty="0" smtClean="0"/>
              <a:t> </a:t>
            </a:r>
            <a:r>
              <a:rPr lang="en-US" dirty="0" smtClean="0"/>
              <a:t>no more complicated and they can be proud of outcome</a:t>
            </a:r>
          </a:p>
          <a:p>
            <a:r>
              <a:rPr lang="en-US" dirty="0" smtClean="0"/>
              <a:t>FLM supportive IF benefit is clear, process implementation is simple</a:t>
            </a:r>
          </a:p>
          <a:p>
            <a:r>
              <a:rPr lang="en-US" dirty="0" smtClean="0"/>
              <a:t>GOE</a:t>
            </a:r>
            <a:r>
              <a:rPr lang="en-US" baseline="0" dirty="0" smtClean="0"/>
              <a:t> supportive IF measurable.  IF cost-benefit of change is demonstrated and can be achieved </a:t>
            </a:r>
          </a:p>
          <a:p>
            <a:r>
              <a:rPr lang="en-US" baseline="0" dirty="0" smtClean="0"/>
              <a:t>LOB Leaders supportive IF cost-benefit of change is demonstrated and achievement is met.</a:t>
            </a:r>
          </a:p>
          <a:p>
            <a:r>
              <a:rPr lang="en-US" baseline="0" dirty="0" smtClean="0"/>
              <a:t>Client is supportive IF no pushback from customers RE: ‘stinginess’ or value.  Greater support if health perspective understood.  Greater support in regulated environments. </a:t>
            </a:r>
            <a:endParaRPr lang="en-US" dirty="0"/>
          </a:p>
        </p:txBody>
      </p:sp>
    </p:spTree>
    <p:extLst>
      <p:ext uri="{BB962C8B-B14F-4D97-AF65-F5344CB8AC3E}">
        <p14:creationId xmlns:p14="http://schemas.microsoft.com/office/powerpoint/2010/main" val="79798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051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39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solidFill>
                <a:schemeClr val="tx1"/>
              </a:solidFill>
            </a:endParaRPr>
          </a:p>
        </p:txBody>
      </p:sp>
    </p:spTree>
    <p:extLst>
      <p:ext uri="{BB962C8B-B14F-4D97-AF65-F5344CB8AC3E}">
        <p14:creationId xmlns:p14="http://schemas.microsoft.com/office/powerpoint/2010/main" val="212999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261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485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that not all food types</a:t>
            </a:r>
            <a:r>
              <a:rPr lang="en-US" baseline="0" dirty="0" smtClean="0"/>
              <a:t> were tested.  Foods that have a low probability of error (e.g. a hamburger on a bun or 1 chicken breast) were not assessed.</a:t>
            </a:r>
          </a:p>
          <a:p>
            <a:r>
              <a:rPr lang="en-US" baseline="0" dirty="0" smtClean="0"/>
              <a:t>Assessed likelihood of a particular category having higher contribution to error – none found </a:t>
            </a:r>
            <a:endParaRPr lang="en-US" dirty="0"/>
          </a:p>
        </p:txBody>
      </p:sp>
    </p:spTree>
    <p:extLst>
      <p:ext uri="{BB962C8B-B14F-4D97-AF65-F5344CB8AC3E}">
        <p14:creationId xmlns:p14="http://schemas.microsoft.com/office/powerpoint/2010/main" val="2936479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356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9970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05898" y="8547518"/>
            <a:ext cx="2912112" cy="449299"/>
          </a:xfrm>
          <a:prstGeom prst="rect">
            <a:avLst/>
          </a:prstGeom>
          <a:ln/>
        </p:spPr>
        <p:txBody>
          <a:bodyPr lIns="88962" tIns="44481" rIns="88962" bIns="44481"/>
          <a:lstStyle/>
          <a:p>
            <a:fld id="{0CE1624E-3721-49C3-B05B-A336393C6209}" type="slidenum">
              <a:rPr lang="en-US">
                <a:solidFill>
                  <a:srgbClr val="000000"/>
                </a:solidFill>
              </a:rPr>
              <a:pPr/>
              <a:t>35</a:t>
            </a:fld>
            <a:endParaRPr lang="en-US">
              <a:solidFill>
                <a:srgbClr val="000000"/>
              </a:solidFill>
            </a:endParaRPr>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25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381000" y="685800"/>
            <a:ext cx="6096000" cy="3429000"/>
          </a:xfrm>
          <a:ln/>
        </p:spPr>
      </p:sp>
      <p:sp>
        <p:nvSpPr>
          <p:cNvPr id="87043" name="Notes Placeholder 2"/>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40086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680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444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000" dirty="0"/>
          </a:p>
          <a:p>
            <a:endParaRPr lang="en-US" dirty="0"/>
          </a:p>
        </p:txBody>
      </p:sp>
    </p:spTree>
    <p:extLst>
      <p:ext uri="{BB962C8B-B14F-4D97-AF65-F5344CB8AC3E}">
        <p14:creationId xmlns:p14="http://schemas.microsoft.com/office/powerpoint/2010/main" val="896187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2963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Power Test needed.</a:t>
            </a:r>
          </a:p>
          <a:p>
            <a:endParaRPr lang="en-US" dirty="0" smtClean="0"/>
          </a:p>
          <a:p>
            <a:endParaRPr lang="en-US" dirty="0"/>
          </a:p>
        </p:txBody>
      </p:sp>
    </p:spTree>
    <p:extLst>
      <p:ext uri="{BB962C8B-B14F-4D97-AF65-F5344CB8AC3E}">
        <p14:creationId xmlns:p14="http://schemas.microsoft.com/office/powerpoint/2010/main" val="2698667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9830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82427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0997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Need to complete if there are multiple competing solutions.  Add note to slide  </a:t>
            </a:r>
            <a:r>
              <a:rPr lang="en-US" b="1" dirty="0" smtClean="0"/>
              <a:t>Add pay off Matrix</a:t>
            </a:r>
            <a:endParaRPr lang="en-US" b="1" dirty="0"/>
          </a:p>
        </p:txBody>
      </p:sp>
    </p:spTree>
    <p:extLst>
      <p:ext uri="{BB962C8B-B14F-4D97-AF65-F5344CB8AC3E}">
        <p14:creationId xmlns:p14="http://schemas.microsoft.com/office/powerpoint/2010/main" val="3017521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8711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Portion Guide</a:t>
            </a:r>
          </a:p>
          <a:p>
            <a:r>
              <a:rPr lang="en-US" dirty="0" smtClean="0"/>
              <a:t>Meat</a:t>
            </a:r>
            <a:r>
              <a:rPr lang="en-US" baseline="0" dirty="0" smtClean="0"/>
              <a:t> portioning</a:t>
            </a:r>
          </a:p>
          <a:p>
            <a:r>
              <a:rPr lang="en-US" baseline="0" dirty="0" smtClean="0"/>
              <a:t>Mandate use of digital scales</a:t>
            </a:r>
            <a:endParaRPr lang="en-US" dirty="0"/>
          </a:p>
        </p:txBody>
      </p:sp>
    </p:spTree>
    <p:extLst>
      <p:ext uri="{BB962C8B-B14F-4D97-AF65-F5344CB8AC3E}">
        <p14:creationId xmlns:p14="http://schemas.microsoft.com/office/powerpoint/2010/main" val="44946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6612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Minimum</a:t>
            </a:r>
            <a:r>
              <a:rPr lang="en-US" baseline="0" dirty="0" smtClean="0"/>
              <a:t> – Maintain project goal achievement.</a:t>
            </a:r>
          </a:p>
          <a:p>
            <a:endParaRPr lang="en-US" dirty="0"/>
          </a:p>
        </p:txBody>
      </p:sp>
    </p:spTree>
    <p:extLst>
      <p:ext uri="{BB962C8B-B14F-4D97-AF65-F5344CB8AC3E}">
        <p14:creationId xmlns:p14="http://schemas.microsoft.com/office/powerpoint/2010/main" val="2531756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Column is</a:t>
            </a:r>
            <a:r>
              <a:rPr lang="en-US" baseline="0" dirty="0" smtClean="0"/>
              <a:t> meat type</a:t>
            </a:r>
          </a:p>
          <a:p>
            <a:r>
              <a:rPr lang="en-US" baseline="0" dirty="0" smtClean="0"/>
              <a:t>Row is Vendor sliced vs House sliced</a:t>
            </a:r>
          </a:p>
          <a:p>
            <a:endParaRPr lang="en-US" baseline="0" dirty="0" smtClean="0"/>
          </a:p>
          <a:p>
            <a:r>
              <a:rPr lang="en-US" baseline="0" dirty="0" smtClean="0"/>
              <a:t>Demonstrates that vendor sliced is more consistent although ham is less consistent than turkey</a:t>
            </a:r>
          </a:p>
          <a:p>
            <a:endParaRPr lang="en-US" baseline="0" dirty="0" smtClean="0"/>
          </a:p>
          <a:p>
            <a:r>
              <a:rPr lang="en-US" baseline="0" dirty="0" smtClean="0"/>
              <a:t>The house –sliced turkey is more variable due to the ‘natural shape’ of the turkey breast.</a:t>
            </a:r>
          </a:p>
          <a:p>
            <a:r>
              <a:rPr lang="en-US" baseline="0" dirty="0" smtClean="0"/>
              <a:t>The house-sliced meats were Boar’s Head Ham and turkey</a:t>
            </a:r>
          </a:p>
          <a:p>
            <a:endParaRPr lang="en-US" dirty="0"/>
          </a:p>
        </p:txBody>
      </p:sp>
    </p:spTree>
    <p:extLst>
      <p:ext uri="{BB962C8B-B14F-4D97-AF65-F5344CB8AC3E}">
        <p14:creationId xmlns:p14="http://schemas.microsoft.com/office/powerpoint/2010/main" val="4211967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10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7522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43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79744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7463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43714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381000" y="685800"/>
            <a:ext cx="6096000" cy="3429000"/>
          </a:xfrm>
          <a:ln/>
        </p:spPr>
      </p:sp>
      <p:sp>
        <p:nvSpPr>
          <p:cNvPr id="83971"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3691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1" dirty="0"/>
              <a:t>Business Dining Retail</a:t>
            </a:r>
          </a:p>
          <a:p>
            <a:pPr lvl="1"/>
            <a:r>
              <a:rPr lang="en-US" sz="1400" dirty="0"/>
              <a:t>Total Food Cost spend is $340 mil</a:t>
            </a:r>
          </a:p>
          <a:p>
            <a:pPr lvl="1"/>
            <a:r>
              <a:rPr lang="en-US" sz="1400" dirty="0"/>
              <a:t>Approximately 35% of contracts are straight P &amp; L</a:t>
            </a:r>
          </a:p>
          <a:p>
            <a:pPr lvl="1"/>
            <a:r>
              <a:rPr lang="en-US" sz="1400" dirty="0"/>
              <a:t>Approx. 50% of food spend is tracked vie PRIMA Production module</a:t>
            </a:r>
          </a:p>
          <a:p>
            <a:pPr lvl="1"/>
            <a:r>
              <a:rPr lang="en-US" sz="1400" dirty="0"/>
              <a:t>Approximately 52% of retail menu costs tracked in PRIMA are addressable – about $90 mil</a:t>
            </a:r>
          </a:p>
          <a:p>
            <a:pPr lvl="1"/>
            <a:r>
              <a:rPr lang="en-US" sz="1400" dirty="0"/>
              <a:t>35% (if P&amp;L and subsidy contracts average same value) of $90 million = $32 million</a:t>
            </a:r>
          </a:p>
          <a:p>
            <a:endParaRPr lang="en-US" sz="1400" dirty="0"/>
          </a:p>
          <a:p>
            <a:r>
              <a:rPr lang="en-US" sz="1800" dirty="0"/>
              <a:t>For business dining retail, approximately 10% of food spend is addressable via portion control.</a:t>
            </a:r>
          </a:p>
          <a:p>
            <a:endParaRPr lang="en-US" sz="1800" dirty="0"/>
          </a:p>
          <a:p>
            <a:r>
              <a:rPr lang="en-US" sz="1800" dirty="0"/>
              <a:t>2015 study will indicate correct portioning about 50% of sampled items across all LOBs</a:t>
            </a:r>
          </a:p>
          <a:p>
            <a:endParaRPr lang="en-US" dirty="0" smtClean="0"/>
          </a:p>
          <a:p>
            <a:r>
              <a:rPr lang="en-US" sz="1600" b="1" dirty="0"/>
              <a:t>Higher Ed Residential</a:t>
            </a:r>
          </a:p>
          <a:p>
            <a:pPr lvl="1"/>
            <a:r>
              <a:rPr lang="en-US" sz="1400" dirty="0"/>
              <a:t>Total Residential Food Spend is $247 mil</a:t>
            </a:r>
          </a:p>
          <a:p>
            <a:pPr lvl="1"/>
            <a:r>
              <a:rPr lang="en-US" sz="1400" dirty="0"/>
              <a:t>Approx. 70% of contracts are P &amp; L</a:t>
            </a:r>
          </a:p>
          <a:p>
            <a:pPr lvl="1"/>
            <a:r>
              <a:rPr lang="en-US" sz="1400" dirty="0"/>
              <a:t>Approx. 22% of Residential spend is “AWC” (not tracked in PRIMA) –about $54 mil.</a:t>
            </a:r>
          </a:p>
          <a:p>
            <a:pPr lvl="1"/>
            <a:r>
              <a:rPr lang="en-US" sz="1400" dirty="0"/>
              <a:t>Approximately 40% of residential menu costs tracked in PRIMA are addressable – about $77 mil</a:t>
            </a:r>
          </a:p>
          <a:p>
            <a:pPr lvl="1"/>
            <a:r>
              <a:rPr lang="en-US" sz="1400" dirty="0"/>
              <a:t>70% of $77 million = $54 million</a:t>
            </a:r>
          </a:p>
          <a:p>
            <a:pPr marL="236306" lvl="1"/>
            <a:endParaRPr lang="en-US" sz="1800" dirty="0"/>
          </a:p>
          <a:p>
            <a:pPr marL="236306" lvl="1"/>
            <a:r>
              <a:rPr lang="en-US" sz="1800" dirty="0"/>
              <a:t>Approximately 22% of total Residential spend is addressable</a:t>
            </a:r>
          </a:p>
          <a:p>
            <a:pPr marL="98847"/>
            <a:endParaRPr lang="en-US" sz="1800" dirty="0"/>
          </a:p>
          <a:p>
            <a:pPr marL="98847"/>
            <a:r>
              <a:rPr lang="en-US" sz="1800" dirty="0"/>
              <a:t>Higher Ed Retail</a:t>
            </a:r>
          </a:p>
          <a:p>
            <a:pPr marL="514312" lvl="1" indent="-278006">
              <a:buFont typeface="Arial" panose="020B0604020202020204" pitchFamily="34" charset="0"/>
              <a:buChar char="•"/>
            </a:pPr>
            <a:r>
              <a:rPr lang="en-US" sz="1400" dirty="0"/>
              <a:t>Remainder of HE food spend = $481 mil</a:t>
            </a:r>
          </a:p>
          <a:p>
            <a:pPr marL="514312" lvl="1" indent="-278006">
              <a:buFont typeface="Arial" panose="020B0604020202020204" pitchFamily="34" charset="0"/>
              <a:buChar char="•"/>
            </a:pPr>
            <a:r>
              <a:rPr lang="en-US" sz="1400" dirty="0"/>
              <a:t>Did not calculate addressable spend.  Too many unknown variables</a:t>
            </a:r>
          </a:p>
          <a:p>
            <a:r>
              <a:rPr lang="en-US" sz="1800" b="1" dirty="0"/>
              <a:t>Health Care </a:t>
            </a:r>
          </a:p>
          <a:p>
            <a:pPr lvl="1"/>
            <a:r>
              <a:rPr lang="en-US" sz="1600" dirty="0"/>
              <a:t>Total Food Spend is $428 mil </a:t>
            </a:r>
          </a:p>
          <a:p>
            <a:pPr lvl="1"/>
            <a:r>
              <a:rPr lang="en-US" sz="1600" dirty="0"/>
              <a:t>Approx. 20% of contracts are P &amp; L</a:t>
            </a:r>
          </a:p>
          <a:p>
            <a:pPr lvl="1"/>
            <a:r>
              <a:rPr lang="en-US" sz="1600" dirty="0"/>
              <a:t>Do not know what portion of total food cost is tracked via PRIMA Production Module</a:t>
            </a:r>
          </a:p>
          <a:p>
            <a:pPr lvl="1"/>
            <a:r>
              <a:rPr lang="en-US" sz="1600" dirty="0"/>
              <a:t>Retail  - Approximately 55% of retail menu costs tracked in PRIMA are addressable</a:t>
            </a:r>
          </a:p>
          <a:p>
            <a:pPr lvl="1"/>
            <a:r>
              <a:rPr lang="en-US" sz="1600" dirty="0"/>
              <a:t>Patients - Approximately 75% of patient menu costs tracked in PRIMA are addressable</a:t>
            </a:r>
          </a:p>
          <a:p>
            <a:pPr lvl="1"/>
            <a:endParaRPr lang="en-US" sz="1600" dirty="0"/>
          </a:p>
          <a:p>
            <a:pPr lvl="1"/>
            <a:r>
              <a:rPr lang="en-US" sz="1600" dirty="0"/>
              <a:t>Too many unknown variables to calculate addressable opportunity</a:t>
            </a:r>
          </a:p>
          <a:p>
            <a:endParaRPr lang="en-US" dirty="0"/>
          </a:p>
        </p:txBody>
      </p:sp>
    </p:spTree>
    <p:extLst>
      <p:ext uri="{BB962C8B-B14F-4D97-AF65-F5344CB8AC3E}">
        <p14:creationId xmlns:p14="http://schemas.microsoft.com/office/powerpoint/2010/main" val="3726375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pic>
        <p:nvPicPr>
          <p:cNvPr id="15" name="Shape 15" descr="letterhead-large.png"/>
          <p:cNvPicPr preferRelativeResize="0"/>
          <p:nvPr/>
        </p:nvPicPr>
        <p:blipFill>
          <a:blip r:embed="rId2">
            <a:alphaModFix/>
          </a:blip>
          <a:stretch>
            <a:fillRect/>
          </a:stretch>
        </p:blipFill>
        <p:spPr>
          <a:xfrm>
            <a:off x="0" y="0"/>
            <a:ext cx="9143999" cy="2405349"/>
          </a:xfrm>
          <a:prstGeom prst="rect">
            <a:avLst/>
          </a:prstGeom>
          <a:noFill/>
          <a:ln>
            <a:noFill/>
          </a:ln>
        </p:spPr>
      </p:pic>
      <p:sp>
        <p:nvSpPr>
          <p:cNvPr id="16" name="Shape 16"/>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999999"/>
                </a:solidFill>
                <a:latin typeface="Proxima Nova"/>
                <a:ea typeface="Proxima Nova"/>
                <a:cs typeface="Proxima Nova"/>
                <a:sym typeface="Proxima Nova"/>
              </a:rPr>
              <a:t>All Rights Reserved, Juran Institute, Inc. ©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953691"/>
            <a:ext cx="4265612"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C99735DA-FFBF-4E48-BFD8-9FACF2523295}" type="slidenum">
              <a:rPr lang="en-US"/>
              <a:pPr>
                <a:defRPr/>
              </a:pPr>
              <a:t>‹#›</a:t>
            </a:fld>
            <a:r>
              <a:rPr lang="en-US" dirty="0"/>
              <a:t> .PPT</a:t>
            </a:r>
          </a:p>
        </p:txBody>
      </p:sp>
    </p:spTree>
    <p:extLst>
      <p:ext uri="{BB962C8B-B14F-4D97-AF65-F5344CB8AC3E}">
        <p14:creationId xmlns:p14="http://schemas.microsoft.com/office/powerpoint/2010/main" val="41695521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953691"/>
            <a:ext cx="4265612"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53691"/>
            <a:ext cx="4265613" cy="3880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4D9749D2-9B98-468D-B33F-7F91DFB8166E}" type="slidenum">
              <a:rPr lang="en-US"/>
              <a:pPr>
                <a:defRPr/>
              </a:pPr>
              <a:t>‹#›</a:t>
            </a:fld>
            <a:r>
              <a:rPr lang="en-US" dirty="0"/>
              <a:t> .PPT</a:t>
            </a:r>
          </a:p>
        </p:txBody>
      </p:sp>
    </p:spTree>
    <p:extLst>
      <p:ext uri="{BB962C8B-B14F-4D97-AF65-F5344CB8AC3E}">
        <p14:creationId xmlns:p14="http://schemas.microsoft.com/office/powerpoint/2010/main" val="21910179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9" y="953691"/>
            <a:ext cx="8683625" cy="1882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9" y="2950369"/>
            <a:ext cx="8683625" cy="18835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5B985D8-92A2-4907-B32D-1C5AB267002B}" type="slidenum">
              <a:rPr lang="en-US"/>
              <a:pPr>
                <a:defRPr/>
              </a:pPr>
              <a:t>‹#›</a:t>
            </a:fld>
            <a:r>
              <a:rPr lang="en-US" dirty="0"/>
              <a:t> .PPT</a:t>
            </a:r>
          </a:p>
        </p:txBody>
      </p:sp>
    </p:spTree>
    <p:extLst>
      <p:ext uri="{BB962C8B-B14F-4D97-AF65-F5344CB8AC3E}">
        <p14:creationId xmlns:p14="http://schemas.microsoft.com/office/powerpoint/2010/main" val="18342871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6" y="0"/>
            <a:ext cx="9140825" cy="4048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0189" y="953691"/>
            <a:ext cx="8683625" cy="3880247"/>
          </a:xfrm>
        </p:spPr>
        <p:txBody>
          <a:bodyPr/>
          <a:lstStyle/>
          <a:p>
            <a:pPr lvl="0"/>
            <a:endParaRPr lang="en-US" noProof="0" dirty="0" smtClean="0"/>
          </a:p>
        </p:txBody>
      </p:sp>
      <p:sp>
        <p:nvSpPr>
          <p:cNvPr id="4" name="Rectangle 94"/>
          <p:cNvSpPr>
            <a:spLocks noGrp="1" noChangeArrowheads="1"/>
          </p:cNvSpPr>
          <p:nvPr>
            <p:ph type="ftr" sz="quarter" idx="10"/>
          </p:nvPr>
        </p:nvSpPr>
        <p:spPr>
          <a:xfrm>
            <a:off x="17464" y="4976812"/>
            <a:ext cx="2898775" cy="242888"/>
          </a:xfrm>
          <a:prstGeom prst="rect">
            <a:avLst/>
          </a:prstGeom>
          <a:ln/>
        </p:spPr>
        <p:txBody>
          <a:bodyPr/>
          <a:lstStyle>
            <a:lvl1pPr>
              <a:defRPr/>
            </a:lvl1pPr>
          </a:lstStyle>
          <a:p>
            <a:pPr>
              <a:defRPr/>
            </a:pPr>
            <a:r>
              <a:rPr lang="en-US" dirty="0"/>
              <a:t>Project Report Template </a:t>
            </a:r>
            <a:fld id="{D4936CFF-4572-4E45-BBB1-4C1AB13D4B0B}" type="slidenum">
              <a:rPr lang="en-US"/>
              <a:pPr>
                <a:defRPr/>
              </a:pPr>
              <a:t>‹#›</a:t>
            </a:fld>
            <a:r>
              <a:rPr lang="en-US" dirty="0"/>
              <a:t> .PPT</a:t>
            </a:r>
          </a:p>
        </p:txBody>
      </p:sp>
    </p:spTree>
    <p:extLst>
      <p:ext uri="{BB962C8B-B14F-4D97-AF65-F5344CB8AC3E}">
        <p14:creationId xmlns:p14="http://schemas.microsoft.com/office/powerpoint/2010/main" val="5863446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pic>
        <p:nvPicPr>
          <p:cNvPr id="24" name="Shape 24"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9" name="Shape 29"/>
          <p:cNvPicPr preferRelativeResize="0"/>
          <p:nvPr/>
        </p:nvPicPr>
        <p:blipFill>
          <a:blip r:embed="rId3">
            <a:alphaModFix/>
          </a:blip>
          <a:stretch>
            <a:fillRect/>
          </a:stretch>
        </p:blipFill>
        <p:spPr>
          <a:xfrm>
            <a:off x="80850" y="80850"/>
            <a:ext cx="340295" cy="393600"/>
          </a:xfrm>
          <a:prstGeom prst="rect">
            <a:avLst/>
          </a:prstGeom>
          <a:noFill/>
          <a:ln>
            <a:noFill/>
          </a:ln>
        </p:spPr>
      </p:pic>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2148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pic>
        <p:nvPicPr>
          <p:cNvPr id="18" name="Shape 1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19" name="Shape 1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21" name="Shape 21"/>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22" name="Shape 22"/>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
        <p:cNvGrpSpPr/>
        <p:nvPr/>
      </p:nvGrpSpPr>
      <p:grpSpPr>
        <a:xfrm>
          <a:off x="0" y="0"/>
          <a:ext cx="0" cy="0"/>
          <a:chOff x="0" y="0"/>
          <a:chExt cx="0" cy="0"/>
        </a:xfrm>
      </p:grpSpPr>
      <p:pic>
        <p:nvPicPr>
          <p:cNvPr id="45" name="Shape 45"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46" name="Shape 46"/>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7" name="Shape 47"/>
          <p:cNvSpPr txBox="1">
            <a:spLocks noGrp="1"/>
          </p:cNvSpPr>
          <p:nvPr>
            <p:ph type="body" idx="1"/>
          </p:nvPr>
        </p:nvSpPr>
        <p:spPr>
          <a:xfrm>
            <a:off x="311700" y="1389600"/>
            <a:ext cx="85539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lvl1pPr>
              <a:defRPr sz="900">
                <a:solidFill>
                  <a:schemeClr val="bg1"/>
                </a:solidFill>
                <a:latin typeface="Proxima Nova" charset="0"/>
              </a:defRPr>
            </a:lvl1pPr>
          </a:lstStyle>
          <a:p>
            <a:fld id="{00000000-1234-1234-1234-123412341234}" type="slidenum">
              <a:rPr lang="en" smtClean="0"/>
              <a:pPr/>
              <a:t>‹#›</a:t>
            </a:fld>
            <a:endParaRPr lang="en"/>
          </a:p>
        </p:txBody>
      </p:sp>
      <p:sp>
        <p:nvSpPr>
          <p:cNvPr id="49" name="Shape 49"/>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0" name="Shape 50"/>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51"/>
        <p:cNvGrpSpPr/>
        <p:nvPr/>
      </p:nvGrpSpPr>
      <p:grpSpPr>
        <a:xfrm>
          <a:off x="0" y="0"/>
          <a:ext cx="0" cy="0"/>
          <a:chOff x="0" y="0"/>
          <a:chExt cx="0" cy="0"/>
        </a:xfrm>
      </p:grpSpPr>
      <p:pic>
        <p:nvPicPr>
          <p:cNvPr id="52" name="Shape 52"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3" name="Shape 5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55" name="Shape 55"/>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56" name="Shape 56"/>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7"/>
        <p:cNvGrpSpPr/>
        <p:nvPr/>
      </p:nvGrpSpPr>
      <p:grpSpPr>
        <a:xfrm>
          <a:off x="0" y="0"/>
          <a:ext cx="0" cy="0"/>
          <a:chOff x="0" y="0"/>
          <a:chExt cx="0" cy="0"/>
        </a:xfrm>
      </p:grpSpPr>
      <p:pic>
        <p:nvPicPr>
          <p:cNvPr id="58" name="Shape 58"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59" name="Shape 59"/>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1" name="Shape 61"/>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2" name="Shape 62"/>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64" name="Shape 64"/>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latin typeface="Proxima Nova"/>
                <a:ea typeface="Proxima Nova"/>
                <a:cs typeface="Proxima Nova"/>
                <a:sym typeface="Proxima Nova"/>
              </a:rPr>
              <a:t>All Rights Reserved, Juran Institute, Inc. © 2017</a:t>
            </a:r>
          </a:p>
        </p:txBody>
      </p:sp>
      <p:pic>
        <p:nvPicPr>
          <p:cNvPr id="65" name="Shape 65"/>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pic>
        <p:nvPicPr>
          <p:cNvPr id="67" name="Shape 67"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68" name="Shape 6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0" name="Shape 7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1" name="Shape 71"/>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72"/>
        <p:cNvGrpSpPr/>
        <p:nvPr/>
      </p:nvGrpSpPr>
      <p:grpSpPr>
        <a:xfrm>
          <a:off x="0" y="0"/>
          <a:ext cx="0" cy="0"/>
          <a:chOff x="0" y="0"/>
          <a:chExt cx="0" cy="0"/>
        </a:xfrm>
      </p:grpSpPr>
      <p:pic>
        <p:nvPicPr>
          <p:cNvPr id="73" name="Shape 73"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74" name="Shape 74"/>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75" name="Shape 75"/>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77" name="Shape 77"/>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78" name="Shape 78"/>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letterhead-large.png"/>
          <p:cNvPicPr preferRelativeResize="0"/>
          <p:nvPr/>
        </p:nvPicPr>
        <p:blipFill>
          <a:blip r:embed="rId2">
            <a:alphaModFix/>
          </a:blip>
          <a:stretch>
            <a:fillRect/>
          </a:stretch>
        </p:blipFill>
        <p:spPr>
          <a:xfrm rot="10800000">
            <a:off x="0" y="3981349"/>
            <a:ext cx="9143999" cy="1162150"/>
          </a:xfrm>
          <a:prstGeom prst="rect">
            <a:avLst/>
          </a:prstGeom>
          <a:noFill/>
          <a:ln>
            <a:noFill/>
          </a:ln>
        </p:spPr>
      </p:pic>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82" name="Shape 82"/>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rtl="0">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pic>
        <p:nvPicPr>
          <p:cNvPr id="83" name="Shape 83"/>
          <p:cNvPicPr preferRelativeResize="0"/>
          <p:nvPr/>
        </p:nvPicPr>
        <p:blipFill>
          <a:blip r:embed="rId3">
            <a:alphaModFix/>
          </a:blip>
          <a:stretch>
            <a:fillRect/>
          </a:stretch>
        </p:blipFill>
        <p:spPr>
          <a:xfrm>
            <a:off x="80850" y="80850"/>
            <a:ext cx="340295" cy="393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0906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rgbClr val="24135F"/>
              </a:buClr>
              <a:buSzPct val="100000"/>
              <a:buFont typeface="Oswald"/>
              <a:buNone/>
              <a:defRPr sz="2800">
                <a:solidFill>
                  <a:srgbClr val="24135F"/>
                </a:solidFill>
                <a:latin typeface="Oswald"/>
                <a:ea typeface="Oswald"/>
                <a:cs typeface="Oswald"/>
                <a:sym typeface="Oswald"/>
              </a:defRPr>
            </a:lvl1pPr>
            <a:lvl2pPr lvl="1">
              <a:spcBef>
                <a:spcPts val="0"/>
              </a:spcBef>
              <a:buClr>
                <a:srgbClr val="24135F"/>
              </a:buClr>
              <a:buSzPct val="100000"/>
              <a:buFont typeface="Oswald"/>
              <a:buNone/>
              <a:defRPr sz="2800">
                <a:solidFill>
                  <a:srgbClr val="24135F"/>
                </a:solidFill>
                <a:latin typeface="Oswald"/>
                <a:ea typeface="Oswald"/>
                <a:cs typeface="Oswald"/>
                <a:sym typeface="Oswald"/>
              </a:defRPr>
            </a:lvl2pPr>
            <a:lvl3pPr lvl="2">
              <a:spcBef>
                <a:spcPts val="0"/>
              </a:spcBef>
              <a:buClr>
                <a:srgbClr val="24135F"/>
              </a:buClr>
              <a:buSzPct val="100000"/>
              <a:buFont typeface="Oswald"/>
              <a:buNone/>
              <a:defRPr sz="2800">
                <a:solidFill>
                  <a:srgbClr val="24135F"/>
                </a:solidFill>
                <a:latin typeface="Oswald"/>
                <a:ea typeface="Oswald"/>
                <a:cs typeface="Oswald"/>
                <a:sym typeface="Oswald"/>
              </a:defRPr>
            </a:lvl3pPr>
            <a:lvl4pPr lvl="3">
              <a:spcBef>
                <a:spcPts val="0"/>
              </a:spcBef>
              <a:buClr>
                <a:srgbClr val="24135F"/>
              </a:buClr>
              <a:buSzPct val="100000"/>
              <a:buFont typeface="Oswald"/>
              <a:buNone/>
              <a:defRPr sz="2800">
                <a:solidFill>
                  <a:srgbClr val="24135F"/>
                </a:solidFill>
                <a:latin typeface="Oswald"/>
                <a:ea typeface="Oswald"/>
                <a:cs typeface="Oswald"/>
                <a:sym typeface="Oswald"/>
              </a:defRPr>
            </a:lvl4pPr>
            <a:lvl5pPr lvl="4">
              <a:spcBef>
                <a:spcPts val="0"/>
              </a:spcBef>
              <a:buClr>
                <a:srgbClr val="24135F"/>
              </a:buClr>
              <a:buSzPct val="100000"/>
              <a:buFont typeface="Oswald"/>
              <a:buNone/>
              <a:defRPr sz="2800">
                <a:solidFill>
                  <a:srgbClr val="24135F"/>
                </a:solidFill>
                <a:latin typeface="Oswald"/>
                <a:ea typeface="Oswald"/>
                <a:cs typeface="Oswald"/>
                <a:sym typeface="Oswald"/>
              </a:defRPr>
            </a:lvl5pPr>
            <a:lvl6pPr lvl="5">
              <a:spcBef>
                <a:spcPts val="0"/>
              </a:spcBef>
              <a:buClr>
                <a:srgbClr val="24135F"/>
              </a:buClr>
              <a:buSzPct val="100000"/>
              <a:buFont typeface="Oswald"/>
              <a:buNone/>
              <a:defRPr sz="2800">
                <a:solidFill>
                  <a:srgbClr val="24135F"/>
                </a:solidFill>
                <a:latin typeface="Oswald"/>
                <a:ea typeface="Oswald"/>
                <a:cs typeface="Oswald"/>
                <a:sym typeface="Oswald"/>
              </a:defRPr>
            </a:lvl6pPr>
            <a:lvl7pPr lvl="6">
              <a:spcBef>
                <a:spcPts val="0"/>
              </a:spcBef>
              <a:buClr>
                <a:srgbClr val="24135F"/>
              </a:buClr>
              <a:buSzPct val="100000"/>
              <a:buFont typeface="Oswald"/>
              <a:buNone/>
              <a:defRPr sz="2800">
                <a:solidFill>
                  <a:srgbClr val="24135F"/>
                </a:solidFill>
                <a:latin typeface="Oswald"/>
                <a:ea typeface="Oswald"/>
                <a:cs typeface="Oswald"/>
                <a:sym typeface="Oswald"/>
              </a:defRPr>
            </a:lvl7pPr>
            <a:lvl8pPr lvl="7">
              <a:spcBef>
                <a:spcPts val="0"/>
              </a:spcBef>
              <a:buClr>
                <a:srgbClr val="24135F"/>
              </a:buClr>
              <a:buSzPct val="100000"/>
              <a:buFont typeface="Oswald"/>
              <a:buNone/>
              <a:defRPr sz="2800">
                <a:solidFill>
                  <a:srgbClr val="24135F"/>
                </a:solidFill>
                <a:latin typeface="Oswald"/>
                <a:ea typeface="Oswald"/>
                <a:cs typeface="Oswald"/>
                <a:sym typeface="Oswald"/>
              </a:defRPr>
            </a:lvl8pPr>
            <a:lvl9pPr lvl="8">
              <a:spcBef>
                <a:spcPts val="0"/>
              </a:spcBef>
              <a:buClr>
                <a:srgbClr val="24135F"/>
              </a:buClr>
              <a:buSzPct val="100000"/>
              <a:buFont typeface="Oswald"/>
              <a:buNone/>
              <a:defRPr sz="2800">
                <a:solidFill>
                  <a:srgbClr val="24135F"/>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00000"/>
              </a:lnSpc>
              <a:spcBef>
                <a:spcPts val="0"/>
              </a:spcBef>
              <a:spcAft>
                <a:spcPts val="0"/>
              </a:spcAft>
              <a:buClr>
                <a:srgbClr val="24135F"/>
              </a:buClr>
              <a:buSzPct val="100000"/>
              <a:buFont typeface="Proxima Nova"/>
              <a:defRPr sz="1800">
                <a:solidFill>
                  <a:srgbClr val="24135F"/>
                </a:solidFill>
                <a:latin typeface="Proxima Nova"/>
                <a:ea typeface="Proxima Nova"/>
                <a:cs typeface="Proxima Nova"/>
                <a:sym typeface="Proxima Nova"/>
              </a:defRPr>
            </a:lvl1pPr>
            <a:lvl2pPr lvl="1">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2pPr>
            <a:lvl3pPr lvl="2">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3pPr>
            <a:lvl4pPr lvl="3">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4pPr>
            <a:lvl5pPr lvl="4">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5pPr>
            <a:lvl6pPr lvl="5">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6pPr>
            <a:lvl7pPr lvl="6">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7pPr>
            <a:lvl8pPr lvl="7">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8pPr>
            <a:lvl9pPr lvl="8">
              <a:lnSpc>
                <a:spcPct val="100000"/>
              </a:lnSpc>
              <a:spcBef>
                <a:spcPts val="0"/>
              </a:spcBef>
              <a:spcAft>
                <a:spcPts val="0"/>
              </a:spcAft>
              <a:buClr>
                <a:srgbClr val="24135F"/>
              </a:buClr>
              <a:buFont typeface="Proxima Nova"/>
              <a:defRPr>
                <a:solidFill>
                  <a:srgbClr val="24135F"/>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FFFFFF"/>
                </a:solidFill>
              </a:rPr>
              <a:t>‹#›</a:t>
            </a:fld>
            <a:endParaRPr lang="en" sz="1000">
              <a:solidFill>
                <a:srgbClr val="FFFFFF"/>
              </a:solidFill>
            </a:endParaRPr>
          </a:p>
        </p:txBody>
      </p:sp>
      <p:sp>
        <p:nvSpPr>
          <p:cNvPr id="9" name="Shape 9"/>
          <p:cNvSpPr txBox="1"/>
          <p:nvPr/>
        </p:nvSpPr>
        <p:spPr>
          <a:xfrm>
            <a:off x="206625" y="4825700"/>
            <a:ext cx="8814600" cy="987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
        <p:nvSpPr>
          <p:cNvPr id="10" name="Shape 10"/>
          <p:cNvSpPr txBox="1"/>
          <p:nvPr/>
        </p:nvSpPr>
        <p:spPr>
          <a:xfrm>
            <a:off x="269500" y="4798750"/>
            <a:ext cx="8685900" cy="251400"/>
          </a:xfrm>
          <a:prstGeom prst="rect">
            <a:avLst/>
          </a:prstGeom>
          <a:noFill/>
          <a:ln>
            <a:noFill/>
          </a:ln>
        </p:spPr>
        <p:txBody>
          <a:bodyPr lIns="91425" tIns="91425" rIns="91425" bIns="91425" anchor="t" anchorCtr="0">
            <a:noAutofit/>
          </a:bodyPr>
          <a:lstStyle/>
          <a:p>
            <a:pPr lvl="0" algn="ctr">
              <a:spcBef>
                <a:spcPts val="0"/>
              </a:spcBef>
              <a:buNone/>
            </a:pPr>
            <a:r>
              <a:rPr lang="en" sz="900">
                <a:solidFill>
                  <a:srgbClr val="FFFFFF"/>
                </a:solidFill>
                <a:latin typeface="Proxima Nova"/>
                <a:ea typeface="Proxima Nova"/>
                <a:cs typeface="Proxima Nova"/>
                <a:sym typeface="Proxima Nova"/>
              </a:rPr>
              <a:t>All Rights Reserved, Juran Institute, Inc. © 2017</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89281" y="744575"/>
            <a:ext cx="7242900" cy="2052600"/>
          </a:xfrm>
          <a:prstGeom prst="rect">
            <a:avLst/>
          </a:prstGeom>
        </p:spPr>
        <p:txBody>
          <a:bodyPr lIns="91425" tIns="91425" rIns="91425" bIns="91425" anchor="b" anchorCtr="0">
            <a:noAutofit/>
          </a:bodyPr>
          <a:lstStyle/>
          <a:p>
            <a:pPr lvl="0" algn="l">
              <a:spcBef>
                <a:spcPts val="0"/>
              </a:spcBef>
              <a:buNone/>
            </a:pPr>
            <a:r>
              <a:rPr lang="en" sz="4800" dirty="0" smtClean="0"/>
              <a:t>Lean Six Sigma Green Belt </a:t>
            </a:r>
            <a:endParaRPr lang="en" sz="4800" dirty="0"/>
          </a:p>
        </p:txBody>
      </p:sp>
      <p:sp>
        <p:nvSpPr>
          <p:cNvPr id="89" name="Shape 89"/>
          <p:cNvSpPr txBox="1">
            <a:spLocks noGrp="1"/>
          </p:cNvSpPr>
          <p:nvPr>
            <p:ph type="subTitle" idx="1"/>
          </p:nvPr>
        </p:nvSpPr>
        <p:spPr>
          <a:xfrm>
            <a:off x="1589274" y="2757925"/>
            <a:ext cx="7242900" cy="792600"/>
          </a:xfrm>
          <a:prstGeom prst="rect">
            <a:avLst/>
          </a:prstGeom>
        </p:spPr>
        <p:txBody>
          <a:bodyPr lIns="91425" tIns="91425" rIns="91425" bIns="91425" anchor="t" anchorCtr="0">
            <a:noAutofit/>
          </a:bodyPr>
          <a:lstStyle/>
          <a:p>
            <a:pPr lvl="0" algn="l" rtl="0">
              <a:spcBef>
                <a:spcPts val="0"/>
              </a:spcBef>
              <a:buNone/>
            </a:pPr>
            <a:r>
              <a:rPr lang="en" dirty="0"/>
              <a:t>Project Report </a:t>
            </a:r>
            <a:r>
              <a:rPr lang="en" dirty="0" smtClean="0"/>
              <a:t>Presentation: Food Industry</a:t>
            </a:r>
            <a:endParaRPr lang="en" dirty="0"/>
          </a:p>
          <a:p>
            <a:pPr lvl="0" algn="l" rtl="0">
              <a:spcBef>
                <a:spcPts val="0"/>
              </a:spcBef>
              <a:buNone/>
            </a:pPr>
            <a:r>
              <a:rPr lang="en" dirty="0"/>
              <a:t> </a:t>
            </a:r>
          </a:p>
          <a:p>
            <a:pPr lvl="0" algn="l">
              <a:buClr>
                <a:srgbClr val="000000"/>
              </a:buClr>
            </a:pPr>
            <a:r>
              <a:rPr lang="en" sz="1100" dirty="0" smtClean="0"/>
              <a:t>Project Number: </a:t>
            </a:r>
            <a:r>
              <a:rPr lang="en" sz="1100" dirty="0" smtClean="0"/>
              <a:t>XXX</a:t>
            </a:r>
            <a:endParaRPr lang="en" sz="1100" dirty="0" smtClean="0"/>
          </a:p>
          <a:p>
            <a:pPr lvl="0" algn="l">
              <a:buClr>
                <a:srgbClr val="000000"/>
              </a:buClr>
            </a:pPr>
            <a:r>
              <a:rPr lang="en" sz="1100" dirty="0" smtClean="0"/>
              <a:t>Project Name: </a:t>
            </a:r>
            <a:r>
              <a:rPr lang="en-US" sz="1100" b="1" dirty="0" smtClean="0"/>
              <a:t>Addressing </a:t>
            </a:r>
            <a:r>
              <a:rPr lang="en-US" sz="1100" b="1" dirty="0"/>
              <a:t>Inaccurate Portioning</a:t>
            </a:r>
          </a:p>
          <a:p>
            <a:pPr lvl="0" algn="l">
              <a:buClr>
                <a:srgbClr val="000000"/>
              </a:buClr>
            </a:pPr>
            <a:r>
              <a:rPr lang="en-US" sz="1100" dirty="0"/>
              <a:t>Project Team Leader:  </a:t>
            </a:r>
            <a:r>
              <a:rPr lang="en-US" sz="1100" dirty="0" smtClean="0"/>
              <a:t>XXXX / XXXX</a:t>
            </a:r>
            <a:endParaRPr lang="en-US" sz="1100" dirty="0"/>
          </a:p>
          <a:p>
            <a:pPr lvl="0" algn="l">
              <a:buClr>
                <a:srgbClr val="000000"/>
              </a:buClr>
            </a:pPr>
            <a:r>
              <a:rPr lang="en-US" sz="1100" dirty="0"/>
              <a:t>Project Champion:  </a:t>
            </a:r>
            <a:r>
              <a:rPr lang="en-US" sz="1100" dirty="0" smtClean="0"/>
              <a:t>XXXX</a:t>
            </a:r>
            <a:endParaRPr lang="en-US" sz="1100" dirty="0"/>
          </a:p>
        </p:txBody>
      </p:sp>
      <p:pic>
        <p:nvPicPr>
          <p:cNvPr id="90" name="Shape 90" descr="Logo.png"/>
          <p:cNvPicPr preferRelativeResize="0"/>
          <p:nvPr/>
        </p:nvPicPr>
        <p:blipFill>
          <a:blip r:embed="rId3">
            <a:alphaModFix/>
          </a:blip>
          <a:stretch>
            <a:fillRect/>
          </a:stretch>
        </p:blipFill>
        <p:spPr>
          <a:xfrm>
            <a:off x="7327750" y="4274950"/>
            <a:ext cx="1504424" cy="411924"/>
          </a:xfrm>
          <a:prstGeom prst="rect">
            <a:avLst/>
          </a:prstGeom>
          <a:noFill/>
          <a:ln>
            <a:noFill/>
          </a:ln>
        </p:spPr>
      </p:pic>
    </p:spTree>
    <p:extLst>
      <p:ext uri="{BB962C8B-B14F-4D97-AF65-F5344CB8AC3E}">
        <p14:creationId xmlns:p14="http://schemas.microsoft.com/office/powerpoint/2010/main" val="182404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Addressable </a:t>
            </a:r>
            <a:r>
              <a:rPr lang="en-US" b="1" dirty="0" smtClean="0"/>
              <a:t>opportunity:</a:t>
            </a:r>
            <a:r>
              <a:rPr lang="en-US" b="1" dirty="0"/>
              <a:t/>
            </a:r>
            <a:br>
              <a:rPr lang="en-US" b="1" dirty="0"/>
            </a:br>
            <a:r>
              <a:rPr lang="en-US" sz="1600" dirty="0"/>
              <a:t>Items we serve that have reasonable opportunity for error</a:t>
            </a:r>
            <a:endParaRPr lang="en-US" sz="1200" dirty="0"/>
          </a:p>
        </p:txBody>
      </p:sp>
      <p:sp>
        <p:nvSpPr>
          <p:cNvPr id="3" name="Content Placeholder 2"/>
          <p:cNvSpPr>
            <a:spLocks noGrp="1"/>
          </p:cNvSpPr>
          <p:nvPr>
            <p:ph type="body" idx="1"/>
          </p:nvPr>
        </p:nvSpPr>
        <p:spPr/>
        <p:txBody>
          <a:bodyPr>
            <a:noAutofit/>
          </a:bodyPr>
          <a:lstStyle/>
          <a:p>
            <a:pPr marL="457200" indent="-457200">
              <a:buFont typeface="+mj-lt"/>
              <a:buAutoNum type="arabicPeriod"/>
            </a:pPr>
            <a:r>
              <a:rPr lang="en-US" sz="1600" dirty="0" smtClean="0"/>
              <a:t>Determined proportion of contracts that are P &amp; L</a:t>
            </a:r>
          </a:p>
          <a:p>
            <a:pPr marL="457200" indent="-457200">
              <a:buFont typeface="+mj-lt"/>
              <a:buAutoNum type="arabicPeriod"/>
            </a:pPr>
            <a:r>
              <a:rPr lang="en-US" sz="1600" dirty="0" smtClean="0"/>
              <a:t>Determined amount of LOB Food spend that is </a:t>
            </a:r>
            <a:r>
              <a:rPr lang="en-US" sz="1600" dirty="0"/>
              <a:t>tracked via PRIMA Production Module</a:t>
            </a:r>
            <a:endParaRPr lang="en-US" sz="1600" dirty="0" smtClean="0"/>
          </a:p>
          <a:p>
            <a:pPr marL="457200" indent="-457200">
              <a:buFont typeface="+mj-lt"/>
              <a:buAutoNum type="arabicPeriod"/>
            </a:pPr>
            <a:r>
              <a:rPr lang="en-US" sz="1600" dirty="0" smtClean="0"/>
              <a:t>Evaluated PRIMA production data from sample of locations to calculate food cost % from addressable items.</a:t>
            </a:r>
          </a:p>
          <a:p>
            <a:pPr marL="0" indent="0"/>
            <a:endParaRPr lang="en-US" sz="1100" dirty="0" smtClean="0"/>
          </a:p>
          <a:p>
            <a:endParaRPr lang="en-US" sz="1100" dirty="0"/>
          </a:p>
        </p:txBody>
      </p:sp>
      <p:sp>
        <p:nvSpPr>
          <p:cNvPr id="4" name="TextBox 3"/>
          <p:cNvSpPr txBox="1"/>
          <p:nvPr/>
        </p:nvSpPr>
        <p:spPr>
          <a:xfrm>
            <a:off x="6167719" y="120254"/>
            <a:ext cx="2782965" cy="307777"/>
          </a:xfrm>
          <a:prstGeom prst="rect">
            <a:avLst/>
          </a:prstGeom>
          <a:noFill/>
        </p:spPr>
        <p:txBody>
          <a:bodyPr wrap="square" rtlCol="0">
            <a:spAutoFit/>
          </a:bodyPr>
          <a:lstStyle/>
          <a:p>
            <a:pPr algn="r"/>
            <a:r>
              <a:rPr lang="en-US" dirty="0" smtClean="0">
                <a:solidFill>
                  <a:srgbClr val="FF8F1C"/>
                </a:solidFill>
                <a:latin typeface="Oswald" pitchFamily="2" charset="0"/>
              </a:rPr>
              <a:t>Customer Demand</a:t>
            </a:r>
            <a:endParaRPr lang="en-US" dirty="0">
              <a:solidFill>
                <a:srgbClr val="FF8F1C"/>
              </a:solidFill>
              <a:latin typeface="Oswald" pitchFamily="2" charset="0"/>
            </a:endParaRPr>
          </a:p>
        </p:txBody>
      </p:sp>
      <p:sp>
        <p:nvSpPr>
          <p:cNvPr id="6" name="AutoShape 4" descr="Image result for chips clipart"/>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duotone>
              <a:schemeClr val="accent3">
                <a:shade val="45000"/>
                <a:satMod val="135000"/>
              </a:schemeClr>
              <a:prstClr val="white"/>
            </a:duotone>
          </a:blip>
          <a:stretch>
            <a:fillRect/>
          </a:stretch>
        </p:blipFill>
        <p:spPr>
          <a:xfrm>
            <a:off x="685800" y="3257550"/>
            <a:ext cx="1295400" cy="971550"/>
          </a:xfrm>
          <a:prstGeom prst="rect">
            <a:avLst/>
          </a:prstGeom>
        </p:spPr>
      </p:pic>
      <p:pic>
        <p:nvPicPr>
          <p:cNvPr id="8" name="Picture 7"/>
          <p:cNvPicPr>
            <a:picLocks noChangeAspect="1"/>
          </p:cNvPicPr>
          <p:nvPr/>
        </p:nvPicPr>
        <p:blipFill>
          <a:blip r:embed="rId4">
            <a:duotone>
              <a:schemeClr val="accent4">
                <a:shade val="45000"/>
                <a:satMod val="135000"/>
              </a:schemeClr>
              <a:prstClr val="white"/>
            </a:duotone>
          </a:blip>
          <a:stretch>
            <a:fillRect/>
          </a:stretch>
        </p:blipFill>
        <p:spPr>
          <a:xfrm>
            <a:off x="2207383" y="3066827"/>
            <a:ext cx="1486981" cy="1160859"/>
          </a:xfrm>
          <a:prstGeom prst="rect">
            <a:avLst/>
          </a:prstGeom>
        </p:spPr>
      </p:pic>
      <p:pic>
        <p:nvPicPr>
          <p:cNvPr id="9" name="Picture 8"/>
          <p:cNvPicPr>
            <a:picLocks noChangeAspect="1"/>
          </p:cNvPicPr>
          <p:nvPr/>
        </p:nvPicPr>
        <p:blipFill>
          <a:blip r:embed="rId5"/>
          <a:stretch>
            <a:fillRect/>
          </a:stretch>
        </p:blipFill>
        <p:spPr>
          <a:xfrm>
            <a:off x="3978288" y="2967356"/>
            <a:ext cx="2064258" cy="1228725"/>
          </a:xfrm>
          <a:prstGeom prst="rect">
            <a:avLst/>
          </a:prstGeom>
        </p:spPr>
      </p:pic>
      <p:sp>
        <p:nvSpPr>
          <p:cNvPr id="10" name="TextBox 9"/>
          <p:cNvSpPr txBox="1"/>
          <p:nvPr/>
        </p:nvSpPr>
        <p:spPr>
          <a:xfrm>
            <a:off x="3930717" y="2998961"/>
            <a:ext cx="762000" cy="246221"/>
          </a:xfrm>
          <a:prstGeom prst="rect">
            <a:avLst/>
          </a:prstGeom>
          <a:noFill/>
          <a:ln>
            <a:solidFill>
              <a:schemeClr val="accent5">
                <a:lumMod val="50000"/>
              </a:schemeClr>
            </a:solidFill>
          </a:ln>
        </p:spPr>
        <p:txBody>
          <a:bodyPr wrap="square" rtlCol="0">
            <a:spAutoFit/>
          </a:bodyPr>
          <a:lstStyle/>
          <a:p>
            <a:r>
              <a:rPr lang="en-US" sz="1000" b="1" dirty="0" smtClean="0"/>
              <a:t>$.49 / oz.</a:t>
            </a:r>
            <a:endParaRPr lang="en-US" sz="1000" b="1" dirty="0"/>
          </a:p>
        </p:txBody>
      </p:sp>
      <p:cxnSp>
        <p:nvCxnSpPr>
          <p:cNvPr id="12" name="Straight Connector 11"/>
          <p:cNvCxnSpPr>
            <a:stCxn id="10" idx="2"/>
          </p:cNvCxnSpPr>
          <p:nvPr/>
        </p:nvCxnSpPr>
        <p:spPr bwMode="auto">
          <a:xfrm>
            <a:off x="4311717" y="3245182"/>
            <a:ext cx="38100" cy="183819"/>
          </a:xfrm>
          <a:prstGeom prst="line">
            <a:avLst/>
          </a:prstGeom>
          <a:gradFill rotWithShape="0">
            <a:gsLst>
              <a:gs pos="0">
                <a:schemeClr val="tx2"/>
              </a:gs>
              <a:gs pos="100000">
                <a:schemeClr val="accent1"/>
              </a:gs>
            </a:gsLst>
            <a:lin ang="2700000" scaled="1"/>
          </a:gradFill>
          <a:ln w="444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15"/>
          <p:cNvPicPr>
            <a:picLocks noChangeAspect="1"/>
          </p:cNvPicPr>
          <p:nvPr/>
        </p:nvPicPr>
        <p:blipFill>
          <a:blip r:embed="rId6"/>
          <a:stretch>
            <a:fillRect/>
          </a:stretch>
        </p:blipFill>
        <p:spPr>
          <a:xfrm>
            <a:off x="6090118" y="3791977"/>
            <a:ext cx="1148864" cy="617786"/>
          </a:xfrm>
          <a:prstGeom prst="rect">
            <a:avLst/>
          </a:prstGeom>
        </p:spPr>
      </p:pic>
      <p:pic>
        <p:nvPicPr>
          <p:cNvPr id="17" name="Picture 16"/>
          <p:cNvPicPr>
            <a:picLocks noChangeAspect="1"/>
          </p:cNvPicPr>
          <p:nvPr/>
        </p:nvPicPr>
        <p:blipFill>
          <a:blip r:embed="rId7"/>
          <a:stretch>
            <a:fillRect/>
          </a:stretch>
        </p:blipFill>
        <p:spPr>
          <a:xfrm>
            <a:off x="7220859" y="2664303"/>
            <a:ext cx="1673072" cy="1061355"/>
          </a:xfrm>
          <a:prstGeom prst="rect">
            <a:avLst/>
          </a:prstGeom>
        </p:spPr>
      </p:pic>
      <p:pic>
        <p:nvPicPr>
          <p:cNvPr id="18" name="Picture 17"/>
          <p:cNvPicPr>
            <a:picLocks noChangeAspect="1"/>
          </p:cNvPicPr>
          <p:nvPr/>
        </p:nvPicPr>
        <p:blipFill>
          <a:blip r:embed="rId8"/>
          <a:stretch>
            <a:fillRect/>
          </a:stretch>
        </p:blipFill>
        <p:spPr>
          <a:xfrm>
            <a:off x="7559202" y="3773275"/>
            <a:ext cx="895503" cy="446938"/>
          </a:xfrm>
          <a:prstGeom prst="rect">
            <a:avLst/>
          </a:prstGeom>
        </p:spPr>
      </p:pic>
      <p:pic>
        <p:nvPicPr>
          <p:cNvPr id="13" name="Picture 12"/>
          <p:cNvPicPr>
            <a:picLocks noChangeAspect="1"/>
          </p:cNvPicPr>
          <p:nvPr/>
        </p:nvPicPr>
        <p:blipFill>
          <a:blip r:embed="rId9"/>
          <a:stretch>
            <a:fillRect/>
          </a:stretch>
        </p:blipFill>
        <p:spPr>
          <a:xfrm>
            <a:off x="6090117" y="2962871"/>
            <a:ext cx="1237695" cy="618848"/>
          </a:xfrm>
          <a:prstGeom prst="rect">
            <a:avLst/>
          </a:prstGeom>
        </p:spPr>
      </p:pic>
      <p:pic>
        <p:nvPicPr>
          <p:cNvPr id="20" name="Picture 19"/>
          <p:cNvPicPr>
            <a:picLocks noChangeAspect="1"/>
          </p:cNvPicPr>
          <p:nvPr/>
        </p:nvPicPr>
        <p:blipFill>
          <a:blip r:embed="rId10">
            <a:duotone>
              <a:prstClr val="black"/>
              <a:schemeClr val="accent3">
                <a:tint val="45000"/>
                <a:satMod val="400000"/>
              </a:schemeClr>
            </a:duotone>
          </a:blip>
          <a:stretch>
            <a:fillRect/>
          </a:stretch>
        </p:blipFill>
        <p:spPr>
          <a:xfrm>
            <a:off x="591147" y="3232732"/>
            <a:ext cx="1237654" cy="796136"/>
          </a:xfrm>
          <a:prstGeom prst="rect">
            <a:avLst/>
          </a:prstGeom>
        </p:spPr>
      </p:pic>
      <p:pic>
        <p:nvPicPr>
          <p:cNvPr id="21" name="Picture 20"/>
          <p:cNvPicPr>
            <a:picLocks noChangeAspect="1"/>
          </p:cNvPicPr>
          <p:nvPr/>
        </p:nvPicPr>
        <p:blipFill>
          <a:blip r:embed="rId10">
            <a:duotone>
              <a:prstClr val="black"/>
              <a:schemeClr val="accent3">
                <a:tint val="45000"/>
                <a:satMod val="400000"/>
              </a:schemeClr>
            </a:duotone>
          </a:blip>
          <a:stretch>
            <a:fillRect/>
          </a:stretch>
        </p:blipFill>
        <p:spPr>
          <a:xfrm>
            <a:off x="2207382" y="3257550"/>
            <a:ext cx="1251628" cy="847610"/>
          </a:xfrm>
          <a:prstGeom prst="rect">
            <a:avLst/>
          </a:prstGeom>
        </p:spPr>
      </p:pic>
      <p:pic>
        <p:nvPicPr>
          <p:cNvPr id="22" name="Picture 21"/>
          <p:cNvPicPr>
            <a:picLocks noChangeAspect="1"/>
          </p:cNvPicPr>
          <p:nvPr/>
        </p:nvPicPr>
        <p:blipFill>
          <a:blip r:embed="rId10">
            <a:duotone>
              <a:prstClr val="black"/>
              <a:schemeClr val="accent3">
                <a:tint val="45000"/>
                <a:satMod val="400000"/>
              </a:schemeClr>
            </a:duotone>
          </a:blip>
          <a:stretch>
            <a:fillRect/>
          </a:stretch>
        </p:blipFill>
        <p:spPr>
          <a:xfrm>
            <a:off x="4611765" y="3429000"/>
            <a:ext cx="1179384" cy="798686"/>
          </a:xfrm>
          <a:prstGeom prst="rect">
            <a:avLst/>
          </a:prstGeom>
        </p:spPr>
      </p:pic>
      <p:sp>
        <p:nvSpPr>
          <p:cNvPr id="1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dirty="0"/>
          </a:p>
        </p:txBody>
      </p:sp>
    </p:spTree>
    <p:extLst>
      <p:ext uri="{BB962C8B-B14F-4D97-AF65-F5344CB8AC3E}">
        <p14:creationId xmlns:p14="http://schemas.microsoft.com/office/powerpoint/2010/main" val="73139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p:cNvPicPr>
            <a:picLocks noChangeAspect="1"/>
          </p:cNvPicPr>
          <p:nvPr/>
        </p:nvPicPr>
        <p:blipFill>
          <a:blip r:embed="rId3"/>
          <a:stretch>
            <a:fillRect/>
          </a:stretch>
        </p:blipFill>
        <p:spPr>
          <a:xfrm>
            <a:off x="1822474" y="1488788"/>
            <a:ext cx="5339184" cy="2759362"/>
          </a:xfrm>
          <a:prstGeom prst="rect">
            <a:avLst/>
          </a:prstGeom>
        </p:spPr>
      </p:pic>
      <p:sp>
        <p:nvSpPr>
          <p:cNvPr id="53" name="L-Shape 52"/>
          <p:cNvSpPr/>
          <p:nvPr/>
        </p:nvSpPr>
        <p:spPr>
          <a:xfrm flipH="1">
            <a:off x="2060525" y="2800350"/>
            <a:ext cx="5122593" cy="506708"/>
          </a:xfrm>
          <a:prstGeom prst="corner">
            <a:avLst>
              <a:gd name="adj1" fmla="val 50000"/>
              <a:gd name="adj2" fmla="val 223848"/>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4" name="TextBox 53"/>
          <p:cNvSpPr txBox="1"/>
          <p:nvPr/>
        </p:nvSpPr>
        <p:spPr>
          <a:xfrm>
            <a:off x="7691888" y="2010568"/>
            <a:ext cx="1452111" cy="1169551"/>
          </a:xfrm>
          <a:prstGeom prst="rect">
            <a:avLst/>
          </a:prstGeom>
          <a:noFill/>
        </p:spPr>
        <p:txBody>
          <a:bodyPr wrap="square" rtlCol="0">
            <a:spAutoFit/>
          </a:bodyPr>
          <a:lstStyle/>
          <a:p>
            <a:r>
              <a:rPr lang="en-US" dirty="0">
                <a:solidFill>
                  <a:srgbClr val="FF0000"/>
                </a:solidFill>
                <a:latin typeface="Proxima Nova" pitchFamily="50" charset="0"/>
              </a:rPr>
              <a:t>Opportunity for improved </a:t>
            </a:r>
            <a:r>
              <a:rPr lang="en-US" dirty="0" smtClean="0">
                <a:solidFill>
                  <a:srgbClr val="FF0000"/>
                </a:solidFill>
                <a:latin typeface="Proxima Nova" pitchFamily="50" charset="0"/>
              </a:rPr>
              <a:t>portioning with savings flow through</a:t>
            </a:r>
            <a:endParaRPr lang="en-US" dirty="0">
              <a:solidFill>
                <a:srgbClr val="FF0000"/>
              </a:solidFill>
              <a:latin typeface="Proxima Nova" pitchFamily="50" charset="0"/>
            </a:endParaRPr>
          </a:p>
        </p:txBody>
      </p:sp>
      <p:sp>
        <p:nvSpPr>
          <p:cNvPr id="59" name="Left Brace 58"/>
          <p:cNvSpPr/>
          <p:nvPr/>
        </p:nvSpPr>
        <p:spPr>
          <a:xfrm rot="5400000">
            <a:off x="4283091" y="-1479972"/>
            <a:ext cx="309176" cy="5355868"/>
          </a:xfrm>
          <a:prstGeom prst="leftBrace">
            <a:avLst>
              <a:gd name="adj1" fmla="val 8333"/>
              <a:gd name="adj2" fmla="val 50376"/>
            </a:avLst>
          </a:prstGeom>
          <a:ln w="508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p>
        </p:txBody>
      </p:sp>
      <p:sp>
        <p:nvSpPr>
          <p:cNvPr id="62" name="Left Brace 61"/>
          <p:cNvSpPr/>
          <p:nvPr/>
        </p:nvSpPr>
        <p:spPr>
          <a:xfrm>
            <a:off x="1371600" y="2917024"/>
            <a:ext cx="403889" cy="1240308"/>
          </a:xfrm>
          <a:prstGeom prst="leftBrace">
            <a:avLst>
              <a:gd name="adj1" fmla="val 8333"/>
              <a:gd name="adj2" fmla="val 50832"/>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p>
        </p:txBody>
      </p:sp>
      <p:sp>
        <p:nvSpPr>
          <p:cNvPr id="63" name="TextBox 62"/>
          <p:cNvSpPr txBox="1"/>
          <p:nvPr/>
        </p:nvSpPr>
        <p:spPr>
          <a:xfrm>
            <a:off x="79546" y="3003902"/>
            <a:ext cx="1410889" cy="1015663"/>
          </a:xfrm>
          <a:prstGeom prst="rect">
            <a:avLst/>
          </a:prstGeom>
          <a:noFill/>
        </p:spPr>
        <p:txBody>
          <a:bodyPr wrap="square" rtlCol="0">
            <a:spAutoFit/>
          </a:bodyPr>
          <a:lstStyle/>
          <a:p>
            <a:r>
              <a:rPr lang="en-US" sz="1500" dirty="0">
                <a:solidFill>
                  <a:srgbClr val="7030A0"/>
                </a:solidFill>
                <a:latin typeface="Proxima Nova" pitchFamily="50" charset="0"/>
              </a:rPr>
              <a:t>Food spend tracked via PRIMA Menu module</a:t>
            </a:r>
          </a:p>
        </p:txBody>
      </p:sp>
      <p:sp>
        <p:nvSpPr>
          <p:cNvPr id="64" name="Right Brace 63"/>
          <p:cNvSpPr/>
          <p:nvPr/>
        </p:nvSpPr>
        <p:spPr>
          <a:xfrm>
            <a:off x="7174252" y="3426283"/>
            <a:ext cx="474383" cy="731049"/>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p>
        </p:txBody>
      </p:sp>
      <p:sp>
        <p:nvSpPr>
          <p:cNvPr id="67" name="TextBox 66"/>
          <p:cNvSpPr txBox="1"/>
          <p:nvPr/>
        </p:nvSpPr>
        <p:spPr>
          <a:xfrm>
            <a:off x="7691889" y="3477596"/>
            <a:ext cx="1410889" cy="553998"/>
          </a:xfrm>
          <a:prstGeom prst="rect">
            <a:avLst/>
          </a:prstGeom>
          <a:noFill/>
        </p:spPr>
        <p:txBody>
          <a:bodyPr wrap="square" rtlCol="0">
            <a:spAutoFit/>
          </a:bodyPr>
          <a:lstStyle/>
          <a:p>
            <a:r>
              <a:rPr lang="en-US" sz="1500" dirty="0">
                <a:solidFill>
                  <a:srgbClr val="00B050"/>
                </a:solidFill>
                <a:latin typeface="Proxima Nova" pitchFamily="50" charset="0"/>
              </a:rPr>
              <a:t>Addressable Food spend</a:t>
            </a:r>
          </a:p>
        </p:txBody>
      </p:sp>
      <p:pic>
        <p:nvPicPr>
          <p:cNvPr id="116" name="Picture 115"/>
          <p:cNvPicPr>
            <a:picLocks noChangeAspect="1"/>
          </p:cNvPicPr>
          <p:nvPr/>
        </p:nvPicPr>
        <p:blipFill>
          <a:blip r:embed="rId4"/>
          <a:stretch>
            <a:fillRect/>
          </a:stretch>
        </p:blipFill>
        <p:spPr>
          <a:xfrm>
            <a:off x="4294304" y="4445991"/>
            <a:ext cx="4808474" cy="614636"/>
          </a:xfrm>
          <a:prstGeom prst="rect">
            <a:avLst/>
          </a:prstGeom>
        </p:spPr>
      </p:pic>
      <p:pic>
        <p:nvPicPr>
          <p:cNvPr id="119" name="Picture 118"/>
          <p:cNvPicPr>
            <a:picLocks noChangeAspect="1"/>
          </p:cNvPicPr>
          <p:nvPr/>
        </p:nvPicPr>
        <p:blipFill>
          <a:blip r:embed="rId5"/>
          <a:stretch>
            <a:fillRect/>
          </a:stretch>
        </p:blipFill>
        <p:spPr>
          <a:xfrm>
            <a:off x="45354" y="4416456"/>
            <a:ext cx="4221846" cy="664994"/>
          </a:xfrm>
          <a:prstGeom prst="rect">
            <a:avLst/>
          </a:prstGeom>
        </p:spPr>
      </p:pic>
      <p:sp>
        <p:nvSpPr>
          <p:cNvPr id="3" name="Rectangle 2"/>
          <p:cNvSpPr/>
          <p:nvPr/>
        </p:nvSpPr>
        <p:spPr bwMode="auto">
          <a:xfrm>
            <a:off x="5253352" y="1441193"/>
            <a:ext cx="1945324" cy="2806957"/>
          </a:xfrm>
          <a:prstGeom prst="rect">
            <a:avLst/>
          </a:prstGeom>
          <a:gradFill flip="none" rotWithShape="1">
            <a:gsLst>
              <a:gs pos="0">
                <a:schemeClr val="accent3">
                  <a:lumMod val="89000"/>
                  <a:alpha val="0"/>
                </a:schemeClr>
              </a:gs>
              <a:gs pos="97000">
                <a:schemeClr val="accent3">
                  <a:lumMod val="70000"/>
                </a:schemeClr>
              </a:gs>
            </a:gsLst>
            <a:lin ang="2700000" scaled="1"/>
            <a:tileRect/>
          </a:gradFill>
          <a:ln w="66675" cap="flat" cmpd="sng" algn="ctr">
            <a:solidFill>
              <a:schemeClr val="tx1"/>
            </a:solidFill>
            <a:prstDash val="sysDash"/>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7601940" y="1334899"/>
            <a:ext cx="1431302" cy="307777"/>
          </a:xfrm>
          <a:prstGeom prst="rect">
            <a:avLst/>
          </a:prstGeom>
          <a:noFill/>
          <a:ln w="19050">
            <a:solidFill>
              <a:schemeClr val="tx1"/>
            </a:solidFill>
            <a:prstDash val="dash"/>
          </a:ln>
        </p:spPr>
        <p:txBody>
          <a:bodyPr wrap="square" rtlCol="0">
            <a:spAutoFit/>
          </a:bodyPr>
          <a:lstStyle/>
          <a:p>
            <a:r>
              <a:rPr lang="en-US" dirty="0" smtClean="0">
                <a:latin typeface="Proxima Nova" pitchFamily="50" charset="0"/>
              </a:rPr>
              <a:t>P &amp; L Spend</a:t>
            </a:r>
            <a:endParaRPr lang="en-US" dirty="0">
              <a:latin typeface="Proxima Nova" pitchFamily="50" charset="0"/>
            </a:endParaRPr>
          </a:p>
        </p:txBody>
      </p:sp>
      <p:cxnSp>
        <p:nvCxnSpPr>
          <p:cNvPr id="6" name="Straight Arrow Connector 5"/>
          <p:cNvCxnSpPr/>
          <p:nvPr/>
        </p:nvCxnSpPr>
        <p:spPr bwMode="auto">
          <a:xfrm flipH="1">
            <a:off x="6795412" y="1629270"/>
            <a:ext cx="688686" cy="171450"/>
          </a:xfrm>
          <a:prstGeom prst="straightConnector1">
            <a:avLst/>
          </a:prstGeom>
          <a:gradFill rotWithShape="0">
            <a:gsLst>
              <a:gs pos="0">
                <a:schemeClr val="tx2"/>
              </a:gs>
              <a:gs pos="100000">
                <a:schemeClr val="accent1"/>
              </a:gs>
            </a:gsLst>
            <a:lin ang="2700000" scaled="1"/>
          </a:gra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a:xfrm flipH="1">
            <a:off x="6795412" y="2753889"/>
            <a:ext cx="806528" cy="911197"/>
          </a:xfrm>
          <a:prstGeom prst="straightConnector1">
            <a:avLst/>
          </a:prstGeom>
          <a:ln w="66675">
            <a:solidFill>
              <a:srgbClr val="FF0000">
                <a:alpha val="97000"/>
              </a:srgb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t>Business Dining Food Spend</a:t>
            </a:r>
            <a:br>
              <a:rPr lang="en-US" b="1" dirty="0"/>
            </a:br>
            <a:endParaRPr lang="en-US" dirty="0"/>
          </a:p>
        </p:txBody>
      </p:sp>
      <p:sp>
        <p:nvSpPr>
          <p:cNvPr id="2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dirty="0"/>
          </a:p>
        </p:txBody>
      </p:sp>
    </p:spTree>
    <p:extLst>
      <p:ext uri="{BB962C8B-B14F-4D97-AF65-F5344CB8AC3E}">
        <p14:creationId xmlns:p14="http://schemas.microsoft.com/office/powerpoint/2010/main" val="8740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Addressable Opportunity</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421915714"/>
              </p:ext>
            </p:extLst>
          </p:nvPr>
        </p:nvGraphicFramePr>
        <p:xfrm>
          <a:off x="0" y="954088"/>
          <a:ext cx="8683625" cy="387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971550"/>
            <a:ext cx="6400800" cy="338554"/>
          </a:xfrm>
          <a:prstGeom prst="rect">
            <a:avLst/>
          </a:prstGeom>
          <a:noFill/>
        </p:spPr>
        <p:txBody>
          <a:bodyPr wrap="square" rtlCol="0">
            <a:spAutoFit/>
          </a:bodyPr>
          <a:lstStyle/>
          <a:p>
            <a:r>
              <a:rPr lang="en-US" sz="1600" dirty="0" smtClean="0">
                <a:solidFill>
                  <a:srgbClr val="24135F"/>
                </a:solidFill>
                <a:latin typeface="Proxima Nova" pitchFamily="50" charset="0"/>
              </a:rPr>
              <a:t>LOB Spend</a:t>
            </a:r>
            <a:endParaRPr lang="en-US" sz="1600" dirty="0">
              <a:solidFill>
                <a:srgbClr val="24135F"/>
              </a:solidFill>
              <a:latin typeface="Proxima Nova" pitchFamily="50" charset="0"/>
            </a:endParaRPr>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dirty="0"/>
          </a:p>
        </p:txBody>
      </p:sp>
    </p:spTree>
    <p:extLst>
      <p:ext uri="{BB962C8B-B14F-4D97-AF65-F5344CB8AC3E}">
        <p14:creationId xmlns:p14="http://schemas.microsoft.com/office/powerpoint/2010/main" val="99963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p:spPr>
        <p:txBody>
          <a:bodyPr wrap="none"/>
          <a:lstStyle/>
          <a:p>
            <a:pPr eaLnBrk="1" hangingPunct="1"/>
            <a:r>
              <a:rPr lang="en-US" dirty="0" smtClean="0"/>
              <a:t>Project Team Membership</a:t>
            </a:r>
          </a:p>
        </p:txBody>
      </p:sp>
      <p:graphicFrame>
        <p:nvGraphicFramePr>
          <p:cNvPr id="6" name="Content Placeholder 4"/>
          <p:cNvGraphicFramePr>
            <a:graphicFrameLocks/>
          </p:cNvGraphicFramePr>
          <p:nvPr>
            <p:extLst>
              <p:ext uri="{D42A27DB-BD31-4B8C-83A1-F6EECF244321}">
                <p14:modId xmlns:p14="http://schemas.microsoft.com/office/powerpoint/2010/main" val="1544426678"/>
              </p:ext>
            </p:extLst>
          </p:nvPr>
        </p:nvGraphicFramePr>
        <p:xfrm>
          <a:off x="228600" y="1337327"/>
          <a:ext cx="8683625" cy="2644106"/>
        </p:xfrm>
        <a:graphic>
          <a:graphicData uri="http://schemas.openxmlformats.org/drawingml/2006/table">
            <a:tbl>
              <a:tblPr firstRow="1" bandRow="1">
                <a:tableStyleId>{5C22544A-7EE6-4342-B048-85BDC9FD1C3A}</a:tableStyleId>
              </a:tblPr>
              <a:tblGrid>
                <a:gridCol w="3427412"/>
                <a:gridCol w="5256213"/>
              </a:tblGrid>
              <a:tr h="320023">
                <a:tc>
                  <a:txBody>
                    <a:bodyPr/>
                    <a:lstStyle/>
                    <a:p>
                      <a:r>
                        <a:rPr lang="en-US" sz="1400" dirty="0" smtClean="0">
                          <a:solidFill>
                            <a:schemeClr val="bg1"/>
                          </a:solidFill>
                          <a:latin typeface="Proxima Nova" pitchFamily="50" charset="0"/>
                        </a:rPr>
                        <a:t>Role</a:t>
                      </a:r>
                      <a:endParaRPr lang="en-US" sz="1400" dirty="0">
                        <a:solidFill>
                          <a:schemeClr val="bg1"/>
                        </a:solidFill>
                        <a:latin typeface="Proxima Nova" pitchFamily="50" charset="0"/>
                      </a:endParaRPr>
                    </a:p>
                  </a:txBody>
                  <a:tcPr marT="34290" marB="34290">
                    <a:solidFill>
                      <a:srgbClr val="24135F"/>
                    </a:solidFill>
                  </a:tcPr>
                </a:tc>
                <a:tc>
                  <a:txBody>
                    <a:bodyPr/>
                    <a:lstStyle/>
                    <a:p>
                      <a:r>
                        <a:rPr lang="en-US" sz="1400" dirty="0" smtClean="0">
                          <a:solidFill>
                            <a:schemeClr val="bg1"/>
                          </a:solidFill>
                          <a:latin typeface="Proxima Nova" pitchFamily="50" charset="0"/>
                        </a:rPr>
                        <a:t>Name &amp;</a:t>
                      </a:r>
                      <a:r>
                        <a:rPr lang="en-US" sz="1400" baseline="0" dirty="0" smtClean="0">
                          <a:solidFill>
                            <a:schemeClr val="bg1"/>
                          </a:solidFill>
                          <a:latin typeface="Proxima Nova" pitchFamily="50" charset="0"/>
                        </a:rPr>
                        <a:t> </a:t>
                      </a:r>
                      <a:r>
                        <a:rPr lang="en-US" sz="1400" dirty="0" smtClean="0">
                          <a:solidFill>
                            <a:schemeClr val="bg1"/>
                          </a:solidFill>
                          <a:latin typeface="Proxima Nova" pitchFamily="50" charset="0"/>
                        </a:rPr>
                        <a:t>Title</a:t>
                      </a:r>
                      <a:endParaRPr lang="en-US" sz="1400" dirty="0">
                        <a:solidFill>
                          <a:schemeClr val="bg1"/>
                        </a:solidFill>
                        <a:latin typeface="Proxima Nova" pitchFamily="50" charset="0"/>
                      </a:endParaRPr>
                    </a:p>
                  </a:txBody>
                  <a:tcPr marT="34290" marB="34290">
                    <a:solidFill>
                      <a:srgbClr val="24135F"/>
                    </a:solidFill>
                  </a:tcPr>
                </a:tc>
              </a:tr>
              <a:tr h="187349">
                <a:tc>
                  <a:txBody>
                    <a:bodyPr/>
                    <a:lstStyle/>
                    <a:p>
                      <a:r>
                        <a:rPr lang="en-US" sz="1400" dirty="0" smtClean="0">
                          <a:latin typeface="Proxima Nova" pitchFamily="50" charset="0"/>
                        </a:rPr>
                        <a:t>Project Champion</a:t>
                      </a:r>
                      <a:endParaRPr lang="en-US" sz="1400" dirty="0">
                        <a:latin typeface="Proxima Nova" pitchFamily="50" charset="0"/>
                      </a:endParaRPr>
                    </a:p>
                  </a:txBody>
                  <a:tcPr marT="34290" marB="34290"/>
                </a:tc>
                <a:tc>
                  <a:txBody>
                    <a:bodyPr/>
                    <a:lstStyle/>
                    <a:p>
                      <a:r>
                        <a:rPr lang="en-US" sz="1100" dirty="0" smtClean="0">
                          <a:latin typeface="Proxima Nova" pitchFamily="50" charset="0"/>
                        </a:rPr>
                        <a:t>XXXX</a:t>
                      </a:r>
                      <a:endParaRPr lang="en-US" sz="1100" dirty="0">
                        <a:latin typeface="Proxima Nova" pitchFamily="50" charset="0"/>
                      </a:endParaRPr>
                    </a:p>
                  </a:txBody>
                  <a:tcPr marT="34290" marB="34290"/>
                </a:tc>
              </a:tr>
              <a:tr h="323370">
                <a:tc>
                  <a:txBody>
                    <a:bodyPr/>
                    <a:lstStyle/>
                    <a:p>
                      <a:r>
                        <a:rPr lang="en-US" sz="1400" dirty="0" smtClean="0">
                          <a:latin typeface="Proxima Nova" pitchFamily="50" charset="0"/>
                        </a:rPr>
                        <a:t>Project Team Leader(s)</a:t>
                      </a:r>
                      <a:endParaRPr lang="en-US" sz="1400" dirty="0">
                        <a:latin typeface="Proxima Nova" pitchFamily="50" charset="0"/>
                      </a:endParaRPr>
                    </a:p>
                  </a:txBody>
                  <a:tcPr marT="34290" marB="34290"/>
                </a:tc>
                <a:tc>
                  <a:txBody>
                    <a:bodyPr/>
                    <a:lstStyle/>
                    <a:p>
                      <a:r>
                        <a:rPr lang="en-US" sz="1100" dirty="0" smtClean="0">
                          <a:latin typeface="Proxima Nova" pitchFamily="50" charset="0"/>
                        </a:rPr>
                        <a:t>XXXX * </a:t>
                      </a:r>
                      <a:r>
                        <a:rPr lang="en-US" sz="1100" dirty="0" smtClean="0">
                          <a:latin typeface="Proxima Nova" pitchFamily="50" charset="0"/>
                        </a:rPr>
                        <a:t>/ </a:t>
                      </a:r>
                      <a:r>
                        <a:rPr lang="en-US" sz="1100" dirty="0" smtClean="0">
                          <a:latin typeface="Proxima Nova" pitchFamily="50" charset="0"/>
                        </a:rPr>
                        <a:t>XXXX *</a:t>
                      </a:r>
                      <a:endParaRPr lang="en-US" sz="1100" dirty="0">
                        <a:latin typeface="Proxima Nova" pitchFamily="50" charset="0"/>
                      </a:endParaRPr>
                    </a:p>
                  </a:txBody>
                  <a:tcPr marT="34290" marB="34290"/>
                </a:tc>
              </a:tr>
              <a:tr h="187349">
                <a:tc>
                  <a:txBody>
                    <a:bodyPr/>
                    <a:lstStyle/>
                    <a:p>
                      <a:r>
                        <a:rPr lang="en-US" sz="1400" dirty="0" smtClean="0">
                          <a:latin typeface="Proxima Nova" pitchFamily="50" charset="0"/>
                        </a:rPr>
                        <a:t>* LSS Green Belt Candidate</a:t>
                      </a:r>
                      <a:endParaRPr lang="en-US" sz="1400" dirty="0">
                        <a:latin typeface="Proxima Nova" pitchFamily="50" charset="0"/>
                      </a:endParaRPr>
                    </a:p>
                  </a:txBody>
                  <a:tcPr marT="34290" marB="34290"/>
                </a:tc>
                <a:tc>
                  <a:txBody>
                    <a:bodyPr/>
                    <a:lstStyle/>
                    <a:p>
                      <a:endParaRPr lang="en-US" sz="1100" dirty="0">
                        <a:latin typeface="Proxima Nova" pitchFamily="50" charset="0"/>
                      </a:endParaRPr>
                    </a:p>
                  </a:txBody>
                  <a:tcPr marT="34290" marB="34290"/>
                </a:tc>
              </a:tr>
              <a:tr h="1154893">
                <a:tc>
                  <a:txBody>
                    <a:bodyPr/>
                    <a:lstStyle/>
                    <a:p>
                      <a:r>
                        <a:rPr lang="en-US" sz="1400" dirty="0" smtClean="0">
                          <a:latin typeface="Proxima Nova" pitchFamily="50" charset="0"/>
                        </a:rPr>
                        <a:t>Core Team Members</a:t>
                      </a:r>
                      <a:endParaRPr lang="en-US" sz="1400" dirty="0">
                        <a:latin typeface="Proxima Nova" pitchFamily="50" charset="0"/>
                      </a:endParaRPr>
                    </a:p>
                  </a:txBody>
                  <a:tcPr marT="34290" marB="34290"/>
                </a:tc>
                <a:tc>
                  <a:txBody>
                    <a:bodyPr/>
                    <a:lstStyle/>
                    <a:p>
                      <a:r>
                        <a:rPr lang="en-US" sz="1100" dirty="0" smtClean="0">
                          <a:latin typeface="Proxima Nova" pitchFamily="50" charset="0"/>
                        </a:rPr>
                        <a:t>XXXX</a:t>
                      </a:r>
                      <a:endParaRPr lang="en-US" sz="1100" dirty="0">
                        <a:latin typeface="Proxima Nova" pitchFamily="50" charset="0"/>
                      </a:endParaRPr>
                    </a:p>
                  </a:txBody>
                  <a:tcPr marT="34290" marB="34290"/>
                </a:tc>
              </a:tr>
              <a:tr h="187349">
                <a:tc>
                  <a:txBody>
                    <a:bodyPr/>
                    <a:lstStyle/>
                    <a:p>
                      <a:r>
                        <a:rPr lang="en-US" sz="1400" dirty="0" smtClean="0">
                          <a:latin typeface="Proxima Nova" pitchFamily="50" charset="0"/>
                        </a:rPr>
                        <a:t>Ad hoc or SMEs</a:t>
                      </a:r>
                      <a:endParaRPr lang="en-US" sz="1400" dirty="0">
                        <a:latin typeface="Proxima Nova" pitchFamily="50" charset="0"/>
                      </a:endParaRPr>
                    </a:p>
                  </a:txBody>
                  <a:tcPr marT="34290" marB="34290"/>
                </a:tc>
                <a:tc>
                  <a:txBody>
                    <a:bodyPr/>
                    <a:lstStyle/>
                    <a:p>
                      <a:endParaRPr lang="en-US" sz="1100" dirty="0">
                        <a:latin typeface="Proxima Nova" pitchFamily="50" charset="0"/>
                      </a:endParaRPr>
                    </a:p>
                  </a:txBody>
                  <a:tcPr marT="34290" marB="34290"/>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dirty="0"/>
          </a:p>
        </p:txBody>
      </p:sp>
    </p:spTree>
    <p:extLst>
      <p:ext uri="{BB962C8B-B14F-4D97-AF65-F5344CB8AC3E}">
        <p14:creationId xmlns:p14="http://schemas.microsoft.com/office/powerpoint/2010/main" val="114799400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wrap="none" lIns="82058" tIns="41029" rIns="82058" bIns="41029"/>
          <a:lstStyle/>
          <a:p>
            <a:pPr defTabSz="471488" eaLnBrk="1" hangingPunct="1">
              <a:buClr>
                <a:srgbClr val="FFFFFF"/>
              </a:buClr>
              <a:buSzPct val="90000"/>
              <a:buFont typeface="Monotype Sorts" pitchFamily="2" charset="2"/>
              <a:buNone/>
            </a:pPr>
            <a:r>
              <a:rPr lang="en-US" dirty="0" smtClean="0"/>
              <a:t>Project Plan- Milestones and Timing</a:t>
            </a:r>
          </a:p>
        </p:txBody>
      </p:sp>
      <p:graphicFrame>
        <p:nvGraphicFramePr>
          <p:cNvPr id="2" name="Table 1"/>
          <p:cNvGraphicFramePr>
            <a:graphicFrameLocks noGrp="1"/>
          </p:cNvGraphicFramePr>
          <p:nvPr>
            <p:extLst>
              <p:ext uri="{D42A27DB-BD31-4B8C-83A1-F6EECF244321}">
                <p14:modId xmlns:p14="http://schemas.microsoft.com/office/powerpoint/2010/main" val="1400855074"/>
              </p:ext>
            </p:extLst>
          </p:nvPr>
        </p:nvGraphicFramePr>
        <p:xfrm>
          <a:off x="914400" y="1047750"/>
          <a:ext cx="7315200" cy="3158490"/>
        </p:xfrm>
        <a:graphic>
          <a:graphicData uri="http://schemas.openxmlformats.org/drawingml/2006/table">
            <a:tbl>
              <a:tblPr firstRow="1" bandRow="1"/>
              <a:tblGrid>
                <a:gridCol w="1045029"/>
                <a:gridCol w="580571"/>
                <a:gridCol w="812800"/>
                <a:gridCol w="812800"/>
                <a:gridCol w="812800"/>
                <a:gridCol w="812800"/>
                <a:gridCol w="812800"/>
                <a:gridCol w="812800"/>
                <a:gridCol w="812800"/>
              </a:tblGrid>
              <a:tr h="394811">
                <a:tc>
                  <a:txBody>
                    <a:bodyPr/>
                    <a:lstStyle/>
                    <a:p>
                      <a:pPr algn="ctr" rtl="0" fontAlgn="ctr"/>
                      <a:r>
                        <a:rPr lang="en-US" sz="1400" b="1" i="0" u="none" strike="noStrike" dirty="0">
                          <a:solidFill>
                            <a:srgbClr val="FFFFFF"/>
                          </a:solidFill>
                          <a:effectLst/>
                          <a:latin typeface="Arial" panose="020B0604020202020204" pitchFamily="34" charset="0"/>
                        </a:rPr>
                        <a:t>Phase</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JUN</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JUL</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AUG</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SEP</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OCT.</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NOV</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DEC</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c>
                  <a:txBody>
                    <a:bodyPr/>
                    <a:lstStyle/>
                    <a:p>
                      <a:pPr algn="ctr" rtl="0" fontAlgn="ctr"/>
                      <a:r>
                        <a:rPr lang="en-US" sz="1400" b="1" i="0" u="none" strike="noStrike" dirty="0">
                          <a:solidFill>
                            <a:srgbClr val="FFFFFF"/>
                          </a:solidFill>
                          <a:effectLst/>
                          <a:latin typeface="Arial" panose="020B0604020202020204" pitchFamily="34" charset="0"/>
                        </a:rPr>
                        <a:t>JAN</a:t>
                      </a:r>
                    </a:p>
                  </a:txBody>
                  <a:tcPr marL="7620"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4135F"/>
                    </a:solidFill>
                  </a:tcPr>
                </a:tc>
              </a:tr>
              <a:tr h="399939">
                <a:tc>
                  <a:txBody>
                    <a:bodyPr/>
                    <a:lstStyle/>
                    <a:p>
                      <a:pPr algn="l" rtl="0" fontAlgn="ctr"/>
                      <a:r>
                        <a:rPr lang="en-US" sz="1400" b="0" i="0" u="none" strike="noStrike" dirty="0">
                          <a:solidFill>
                            <a:srgbClr val="080808"/>
                          </a:solidFill>
                          <a:effectLst/>
                          <a:latin typeface="Arial" panose="020B0604020202020204" pitchFamily="34" charset="0"/>
                        </a:rPr>
                        <a:t>Define</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r>
              <a:tr h="594781">
                <a:tc>
                  <a:txBody>
                    <a:bodyPr/>
                    <a:lstStyle/>
                    <a:p>
                      <a:pPr algn="l" rtl="0" fontAlgn="ctr"/>
                      <a:r>
                        <a:rPr lang="en-US" sz="1400" b="0" i="0" u="none" strike="noStrike" dirty="0">
                          <a:solidFill>
                            <a:srgbClr val="080808"/>
                          </a:solidFill>
                          <a:effectLst/>
                          <a:latin typeface="Arial" panose="020B0604020202020204" pitchFamily="34" charset="0"/>
                        </a:rPr>
                        <a:t>Measure</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r>
              <a:tr h="589653">
                <a:tc>
                  <a:txBody>
                    <a:bodyPr/>
                    <a:lstStyle/>
                    <a:p>
                      <a:pPr algn="l" rtl="0" fontAlgn="ctr"/>
                      <a:r>
                        <a:rPr lang="en-US" sz="1400" b="0" i="0" u="none" strike="noStrike" dirty="0">
                          <a:solidFill>
                            <a:srgbClr val="080808"/>
                          </a:solidFill>
                          <a:effectLst/>
                          <a:latin typeface="Arial" panose="020B0604020202020204" pitchFamily="34" charset="0"/>
                        </a:rPr>
                        <a:t>Analyze</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r>
              <a:tr h="589653">
                <a:tc>
                  <a:txBody>
                    <a:bodyPr/>
                    <a:lstStyle/>
                    <a:p>
                      <a:pPr algn="l" rtl="0" fontAlgn="ctr"/>
                      <a:r>
                        <a:rPr lang="en-US" sz="1400" b="0" i="0" u="none" strike="noStrike" dirty="0">
                          <a:solidFill>
                            <a:srgbClr val="080808"/>
                          </a:solidFill>
                          <a:effectLst/>
                          <a:latin typeface="Arial" panose="020B0604020202020204" pitchFamily="34" charset="0"/>
                        </a:rPr>
                        <a:t>Improve</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F1ED"/>
                    </a:solidFill>
                  </a:tcPr>
                </a:tc>
              </a:tr>
              <a:tr h="589653">
                <a:tc>
                  <a:txBody>
                    <a:bodyPr/>
                    <a:lstStyle/>
                    <a:p>
                      <a:pPr algn="l" rtl="0" fontAlgn="ctr"/>
                      <a:r>
                        <a:rPr lang="en-US" sz="1400" b="0" i="0" u="none" strike="noStrike" dirty="0">
                          <a:solidFill>
                            <a:srgbClr val="080808"/>
                          </a:solidFill>
                          <a:effectLst/>
                          <a:latin typeface="Arial" panose="020B0604020202020204" pitchFamily="34" charset="0"/>
                        </a:rPr>
                        <a:t>Control</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1D8"/>
                    </a:solidFill>
                  </a:tcPr>
                </a:tc>
                <a:tc>
                  <a:txBody>
                    <a:bodyPr/>
                    <a:lstStyle/>
                    <a:p>
                      <a:pPr algn="l" fontAlgn="ctr"/>
                      <a:r>
                        <a:rPr lang="en-US" sz="1400" b="0" i="0" u="none" strike="noStrike" dirty="0">
                          <a:solidFill>
                            <a:srgbClr val="000000"/>
                          </a:solidFill>
                          <a:effectLst/>
                          <a:latin typeface="Arial" panose="020B0604020202020204" pitchFamily="34" charset="0"/>
                        </a:rPr>
                        <a:t> </a:t>
                      </a:r>
                    </a:p>
                  </a:txBody>
                  <a:tcPr marR="7620"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8F1C"/>
                    </a:solidFill>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dirty="0"/>
          </a:p>
        </p:txBody>
      </p:sp>
    </p:spTree>
    <p:extLst>
      <p:ext uri="{BB962C8B-B14F-4D97-AF65-F5344CB8AC3E}">
        <p14:creationId xmlns:p14="http://schemas.microsoft.com/office/powerpoint/2010/main" val="2381425033"/>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6993052"/>
              </p:ext>
            </p:extLst>
          </p:nvPr>
        </p:nvGraphicFramePr>
        <p:xfrm>
          <a:off x="228599" y="998818"/>
          <a:ext cx="8686801" cy="4468533"/>
        </p:xfrm>
        <a:graphic>
          <a:graphicData uri="http://schemas.openxmlformats.org/drawingml/2006/table">
            <a:tbl>
              <a:tblPr/>
              <a:tblGrid>
                <a:gridCol w="659757"/>
                <a:gridCol w="2006761"/>
                <a:gridCol w="2006761"/>
                <a:gridCol w="2006761"/>
                <a:gridCol w="2006761"/>
              </a:tblGrid>
              <a:tr h="142003">
                <a:tc gridSpan="5">
                  <a:txBody>
                    <a:bodyPr/>
                    <a:lstStyle/>
                    <a:p>
                      <a:pPr algn="l" fontAlgn="b"/>
                      <a:r>
                        <a:rPr lang="en-US" sz="900" b="1" i="0" u="none" strike="noStrike" dirty="0">
                          <a:solidFill>
                            <a:srgbClr val="FFFFFF"/>
                          </a:solidFill>
                          <a:effectLst/>
                          <a:latin typeface="Arial" panose="020B0604020202020204" pitchFamily="34" charset="0"/>
                        </a:rPr>
                        <a:t>Voice of the Customer (VOC) Matrix</a:t>
                      </a:r>
                    </a:p>
                  </a:txBody>
                  <a:tcPr marL="0" marR="0" marT="0" marB="0" anchor="b">
                    <a:lnL>
                      <a:noFill/>
                    </a:lnL>
                    <a:lnR>
                      <a:noFill/>
                    </a:lnR>
                    <a:lnT>
                      <a:noFill/>
                    </a:lnT>
                    <a:lnB>
                      <a:noFill/>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6225">
                <a:tc>
                  <a:txBody>
                    <a:bodyPr/>
                    <a:lstStyle/>
                    <a:p>
                      <a:pPr algn="l"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t"/>
                      <a:endParaRPr lang="en-US" sz="800" b="1"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1" i="0" u="sng"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1" i="0" u="sng" strike="noStrike" dirty="0">
                        <a:effectLst/>
                        <a:latin typeface="Arial" panose="020B0604020202020204" pitchFamily="34" charset="0"/>
                      </a:endParaRPr>
                    </a:p>
                  </a:txBody>
                  <a:tcPr marL="0" marR="0" marT="0" marB="0">
                    <a:lnL>
                      <a:noFill/>
                    </a:lnL>
                    <a:lnR>
                      <a:noFill/>
                    </a:lnR>
                    <a:lnT>
                      <a:noFill/>
                    </a:lnT>
                    <a:lnB>
                      <a:noFill/>
                    </a:lnB>
                  </a:tcPr>
                </a:tc>
              </a:tr>
              <a:tr h="78891">
                <a:tc>
                  <a:txBody>
                    <a:bodyPr/>
                    <a:lstStyle/>
                    <a:p>
                      <a:pPr algn="l" fontAlgn="b"/>
                      <a:endParaRPr lang="en-US" sz="500" b="0" i="0" u="none" strike="noStrike" dirty="0">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r>
              <a:tr h="126225">
                <a:tc>
                  <a:txBody>
                    <a:bodyPr/>
                    <a:lstStyle/>
                    <a:p>
                      <a:pPr algn="ctr" fontAlgn="b"/>
                      <a:r>
                        <a:rPr lang="en-US" sz="800" b="1" i="0" u="sng" strike="noStrike" dirty="0">
                          <a:effectLst/>
                          <a:latin typeface="Arial" panose="020B0604020202020204" pitchFamily="34" charset="0"/>
                        </a:rPr>
                        <a:t>Rank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800" b="1" i="0" u="sng" strike="noStrike" dirty="0">
                          <a:effectLst/>
                          <a:latin typeface="Arial" panose="020B0604020202020204" pitchFamily="34" charset="0"/>
                        </a:rPr>
                        <a:t>Customer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t"/>
                      <a:r>
                        <a:rPr lang="en-US" sz="800" b="1" i="0" u="sng" strike="noStrike" dirty="0">
                          <a:effectLst/>
                          <a:latin typeface="Arial" panose="020B0604020202020204" pitchFamily="34" charset="0"/>
                        </a:rPr>
                        <a:t>Voice of Customer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t"/>
                      <a:r>
                        <a:rPr lang="en-US" sz="800" b="1" i="0" u="sng" strike="noStrike" dirty="0">
                          <a:effectLst/>
                          <a:latin typeface="Arial" panose="020B0604020202020204" pitchFamily="34" charset="0"/>
                        </a:rPr>
                        <a:t>Key Issue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t"/>
                      <a:r>
                        <a:rPr lang="en-US" sz="800" b="1" i="0" u="sng" strike="noStrike" dirty="0">
                          <a:effectLst/>
                          <a:latin typeface="Arial" panose="020B0604020202020204" pitchFamily="34" charset="0"/>
                        </a:rPr>
                        <a:t>CTQ (the Y)</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173559">
                <a:tc gridSpan="5">
                  <a:txBody>
                    <a:bodyPr/>
                    <a:lstStyle/>
                    <a:p>
                      <a:pPr algn="ctr" fontAlgn="ctr"/>
                      <a:r>
                        <a:rPr lang="en-US" sz="1100" b="1" i="0" u="sng" strike="noStrike" dirty="0">
                          <a:effectLst/>
                          <a:latin typeface="Arial" panose="020B0604020202020204" pitchFamily="34" charset="0"/>
                        </a:rPr>
                        <a:t>Internal Customers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8248">
                <a:tc>
                  <a:txBody>
                    <a:bodyPr/>
                    <a:lstStyle/>
                    <a:p>
                      <a:pPr algn="ctr" fontAlgn="ctr"/>
                      <a:r>
                        <a:rPr lang="en-US" sz="1100" b="0" i="0" u="none" strike="noStrike" dirty="0">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Arial" panose="020B0604020202020204" pitchFamily="34" charset="0"/>
                        </a:rPr>
                        <a:t>Frontline Associate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I need the instructions and right tools to portion correctly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Recipes are either not available or don't provide accurate </a:t>
                      </a:r>
                      <a:r>
                        <a:rPr lang="en-US" sz="800" b="0" i="0" u="none" strike="noStrike" dirty="0" smtClean="0">
                          <a:effectLst/>
                          <a:latin typeface="Arial" panose="020B0604020202020204" pitchFamily="34" charset="0"/>
                        </a:rPr>
                        <a:t>portioning </a:t>
                      </a:r>
                      <a:r>
                        <a:rPr lang="en-US" sz="800" b="0" i="0" u="none" strike="noStrike" dirty="0">
                          <a:effectLst/>
                          <a:latin typeface="Arial" panose="020B0604020202020204" pitchFamily="34" charset="0"/>
                        </a:rPr>
                        <a:t>information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effectLst/>
                          <a:latin typeface="Arial" panose="020B0604020202020204" pitchFamily="34" charset="0"/>
                        </a:rPr>
                        <a:t>Information such as a Pre-service  </a:t>
                      </a:r>
                      <a:r>
                        <a:rPr lang="en-US" sz="800" b="0" i="0" u="none" strike="noStrike" dirty="0">
                          <a:effectLst/>
                          <a:latin typeface="Arial" panose="020B0604020202020204" pitchFamily="34" charset="0"/>
                        </a:rPr>
                        <a:t>/ production meeting to ensure correct recipes and measuring devices are used daily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548">
                <a:tc>
                  <a:txBody>
                    <a:bodyPr/>
                    <a:lstStyle/>
                    <a:p>
                      <a:pPr algn="ctr" fontAlgn="ctr"/>
                      <a:r>
                        <a:rPr lang="en-US" sz="1100" b="0" i="0" u="none" strike="noStrike" dirty="0">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effectLst/>
                          <a:latin typeface="Arial" panose="020B0604020202020204" pitchFamily="34" charset="0"/>
                        </a:rPr>
                        <a:t>Frontline Manager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Arial" panose="020B0604020202020204" pitchFamily="34" charset="0"/>
                        </a:rPr>
                        <a:t>I need correct and timely  information as well as  the decision making authority to </a:t>
                      </a:r>
                      <a:r>
                        <a:rPr lang="en-US" sz="800" b="0" i="0" u="none" strike="noStrike" dirty="0" smtClean="0">
                          <a:effectLst/>
                          <a:latin typeface="Arial" panose="020B0604020202020204" pitchFamily="34" charset="0"/>
                        </a:rPr>
                        <a:t>provide </a:t>
                      </a:r>
                      <a:r>
                        <a:rPr lang="en-US" sz="800" b="0" i="0" u="none" strike="noStrike" dirty="0">
                          <a:effectLst/>
                          <a:latin typeface="Arial" panose="020B0604020202020204" pitchFamily="34" charset="0"/>
                        </a:rPr>
                        <a:t>my staff, client and </a:t>
                      </a:r>
                      <a:r>
                        <a:rPr lang="en-US" sz="800" b="0" i="0" u="none" strike="noStrike" dirty="0" smtClean="0">
                          <a:effectLst/>
                          <a:latin typeface="Arial" panose="020B0604020202020204" pitchFamily="34" charset="0"/>
                        </a:rPr>
                        <a:t>customers quality service </a:t>
                      </a:r>
                      <a:r>
                        <a:rPr lang="en-US" sz="800" b="0" i="0" u="none" strike="noStrike" dirty="0">
                          <a:effectLst/>
                          <a:latin typeface="Arial" panose="020B0604020202020204" pitchFamily="34" charset="0"/>
                        </a:rPr>
                        <a:t>and achieve expected results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effectLst/>
                          <a:latin typeface="Arial" panose="020B0604020202020204" pitchFamily="34" charset="0"/>
                        </a:rPr>
                        <a:t>PRIMA Web recipes / </a:t>
                      </a:r>
                      <a:r>
                        <a:rPr lang="en-US" sz="800" b="0" i="0" u="none" strike="noStrike" dirty="0" smtClean="0">
                          <a:effectLst/>
                          <a:latin typeface="Arial" panose="020B0604020202020204" pitchFamily="34" charset="0"/>
                        </a:rPr>
                        <a:t>ingredients </a:t>
                      </a:r>
                      <a:r>
                        <a:rPr lang="en-US" sz="800" b="0" i="0" u="none" strike="noStrike" dirty="0">
                          <a:effectLst/>
                          <a:latin typeface="Arial" panose="020B0604020202020204" pitchFamily="34" charset="0"/>
                        </a:rPr>
                        <a:t>are not available and/or </a:t>
                      </a:r>
                      <a:r>
                        <a:rPr lang="en-US" sz="800" b="0" i="0" u="none" strike="noStrike" baseline="0" dirty="0" smtClean="0">
                          <a:effectLst/>
                          <a:latin typeface="Arial" panose="020B0604020202020204" pitchFamily="34" charset="0"/>
                        </a:rPr>
                        <a:t> do not include key information and/or not </a:t>
                      </a:r>
                      <a:r>
                        <a:rPr lang="en-US" sz="800" b="0" i="0" u="none" strike="noStrike" dirty="0" smtClean="0">
                          <a:effectLst/>
                          <a:latin typeface="Arial" panose="020B0604020202020204" pitchFamily="34" charset="0"/>
                        </a:rPr>
                        <a:t>consistent </a:t>
                      </a:r>
                      <a:r>
                        <a:rPr lang="en-US" sz="800" b="0" i="0" u="none" strike="noStrike" dirty="0">
                          <a:effectLst/>
                          <a:latin typeface="Arial" panose="020B0604020202020204" pitchFamily="34" charset="0"/>
                        </a:rPr>
                        <a:t>with client </a:t>
                      </a:r>
                      <a:r>
                        <a:rPr lang="en-US" sz="800" b="0" i="0" u="none" strike="noStrike" dirty="0" smtClean="0">
                          <a:effectLst/>
                          <a:latin typeface="Arial" panose="020B0604020202020204" pitchFamily="34" charset="0"/>
                        </a:rPr>
                        <a:t>contracts. Need direction for different service types.</a:t>
                      </a:r>
                      <a:endParaRPr lang="en-US" sz="800" b="0" i="0" u="none" strike="noStrike" dirty="0">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baseline="0" dirty="0" smtClean="0">
                          <a:effectLst/>
                          <a:latin typeface="Arial" panose="020B0604020202020204" pitchFamily="34" charset="0"/>
                        </a:rPr>
                        <a:t>Clear direction for my team that meets corp. and client expectations.</a:t>
                      </a:r>
                    </a:p>
                    <a:p>
                      <a:pPr algn="ctr" fontAlgn="t"/>
                      <a:endParaRPr lang="en-US" sz="800" b="0" i="0" u="none" strike="noStrike" baseline="0" dirty="0" smtClean="0">
                        <a:effectLst/>
                        <a:latin typeface="Arial" panose="020B0604020202020204" pitchFamily="34" charset="0"/>
                      </a:endParaRPr>
                    </a:p>
                    <a:p>
                      <a:pPr algn="ctr" fontAlgn="t"/>
                      <a:r>
                        <a:rPr lang="en-US" sz="800" b="0" i="0" u="none" strike="noStrike" dirty="0" smtClean="0">
                          <a:effectLst/>
                          <a:latin typeface="Arial" panose="020B0604020202020204" pitchFamily="34" charset="0"/>
                        </a:rPr>
                        <a:t>Approval channel</a:t>
                      </a:r>
                      <a:r>
                        <a:rPr lang="en-US" sz="800" b="0" i="0" u="none" strike="noStrike" baseline="0" dirty="0" smtClean="0">
                          <a:effectLst/>
                          <a:latin typeface="Arial" panose="020B0604020202020204" pitchFamily="34" charset="0"/>
                        </a:rPr>
                        <a:t> for</a:t>
                      </a:r>
                      <a:r>
                        <a:rPr lang="en-US" sz="800" b="0" i="0" u="none" strike="noStrike" dirty="0" smtClean="0">
                          <a:effectLst/>
                          <a:latin typeface="Arial" panose="020B0604020202020204" pitchFamily="34" charset="0"/>
                        </a:rPr>
                        <a:t> changes</a:t>
                      </a:r>
                      <a:r>
                        <a:rPr lang="en-US" sz="800" b="0" i="0" u="none" strike="noStrike" baseline="0" dirty="0" smtClean="0">
                          <a:effectLst/>
                          <a:latin typeface="Arial" panose="020B0604020202020204" pitchFamily="34" charset="0"/>
                        </a:rPr>
                        <a:t> to meet client specifications </a:t>
                      </a:r>
                      <a:endParaRPr lang="en-US" sz="800" b="0" i="0" u="none" strike="noStrike" dirty="0">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559">
                <a:tc gridSpan="5">
                  <a:txBody>
                    <a:bodyPr/>
                    <a:lstStyle/>
                    <a:p>
                      <a:pPr algn="ctr" fontAlgn="ctr"/>
                      <a:r>
                        <a:rPr lang="en-US" sz="1100" b="1" i="0" u="sng" strike="noStrike" dirty="0">
                          <a:effectLst/>
                          <a:latin typeface="Arial" panose="020B0604020202020204" pitchFamily="34" charset="0"/>
                        </a:rPr>
                        <a:t>External Customers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6009">
                <a:tc>
                  <a:txBody>
                    <a:bodyPr/>
                    <a:lstStyle/>
                    <a:p>
                      <a:pPr algn="ctr" fontAlgn="ctr"/>
                      <a:r>
                        <a:rPr lang="en-US" sz="1100" b="0" i="0" u="none" strike="noStrike" dirty="0">
                          <a:effectLst/>
                          <a:latin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dirty="0">
                          <a:effectLst/>
                          <a:latin typeface="Arial" panose="020B0604020202020204" pitchFamily="34" charset="0"/>
                        </a:rPr>
                        <a:t>The Consumer:</a:t>
                      </a:r>
                      <a:r>
                        <a:rPr lang="en-US" sz="900" b="0" i="0" u="none" strike="noStrike" dirty="0">
                          <a:effectLst/>
                          <a:latin typeface="Arial" panose="020B0604020202020204" pitchFamily="34" charset="0"/>
                        </a:rPr>
                        <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Patient, Inmate, Student, </a:t>
                      </a:r>
                      <a:br>
                        <a:rPr lang="en-US" sz="900" b="0" i="0" u="none" strike="noStrike" dirty="0">
                          <a:effectLst/>
                          <a:latin typeface="Arial" panose="020B0604020202020204" pitchFamily="34" charset="0"/>
                        </a:rPr>
                      </a:br>
                      <a:r>
                        <a:rPr lang="en-US" sz="900" b="0" i="0" u="none" strike="noStrike" dirty="0">
                          <a:effectLst/>
                          <a:latin typeface="Arial" panose="020B0604020202020204" pitchFamily="34" charset="0"/>
                        </a:rPr>
                        <a:t>Retail Guest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I want to receive quality food served in the specified quantity at a fair price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Price value proposition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On a daily basis, food is portioned correctly and priced accordingly.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599">
                <a:tc>
                  <a:txBody>
                    <a:bodyPr/>
                    <a:lstStyle/>
                    <a:p>
                      <a:pPr algn="ctr" fontAlgn="ctr"/>
                      <a:r>
                        <a:rPr lang="en-US" sz="1100" b="0" i="0" u="none" strike="noStrike" dirty="0">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Arial" panose="020B0604020202020204" pitchFamily="34" charset="0"/>
                        </a:rPr>
                        <a:t>Finance Department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Ensure you accurately project cost of goods sold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Processes are not In place to </a:t>
                      </a:r>
                      <a:r>
                        <a:rPr lang="en-US" sz="800" b="0" i="0" u="none" strike="noStrike" dirty="0" smtClean="0">
                          <a:effectLst/>
                          <a:latin typeface="Arial" panose="020B0604020202020204" pitchFamily="34" charset="0"/>
                        </a:rPr>
                        <a:t>guarantee </a:t>
                      </a:r>
                      <a:r>
                        <a:rPr lang="en-US" sz="800" b="0" i="0" u="none" strike="noStrike" dirty="0">
                          <a:effectLst/>
                          <a:latin typeface="Arial" panose="020B0604020202020204" pitchFamily="34" charset="0"/>
                        </a:rPr>
                        <a:t>consistent financial reporting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Costs are monitored at critical points through out the food processing and </a:t>
                      </a:r>
                      <a:r>
                        <a:rPr lang="en-US" sz="800" b="0" i="0" u="none" strike="noStrike" dirty="0" smtClean="0">
                          <a:effectLst/>
                          <a:latin typeface="Arial" panose="020B0604020202020204" pitchFamily="34" charset="0"/>
                        </a:rPr>
                        <a:t>portioning </a:t>
                      </a:r>
                      <a:r>
                        <a:rPr lang="en-US" sz="800" b="0" i="0" u="none" strike="noStrike" dirty="0">
                          <a:effectLst/>
                          <a:latin typeface="Arial" panose="020B0604020202020204" pitchFamily="34" charset="0"/>
                        </a:rPr>
                        <a:t>process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1898">
                <a:tc>
                  <a:txBody>
                    <a:bodyPr/>
                    <a:lstStyle/>
                    <a:p>
                      <a:pPr algn="ctr" fontAlgn="ctr"/>
                      <a:r>
                        <a:rPr lang="en-US" sz="1100" b="0" i="0" u="none" strike="noStrike" dirty="0">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Arial" panose="020B0604020202020204" pitchFamily="34" charset="0"/>
                        </a:rPr>
                        <a:t>Client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effectLst/>
                          <a:latin typeface="Arial" panose="020B0604020202020204" pitchFamily="34" charset="0"/>
                        </a:rPr>
                        <a:t>Ensure </a:t>
                      </a:r>
                      <a:r>
                        <a:rPr lang="en-US" sz="800" b="0" i="0" u="none" strike="noStrike" dirty="0">
                          <a:effectLst/>
                          <a:latin typeface="Arial" panose="020B0604020202020204" pitchFamily="34" charset="0"/>
                        </a:rPr>
                        <a:t>I have satisfied  customers who frequent our food venues, I expect quality food that is prepared </a:t>
                      </a:r>
                      <a:r>
                        <a:rPr lang="en-US" sz="800" b="0" i="0" u="none" strike="noStrike" dirty="0" smtClean="0">
                          <a:effectLst/>
                          <a:latin typeface="Arial" panose="020B0604020202020204" pitchFamily="34" charset="0"/>
                        </a:rPr>
                        <a:t>safely and is consistent.  I expect excellent  value for the price paid.</a:t>
                      </a:r>
                      <a:endParaRPr lang="en-US" sz="8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Specification compliance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100% of Client contract requirements are </a:t>
                      </a:r>
                      <a:r>
                        <a:rPr lang="en-US" sz="800" b="0" i="0" u="none" strike="noStrike" dirty="0" smtClean="0">
                          <a:effectLst/>
                          <a:latin typeface="Arial" panose="020B0604020202020204" pitchFamily="34" charset="0"/>
                        </a:rPr>
                        <a:t>achieved</a:t>
                      </a:r>
                      <a:endParaRPr lang="en-US" sz="8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99">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r>
              <a:tr h="110447">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r>
              <a:tr h="110447">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r>
              <a:tr h="110447">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US" sz="7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r>
              <a:tr h="78891">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r>
              <a:tr h="78891">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t"/>
                      <a:endParaRPr lang="en-US" sz="500" b="0" i="0" u="none" strike="noStrike" dirty="0">
                        <a:effectLst/>
                        <a:latin typeface="Arial" panose="020B0604020202020204" pitchFamily="34" charset="0"/>
                      </a:endParaRPr>
                    </a:p>
                  </a:txBody>
                  <a:tcPr marL="0" marR="0" marT="0" marB="0">
                    <a:lnL>
                      <a:noFill/>
                    </a:lnL>
                    <a:lnR>
                      <a:noFill/>
                    </a:lnR>
                    <a:lnT>
                      <a:noFill/>
                    </a:lnT>
                    <a:lnB>
                      <a:noFill/>
                    </a:lnB>
                  </a:tcPr>
                </a:tc>
              </a:tr>
              <a:tr h="110447">
                <a:tc gridSpan="5">
                  <a:txBody>
                    <a:bodyPr/>
                    <a:lstStyle/>
                    <a:p>
                      <a:pPr algn="ctr" fontAlgn="b"/>
                      <a:r>
                        <a:rPr lang="en-US" sz="700" b="0" i="0" u="none" strike="noStrike" dirty="0">
                          <a:solidFill>
                            <a:srgbClr val="0000FF"/>
                          </a:solidFill>
                          <a:effectLst/>
                          <a:latin typeface="Arial" panose="020B0604020202020204" pitchFamily="34" charset="0"/>
                        </a:rPr>
                        <a:t>http://www.juran.com</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2290" name="Title 1"/>
          <p:cNvSpPr>
            <a:spLocks noGrp="1"/>
          </p:cNvSpPr>
          <p:nvPr>
            <p:ph type="title"/>
          </p:nvPr>
        </p:nvSpPr>
        <p:spPr/>
        <p:txBody>
          <a:bodyPr/>
          <a:lstStyle/>
          <a:p>
            <a:r>
              <a:rPr lang="en-US" dirty="0" smtClean="0"/>
              <a:t>Voice of Customer to CTQ Analysis</a:t>
            </a:r>
          </a:p>
        </p:txBody>
      </p:sp>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dirty="0"/>
          </a:p>
        </p:txBody>
      </p:sp>
    </p:spTree>
    <p:extLst>
      <p:ext uri="{BB962C8B-B14F-4D97-AF65-F5344CB8AC3E}">
        <p14:creationId xmlns:p14="http://schemas.microsoft.com/office/powerpoint/2010/main" val="412750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Stakeholder Analysis Worksheet </a:t>
            </a:r>
          </a:p>
        </p:txBody>
      </p:sp>
      <p:graphicFrame>
        <p:nvGraphicFramePr>
          <p:cNvPr id="2" name="Table 1"/>
          <p:cNvGraphicFramePr>
            <a:graphicFrameLocks noGrp="1"/>
          </p:cNvGraphicFramePr>
          <p:nvPr>
            <p:extLst>
              <p:ext uri="{D42A27DB-BD31-4B8C-83A1-F6EECF244321}">
                <p14:modId xmlns:p14="http://schemas.microsoft.com/office/powerpoint/2010/main" val="265121010"/>
              </p:ext>
            </p:extLst>
          </p:nvPr>
        </p:nvGraphicFramePr>
        <p:xfrm>
          <a:off x="685800" y="1126092"/>
          <a:ext cx="7772400" cy="3503058"/>
        </p:xfrm>
        <a:graphic>
          <a:graphicData uri="http://schemas.openxmlformats.org/drawingml/2006/table">
            <a:tbl>
              <a:tblPr firstRow="1" bandRow="1">
                <a:tableStyleId>{5C22544A-7EE6-4342-B048-85BDC9FD1C3A}</a:tableStyleId>
              </a:tblPr>
              <a:tblGrid>
                <a:gridCol w="1828800"/>
                <a:gridCol w="1085850"/>
                <a:gridCol w="1324841"/>
                <a:gridCol w="942109"/>
                <a:gridCol w="1295400"/>
                <a:gridCol w="1295400"/>
              </a:tblGrid>
              <a:tr h="460814">
                <a:tc>
                  <a:txBody>
                    <a:bodyPr/>
                    <a:lstStyle/>
                    <a:p>
                      <a:pPr algn="ctr"/>
                      <a:r>
                        <a:rPr lang="en-US" sz="1100" dirty="0" smtClean="0">
                          <a:latin typeface="Proxima Nova" pitchFamily="50" charset="0"/>
                        </a:rPr>
                        <a:t>Name or Group</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Strongly Against</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Moderately Against</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Neutral</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Moderately Supportive</a:t>
                      </a:r>
                      <a:endParaRPr lang="en-US" sz="1100" dirty="0">
                        <a:latin typeface="Proxima Nova" pitchFamily="50" charset="0"/>
                      </a:endParaRPr>
                    </a:p>
                  </a:txBody>
                  <a:tcPr marT="34290" marB="34290">
                    <a:solidFill>
                      <a:srgbClr val="24135F"/>
                    </a:solidFill>
                  </a:tcPr>
                </a:tc>
                <a:tc>
                  <a:txBody>
                    <a:bodyPr/>
                    <a:lstStyle/>
                    <a:p>
                      <a:pPr algn="ctr"/>
                      <a:r>
                        <a:rPr lang="en-US" sz="1100" dirty="0" smtClean="0">
                          <a:latin typeface="Proxima Nova" pitchFamily="50" charset="0"/>
                        </a:rPr>
                        <a:t>Strongly  Supportive</a:t>
                      </a:r>
                      <a:endParaRPr lang="en-US" sz="1100" dirty="0">
                        <a:latin typeface="Proxima Nova" pitchFamily="50" charset="0"/>
                      </a:endParaRPr>
                    </a:p>
                  </a:txBody>
                  <a:tcPr marT="34290" marB="34290">
                    <a:solidFill>
                      <a:srgbClr val="24135F"/>
                    </a:solidFill>
                  </a:tcPr>
                </a:tc>
              </a:tr>
              <a:tr h="329798">
                <a:tc>
                  <a:txBody>
                    <a:bodyPr/>
                    <a:lstStyle/>
                    <a:p>
                      <a:r>
                        <a:rPr lang="en-US" sz="1100" dirty="0" smtClean="0">
                          <a:latin typeface="Proxima Nova" pitchFamily="50" charset="0"/>
                        </a:rPr>
                        <a:t>Frontline Associate</a:t>
                      </a:r>
                      <a:endParaRPr lang="en-US" sz="1100" dirty="0">
                        <a:latin typeface="Proxima Nova" pitchFamily="50" charset="0"/>
                      </a:endParaRPr>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r>
                        <a:rPr lang="en-US" sz="1100" dirty="0" smtClean="0">
                          <a:latin typeface="Proxima Nova" pitchFamily="50" charset="0"/>
                        </a:rPr>
                        <a:t>Frontline Manager</a:t>
                      </a:r>
                      <a:endParaRPr lang="en-US" sz="1100" dirty="0">
                        <a:latin typeface="Proxima Nova" pitchFamily="50" charset="0"/>
                      </a:endParaRPr>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r>
                        <a:rPr lang="en-US" sz="1100" dirty="0" smtClean="0">
                          <a:latin typeface="Proxima Nova" pitchFamily="50" charset="0"/>
                        </a:rPr>
                        <a:t>Global Op-x</a:t>
                      </a:r>
                      <a:endParaRPr lang="en-US" sz="1100" dirty="0">
                        <a:latin typeface="Proxima Nova" pitchFamily="50" charset="0"/>
                      </a:endParaRPr>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88620">
                <a:tc>
                  <a:txBody>
                    <a:bodyPr/>
                    <a:lstStyle/>
                    <a:p>
                      <a:r>
                        <a:rPr lang="en-US" sz="1100" dirty="0" smtClean="0">
                          <a:latin typeface="Proxima Nova" pitchFamily="50" charset="0"/>
                        </a:rPr>
                        <a:t>Line of</a:t>
                      </a:r>
                      <a:r>
                        <a:rPr lang="en-US" sz="1100" baseline="0" dirty="0" smtClean="0">
                          <a:latin typeface="Proxima Nova" pitchFamily="50" charset="0"/>
                        </a:rPr>
                        <a:t> Business Leadership</a:t>
                      </a:r>
                      <a:endParaRPr lang="en-US" sz="1100" dirty="0">
                        <a:latin typeface="Proxima Nova" pitchFamily="50" charset="0"/>
                      </a:endParaRPr>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r>
                        <a:rPr lang="en-US" sz="1100" dirty="0" smtClean="0">
                          <a:latin typeface="Proxima Nova" pitchFamily="50" charset="0"/>
                        </a:rPr>
                        <a:t>Client</a:t>
                      </a:r>
                      <a:endParaRPr lang="en-US" sz="1100" dirty="0">
                        <a:latin typeface="Proxima Nova" pitchFamily="50" charset="0"/>
                      </a:endParaRPr>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r h="329798">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c>
                  <a:txBody>
                    <a:bodyPr/>
                    <a:lstStyle/>
                    <a:p>
                      <a:endParaRPr lang="en-US" sz="1100" dirty="0"/>
                    </a:p>
                  </a:txBody>
                  <a:tcPr marT="34290" marB="34290"/>
                </a:tc>
              </a:tr>
            </a:tbl>
          </a:graphicData>
        </a:graphic>
      </p:graphicFrame>
      <p:pic>
        <p:nvPicPr>
          <p:cNvPr id="3" name="Picture 2"/>
          <p:cNvPicPr>
            <a:picLocks noChangeAspect="1"/>
          </p:cNvPicPr>
          <p:nvPr/>
        </p:nvPicPr>
        <p:blipFill>
          <a:blip r:embed="rId3"/>
          <a:stretch>
            <a:fillRect/>
          </a:stretch>
        </p:blipFill>
        <p:spPr>
          <a:xfrm>
            <a:off x="6400800" y="1640442"/>
            <a:ext cx="274344" cy="2057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983342"/>
            <a:ext cx="276224" cy="2071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2326242"/>
            <a:ext cx="276224" cy="2071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2648921"/>
            <a:ext cx="276224" cy="20716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2982168"/>
            <a:ext cx="276224" cy="207168"/>
          </a:xfrm>
          <a:prstGeom prst="rect">
            <a:avLst/>
          </a:prstGeom>
        </p:spPr>
      </p:pic>
      <p:sp>
        <p:nvSpPr>
          <p:cNvPr id="11"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dirty="0"/>
          </a:p>
        </p:txBody>
      </p:sp>
    </p:spTree>
    <p:extLst>
      <p:ext uri="{BB962C8B-B14F-4D97-AF65-F5344CB8AC3E}">
        <p14:creationId xmlns:p14="http://schemas.microsoft.com/office/powerpoint/2010/main" val="135927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smtClean="0"/>
              <a:t>High Level Process Map (SIPOC)</a:t>
            </a:r>
          </a:p>
        </p:txBody>
      </p:sp>
      <p:graphicFrame>
        <p:nvGraphicFramePr>
          <p:cNvPr id="3" name="Table 2"/>
          <p:cNvGraphicFramePr>
            <a:graphicFrameLocks noGrp="1"/>
          </p:cNvGraphicFramePr>
          <p:nvPr>
            <p:extLst>
              <p:ext uri="{D42A27DB-BD31-4B8C-83A1-F6EECF244321}">
                <p14:modId xmlns:p14="http://schemas.microsoft.com/office/powerpoint/2010/main" val="2697002396"/>
              </p:ext>
            </p:extLst>
          </p:nvPr>
        </p:nvGraphicFramePr>
        <p:xfrm>
          <a:off x="152400" y="1123950"/>
          <a:ext cx="8915401" cy="3894816"/>
        </p:xfrm>
        <a:graphic>
          <a:graphicData uri="http://schemas.openxmlformats.org/drawingml/2006/table">
            <a:tbl>
              <a:tblPr/>
              <a:tblGrid>
                <a:gridCol w="1641423"/>
                <a:gridCol w="1641423"/>
                <a:gridCol w="1641423"/>
                <a:gridCol w="1641423"/>
                <a:gridCol w="1641423"/>
                <a:gridCol w="708286"/>
              </a:tblGrid>
              <a:tr h="113333">
                <a:tc gridSpan="5">
                  <a:txBody>
                    <a:bodyPr/>
                    <a:lstStyle/>
                    <a:p>
                      <a:pPr algn="ctr" fontAlgn="b"/>
                      <a:r>
                        <a:rPr lang="en-US" sz="800" b="1" i="0" u="none" strike="noStrike" dirty="0">
                          <a:solidFill>
                            <a:srgbClr val="FFFFFF"/>
                          </a:solidFill>
                          <a:effectLst/>
                          <a:latin typeface="Arial" panose="020B0604020202020204" pitchFamily="34" charset="0"/>
                        </a:rPr>
                        <a:t>SIPOC - Portioning "As Is"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3333">
                <a:tc>
                  <a:txBody>
                    <a:bodyPr/>
                    <a:lstStyle/>
                    <a:p>
                      <a:pPr algn="ctr" fontAlgn="b"/>
                      <a:r>
                        <a:rPr lang="en-US" sz="8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26665">
                <a:tc>
                  <a:txBody>
                    <a:bodyPr/>
                    <a:lstStyle/>
                    <a:p>
                      <a:pPr algn="ctr" fontAlgn="ctr"/>
                      <a:r>
                        <a:rPr lang="en-US" sz="800" b="1" i="0" u="none" strike="noStrike" dirty="0">
                          <a:effectLst/>
                          <a:latin typeface="Arial" panose="020B0604020202020204" pitchFamily="34" charset="0"/>
                        </a:rPr>
                        <a:t>SUPPLIER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dirty="0">
                          <a:effectLst/>
                          <a:latin typeface="Arial" panose="020B0604020202020204" pitchFamily="34" charset="0"/>
                        </a:rPr>
                        <a:t>INPUT</a:t>
                      </a:r>
                      <a:br>
                        <a:rPr lang="en-US" sz="800" b="1" i="0" u="none" strike="noStrike" dirty="0">
                          <a:effectLst/>
                          <a:latin typeface="Arial" panose="020B0604020202020204" pitchFamily="34" charset="0"/>
                        </a:rPr>
                      </a:br>
                      <a:r>
                        <a:rPr lang="en-US" sz="800" b="1" i="0" u="none" strike="noStrike" dirty="0">
                          <a:effectLst/>
                          <a:latin typeface="Arial" panose="020B0604020202020204" pitchFamily="34" charset="0"/>
                        </a:rPr>
                        <a:t>(use nouns)</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dirty="0">
                          <a:solidFill>
                            <a:srgbClr val="FFFFFF"/>
                          </a:solidFill>
                          <a:effectLst/>
                          <a:latin typeface="Arial" panose="020B0604020202020204" pitchFamily="34" charset="0"/>
                        </a:rPr>
                        <a:t>PROCESS</a:t>
                      </a:r>
                      <a:br>
                        <a:rPr lang="en-US" sz="800" b="1" i="0" u="none" strike="noStrike" dirty="0">
                          <a:solidFill>
                            <a:srgbClr val="FFFFFF"/>
                          </a:solidFill>
                          <a:effectLst/>
                          <a:latin typeface="Arial" panose="020B0604020202020204" pitchFamily="34" charset="0"/>
                        </a:rPr>
                      </a:br>
                      <a:r>
                        <a:rPr lang="en-US" sz="800" b="1" i="0" u="none" strike="noStrike" dirty="0">
                          <a:solidFill>
                            <a:srgbClr val="FFFFFF"/>
                          </a:solidFill>
                          <a:effectLst/>
                          <a:latin typeface="Arial" panose="020B0604020202020204" pitchFamily="34" charset="0"/>
                        </a:rPr>
                        <a:t>(use verbs)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ctr" fontAlgn="ctr"/>
                      <a:r>
                        <a:rPr lang="en-US" sz="800" b="1" i="0" u="none" strike="noStrike" dirty="0">
                          <a:effectLst/>
                          <a:latin typeface="Arial" panose="020B0604020202020204" pitchFamily="34" charset="0"/>
                        </a:rPr>
                        <a:t>OUTPUT</a:t>
                      </a:r>
                      <a:br>
                        <a:rPr lang="en-US" sz="800" b="1" i="0" u="none" strike="noStrike" dirty="0">
                          <a:effectLst/>
                          <a:latin typeface="Arial" panose="020B0604020202020204" pitchFamily="34" charset="0"/>
                        </a:rPr>
                      </a:br>
                      <a:r>
                        <a:rPr lang="en-US" sz="800" b="1" i="0" u="none" strike="noStrike" dirty="0">
                          <a:effectLst/>
                          <a:latin typeface="Arial" panose="020B0604020202020204" pitchFamily="34" charset="0"/>
                        </a:rPr>
                        <a:t>(use nouns)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800" b="1" i="0" u="none" strike="noStrike" dirty="0">
                          <a:effectLst/>
                          <a:latin typeface="Arial" panose="020B0604020202020204" pitchFamily="34" charset="0"/>
                        </a:rPr>
                        <a:t>CUSTOMER</a:t>
                      </a:r>
                    </a:p>
                  </a:txBody>
                  <a:tcPr marL="0" marR="0" marT="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ctr"/>
                      <a:r>
                        <a:rPr lang="en-US" sz="500" b="1"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39998">
                <a:tc>
                  <a:txBody>
                    <a:bodyPr/>
                    <a:lstStyle/>
                    <a:p>
                      <a:pPr algn="ctr" fontAlgn="ctr"/>
                      <a:r>
                        <a:rPr lang="en-US" sz="1200" b="0" i="0" u="none" strike="noStrike" dirty="0">
                          <a:effectLst/>
                          <a:latin typeface="Arial" panose="020B0604020202020204" pitchFamily="34" charset="0"/>
                        </a:rPr>
                        <a:t>LOB Culinary Department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Menu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Create Recipe Database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Key </a:t>
                      </a:r>
                      <a:r>
                        <a:rPr lang="en-US" sz="1200" b="0" i="0" u="none" strike="noStrike" dirty="0" smtClean="0">
                          <a:effectLst/>
                          <a:latin typeface="Arial" panose="020B0604020202020204" pitchFamily="34" charset="0"/>
                        </a:rPr>
                        <a:t>Ingredient </a:t>
                      </a:r>
                      <a:r>
                        <a:rPr lang="en-US" sz="1200" b="0" i="0" u="none" strike="noStrike" dirty="0">
                          <a:effectLst/>
                          <a:latin typeface="Arial" panose="020B0604020202020204" pitchFamily="34" charset="0"/>
                        </a:rPr>
                        <a:t>List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Supply </a:t>
                      </a:r>
                      <a:r>
                        <a:rPr lang="en-US" sz="1200" b="0" i="0" u="none" strike="noStrike" dirty="0" smtClean="0">
                          <a:effectLst/>
                          <a:latin typeface="Arial" panose="020B0604020202020204" pitchFamily="34" charset="0"/>
                        </a:rPr>
                        <a:t>Chain and OPCO</a:t>
                      </a:r>
                      <a:endParaRPr lang="en-US" sz="12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38768">
                <a:tc>
                  <a:txBody>
                    <a:bodyPr/>
                    <a:lstStyle/>
                    <a:p>
                      <a:pPr algn="ctr" fontAlgn="ctr"/>
                      <a:r>
                        <a:rPr lang="en-US" sz="1200" b="0" i="0" u="none" strike="noStrike" dirty="0" smtClean="0">
                          <a:effectLst/>
                          <a:latin typeface="Arial" panose="020B0604020202020204" pitchFamily="34" charset="0"/>
                        </a:rPr>
                        <a:t>OPCO</a:t>
                      </a:r>
                      <a:endParaRPr lang="en-US" sz="1200" b="0"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SKU Optimization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"VI's" coded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Locked Down Order Guide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Regional  Foodservice </a:t>
                      </a:r>
                      <a:r>
                        <a:rPr lang="en-US" sz="1200" b="0" i="0" u="none" strike="noStrike" dirty="0" smtClean="0">
                          <a:effectLst/>
                          <a:latin typeface="Arial" panose="020B0604020202020204" pitchFamily="34" charset="0"/>
                        </a:rPr>
                        <a:t>Location mgmt.</a:t>
                      </a:r>
                      <a:endParaRPr lang="en-US" sz="12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92512">
                <a:tc>
                  <a:txBody>
                    <a:bodyPr/>
                    <a:lstStyle/>
                    <a:p>
                      <a:pPr algn="ctr" fontAlgn="ctr"/>
                      <a:r>
                        <a:rPr lang="en-US" sz="1200" b="0" i="0" u="none" strike="noStrike" dirty="0">
                          <a:effectLst/>
                          <a:latin typeface="Arial" panose="020B0604020202020204" pitchFamily="34" charset="0"/>
                        </a:rPr>
                        <a:t>Frontline Manager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Cycle Menu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Create Service Menu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Needs List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Chef / FLM</a:t>
                      </a:r>
                      <a:endParaRPr lang="en-US" sz="12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38768">
                <a:tc>
                  <a:txBody>
                    <a:bodyPr/>
                    <a:lstStyle/>
                    <a:p>
                      <a:pPr algn="ctr" fontAlgn="ctr"/>
                      <a:r>
                        <a:rPr lang="en-US" sz="1200" b="0" i="0" u="none" strike="noStrike" dirty="0">
                          <a:effectLst/>
                          <a:latin typeface="Arial" panose="020B0604020202020204" pitchFamily="34" charset="0"/>
                        </a:rPr>
                        <a:t>Chef / FLM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Inventory</a:t>
                      </a:r>
                      <a:endParaRPr lang="en-US" sz="12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Order / Receive Food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Confirmation Order / Rejection Log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FLA</a:t>
                      </a:r>
                      <a:endParaRPr lang="en-US" sz="12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39998">
                <a:tc>
                  <a:txBody>
                    <a:bodyPr/>
                    <a:lstStyle/>
                    <a:p>
                      <a:pPr algn="ctr" fontAlgn="ctr"/>
                      <a:r>
                        <a:rPr lang="en-US" sz="1200" b="0" i="0" u="none" strike="noStrike" dirty="0">
                          <a:effectLst/>
                          <a:latin typeface="Arial" panose="020B0604020202020204" pitchFamily="34" charset="0"/>
                        </a:rPr>
                        <a:t>Frontline Associate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Recipe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Prepare Food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Portioned or bulk </a:t>
                      </a:r>
                      <a:r>
                        <a:rPr lang="en-US" sz="1200" b="0" i="0" u="none" strike="noStrike" dirty="0">
                          <a:effectLst/>
                          <a:latin typeface="Arial" panose="020B0604020202020204" pitchFamily="34" charset="0"/>
                        </a:rPr>
                        <a:t>menu 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Service Staff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438768">
                <a:tc>
                  <a:txBody>
                    <a:bodyPr/>
                    <a:lstStyle/>
                    <a:p>
                      <a:pPr algn="ctr" fontAlgn="ctr"/>
                      <a:r>
                        <a:rPr lang="en-US" sz="1200" b="0" i="0" u="none" strike="noStrike" dirty="0">
                          <a:effectLst/>
                          <a:latin typeface="Arial" panose="020B0604020202020204" pitchFamily="34" charset="0"/>
                        </a:rPr>
                        <a:t>Point of Service </a:t>
                      </a:r>
                      <a:r>
                        <a:rPr lang="en-US" sz="1200" b="0" i="0" u="none" strike="noStrike" dirty="0" smtClean="0">
                          <a:effectLst/>
                          <a:latin typeface="Arial" panose="020B0604020202020204" pitchFamily="34" charset="0"/>
                        </a:rPr>
                        <a:t>staff</a:t>
                      </a:r>
                      <a:endParaRPr lang="en-US" sz="1200" b="0"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Portioning information and devices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Serve </a:t>
                      </a:r>
                      <a:r>
                        <a:rPr lang="en-US" sz="1200" b="0" i="0" u="none" strike="noStrike" dirty="0" smtClean="0">
                          <a:effectLst/>
                          <a:latin typeface="Arial" panose="020B0604020202020204" pitchFamily="34" charset="0"/>
                        </a:rPr>
                        <a:t>food </a:t>
                      </a:r>
                      <a:r>
                        <a:rPr lang="en-US" sz="1200" b="0" i="0" u="none" strike="noStrike" dirty="0">
                          <a:effectLst/>
                          <a:latin typeface="Arial" panose="020B0604020202020204" pitchFamily="34" charset="0"/>
                        </a:rPr>
                        <a:t>according to recipe instructions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Completed meal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panose="020B0604020202020204" pitchFamily="34" charset="0"/>
                        </a:rPr>
                        <a:t>Patient, Student, Inmate or Retail Guest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13333">
                <a:tc>
                  <a:txBody>
                    <a:bodyPr/>
                    <a:lstStyle/>
                    <a:p>
                      <a:pPr algn="ctr" fontAlgn="ctr"/>
                      <a:r>
                        <a:rPr lang="en-US" sz="800" b="0" i="0" u="none" strike="noStrike" dirty="0">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FFFFFF"/>
                          </a:solidFill>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effectLst/>
                          <a:latin typeface="Arial" panose="020B060402020202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84999">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84999">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solidFill>
                            <a:srgbClr val="FFFFFF"/>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6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dirty="0">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gridSpan="5">
                  <a:txBody>
                    <a:bodyPr/>
                    <a:lstStyle/>
                    <a:p>
                      <a:pPr algn="ctr" fontAlgn="b"/>
                      <a:r>
                        <a:rPr lang="en-US" sz="500" b="0" i="0" u="none" strike="noStrike" dirty="0">
                          <a:solidFill>
                            <a:srgbClr val="0000FF"/>
                          </a:solidFill>
                          <a:effectLst/>
                          <a:latin typeface="Arial" panose="020B0604020202020204" pitchFamily="34" charset="0"/>
                        </a:rPr>
                        <a:t>http://www.juran.com</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r h="70833">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r>
            </a:tbl>
          </a:graphicData>
        </a:graphic>
      </p:graphicFrame>
      <p:pic>
        <p:nvPicPr>
          <p:cNvPr id="10" name="Picture 9" descr="JuranLogo_NoTag_Website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4" y="6268642"/>
            <a:ext cx="1628775" cy="39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dirty="0"/>
          </a:p>
        </p:txBody>
      </p:sp>
    </p:spTree>
    <p:extLst>
      <p:ext uri="{BB962C8B-B14F-4D97-AF65-F5344CB8AC3E}">
        <p14:creationId xmlns:p14="http://schemas.microsoft.com/office/powerpoint/2010/main" val="3540399793"/>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171" name="Shape 17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grpSp>
        <p:nvGrpSpPr>
          <p:cNvPr id="172" name="Shape 172"/>
          <p:cNvGrpSpPr/>
          <p:nvPr/>
        </p:nvGrpSpPr>
        <p:grpSpPr>
          <a:xfrm>
            <a:off x="914400" y="1257300"/>
            <a:ext cx="7143750" cy="3219450"/>
            <a:chOff x="576" y="672"/>
            <a:chExt cx="4500" cy="2028"/>
          </a:xfrm>
        </p:grpSpPr>
        <p:sp>
          <p:nvSpPr>
            <p:cNvPr id="173" name="Shape 173"/>
            <p:cNvSpPr/>
            <p:nvPr/>
          </p:nvSpPr>
          <p:spPr>
            <a:xfrm>
              <a:off x="575" y="1104"/>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Measure</a:t>
              </a:r>
            </a:p>
          </p:txBody>
        </p:sp>
        <p:sp>
          <p:nvSpPr>
            <p:cNvPr id="174" name="Shape 174"/>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75" name="Shape 175"/>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76" name="Shape 176"/>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77" name="Shape 177"/>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271939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6"/>
          <p:cNvSpPr>
            <a:spLocks noGrp="1" noChangeArrowheads="1"/>
          </p:cNvSpPr>
          <p:nvPr>
            <p:ph type="title"/>
          </p:nvPr>
        </p:nvSpPr>
        <p:spPr/>
        <p:txBody>
          <a:bodyPr/>
          <a:lstStyle/>
          <a:p>
            <a:pPr eaLnBrk="1" hangingPunct="1"/>
            <a:r>
              <a:rPr lang="en-US" dirty="0" smtClean="0"/>
              <a:t>Project Y (or Ys) in Y=f(x)</a:t>
            </a:r>
          </a:p>
        </p:txBody>
      </p:sp>
      <p:sp>
        <p:nvSpPr>
          <p:cNvPr id="16390" name="Rectangle 7"/>
          <p:cNvSpPr>
            <a:spLocks noGrp="1" noChangeArrowheads="1"/>
          </p:cNvSpPr>
          <p:nvPr>
            <p:ph type="body" idx="1"/>
          </p:nvPr>
        </p:nvSpPr>
        <p:spPr/>
        <p:txBody>
          <a:bodyPr/>
          <a:lstStyle/>
          <a:p>
            <a:pPr marL="0" indent="0" eaLnBrk="1" hangingPunct="1"/>
            <a:endParaRPr lang="en-US" dirty="0" smtClean="0"/>
          </a:p>
          <a:p>
            <a:pPr marL="0" indent="0" eaLnBrk="1" hangingPunct="1"/>
            <a:endParaRPr lang="en-US" dirty="0"/>
          </a:p>
          <a:p>
            <a:pPr marL="0" indent="0" algn="ctr" eaLnBrk="1" hangingPunct="1"/>
            <a:r>
              <a:rPr lang="en-US" dirty="0" smtClean="0"/>
              <a:t>Ineffective Portioning Effects </a:t>
            </a:r>
            <a:r>
              <a:rPr lang="en-US" dirty="0"/>
              <a:t>Food Cost </a:t>
            </a:r>
          </a:p>
          <a:p>
            <a:pPr marL="0" indent="0" algn="ctr" eaLnBrk="1" hangingPunct="1"/>
            <a:r>
              <a:rPr lang="en-US" sz="3600" dirty="0" smtClean="0"/>
              <a:t>Y= Portion Accuracy</a:t>
            </a:r>
          </a:p>
        </p:txBody>
      </p:sp>
      <p:sp>
        <p:nvSpPr>
          <p:cNvPr id="16387" name="Text Box 2"/>
          <p:cNvSpPr txBox="1">
            <a:spLocks noChangeArrowheads="1"/>
          </p:cNvSpPr>
          <p:nvPr/>
        </p:nvSpPr>
        <p:spPr bwMode="auto">
          <a:xfrm>
            <a:off x="3879850" y="4538663"/>
            <a:ext cx="165672" cy="48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spAutoFit/>
          </a:bodyPr>
          <a:lstStyle>
            <a:lvl1pPr defTabSz="820738" eaLnBrk="0" hangingPunct="0">
              <a:defRPr sz="2000">
                <a:solidFill>
                  <a:schemeClr val="tx1"/>
                </a:solidFill>
                <a:latin typeface="Arial" charset="0"/>
                <a:cs typeface="Arial" charset="0"/>
              </a:defRPr>
            </a:lvl1pPr>
            <a:lvl2pPr marL="742950" indent="-285750" defTabSz="820738" eaLnBrk="0" hangingPunct="0">
              <a:defRPr sz="2000">
                <a:solidFill>
                  <a:schemeClr val="tx1"/>
                </a:solidFill>
                <a:latin typeface="Arial" charset="0"/>
                <a:cs typeface="Arial" charset="0"/>
              </a:defRPr>
            </a:lvl2pPr>
            <a:lvl3pPr marL="1143000" indent="-228600" defTabSz="820738" eaLnBrk="0" hangingPunct="0">
              <a:defRPr sz="2000">
                <a:solidFill>
                  <a:schemeClr val="tx1"/>
                </a:solidFill>
                <a:latin typeface="Arial" charset="0"/>
                <a:cs typeface="Arial" charset="0"/>
              </a:defRPr>
            </a:lvl3pPr>
            <a:lvl4pPr marL="1600200" indent="-228600" defTabSz="820738" eaLnBrk="0" hangingPunct="0">
              <a:defRPr sz="2000">
                <a:solidFill>
                  <a:schemeClr val="tx1"/>
                </a:solidFill>
                <a:latin typeface="Arial" charset="0"/>
                <a:cs typeface="Arial" charset="0"/>
              </a:defRPr>
            </a:lvl4pPr>
            <a:lvl5pPr marL="2057400" indent="-228600" defTabSz="820738" eaLnBrk="0" hangingPunct="0">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algn="l">
              <a:spcBef>
                <a:spcPct val="0"/>
              </a:spcBef>
              <a:buSzTx/>
              <a:buFontTx/>
              <a:buNone/>
            </a:pPr>
            <a:endParaRPr lang="en-US" sz="1300" i="1" dirty="0">
              <a:solidFill>
                <a:srgbClr val="CC3300"/>
              </a:solidFill>
              <a:latin typeface="Times New Roman" pitchFamily="18" charset="0"/>
            </a:endParaRPr>
          </a:p>
          <a:p>
            <a:pPr algn="l">
              <a:spcBef>
                <a:spcPct val="0"/>
              </a:spcBef>
              <a:buSzTx/>
              <a:buFontTx/>
              <a:buNone/>
            </a:pPr>
            <a:endParaRPr lang="en-US" sz="1300" dirty="0">
              <a:solidFill>
                <a:srgbClr val="CC3300"/>
              </a:solidFill>
              <a:latin typeface="Times New Roman" pitchFamily="18" charset="0"/>
            </a:endParaRPr>
          </a:p>
        </p:txBody>
      </p:sp>
      <p:sp>
        <p:nvSpPr>
          <p:cNvPr id="16388" name="Rectangle 3"/>
          <p:cNvSpPr>
            <a:spLocks noChangeArrowheads="1"/>
          </p:cNvSpPr>
          <p:nvPr/>
        </p:nvSpPr>
        <p:spPr bwMode="auto">
          <a:xfrm>
            <a:off x="566738" y="50007"/>
            <a:ext cx="8507412" cy="10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l" defTabSz="471488">
              <a:spcBef>
                <a:spcPct val="0"/>
              </a:spcBef>
              <a:buClr>
                <a:srgbClr val="FFFFFF"/>
              </a:buClr>
              <a:buSzPct val="90000"/>
              <a:buFont typeface="Monotype Sorts" pitchFamily="2" charset="2"/>
              <a:buNone/>
            </a:pPr>
            <a:endParaRPr lang="en-US" sz="2400" dirty="0">
              <a:solidFill>
                <a:srgbClr val="003366"/>
              </a:solidFill>
            </a:endParaRPr>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dirty="0"/>
          </a:p>
        </p:txBody>
      </p:sp>
    </p:spTree>
    <p:extLst>
      <p:ext uri="{BB962C8B-B14F-4D97-AF65-F5344CB8AC3E}">
        <p14:creationId xmlns:p14="http://schemas.microsoft.com/office/powerpoint/2010/main" val="3095996458"/>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Six Sigma Roadmap</a:t>
            </a:r>
          </a:p>
        </p:txBody>
      </p:sp>
      <p:sp>
        <p:nvSpPr>
          <p:cNvPr id="96" name="Shape 96"/>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dirty="0"/>
          </a:p>
        </p:txBody>
      </p:sp>
      <p:grpSp>
        <p:nvGrpSpPr>
          <p:cNvPr id="97" name="Shape 97"/>
          <p:cNvGrpSpPr/>
          <p:nvPr/>
        </p:nvGrpSpPr>
        <p:grpSpPr>
          <a:xfrm>
            <a:off x="914400" y="1257300"/>
            <a:ext cx="7143750" cy="3219450"/>
            <a:chOff x="576" y="672"/>
            <a:chExt cx="4500" cy="2028"/>
          </a:xfrm>
        </p:grpSpPr>
        <p:sp>
          <p:nvSpPr>
            <p:cNvPr id="98" name="Shape 98"/>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Measure</a:t>
              </a:r>
            </a:p>
          </p:txBody>
        </p:sp>
        <p:sp>
          <p:nvSpPr>
            <p:cNvPr id="99" name="Shape 99"/>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Analyze</a:t>
              </a:r>
            </a:p>
          </p:txBody>
        </p:sp>
        <p:sp>
          <p:nvSpPr>
            <p:cNvPr id="100" name="Shape 100"/>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101" name="Shape 101"/>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102" name="Shape 102"/>
            <p:cNvSpPr/>
            <p:nvPr/>
          </p:nvSpPr>
          <p:spPr>
            <a:xfrm>
              <a:off x="575" y="671"/>
              <a:ext cx="4500" cy="299"/>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solidFill>
                    <a:srgbClr val="FFFFFF"/>
                  </a:solidFill>
                  <a:latin typeface="Proxima Nova"/>
                  <a:ea typeface="Proxima Nova"/>
                  <a:cs typeface="Proxima Nova"/>
                  <a:sym typeface="Proxima Nova"/>
                </a:rPr>
                <a:t>Define</a:t>
              </a:r>
            </a:p>
          </p:txBody>
        </p:sp>
      </p:grpSp>
    </p:spTree>
    <p:extLst>
      <p:ext uri="{BB962C8B-B14F-4D97-AF65-F5344CB8AC3E}">
        <p14:creationId xmlns:p14="http://schemas.microsoft.com/office/powerpoint/2010/main" val="2484105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43000" y="972854"/>
            <a:ext cx="6400800" cy="4003959"/>
          </a:xfrm>
          <a:prstGeom prst="rect">
            <a:avLst/>
          </a:prstGeom>
        </p:spPr>
      </p:pic>
      <p:sp>
        <p:nvSpPr>
          <p:cNvPr id="18435" name="Rectangle 2"/>
          <p:cNvSpPr>
            <a:spLocks noGrp="1" noChangeArrowheads="1"/>
          </p:cNvSpPr>
          <p:nvPr>
            <p:ph type="title"/>
          </p:nvPr>
        </p:nvSpPr>
        <p:spPr/>
        <p:txBody>
          <a:bodyPr/>
          <a:lstStyle/>
          <a:p>
            <a:pPr defTabSz="1019175" eaLnBrk="1" hangingPunct="1"/>
            <a:r>
              <a:rPr lang="en-US" dirty="0" smtClean="0"/>
              <a:t>Current State Detailed Process Map</a:t>
            </a:r>
          </a:p>
        </p:txBody>
      </p:sp>
      <p:sp>
        <p:nvSpPr>
          <p:cNvPr id="18436"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sp>
        <p:nvSpPr>
          <p:cNvPr id="3" name="Oval 2"/>
          <p:cNvSpPr/>
          <p:nvPr/>
        </p:nvSpPr>
        <p:spPr bwMode="auto">
          <a:xfrm>
            <a:off x="2363125" y="1338517"/>
            <a:ext cx="2894675" cy="2604833"/>
          </a:xfrm>
          <a:prstGeom prst="ellipse">
            <a:avLst/>
          </a:prstGeom>
          <a:noFill/>
          <a:ln w="41275" cap="flat" cmpd="sng" algn="ctr">
            <a:solidFill>
              <a:schemeClr val="bg2">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7" name="Oval 6"/>
          <p:cNvSpPr/>
          <p:nvPr/>
        </p:nvSpPr>
        <p:spPr bwMode="auto">
          <a:xfrm>
            <a:off x="5562600" y="970366"/>
            <a:ext cx="2514600" cy="3001781"/>
          </a:xfrm>
          <a:prstGeom prst="ellipse">
            <a:avLst/>
          </a:prstGeom>
          <a:noFill/>
          <a:ln w="41275" cap="flat" cmpd="sng" algn="ctr">
            <a:solidFill>
              <a:schemeClr val="bg2">
                <a:lumMod val="7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129889" y="3943350"/>
            <a:ext cx="1828800" cy="584775"/>
          </a:xfrm>
          <a:prstGeom prst="rect">
            <a:avLst/>
          </a:prstGeom>
          <a:noFill/>
          <a:ln w="25400">
            <a:solidFill>
              <a:schemeClr val="bg2">
                <a:lumMod val="75000"/>
              </a:schemeClr>
            </a:solidFill>
          </a:ln>
        </p:spPr>
        <p:txBody>
          <a:bodyPr wrap="square" rtlCol="0">
            <a:spAutoFit/>
          </a:bodyPr>
          <a:lstStyle/>
          <a:p>
            <a:pPr algn="l"/>
            <a:r>
              <a:rPr lang="en-US" sz="1600" dirty="0" smtClean="0">
                <a:solidFill>
                  <a:srgbClr val="24135F"/>
                </a:solidFill>
                <a:latin typeface="Proxima Nova" pitchFamily="50" charset="0"/>
              </a:rPr>
              <a:t>Many decisions to be made by FLAs</a:t>
            </a:r>
            <a:endParaRPr lang="en-US" sz="1600" dirty="0">
              <a:solidFill>
                <a:srgbClr val="24135F"/>
              </a:solidFill>
              <a:latin typeface="Proxima Nova" pitchFamily="50" charset="0"/>
            </a:endParaRPr>
          </a:p>
        </p:txBody>
      </p:sp>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dirty="0"/>
          </a:p>
        </p:txBody>
      </p:sp>
    </p:spTree>
    <p:extLst>
      <p:ext uri="{BB962C8B-B14F-4D97-AF65-F5344CB8AC3E}">
        <p14:creationId xmlns:p14="http://schemas.microsoft.com/office/powerpoint/2010/main" val="365846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0"/>
          <p:cNvSpPr>
            <a:spLocks noGrp="1" noChangeArrowheads="1"/>
          </p:cNvSpPr>
          <p:nvPr>
            <p:ph type="title"/>
          </p:nvPr>
        </p:nvSpPr>
        <p:spPr/>
        <p:txBody>
          <a:bodyPr/>
          <a:lstStyle/>
          <a:p>
            <a:pPr eaLnBrk="1" hangingPunct="1"/>
            <a:r>
              <a:rPr lang="en-US" dirty="0" smtClean="0"/>
              <a:t>Plan for Baseline Data Collection</a:t>
            </a:r>
          </a:p>
        </p:txBody>
      </p:sp>
      <p:graphicFrame>
        <p:nvGraphicFramePr>
          <p:cNvPr id="2" name="Table 1"/>
          <p:cNvGraphicFramePr>
            <a:graphicFrameLocks noGrp="1"/>
          </p:cNvGraphicFramePr>
          <p:nvPr>
            <p:extLst>
              <p:ext uri="{D42A27DB-BD31-4B8C-83A1-F6EECF244321}">
                <p14:modId xmlns:p14="http://schemas.microsoft.com/office/powerpoint/2010/main" val="1952017967"/>
              </p:ext>
            </p:extLst>
          </p:nvPr>
        </p:nvGraphicFramePr>
        <p:xfrm>
          <a:off x="304800" y="1022661"/>
          <a:ext cx="8683624" cy="3759614"/>
        </p:xfrm>
        <a:graphic>
          <a:graphicData uri="http://schemas.openxmlformats.org/drawingml/2006/table">
            <a:tbl>
              <a:tblPr/>
              <a:tblGrid>
                <a:gridCol w="342811"/>
                <a:gridCol w="1028789"/>
                <a:gridCol w="209754"/>
                <a:gridCol w="704646"/>
                <a:gridCol w="1285870"/>
                <a:gridCol w="939966"/>
                <a:gridCol w="641388"/>
                <a:gridCol w="641388"/>
                <a:gridCol w="641388"/>
                <a:gridCol w="641388"/>
                <a:gridCol w="787913"/>
                <a:gridCol w="818323"/>
              </a:tblGrid>
              <a:tr h="155326">
                <a:tc gridSpan="5">
                  <a:txBody>
                    <a:bodyPr/>
                    <a:lstStyle/>
                    <a:p>
                      <a:pPr algn="l" fontAlgn="b"/>
                      <a:r>
                        <a:rPr lang="en-US" sz="900" b="1" i="0" u="none" strike="noStrike" dirty="0">
                          <a:solidFill>
                            <a:srgbClr val="FFFFFF"/>
                          </a:solidFill>
                          <a:effectLst/>
                          <a:latin typeface="Proxima Nova" pitchFamily="50" charset="0"/>
                        </a:rPr>
                        <a:t>Data Collection Plan (Measure Phase)</a:t>
                      </a:r>
                    </a:p>
                  </a:txBody>
                  <a:tcPr marL="8296" marR="8296" marT="6222" marB="0" anchor="b">
                    <a:lnL>
                      <a:noFill/>
                    </a:lnL>
                    <a:lnR>
                      <a:noFill/>
                    </a:lnR>
                    <a:lnT>
                      <a:noFill/>
                    </a:lnT>
                    <a:lnB>
                      <a:noFill/>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c>
                  <a:txBody>
                    <a:bodyPr/>
                    <a:lstStyle/>
                    <a:p>
                      <a:pPr algn="l" fontAlgn="b"/>
                      <a:r>
                        <a:rPr lang="en-US" sz="900" b="1" i="0" u="none" strike="noStrike" dirty="0">
                          <a:solidFill>
                            <a:srgbClr val="FFFFFF"/>
                          </a:solidFill>
                          <a:effectLst/>
                          <a:latin typeface="Proxima Nova" pitchFamily="50" charset="0"/>
                        </a:rPr>
                        <a:t> </a:t>
                      </a:r>
                    </a:p>
                  </a:txBody>
                  <a:tcPr marL="8296" marR="8296" marT="6222" marB="0" anchor="b">
                    <a:lnL>
                      <a:noFill/>
                    </a:lnL>
                    <a:lnR>
                      <a:noFill/>
                    </a:lnR>
                    <a:lnT>
                      <a:noFill/>
                    </a:lnT>
                    <a:lnB>
                      <a:noFill/>
                    </a:lnB>
                    <a:solidFill>
                      <a:srgbClr val="800080"/>
                    </a:solidFill>
                  </a:tcPr>
                </a:tc>
              </a:tr>
              <a:tr h="104383">
                <a:tc>
                  <a:txBody>
                    <a:bodyPr/>
                    <a:lstStyle/>
                    <a:p>
                      <a:pPr algn="l" fontAlgn="b"/>
                      <a:r>
                        <a:rPr lang="en-US" sz="700" b="0" i="0" u="none" strike="noStrike" dirty="0">
                          <a:effectLst/>
                          <a:latin typeface="Proxima Nova" pitchFamily="50" charset="0"/>
                        </a:rPr>
                        <a:t> </a:t>
                      </a:r>
                    </a:p>
                  </a:txBody>
                  <a:tcPr marL="8296" marR="8296" marT="62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Proxima Nova" pitchFamily="50" charset="0"/>
                      </a:endParaRPr>
                    </a:p>
                  </a:txBody>
                  <a:tcPr marL="8296" marR="8296" marT="6222" marB="0" anchor="b">
                    <a:lnL>
                      <a:noFill/>
                    </a:lnL>
                    <a:lnR>
                      <a:noFill/>
                    </a:lnR>
                    <a:lnT>
                      <a:noFill/>
                    </a:lnT>
                    <a:lnB w="12700" cap="flat" cmpd="sng" algn="ctr">
                      <a:solidFill>
                        <a:srgbClr val="000000"/>
                      </a:solidFill>
                      <a:prstDash val="solid"/>
                      <a:round/>
                      <a:headEnd type="none" w="med" len="med"/>
                      <a:tailEnd type="none" w="med" len="med"/>
                    </a:lnB>
                  </a:tcPr>
                </a:tc>
              </a:tr>
              <a:tr h="120810">
                <a:tc>
                  <a:txBody>
                    <a:bodyPr/>
                    <a:lstStyle/>
                    <a:p>
                      <a:pPr algn="ctr" fontAlgn="b"/>
                      <a:r>
                        <a:rPr lang="en-US" sz="700" b="1" i="0" u="none" strike="noStrike" dirty="0">
                          <a:effectLst/>
                          <a:latin typeface="Proxima Nova" pitchFamily="50" charset="0"/>
                        </a:rPr>
                        <a:t> </a:t>
                      </a:r>
                    </a:p>
                  </a:txBody>
                  <a:tcPr marL="8296" marR="8296" marT="62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00"/>
                    </a:solidFill>
                  </a:tcPr>
                </a:tc>
                <a:tc gridSpan="3">
                  <a:txBody>
                    <a:bodyPr/>
                    <a:lstStyle/>
                    <a:p>
                      <a:pPr algn="ctr" fontAlgn="b"/>
                      <a:r>
                        <a:rPr lang="en-US" sz="700" b="1" i="0" u="none" strike="noStrike" dirty="0">
                          <a:effectLst/>
                          <a:latin typeface="Proxima Nova" pitchFamily="50" charset="0"/>
                        </a:rPr>
                        <a:t>What to Measure</a:t>
                      </a:r>
                    </a:p>
                  </a:txBody>
                  <a:tcPr marL="8296" marR="8296" marT="62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gridSpan="2">
                  <a:txBody>
                    <a:bodyPr/>
                    <a:lstStyle/>
                    <a:p>
                      <a:pPr algn="ctr" fontAlgn="b"/>
                      <a:r>
                        <a:rPr lang="en-US" sz="700" b="1" i="0" u="none" strike="noStrike" dirty="0">
                          <a:effectLst/>
                          <a:latin typeface="Proxima Nova" pitchFamily="50" charset="0"/>
                        </a:rPr>
                        <a:t>Operational Definition</a:t>
                      </a:r>
                    </a:p>
                  </a:txBody>
                  <a:tcPr marL="8296" marR="8296" marT="62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6">
                  <a:txBody>
                    <a:bodyPr/>
                    <a:lstStyle/>
                    <a:p>
                      <a:pPr algn="ctr" fontAlgn="b"/>
                      <a:r>
                        <a:rPr lang="en-US" sz="700" b="1" i="0" u="none" strike="noStrike" dirty="0">
                          <a:effectLst/>
                          <a:latin typeface="Proxima Nova" pitchFamily="50" charset="0"/>
                        </a:rPr>
                        <a:t>Data Collection</a:t>
                      </a:r>
                    </a:p>
                  </a:txBody>
                  <a:tcPr marL="8296" marR="8296" marT="62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3013">
                <a:tc>
                  <a:txBody>
                    <a:bodyPr/>
                    <a:lstStyle/>
                    <a:p>
                      <a:pPr algn="ctr" fontAlgn="b"/>
                      <a:r>
                        <a:rPr lang="en-US" sz="700" b="1" i="0" u="none" strike="noStrike" dirty="0">
                          <a:effectLst/>
                          <a:latin typeface="Proxima Nova" pitchFamily="50" charset="0"/>
                        </a:rPr>
                        <a:t>Ref #</a:t>
                      </a:r>
                    </a:p>
                  </a:txBody>
                  <a:tcPr marL="8296" marR="8296" marT="62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Question to Answer</a:t>
                      </a:r>
                    </a:p>
                  </a:txBody>
                  <a:tcPr marL="8296" marR="8296" marT="62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b"/>
                      <a:r>
                        <a:rPr lang="en-US" sz="700" b="1" i="0" u="none" strike="noStrike" dirty="0">
                          <a:effectLst/>
                          <a:latin typeface="Proxima Nova" pitchFamily="50" charset="0"/>
                        </a:rPr>
                        <a:t>Measure Name</a:t>
                      </a:r>
                    </a:p>
                  </a:txBody>
                  <a:tcPr marL="8296" marR="8296" marT="62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b"/>
                      <a:endParaRPr lang="en-US" sz="900" b="1" i="0" u="none" strike="noStrike">
                        <a:effectLst/>
                        <a:latin typeface="Arial" panose="020B0604020202020204" pitchFamily="34" charset="0"/>
                      </a:endParaRPr>
                    </a:p>
                  </a:txBody>
                  <a:tcPr marL="8296" marR="8296" marT="82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Words</a:t>
                      </a:r>
                    </a:p>
                  </a:txBody>
                  <a:tcPr marL="8296" marR="8296" marT="62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Formulas</a:t>
                      </a:r>
                    </a:p>
                  </a:txBody>
                  <a:tcPr marL="8296" marR="8296"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Data Type</a:t>
                      </a:r>
                    </a:p>
                  </a:txBody>
                  <a:tcPr marL="8296" marR="8296"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Sample Size</a:t>
                      </a:r>
                    </a:p>
                  </a:txBody>
                  <a:tcPr marL="8296" marR="8296" marT="62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Collection Method</a:t>
                      </a:r>
                    </a:p>
                  </a:txBody>
                  <a:tcPr marL="8296" marR="8296" marT="62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Who collects</a:t>
                      </a:r>
                    </a:p>
                  </a:txBody>
                  <a:tcPr marL="8296" marR="8296"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Tools to use</a:t>
                      </a:r>
                    </a:p>
                  </a:txBody>
                  <a:tcPr marL="8296" marR="8296"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700" b="1" i="0" u="none" strike="noStrike" dirty="0">
                          <a:effectLst/>
                          <a:latin typeface="Proxima Nova" pitchFamily="50" charset="0"/>
                        </a:rPr>
                        <a:t>Stratification Variables</a:t>
                      </a:r>
                    </a:p>
                  </a:txBody>
                  <a:tcPr marL="8296" marR="8296" marT="62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639803">
                <a:tc>
                  <a:txBody>
                    <a:bodyPr/>
                    <a:lstStyle/>
                    <a:p>
                      <a:pPr algn="ctr" fontAlgn="ctr"/>
                      <a:r>
                        <a:rPr lang="en-US" sz="700" b="0" i="0" u="none" strike="noStrike" dirty="0">
                          <a:effectLst/>
                          <a:latin typeface="Proxima Nova" pitchFamily="50" charset="0"/>
                        </a:rPr>
                        <a:t>1</a:t>
                      </a:r>
                    </a:p>
                  </a:txBody>
                  <a:tcPr marL="8296" marR="8296" marT="62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Proxima Nova" pitchFamily="50" charset="0"/>
                        </a:rPr>
                        <a:t>Is food portioned correctly?</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Proxima Nova" pitchFamily="50" charset="0"/>
                        </a:rPr>
                        <a:t>Portioning accuracy</a:t>
                      </a: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effectLst/>
                        <a:latin typeface="Arial" panose="020B0604020202020204" pitchFamily="34" charset="0"/>
                      </a:endParaRPr>
                    </a:p>
                  </a:txBody>
                  <a:tcPr marL="8296" marR="8296" marT="82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Percent of times food is portioned correctly vs. over portioned or under portioned</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correct / total </a:t>
                      </a:r>
                      <a:br>
                        <a:rPr lang="en-US" sz="900" b="0" i="0" u="none" strike="noStrike" dirty="0">
                          <a:effectLst/>
                          <a:latin typeface="Proxima Nova" pitchFamily="50" charset="0"/>
                        </a:rPr>
                      </a:br>
                      <a:r>
                        <a:rPr lang="en-US" sz="900" b="0" i="0" u="none" strike="noStrike" dirty="0">
                          <a:effectLst/>
                          <a:latin typeface="Proxima Nova" pitchFamily="50" charset="0"/>
                        </a:rPr>
                        <a:t>over / total</a:t>
                      </a:r>
                      <a:br>
                        <a:rPr lang="en-US" sz="900" b="0" i="0" u="none" strike="noStrike" dirty="0">
                          <a:effectLst/>
                          <a:latin typeface="Proxima Nova" pitchFamily="50" charset="0"/>
                        </a:rPr>
                      </a:br>
                      <a:r>
                        <a:rPr lang="en-US" sz="900" b="0" i="0" u="none" strike="noStrike" dirty="0">
                          <a:effectLst/>
                          <a:latin typeface="Proxima Nova" pitchFamily="50" charset="0"/>
                        </a:rPr>
                        <a:t>Under / total </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Proxima Nova" pitchFamily="50" charset="0"/>
                        </a:rPr>
                        <a:t>Categorical</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82 </a:t>
                      </a:r>
                      <a:r>
                        <a:rPr lang="en-US" sz="900" b="0" i="0" u="none" strike="noStrike" dirty="0" smtClean="0">
                          <a:effectLst/>
                          <a:latin typeface="Proxima Nova" pitchFamily="50" charset="0"/>
                        </a:rPr>
                        <a:t>locations</a:t>
                      </a:r>
                      <a:r>
                        <a:rPr lang="en-US" sz="900" b="0" i="0" u="none" strike="noStrike" dirty="0">
                          <a:effectLst/>
                          <a:latin typeface="Proxima Nova" pitchFamily="50" charset="0"/>
                        </a:rPr>
                        <a:t/>
                      </a:r>
                      <a:br>
                        <a:rPr lang="en-US" sz="900" b="0" i="0" u="none" strike="noStrike" dirty="0">
                          <a:effectLst/>
                          <a:latin typeface="Proxima Nova" pitchFamily="50" charset="0"/>
                        </a:rPr>
                      </a:br>
                      <a:r>
                        <a:rPr lang="en-US" sz="900" b="0" i="0" u="none" strike="noStrike" dirty="0">
                          <a:effectLst/>
                          <a:latin typeface="Proxima Nova" pitchFamily="50" charset="0"/>
                        </a:rPr>
                        <a:t>(21 no data)</a:t>
                      </a: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In location study</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OSD's</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Pareto</a:t>
                      </a:r>
                      <a:br>
                        <a:rPr lang="en-US" sz="900" b="0" i="0" u="none" strike="noStrike" dirty="0">
                          <a:effectLst/>
                          <a:latin typeface="Proxima Nova" pitchFamily="50" charset="0"/>
                        </a:rPr>
                      </a:br>
                      <a:r>
                        <a:rPr lang="en-US" sz="900" b="0" i="0" u="none" strike="noStrike" dirty="0" smtClean="0">
                          <a:effectLst/>
                          <a:latin typeface="Proxima Nova" pitchFamily="50" charset="0"/>
                        </a:rPr>
                        <a:t>Chi </a:t>
                      </a:r>
                      <a:r>
                        <a:rPr lang="en-US" sz="900" b="0" i="0" u="none" strike="noStrike" dirty="0">
                          <a:effectLst/>
                          <a:latin typeface="Proxima Nova" pitchFamily="50" charset="0"/>
                        </a:rPr>
                        <a:t>Square</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LOB</a:t>
                      </a:r>
                      <a:br>
                        <a:rPr lang="en-US" sz="900" b="0" i="0" u="none" strike="noStrike" dirty="0">
                          <a:effectLst/>
                          <a:latin typeface="Proxima Nova" pitchFamily="50" charset="0"/>
                        </a:rPr>
                      </a:br>
                      <a:r>
                        <a:rPr lang="en-US" sz="900" b="0" i="0" u="none" strike="noStrike" dirty="0" smtClean="0">
                          <a:effectLst/>
                          <a:latin typeface="Proxima Nova" pitchFamily="50" charset="0"/>
                        </a:rPr>
                        <a:t>Food </a:t>
                      </a:r>
                      <a:r>
                        <a:rPr lang="en-US" sz="900" b="0" i="0" u="none" strike="noStrike" dirty="0">
                          <a:effectLst/>
                          <a:latin typeface="Proxima Nova" pitchFamily="50" charset="0"/>
                        </a:rPr>
                        <a:t>Type</a:t>
                      </a:r>
                      <a:br>
                        <a:rPr lang="en-US" sz="900" b="0" i="0" u="none" strike="noStrike" dirty="0">
                          <a:effectLst/>
                          <a:latin typeface="Proxima Nova" pitchFamily="50" charset="0"/>
                        </a:rPr>
                      </a:b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3424">
                <a:tc>
                  <a:txBody>
                    <a:bodyPr/>
                    <a:lstStyle/>
                    <a:p>
                      <a:pPr algn="ctr" fontAlgn="ctr"/>
                      <a:r>
                        <a:rPr lang="en-US" sz="700" b="0" i="0" u="none" strike="noStrike" dirty="0">
                          <a:effectLst/>
                          <a:latin typeface="Proxima Nova" pitchFamily="50" charset="0"/>
                        </a:rPr>
                        <a:t>2</a:t>
                      </a:r>
                    </a:p>
                  </a:txBody>
                  <a:tcPr marL="8296" marR="8296" marT="62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Proxima Nova" pitchFamily="50" charset="0"/>
                        </a:rPr>
                        <a:t>What's the cost of improper </a:t>
                      </a:r>
                      <a:r>
                        <a:rPr lang="en-US" sz="1100" b="0" i="0" u="none" strike="noStrike" dirty="0" smtClean="0">
                          <a:effectLst/>
                          <a:latin typeface="Proxima Nova" pitchFamily="50" charset="0"/>
                        </a:rPr>
                        <a:t>portioning?</a:t>
                      </a:r>
                      <a:endParaRPr lang="en-US" sz="1100" b="0" i="0" u="none" strike="noStrike" dirty="0">
                        <a:effectLst/>
                        <a:latin typeface="Proxima Nova" pitchFamily="50" charset="0"/>
                      </a:endParaRP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Proxima Nova" pitchFamily="50" charset="0"/>
                        </a:rPr>
                        <a:t>Cost of </a:t>
                      </a:r>
                      <a:r>
                        <a:rPr lang="en-US" sz="900" b="0" i="0" u="none" strike="noStrike" dirty="0" smtClean="0">
                          <a:effectLst/>
                          <a:latin typeface="Proxima Nova" pitchFamily="50" charset="0"/>
                        </a:rPr>
                        <a:t>portioning</a:t>
                      </a: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a:effectLst/>
                        <a:latin typeface="Arial" panose="020B0604020202020204" pitchFamily="34" charset="0"/>
                      </a:endParaRPr>
                    </a:p>
                  </a:txBody>
                  <a:tcPr marL="8296" marR="8296" marT="82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Is there a cumulative increase in food cost due to incorrect portioning</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actual cost / recipe cost</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Proxima Nova" pitchFamily="50" charset="0"/>
                        </a:rPr>
                        <a:t>Categorical</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82 </a:t>
                      </a:r>
                      <a:r>
                        <a:rPr lang="en-US" sz="900" b="0" i="0" u="none" strike="noStrike" dirty="0" smtClean="0">
                          <a:effectLst/>
                          <a:latin typeface="Proxima Nova" pitchFamily="50" charset="0"/>
                        </a:rPr>
                        <a:t>locations</a:t>
                      </a:r>
                      <a:r>
                        <a:rPr lang="en-US" sz="900" b="0" i="0" u="none" strike="noStrike" dirty="0">
                          <a:effectLst/>
                          <a:latin typeface="Proxima Nova" pitchFamily="50" charset="0"/>
                        </a:rPr>
                        <a:t/>
                      </a:r>
                      <a:br>
                        <a:rPr lang="en-US" sz="900" b="0" i="0" u="none" strike="noStrike" dirty="0">
                          <a:effectLst/>
                          <a:latin typeface="Proxima Nova" pitchFamily="50" charset="0"/>
                        </a:rPr>
                      </a:br>
                      <a:r>
                        <a:rPr lang="en-US" sz="900" b="0" i="0" u="none" strike="noStrike" dirty="0">
                          <a:effectLst/>
                          <a:latin typeface="Proxima Nova" pitchFamily="50" charset="0"/>
                        </a:rPr>
                        <a:t>(21 no data)</a:t>
                      </a: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Location study data</a:t>
                      </a:r>
                      <a:br>
                        <a:rPr lang="en-US" sz="900" b="0" i="0" u="none" strike="noStrike" dirty="0">
                          <a:effectLst/>
                          <a:latin typeface="Proxima Nova" pitchFamily="50" charset="0"/>
                        </a:rPr>
                      </a:br>
                      <a:r>
                        <a:rPr lang="en-US" sz="900" b="0" i="0" u="none" strike="noStrike" dirty="0">
                          <a:effectLst/>
                          <a:latin typeface="Proxima Nova" pitchFamily="50" charset="0"/>
                        </a:rPr>
                        <a:t>Other LOB portion </a:t>
                      </a:r>
                      <a:r>
                        <a:rPr lang="en-US" sz="900" b="0" i="0" u="none" strike="noStrike" dirty="0" smtClean="0">
                          <a:effectLst/>
                          <a:latin typeface="Proxima Nova" pitchFamily="50" charset="0"/>
                        </a:rPr>
                        <a:t>studies </a:t>
                      </a:r>
                      <a:endParaRPr lang="en-US" sz="900" b="0" i="0" u="none" strike="noStrike" dirty="0">
                        <a:effectLst/>
                        <a:latin typeface="Proxima Nova" pitchFamily="50" charset="0"/>
                      </a:endParaRP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OSD's</a:t>
                      </a:r>
                      <a:br>
                        <a:rPr lang="en-US" sz="900" b="0" i="0" u="none" strike="noStrike" dirty="0">
                          <a:effectLst/>
                          <a:latin typeface="Proxima Nova" pitchFamily="50" charset="0"/>
                        </a:rPr>
                      </a:br>
                      <a:r>
                        <a:rPr lang="en-US" sz="900" b="0" i="0" u="none" strike="noStrike" dirty="0">
                          <a:effectLst/>
                          <a:latin typeface="Proxima Nova" pitchFamily="50" charset="0"/>
                        </a:rPr>
                        <a:t>LOB OPX</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Correlation</a:t>
                      </a:r>
                      <a:br>
                        <a:rPr lang="en-US" sz="900" b="0" i="0" u="none" strike="noStrike" dirty="0">
                          <a:effectLst/>
                          <a:latin typeface="Proxima Nova" pitchFamily="50" charset="0"/>
                        </a:rPr>
                      </a:br>
                      <a:r>
                        <a:rPr lang="en-US" sz="900" b="0" i="0" u="none" strike="noStrike" dirty="0">
                          <a:effectLst/>
                          <a:latin typeface="Proxima Nova" pitchFamily="50" charset="0"/>
                        </a:rPr>
                        <a:t>Box Plots</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LOB</a:t>
                      </a:r>
                      <a:br>
                        <a:rPr lang="en-US" sz="900" b="0" i="0" u="none" strike="noStrike" dirty="0">
                          <a:effectLst/>
                          <a:latin typeface="Proxima Nova" pitchFamily="50" charset="0"/>
                        </a:rPr>
                      </a:br>
                      <a:r>
                        <a:rPr lang="en-US" sz="900" b="0" i="0" u="none" strike="noStrike" dirty="0" smtClean="0">
                          <a:effectLst/>
                          <a:latin typeface="Proxima Nova" pitchFamily="50" charset="0"/>
                        </a:rPr>
                        <a:t>Food </a:t>
                      </a:r>
                      <a:r>
                        <a:rPr lang="en-US" sz="900" b="0" i="0" u="none" strike="noStrike" dirty="0">
                          <a:effectLst/>
                          <a:latin typeface="Proxima Nova" pitchFamily="50" charset="0"/>
                        </a:rPr>
                        <a:t>Type</a:t>
                      </a:r>
                      <a:br>
                        <a:rPr lang="en-US" sz="900" b="0" i="0" u="none" strike="noStrike" dirty="0">
                          <a:effectLst/>
                          <a:latin typeface="Proxima Nova" pitchFamily="50" charset="0"/>
                        </a:rPr>
                      </a:b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1154">
                <a:tc>
                  <a:txBody>
                    <a:bodyPr/>
                    <a:lstStyle/>
                    <a:p>
                      <a:pPr algn="ctr" fontAlgn="ctr"/>
                      <a:r>
                        <a:rPr lang="en-US" sz="700" b="0" i="0" u="none" strike="noStrike" dirty="0">
                          <a:effectLst/>
                          <a:latin typeface="Proxima Nova" pitchFamily="50" charset="0"/>
                        </a:rPr>
                        <a:t>3</a:t>
                      </a:r>
                    </a:p>
                  </a:txBody>
                  <a:tcPr marL="8296" marR="8296" marT="62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Proxima Nova" pitchFamily="50" charset="0"/>
                        </a:rPr>
                        <a:t>Does the </a:t>
                      </a:r>
                      <a:r>
                        <a:rPr lang="en-US" sz="1100" b="0" i="0" u="none" strike="noStrike" dirty="0" smtClean="0">
                          <a:effectLst/>
                          <a:latin typeface="Proxima Nova" pitchFamily="50" charset="0"/>
                        </a:rPr>
                        <a:t>Line of business </a:t>
                      </a:r>
                      <a:r>
                        <a:rPr lang="en-US" sz="1100" b="0" i="0" u="none" strike="noStrike" dirty="0">
                          <a:effectLst/>
                          <a:latin typeface="Proxima Nova" pitchFamily="50" charset="0"/>
                        </a:rPr>
                        <a:t>effect </a:t>
                      </a:r>
                      <a:r>
                        <a:rPr lang="en-US" sz="1100" b="0" i="0" u="none" strike="noStrike" dirty="0" smtClean="0">
                          <a:effectLst/>
                          <a:latin typeface="Proxima Nova" pitchFamily="50" charset="0"/>
                        </a:rPr>
                        <a:t>portioning?</a:t>
                      </a:r>
                      <a:endParaRPr lang="en-US" sz="1100" b="0" i="0" u="none" strike="noStrike" dirty="0">
                        <a:effectLst/>
                        <a:latin typeface="Proxima Nova" pitchFamily="50" charset="0"/>
                      </a:endParaRP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smtClean="0">
                          <a:effectLst/>
                          <a:latin typeface="Proxima Nova" pitchFamily="50" charset="0"/>
                        </a:rPr>
                        <a:t>LOB</a:t>
                      </a: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dirty="0">
                        <a:effectLst/>
                        <a:latin typeface="Arial" panose="020B0604020202020204" pitchFamily="34" charset="0"/>
                      </a:endParaRPr>
                    </a:p>
                  </a:txBody>
                  <a:tcPr marL="8296" marR="8296" marT="82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Is there a relationship between the </a:t>
                      </a:r>
                      <a:r>
                        <a:rPr lang="en-US" sz="900" b="0" i="0" u="none" strike="noStrike" dirty="0" smtClean="0">
                          <a:effectLst/>
                          <a:latin typeface="Proxima Nova" pitchFamily="50" charset="0"/>
                        </a:rPr>
                        <a:t>LOB and </a:t>
                      </a:r>
                      <a:r>
                        <a:rPr lang="en-US" sz="900" b="0" i="0" u="none" strike="noStrike" dirty="0">
                          <a:effectLst/>
                          <a:latin typeface="Proxima Nova" pitchFamily="50" charset="0"/>
                        </a:rPr>
                        <a:t>portioning accuracy</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pitchFamily="50" charset="0"/>
                        </a:rPr>
                        <a:t>% correct per LOB</a:t>
                      </a: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smtClean="0">
                          <a:effectLst/>
                          <a:latin typeface="Proxima Nova" pitchFamily="50" charset="0"/>
                        </a:rPr>
                        <a:t>Categorical</a:t>
                      </a:r>
                      <a:endParaRPr lang="en-US" sz="7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82 </a:t>
                      </a:r>
                      <a:r>
                        <a:rPr lang="en-US" sz="900" b="0" i="0" u="none" strike="noStrike" dirty="0" smtClean="0">
                          <a:effectLst/>
                          <a:latin typeface="Proxima Nova" pitchFamily="50" charset="0"/>
                        </a:rPr>
                        <a:t>locations</a:t>
                      </a:r>
                      <a:r>
                        <a:rPr lang="en-US" sz="900" b="0" i="0" u="none" strike="noStrike" dirty="0">
                          <a:effectLst/>
                          <a:latin typeface="Proxima Nova" pitchFamily="50" charset="0"/>
                        </a:rPr>
                        <a:t/>
                      </a:r>
                      <a:br>
                        <a:rPr lang="en-US" sz="900" b="0" i="0" u="none" strike="noStrike" dirty="0">
                          <a:effectLst/>
                          <a:latin typeface="Proxima Nova" pitchFamily="50" charset="0"/>
                        </a:rPr>
                      </a:br>
                      <a:r>
                        <a:rPr lang="en-US" sz="900" b="0" i="0" u="none" strike="noStrike" dirty="0">
                          <a:effectLst/>
                          <a:latin typeface="Proxima Nova" pitchFamily="50" charset="0"/>
                        </a:rPr>
                        <a:t>(21 no data)</a:t>
                      </a: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In location study</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OSD's</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effectLst/>
                          <a:latin typeface="Proxima Nova" pitchFamily="50" charset="0"/>
                        </a:rPr>
                        <a:t>Chi Square</a:t>
                      </a: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
                      </a:r>
                      <a:br>
                        <a:rPr lang="en-US" sz="900" b="0" i="0" u="none" strike="noStrike" dirty="0">
                          <a:effectLst/>
                          <a:latin typeface="Proxima Nova" pitchFamily="50" charset="0"/>
                        </a:rPr>
                      </a:br>
                      <a:r>
                        <a:rPr lang="en-US" sz="1100" dirty="0">
                          <a:latin typeface="Proxima Nova" pitchFamily="50" charset="0"/>
                        </a:rPr>
                        <a:t/>
                      </a:r>
                      <a:br>
                        <a:rPr lang="en-US" sz="1100" dirty="0">
                          <a:latin typeface="Proxima Nova" pitchFamily="50" charset="0"/>
                        </a:rPr>
                      </a:br>
                      <a:r>
                        <a:rPr lang="en-US" sz="1100" dirty="0">
                          <a:latin typeface="Proxima Nova" pitchFamily="50" charset="0"/>
                        </a:rPr>
                        <a:t>Food Type</a:t>
                      </a:r>
                      <a:br>
                        <a:rPr lang="en-US" sz="1100" dirty="0">
                          <a:latin typeface="Proxima Nova" pitchFamily="50" charset="0"/>
                        </a:rPr>
                      </a:br>
                      <a:r>
                        <a:rPr lang="en-US" sz="1100" dirty="0">
                          <a:latin typeface="Proxima Nova" pitchFamily="50" charset="0"/>
                        </a:rPr>
                        <a:t/>
                      </a:r>
                      <a:br>
                        <a:rPr lang="en-US" sz="1100" dirty="0">
                          <a:latin typeface="Proxima Nova" pitchFamily="50" charset="0"/>
                        </a:rPr>
                      </a:b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6613">
                <a:tc>
                  <a:txBody>
                    <a:bodyPr/>
                    <a:lstStyle/>
                    <a:p>
                      <a:pPr algn="ctr" fontAlgn="ctr"/>
                      <a:r>
                        <a:rPr lang="en-US" sz="700" b="0" i="0" u="none" strike="noStrike" dirty="0">
                          <a:effectLst/>
                          <a:latin typeface="Proxima Nova" pitchFamily="50" charset="0"/>
                        </a:rPr>
                        <a:t>4</a:t>
                      </a:r>
                    </a:p>
                  </a:txBody>
                  <a:tcPr marL="8296" marR="8296" marT="62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Proxima Nova" pitchFamily="50" charset="0"/>
                        </a:rPr>
                        <a:t>What factors effect </a:t>
                      </a:r>
                      <a:r>
                        <a:rPr lang="en-US" sz="1100" b="0" i="0" u="none" strike="noStrike" dirty="0" smtClean="0">
                          <a:effectLst/>
                          <a:latin typeface="Proxima Nova" pitchFamily="50" charset="0"/>
                        </a:rPr>
                        <a:t>portioning?</a:t>
                      </a:r>
                      <a:endParaRPr lang="en-US" sz="1100" b="0" i="0" u="none" strike="noStrike" dirty="0">
                        <a:effectLst/>
                        <a:latin typeface="Proxima Nova" pitchFamily="50" charset="0"/>
                      </a:endParaRP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900" b="0" i="0" u="none" strike="noStrike" dirty="0">
                          <a:effectLst/>
                          <a:latin typeface="Proxima Nova" pitchFamily="50" charset="0"/>
                        </a:rPr>
                        <a:t>Contributing </a:t>
                      </a:r>
                      <a:r>
                        <a:rPr lang="en-US" sz="900" b="0" i="0" u="none" strike="noStrike" dirty="0" smtClean="0">
                          <a:effectLst/>
                          <a:latin typeface="Proxima Nova" pitchFamily="50" charset="0"/>
                        </a:rPr>
                        <a:t>factors</a:t>
                      </a: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200" b="0" i="0" u="none" strike="noStrike">
                        <a:effectLst/>
                        <a:latin typeface="Arial" panose="020B0604020202020204" pitchFamily="34" charset="0"/>
                      </a:endParaRPr>
                    </a:p>
                  </a:txBody>
                  <a:tcPr marL="8296" marR="8296" marT="829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What is the ratio between various factors that effect correct portioning</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factor/ correct</a:t>
                      </a:r>
                      <a:br>
                        <a:rPr lang="en-US" sz="900" b="0" i="0" u="none" strike="noStrike" dirty="0">
                          <a:effectLst/>
                          <a:latin typeface="Proxima Nova" pitchFamily="50" charset="0"/>
                        </a:rPr>
                      </a:br>
                      <a:r>
                        <a:rPr lang="en-US" sz="900" b="0" i="0" u="none" strike="noStrike" dirty="0" smtClean="0">
                          <a:effectLst/>
                          <a:latin typeface="Proxima Nova" pitchFamily="50" charset="0"/>
                        </a:rPr>
                        <a:t>factor/over-portion</a:t>
                      </a:r>
                      <a:r>
                        <a:rPr lang="en-US" sz="900" b="0" i="0" u="none" strike="noStrike" dirty="0">
                          <a:effectLst/>
                          <a:latin typeface="Proxima Nova" pitchFamily="50" charset="0"/>
                        </a:rPr>
                        <a:t/>
                      </a:r>
                      <a:br>
                        <a:rPr lang="en-US" sz="900" b="0" i="0" u="none" strike="noStrike" dirty="0">
                          <a:effectLst/>
                          <a:latin typeface="Proxima Nova" pitchFamily="50" charset="0"/>
                        </a:rPr>
                      </a:br>
                      <a:r>
                        <a:rPr lang="en-US" sz="900" b="0" i="0" u="none" strike="noStrike" dirty="0">
                          <a:effectLst/>
                          <a:latin typeface="Proxima Nova" pitchFamily="50" charset="0"/>
                        </a:rPr>
                        <a:t>factor/under portion</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Proxima Nova" pitchFamily="50" charset="0"/>
                        </a:rPr>
                        <a:t>Categorical</a:t>
                      </a:r>
                    </a:p>
                  </a:txBody>
                  <a:tcPr marL="8296" marR="8296"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82 </a:t>
                      </a:r>
                      <a:r>
                        <a:rPr lang="en-US" sz="900" b="0" i="0" u="none" strike="noStrike" dirty="0" smtClean="0">
                          <a:effectLst/>
                          <a:latin typeface="Proxima Nova" pitchFamily="50" charset="0"/>
                        </a:rPr>
                        <a:t>locations</a:t>
                      </a:r>
                      <a:r>
                        <a:rPr lang="en-US" sz="900" b="0" i="0" u="none" strike="noStrike" dirty="0">
                          <a:effectLst/>
                          <a:latin typeface="Proxima Nova" pitchFamily="50" charset="0"/>
                        </a:rPr>
                        <a:t/>
                      </a:r>
                      <a:br>
                        <a:rPr lang="en-US" sz="900" b="0" i="0" u="none" strike="noStrike" dirty="0">
                          <a:effectLst/>
                          <a:latin typeface="Proxima Nova" pitchFamily="50" charset="0"/>
                        </a:rPr>
                      </a:br>
                      <a:r>
                        <a:rPr lang="en-US" sz="900" b="0" i="0" u="none" strike="noStrike" dirty="0">
                          <a:effectLst/>
                          <a:latin typeface="Proxima Nova" pitchFamily="50" charset="0"/>
                        </a:rPr>
                        <a:t>(21 no data)</a:t>
                      </a: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In location study</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OSD's</a:t>
                      </a: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Proxima Nova" pitchFamily="50" charset="0"/>
                        </a:rPr>
                        <a:t>Contingency Table (Test of Independence)</a:t>
                      </a:r>
                    </a:p>
                  </a:txBody>
                  <a:tcPr marL="8296" marR="8296" marT="62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Proxima Nova" pitchFamily="50" charset="0"/>
                        </a:rPr>
                        <a:t>Tools</a:t>
                      </a:r>
                      <a:br>
                        <a:rPr lang="en-US" sz="900" b="0" i="0" u="none" strike="noStrike" dirty="0">
                          <a:effectLst/>
                          <a:latin typeface="Proxima Nova" pitchFamily="50" charset="0"/>
                        </a:rPr>
                      </a:br>
                      <a:r>
                        <a:rPr lang="en-US" sz="900" b="0" i="0" u="none" strike="noStrike" dirty="0">
                          <a:effectLst/>
                          <a:latin typeface="Proxima Nova" pitchFamily="50" charset="0"/>
                        </a:rPr>
                        <a:t>Information</a:t>
                      </a:r>
                      <a:br>
                        <a:rPr lang="en-US" sz="900" b="0" i="0" u="none" strike="noStrike" dirty="0">
                          <a:effectLst/>
                          <a:latin typeface="Proxima Nova" pitchFamily="50" charset="0"/>
                        </a:rPr>
                      </a:br>
                      <a:r>
                        <a:rPr lang="en-US" sz="900" b="0" i="0" u="none" strike="noStrike" dirty="0">
                          <a:effectLst/>
                          <a:latin typeface="Proxima Nova" pitchFamily="50" charset="0"/>
                        </a:rPr>
                        <a:t>Language</a:t>
                      </a:r>
                      <a:br>
                        <a:rPr lang="en-US" sz="900" b="0" i="0" u="none" strike="noStrike" dirty="0">
                          <a:effectLst/>
                          <a:latin typeface="Proxima Nova" pitchFamily="50" charset="0"/>
                        </a:rPr>
                      </a:br>
                      <a:endParaRPr lang="en-US" sz="900" b="0" i="0" u="none" strike="noStrike" dirty="0">
                        <a:effectLst/>
                        <a:latin typeface="Proxima Nova" pitchFamily="50" charset="0"/>
                      </a:endParaRPr>
                    </a:p>
                  </a:txBody>
                  <a:tcPr marL="8296" marR="8296" marT="62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dirty="0"/>
          </a:p>
        </p:txBody>
      </p:sp>
    </p:spTree>
    <p:extLst>
      <p:ext uri="{BB962C8B-B14F-4D97-AF65-F5344CB8AC3E}">
        <p14:creationId xmlns:p14="http://schemas.microsoft.com/office/powerpoint/2010/main" val="482997791"/>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Measurement System - Study</a:t>
            </a:r>
          </a:p>
        </p:txBody>
      </p:sp>
      <p:sp>
        <p:nvSpPr>
          <p:cNvPr id="3" name="Text Placeholder 2"/>
          <p:cNvSpPr>
            <a:spLocks noGrp="1"/>
          </p:cNvSpPr>
          <p:nvPr>
            <p:ph type="body" idx="1"/>
          </p:nvPr>
        </p:nvSpPr>
        <p:spPr/>
        <p:txBody>
          <a:bodyPr/>
          <a:lstStyle/>
          <a:p>
            <a:r>
              <a:rPr lang="en-US" sz="1000" dirty="0"/>
              <a:t>15 Surveyors (OSD’s) </a:t>
            </a:r>
          </a:p>
          <a:p>
            <a:r>
              <a:rPr lang="en-US" sz="1000" dirty="0"/>
              <a:t>82 Locations</a:t>
            </a:r>
          </a:p>
          <a:p>
            <a:pPr lvl="1"/>
            <a:r>
              <a:rPr lang="en-US" sz="1000" dirty="0"/>
              <a:t>Business Dining – 32</a:t>
            </a:r>
          </a:p>
          <a:p>
            <a:pPr lvl="1"/>
            <a:r>
              <a:rPr lang="en-US" sz="1000" dirty="0"/>
              <a:t>Healthcare – 20</a:t>
            </a:r>
          </a:p>
          <a:p>
            <a:pPr lvl="1"/>
            <a:r>
              <a:rPr lang="en-US" sz="1000" dirty="0"/>
              <a:t>Corrections – 17</a:t>
            </a:r>
          </a:p>
          <a:p>
            <a:pPr lvl="1"/>
            <a:r>
              <a:rPr lang="en-US" sz="1000" dirty="0"/>
              <a:t>Higher Ed – 9</a:t>
            </a:r>
          </a:p>
          <a:p>
            <a:pPr lvl="1"/>
            <a:r>
              <a:rPr lang="en-US" sz="1000" dirty="0"/>
              <a:t>Sports &amp; Entertainment - 2</a:t>
            </a:r>
          </a:p>
          <a:p>
            <a:r>
              <a:rPr lang="en-US" sz="1000" dirty="0"/>
              <a:t>21 locations no data (not using PWS or Recipes)</a:t>
            </a:r>
          </a:p>
          <a:p>
            <a:r>
              <a:rPr lang="en-US" sz="1000" dirty="0"/>
              <a:t>756 random food samples </a:t>
            </a:r>
          </a:p>
          <a:p>
            <a:r>
              <a:rPr lang="en-US" sz="1000" dirty="0"/>
              <a:t>Study Period June 16, 2015 – July 30, 2015</a:t>
            </a:r>
          </a:p>
          <a:p>
            <a:endParaRPr lang="en-US" sz="1100" dirty="0"/>
          </a:p>
        </p:txBody>
      </p:sp>
      <p:pic>
        <p:nvPicPr>
          <p:cNvPr id="6" name="Picture 5"/>
          <p:cNvPicPr>
            <a:picLocks noChangeAspect="1"/>
          </p:cNvPicPr>
          <p:nvPr/>
        </p:nvPicPr>
        <p:blipFill rotWithShape="1">
          <a:blip r:embed="rId2"/>
          <a:srcRect l="3500" t="23333" r="15501" b="34000"/>
          <a:stretch/>
        </p:blipFill>
        <p:spPr>
          <a:xfrm>
            <a:off x="248093" y="2927350"/>
            <a:ext cx="8686800" cy="1930400"/>
          </a:xfrm>
          <a:prstGeom prst="rect">
            <a:avLst/>
          </a:prstGeom>
        </p:spPr>
      </p:pic>
      <p:sp>
        <p:nvSpPr>
          <p:cNvPr id="2" name="TextBox 1"/>
          <p:cNvSpPr txBox="1"/>
          <p:nvPr/>
        </p:nvSpPr>
        <p:spPr>
          <a:xfrm>
            <a:off x="5282609" y="133350"/>
            <a:ext cx="3657600" cy="1384995"/>
          </a:xfrm>
          <a:prstGeom prst="rect">
            <a:avLst/>
          </a:prstGeom>
          <a:noFill/>
          <a:ln w="28575">
            <a:solidFill>
              <a:schemeClr val="accent1">
                <a:hueOff val="0"/>
                <a:satOff val="0"/>
                <a:lumOff val="0"/>
              </a:schemeClr>
            </a:solidFill>
          </a:ln>
        </p:spPr>
        <p:txBody>
          <a:bodyPr wrap="square" rtlCol="0">
            <a:spAutoFit/>
          </a:bodyPr>
          <a:lstStyle/>
          <a:p>
            <a:pPr algn="l"/>
            <a:r>
              <a:rPr lang="en-US" dirty="0" smtClean="0">
                <a:solidFill>
                  <a:srgbClr val="24135F"/>
                </a:solidFill>
                <a:latin typeface="Proxima Nova" pitchFamily="50" charset="0"/>
              </a:rPr>
              <a:t>OSDs used on-site measuring devices (scales, measuring cups, scoops, etc.).</a:t>
            </a:r>
          </a:p>
          <a:p>
            <a:pPr algn="l"/>
            <a:endParaRPr lang="en-US" dirty="0" smtClean="0">
              <a:solidFill>
                <a:srgbClr val="24135F"/>
              </a:solidFill>
              <a:latin typeface="Proxima Nova" pitchFamily="50" charset="0"/>
            </a:endParaRPr>
          </a:p>
          <a:p>
            <a:pPr algn="l"/>
            <a:r>
              <a:rPr lang="en-US" dirty="0" smtClean="0">
                <a:solidFill>
                  <a:srgbClr val="24135F"/>
                </a:solidFill>
                <a:latin typeface="Proxima Nova" pitchFamily="50" charset="0"/>
              </a:rPr>
              <a:t>Did not capture quantity produced of each item sampled or relationship to total food spend at that location.</a:t>
            </a:r>
            <a:endParaRPr lang="en-US" dirty="0">
              <a:solidFill>
                <a:srgbClr val="24135F"/>
              </a:solidFill>
              <a:latin typeface="Proxima Nova" pitchFamily="50" charset="0"/>
            </a:endParaRPr>
          </a:p>
        </p:txBody>
      </p:sp>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dirty="0"/>
          </a:p>
        </p:txBody>
      </p:sp>
    </p:spTree>
    <p:extLst>
      <p:ext uri="{BB962C8B-B14F-4D97-AF65-F5344CB8AC3E}">
        <p14:creationId xmlns:p14="http://schemas.microsoft.com/office/powerpoint/2010/main" val="1803913097"/>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Validate Measurement System Gage R&amp;R</a:t>
            </a:r>
            <a:endParaRPr lang="en-US" dirty="0"/>
          </a:p>
        </p:txBody>
      </p:sp>
      <p:pic>
        <p:nvPicPr>
          <p:cNvPr id="6" name="Picture 5"/>
          <p:cNvPicPr>
            <a:picLocks noChangeAspect="1"/>
          </p:cNvPicPr>
          <p:nvPr/>
        </p:nvPicPr>
        <p:blipFill>
          <a:blip r:embed="rId2"/>
          <a:stretch>
            <a:fillRect/>
          </a:stretch>
        </p:blipFill>
        <p:spPr>
          <a:xfrm>
            <a:off x="-3109143" y="457040"/>
            <a:ext cx="2446232" cy="2434801"/>
          </a:xfrm>
          <a:prstGeom prst="rect">
            <a:avLst/>
          </a:prstGeom>
        </p:spPr>
      </p:pic>
      <p:pic>
        <p:nvPicPr>
          <p:cNvPr id="7" name="Picture 6"/>
          <p:cNvPicPr>
            <a:picLocks noChangeAspect="1"/>
          </p:cNvPicPr>
          <p:nvPr/>
        </p:nvPicPr>
        <p:blipFill>
          <a:blip r:embed="rId3"/>
          <a:stretch>
            <a:fillRect/>
          </a:stretch>
        </p:blipFill>
        <p:spPr>
          <a:xfrm>
            <a:off x="9761610" y="523291"/>
            <a:ext cx="2396284" cy="2368550"/>
          </a:xfrm>
          <a:prstGeom prst="rect">
            <a:avLst/>
          </a:prstGeom>
        </p:spPr>
      </p:pic>
      <p:sp>
        <p:nvSpPr>
          <p:cNvPr id="8" name="TextBox 7"/>
          <p:cNvSpPr txBox="1"/>
          <p:nvPr/>
        </p:nvSpPr>
        <p:spPr>
          <a:xfrm>
            <a:off x="4587885" y="3046857"/>
            <a:ext cx="4409116" cy="1738938"/>
          </a:xfrm>
          <a:prstGeom prst="rect">
            <a:avLst/>
          </a:prstGeom>
          <a:noFill/>
          <a:ln>
            <a:solidFill>
              <a:schemeClr val="tx1"/>
            </a:solidFill>
          </a:ln>
        </p:spPr>
        <p:txBody>
          <a:bodyPr wrap="square" rtlCol="0">
            <a:spAutoFit/>
          </a:bodyPr>
          <a:lstStyle/>
          <a:p>
            <a:pPr algn="l"/>
            <a:r>
              <a:rPr lang="en-US" sz="11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Source             </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Var</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Comp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Contribution (</a:t>
            </a:r>
            <a:r>
              <a:rPr lang="en-US" sz="1200" dirty="0">
                <a:latin typeface="Arial" panose="020B0604020202020204" pitchFamily="34" charset="0"/>
                <a:cs typeface="Arial" panose="020B0604020202020204" pitchFamily="34" charset="0"/>
              </a:rPr>
              <a:t>of </a:t>
            </a:r>
            <a:r>
              <a:rPr lang="en-US" sz="1200" dirty="0" err="1" smtClean="0">
                <a:latin typeface="Arial" panose="020B0604020202020204" pitchFamily="34" charset="0"/>
                <a:cs typeface="Arial" panose="020B0604020202020204" pitchFamily="34" charset="0"/>
              </a:rPr>
              <a:t>Var</a:t>
            </a:r>
            <a:r>
              <a:rPr lang="en-US" sz="1200" dirty="0" smtClean="0">
                <a:latin typeface="Arial" panose="020B0604020202020204" pitchFamily="34" charset="0"/>
                <a:cs typeface="Arial" panose="020B0604020202020204" pitchFamily="34" charset="0"/>
              </a:rPr>
              <a:t> Comp)</a:t>
            </a:r>
          </a:p>
          <a:p>
            <a:pPr algn="l"/>
            <a:r>
              <a:rPr lang="pt-BR" sz="1200" dirty="0" smtClean="0">
                <a:latin typeface="Arial" panose="020B0604020202020204" pitchFamily="34" charset="0"/>
                <a:cs typeface="Arial" panose="020B0604020202020204" pitchFamily="34" charset="0"/>
              </a:rPr>
              <a:t>Total Gage R&amp;R     0.019508                       7.85</a:t>
            </a:r>
          </a:p>
          <a:p>
            <a:pPr algn="l"/>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Repeatability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0.019508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7.85</a:t>
            </a:r>
          </a:p>
          <a:p>
            <a:pPr algn="l"/>
            <a:r>
              <a:rPr lang="en-US" sz="1200" dirty="0">
                <a:latin typeface="Arial" panose="020B0604020202020204" pitchFamily="34" charset="0"/>
                <a:cs typeface="Arial" panose="020B0604020202020204" pitchFamily="34" charset="0"/>
              </a:rPr>
              <a:t>  Reproducibility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0.000000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0.00</a:t>
            </a:r>
          </a:p>
          <a:p>
            <a:pPr algn="l"/>
            <a:r>
              <a:rPr lang="en-US" sz="1200" dirty="0">
                <a:latin typeface="Arial" panose="020B0604020202020204" pitchFamily="34" charset="0"/>
                <a:cs typeface="Arial" panose="020B0604020202020204" pitchFamily="34" charset="0"/>
              </a:rPr>
              <a:t>    Operator_1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0.000000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0.00</a:t>
            </a:r>
          </a:p>
          <a:p>
            <a:pPr algn="l"/>
            <a:r>
              <a:rPr lang="en-US" sz="1200" dirty="0">
                <a:latin typeface="Arial" panose="020B0604020202020204" pitchFamily="34" charset="0"/>
                <a:cs typeface="Arial" panose="020B0604020202020204" pitchFamily="34" charset="0"/>
              </a:rPr>
              <a:t>Part-To-Part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0.229081     </a:t>
            </a:r>
            <a:r>
              <a:rPr lang="en-US" sz="1200"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92.15</a:t>
            </a:r>
          </a:p>
          <a:p>
            <a:pPr algn="l"/>
            <a:r>
              <a:rPr lang="en-US" sz="1200" dirty="0" smtClean="0">
                <a:latin typeface="Arial" panose="020B0604020202020204" pitchFamily="34" charset="0"/>
                <a:cs typeface="Arial" panose="020B0604020202020204" pitchFamily="34" charset="0"/>
              </a:rPr>
              <a:t>Total Variation         0.248589                  100.00</a:t>
            </a:r>
            <a:endParaRPr lang="en-US"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142084" y="1290553"/>
            <a:ext cx="3615705" cy="1597012"/>
          </a:xfrm>
          <a:prstGeom prst="rect">
            <a:avLst/>
          </a:prstGeom>
        </p:spPr>
      </p:pic>
      <p:pic>
        <p:nvPicPr>
          <p:cNvPr id="10" name="Picture 9"/>
          <p:cNvPicPr>
            <a:picLocks noChangeAspect="1"/>
          </p:cNvPicPr>
          <p:nvPr/>
        </p:nvPicPr>
        <p:blipFill>
          <a:blip r:embed="rId4"/>
          <a:stretch>
            <a:fillRect/>
          </a:stretch>
        </p:blipFill>
        <p:spPr>
          <a:xfrm>
            <a:off x="186827" y="1176349"/>
            <a:ext cx="3460942" cy="1610630"/>
          </a:xfrm>
          <a:prstGeom prst="rect">
            <a:avLst/>
          </a:prstGeom>
        </p:spPr>
      </p:pic>
      <p:sp>
        <p:nvSpPr>
          <p:cNvPr id="11" name="TextBox 10"/>
          <p:cNvSpPr txBox="1"/>
          <p:nvPr/>
        </p:nvSpPr>
        <p:spPr>
          <a:xfrm>
            <a:off x="119375" y="3216135"/>
            <a:ext cx="4343400" cy="1569660"/>
          </a:xfrm>
          <a:prstGeom prst="rect">
            <a:avLst/>
          </a:prstGeom>
          <a:noFill/>
          <a:ln>
            <a:solidFill>
              <a:schemeClr val="tx1"/>
            </a:solidFill>
          </a:ln>
        </p:spPr>
        <p:txBody>
          <a:bodyPr wrap="square" rtlCol="0">
            <a:spAutoFit/>
          </a:bodyPr>
          <a:lstStyle/>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Source              </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Var</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Comp   </a:t>
            </a:r>
            <a:r>
              <a:rPr lang="en-US" sz="1200" dirty="0" smtClean="0">
                <a:latin typeface="Arial" panose="020B0604020202020204" pitchFamily="34" charset="0"/>
                <a:cs typeface="Arial" panose="020B0604020202020204" pitchFamily="34" charset="0"/>
              </a:rPr>
              <a:t> %Contribution (</a:t>
            </a:r>
            <a:r>
              <a:rPr lang="en-US" sz="1200" dirty="0">
                <a:latin typeface="Arial" panose="020B0604020202020204" pitchFamily="34" charset="0"/>
                <a:cs typeface="Arial" panose="020B0604020202020204" pitchFamily="34" charset="0"/>
              </a:rPr>
              <a:t>of </a:t>
            </a:r>
            <a:r>
              <a:rPr lang="en-US" sz="1200" dirty="0" err="1" smtClean="0">
                <a:latin typeface="Arial" panose="020B0604020202020204" pitchFamily="34" charset="0"/>
                <a:cs typeface="Arial" panose="020B0604020202020204" pitchFamily="34" charset="0"/>
              </a:rPr>
              <a:t>Var</a:t>
            </a:r>
            <a:r>
              <a:rPr lang="en-US" sz="1200" dirty="0" smtClean="0">
                <a:latin typeface="Arial" panose="020B0604020202020204" pitchFamily="34" charset="0"/>
                <a:cs typeface="Arial" panose="020B0604020202020204" pitchFamily="34" charset="0"/>
              </a:rPr>
              <a:t> Comp)</a:t>
            </a:r>
          </a:p>
          <a:p>
            <a:pPr algn="l"/>
            <a:r>
              <a:rPr lang="pt-BR" sz="1200" dirty="0" smtClean="0">
                <a:latin typeface="Arial" panose="020B0604020202020204" pitchFamily="34" charset="0"/>
                <a:cs typeface="Arial" panose="020B0604020202020204" pitchFamily="34" charset="0"/>
              </a:rPr>
              <a:t>Total Gage R&amp;R       0.087322                 27.56</a:t>
            </a:r>
          </a:p>
          <a:p>
            <a:pPr algn="l"/>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Repeatability    </a:t>
            </a:r>
            <a:r>
              <a:rPr lang="en-US" sz="1200" dirty="0" smtClean="0">
                <a:latin typeface="Arial" panose="020B0604020202020204" pitchFamily="34" charset="0"/>
                <a:cs typeface="Arial" panose="020B0604020202020204" pitchFamily="34" charset="0"/>
              </a:rPr>
              <a:t>      0.087322                  </a:t>
            </a:r>
            <a:r>
              <a:rPr lang="en-US" sz="1200" dirty="0">
                <a:latin typeface="Arial" panose="020B0604020202020204" pitchFamily="34" charset="0"/>
                <a:cs typeface="Arial" panose="020B0604020202020204" pitchFamily="34" charset="0"/>
              </a:rPr>
              <a:t>27.56</a:t>
            </a:r>
          </a:p>
          <a:p>
            <a:pPr algn="l"/>
            <a:r>
              <a:rPr lang="en-US" sz="1200" dirty="0">
                <a:latin typeface="Arial" panose="020B0604020202020204" pitchFamily="34" charset="0"/>
                <a:cs typeface="Arial" panose="020B0604020202020204" pitchFamily="34" charset="0"/>
              </a:rPr>
              <a:t>  Reproducibility  </a:t>
            </a:r>
            <a:r>
              <a:rPr lang="en-US" sz="1200" dirty="0" smtClean="0">
                <a:latin typeface="Arial" panose="020B0604020202020204" pitchFamily="34" charset="0"/>
                <a:cs typeface="Arial" panose="020B0604020202020204" pitchFamily="34" charset="0"/>
              </a:rPr>
              <a:t>     0.000000                    </a:t>
            </a:r>
            <a:r>
              <a:rPr lang="en-US" sz="1200" dirty="0">
                <a:latin typeface="Arial" panose="020B0604020202020204" pitchFamily="34" charset="0"/>
                <a:cs typeface="Arial" panose="020B0604020202020204" pitchFamily="34" charset="0"/>
              </a:rPr>
              <a:t>0.00</a:t>
            </a:r>
          </a:p>
          <a:p>
            <a:pPr algn="l"/>
            <a:r>
              <a:rPr lang="en-US" sz="1200" dirty="0">
                <a:latin typeface="Arial" panose="020B0604020202020204" pitchFamily="34" charset="0"/>
                <a:cs typeface="Arial" panose="020B0604020202020204" pitchFamily="34" charset="0"/>
              </a:rPr>
              <a:t>    Operator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0.000000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0.00</a:t>
            </a:r>
          </a:p>
          <a:p>
            <a:pPr algn="l"/>
            <a:r>
              <a:rPr lang="en-US" sz="1200" dirty="0">
                <a:latin typeface="Arial" panose="020B0604020202020204" pitchFamily="34" charset="0"/>
                <a:cs typeface="Arial" panose="020B0604020202020204" pitchFamily="34" charset="0"/>
              </a:rPr>
              <a:t>Part-To-Part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0.229569         </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72.44</a:t>
            </a:r>
            <a:endParaRPr lang="en-US" sz="1200" b="1"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Total Variation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0.316891         </a:t>
            </a:r>
            <a:r>
              <a:rPr lang="en-US" sz="1200" dirty="0" smtClean="0">
                <a:latin typeface="Arial" panose="020B0604020202020204" pitchFamily="34" charset="0"/>
                <a:cs typeface="Arial" panose="020B0604020202020204" pitchFamily="34" charset="0"/>
              </a:rPr>
              <a:t>       100.00</a:t>
            </a:r>
            <a:endParaRPr lang="en-US" sz="1200" dirty="0">
              <a:latin typeface="Arial" panose="020B0604020202020204" pitchFamily="34" charset="0"/>
              <a:cs typeface="Arial" panose="020B0604020202020204" pitchFamily="34" charset="0"/>
            </a:endParaRPr>
          </a:p>
        </p:txBody>
      </p:sp>
      <p:sp>
        <p:nvSpPr>
          <p:cNvPr id="13" name="Rectangle 12"/>
          <p:cNvSpPr/>
          <p:nvPr/>
        </p:nvSpPr>
        <p:spPr>
          <a:xfrm>
            <a:off x="2743200" y="1858226"/>
            <a:ext cx="1244250" cy="461665"/>
          </a:xfrm>
          <a:prstGeom prst="rect">
            <a:avLst/>
          </a:prstGeom>
          <a:noFill/>
        </p:spPr>
        <p:txBody>
          <a:bodyPr wrap="none" lIns="91440" tIns="45720" rIns="91440" bIns="45720">
            <a:spAutoFit/>
          </a:bodyPr>
          <a:lstStyle/>
          <a:p>
            <a:pPr algn="ctr"/>
            <a:r>
              <a:rPr lang="en-US" sz="2400" b="1" cap="none" spc="0" dirty="0" smtClean="0">
                <a:ln w="22225">
                  <a:solidFill>
                    <a:schemeClr val="accent2"/>
                  </a:solidFill>
                  <a:prstDash val="solid"/>
                </a:ln>
                <a:solidFill>
                  <a:srgbClr val="B80000"/>
                </a:solidFill>
                <a:effectLst/>
              </a:rPr>
              <a:t>Manual</a:t>
            </a:r>
            <a:endParaRPr lang="en-US" sz="2400" b="1" cap="none" spc="0" dirty="0">
              <a:ln w="22225">
                <a:solidFill>
                  <a:schemeClr val="accent2"/>
                </a:solidFill>
                <a:prstDash val="solid"/>
              </a:ln>
              <a:solidFill>
                <a:srgbClr val="B80000"/>
              </a:solidFill>
              <a:effectLst/>
            </a:endParaRPr>
          </a:p>
        </p:txBody>
      </p:sp>
      <p:sp>
        <p:nvSpPr>
          <p:cNvPr id="14" name="Rectangle 13"/>
          <p:cNvSpPr/>
          <p:nvPr/>
        </p:nvSpPr>
        <p:spPr>
          <a:xfrm>
            <a:off x="7872975" y="2089059"/>
            <a:ext cx="1124026" cy="461665"/>
          </a:xfrm>
          <a:prstGeom prst="rect">
            <a:avLst/>
          </a:prstGeom>
          <a:noFill/>
        </p:spPr>
        <p:txBody>
          <a:bodyPr wrap="none" lIns="91440" tIns="45720" rIns="91440" bIns="45720">
            <a:spAutoFit/>
          </a:bodyPr>
          <a:lstStyle/>
          <a:p>
            <a:pPr algn="ctr"/>
            <a:r>
              <a:rPr lang="en-US" sz="2400" b="1" cap="none" spc="0" dirty="0" smtClean="0">
                <a:ln w="22225">
                  <a:solidFill>
                    <a:srgbClr val="B80000"/>
                  </a:solidFill>
                  <a:prstDash val="solid"/>
                </a:ln>
                <a:solidFill>
                  <a:srgbClr val="B80000"/>
                </a:solidFill>
                <a:effectLst/>
              </a:rPr>
              <a:t>Digital</a:t>
            </a:r>
            <a:endParaRPr lang="en-US" sz="2400" b="1" cap="none" spc="0" dirty="0">
              <a:ln w="22225">
                <a:solidFill>
                  <a:srgbClr val="B80000"/>
                </a:solidFill>
                <a:prstDash val="solid"/>
              </a:ln>
              <a:solidFill>
                <a:srgbClr val="B80000"/>
              </a:solidFill>
              <a:effectLst/>
            </a:endParaRPr>
          </a:p>
        </p:txBody>
      </p:sp>
      <p:sp>
        <p:nvSpPr>
          <p:cNvPr id="15" name="Rectangle 14"/>
          <p:cNvSpPr/>
          <p:nvPr/>
        </p:nvSpPr>
        <p:spPr>
          <a:xfrm>
            <a:off x="75261" y="2795885"/>
            <a:ext cx="4115739" cy="461665"/>
          </a:xfrm>
          <a:prstGeom prst="rect">
            <a:avLst/>
          </a:prstGeom>
        </p:spPr>
        <p:txBody>
          <a:bodyPr wrap="square">
            <a:spAutoFit/>
          </a:bodyPr>
          <a:lstStyle/>
          <a:p>
            <a:r>
              <a:rPr lang="en-US" sz="1200" u="sng" dirty="0">
                <a:solidFill>
                  <a:srgbClr val="24135F"/>
                </a:solidFill>
                <a:latin typeface="Proxima Nova" pitchFamily="50" charset="0"/>
              </a:rPr>
              <a:t>Practical conclusion: </a:t>
            </a:r>
            <a:endParaRPr lang="en-US" sz="1200" u="sng" dirty="0" smtClean="0">
              <a:solidFill>
                <a:srgbClr val="24135F"/>
              </a:solidFill>
              <a:latin typeface="Proxima Nova" pitchFamily="50" charset="0"/>
            </a:endParaRPr>
          </a:p>
          <a:p>
            <a:r>
              <a:rPr lang="en-US" sz="1200" dirty="0">
                <a:solidFill>
                  <a:srgbClr val="24135F"/>
                </a:solidFill>
                <a:latin typeface="Proxima Nova" pitchFamily="50" charset="0"/>
              </a:rPr>
              <a:t>D</a:t>
            </a:r>
            <a:r>
              <a:rPr lang="en-US" sz="1200" dirty="0" smtClean="0">
                <a:solidFill>
                  <a:srgbClr val="24135F"/>
                </a:solidFill>
                <a:latin typeface="Proxima Nova" pitchFamily="50" charset="0"/>
              </a:rPr>
              <a:t>igital </a:t>
            </a:r>
            <a:r>
              <a:rPr lang="en-US" sz="1200" dirty="0">
                <a:solidFill>
                  <a:srgbClr val="24135F"/>
                </a:solidFill>
                <a:latin typeface="Proxima Nova" pitchFamily="50" charset="0"/>
              </a:rPr>
              <a:t>scales yield more </a:t>
            </a:r>
            <a:r>
              <a:rPr lang="en-US" sz="1200" b="1" dirty="0" smtClean="0">
                <a:solidFill>
                  <a:srgbClr val="24135F"/>
                </a:solidFill>
                <a:latin typeface="Proxima Nova" pitchFamily="50" charset="0"/>
              </a:rPr>
              <a:t>repeatable </a:t>
            </a:r>
            <a:r>
              <a:rPr lang="en-US" sz="1200" dirty="0">
                <a:solidFill>
                  <a:srgbClr val="24135F"/>
                </a:solidFill>
                <a:latin typeface="Proxima Nova" pitchFamily="50" charset="0"/>
              </a:rPr>
              <a:t>data.</a:t>
            </a:r>
          </a:p>
        </p:txBody>
      </p:sp>
      <p:sp>
        <p:nvSpPr>
          <p:cNvPr id="1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23</a:t>
            </a:fld>
            <a:endParaRPr lang="en" dirty="0"/>
          </a:p>
        </p:txBody>
      </p:sp>
    </p:spTree>
    <p:extLst>
      <p:ext uri="{BB962C8B-B14F-4D97-AF65-F5344CB8AC3E}">
        <p14:creationId xmlns:p14="http://schemas.microsoft.com/office/powerpoint/2010/main" val="256195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pPr eaLnBrk="1" hangingPunct="1"/>
            <a:r>
              <a:rPr lang="en-US" dirty="0" smtClean="0"/>
              <a:t>Baseline Performance – results of 2015 study </a:t>
            </a:r>
            <a:br>
              <a:rPr lang="en-US" dirty="0" smtClean="0"/>
            </a:br>
            <a:endParaRPr lang="en-US" dirty="0" smtClean="0"/>
          </a:p>
        </p:txBody>
      </p:sp>
      <p:sp>
        <p:nvSpPr>
          <p:cNvPr id="21508" name="Rectangle 7"/>
          <p:cNvSpPr>
            <a:spLocks noGrp="1" noChangeArrowheads="1"/>
          </p:cNvSpPr>
          <p:nvPr>
            <p:ph type="body" idx="1"/>
          </p:nvPr>
        </p:nvSpPr>
        <p:spPr/>
        <p:txBody>
          <a:bodyPr/>
          <a:lstStyle/>
          <a:p>
            <a:pPr marL="0" indent="0" eaLnBrk="1" hangingPunct="1"/>
            <a:endParaRPr lang="en-US" dirty="0" smtClean="0"/>
          </a:p>
          <a:p>
            <a:pPr marL="0" indent="0" eaLnBrk="1" hangingPunct="1"/>
            <a:endParaRPr lang="en-US" dirty="0" smtClean="0"/>
          </a:p>
        </p:txBody>
      </p:sp>
      <p:pic>
        <p:nvPicPr>
          <p:cNvPr id="15" name="Picture 14"/>
          <p:cNvPicPr>
            <a:picLocks noChangeAspect="1"/>
          </p:cNvPicPr>
          <p:nvPr/>
        </p:nvPicPr>
        <p:blipFill>
          <a:blip r:embed="rId3"/>
          <a:stretch>
            <a:fillRect/>
          </a:stretch>
        </p:blipFill>
        <p:spPr>
          <a:xfrm>
            <a:off x="4419600" y="1406841"/>
            <a:ext cx="3240768" cy="2142641"/>
          </a:xfrm>
          <a:prstGeom prst="rect">
            <a:avLst/>
          </a:prstGeom>
        </p:spPr>
      </p:pic>
      <p:sp>
        <p:nvSpPr>
          <p:cNvPr id="7" name="Rectangle 6"/>
          <p:cNvSpPr/>
          <p:nvPr/>
        </p:nvSpPr>
        <p:spPr>
          <a:xfrm>
            <a:off x="322312" y="3867735"/>
            <a:ext cx="8686800" cy="990015"/>
          </a:xfrm>
          <a:prstGeom prst="rect">
            <a:avLst/>
          </a:prstGeom>
        </p:spPr>
        <p:txBody>
          <a:bodyPr wrap="square">
            <a:spAutoFit/>
          </a:bodyPr>
          <a:lstStyle/>
          <a:p>
            <a:pPr>
              <a:spcBef>
                <a:spcPts val="480"/>
              </a:spcBef>
              <a:spcAft>
                <a:spcPts val="0"/>
              </a:spcAft>
            </a:pPr>
            <a:r>
              <a:rPr lang="en-CA" sz="1000" dirty="0" smtClean="0">
                <a:solidFill>
                  <a:srgbClr val="24135F"/>
                </a:solidFill>
                <a:latin typeface="Proxima Nova" pitchFamily="50" charset="0"/>
              </a:rPr>
              <a:t>H</a:t>
            </a:r>
            <a:r>
              <a:rPr lang="en-CA" sz="1000" baseline="-25000" dirty="0" smtClean="0">
                <a:solidFill>
                  <a:srgbClr val="24135F"/>
                </a:solidFill>
                <a:latin typeface="Proxima Nova" pitchFamily="50" charset="0"/>
              </a:rPr>
              <a:t>o</a:t>
            </a:r>
            <a:r>
              <a:rPr lang="en-CA" sz="1000" dirty="0" smtClean="0">
                <a:solidFill>
                  <a:srgbClr val="24135F"/>
                </a:solidFill>
                <a:latin typeface="Proxima Nova" pitchFamily="50" charset="0"/>
              </a:rPr>
              <a:t>:</a:t>
            </a:r>
            <a:r>
              <a:rPr lang="en-US" sz="1000" dirty="0" smtClean="0">
                <a:solidFill>
                  <a:srgbClr val="24135F"/>
                </a:solidFill>
                <a:latin typeface="Proxima Nova" pitchFamily="50" charset="0"/>
                <a:ea typeface="Times New Roman" panose="02020603050405020304" pitchFamily="18" charset="0"/>
                <a:cs typeface="Arial" panose="020B0604020202020204" pitchFamily="34" charset="0"/>
              </a:rPr>
              <a:t> There is no difference between studies</a:t>
            </a:r>
          </a:p>
          <a:p>
            <a:pPr>
              <a:spcBef>
                <a:spcPts val="480"/>
              </a:spcBef>
              <a:spcAft>
                <a:spcPts val="0"/>
              </a:spcAft>
            </a:pPr>
            <a:r>
              <a:rPr lang="en-CA" sz="1000" dirty="0" smtClean="0">
                <a:solidFill>
                  <a:srgbClr val="24135F"/>
                </a:solidFill>
                <a:latin typeface="Proxima Nova" pitchFamily="50" charset="0"/>
              </a:rPr>
              <a:t>H</a:t>
            </a:r>
            <a:r>
              <a:rPr lang="en-CA" sz="1000" baseline="-25000" dirty="0" smtClean="0">
                <a:solidFill>
                  <a:srgbClr val="24135F"/>
                </a:solidFill>
                <a:latin typeface="Proxima Nova" pitchFamily="50" charset="0"/>
              </a:rPr>
              <a:t>a</a:t>
            </a:r>
            <a:r>
              <a:rPr lang="en-CA" sz="1000" dirty="0" smtClean="0">
                <a:solidFill>
                  <a:srgbClr val="24135F"/>
                </a:solidFill>
                <a:latin typeface="Proxima Nova" pitchFamily="50" charset="0"/>
              </a:rPr>
              <a:t>:</a:t>
            </a:r>
            <a:r>
              <a:rPr lang="en-US" sz="1000" dirty="0" smtClean="0">
                <a:solidFill>
                  <a:srgbClr val="24135F"/>
                </a:solidFill>
                <a:latin typeface="Proxima Nova" pitchFamily="50" charset="0"/>
                <a:ea typeface="Times New Roman" panose="02020603050405020304" pitchFamily="18" charset="0"/>
                <a:cs typeface="Arial" panose="020B0604020202020204" pitchFamily="34" charset="0"/>
              </a:rPr>
              <a:t> There is a difference between studies</a:t>
            </a:r>
          </a:p>
          <a:p>
            <a:r>
              <a:rPr lang="en-US" sz="1000" dirty="0">
                <a:solidFill>
                  <a:srgbClr val="24135F"/>
                </a:solidFill>
                <a:latin typeface="Proxima Nova" pitchFamily="50" charset="0"/>
              </a:rPr>
              <a:t>Pearson Chi-Square = 3.470, DF = 2, P-Value = 0.176</a:t>
            </a:r>
          </a:p>
          <a:p>
            <a:r>
              <a:rPr lang="en-US" sz="1000" dirty="0">
                <a:solidFill>
                  <a:srgbClr val="24135F"/>
                </a:solidFill>
                <a:latin typeface="Proxima Nova" pitchFamily="50" charset="0"/>
              </a:rPr>
              <a:t>Likelihood Ratio Chi-Square = 3.405, DF = 2, P-Value = 0.182</a:t>
            </a:r>
          </a:p>
          <a:p>
            <a:pPr>
              <a:spcBef>
                <a:spcPts val="480"/>
              </a:spcBef>
              <a:spcAft>
                <a:spcPts val="0"/>
              </a:spcAft>
            </a:pPr>
            <a:r>
              <a:rPr lang="en-US" sz="1050" dirty="0" smtClean="0">
                <a:solidFill>
                  <a:srgbClr val="24135F"/>
                </a:solidFill>
                <a:effectLst/>
                <a:latin typeface="Proxima Nova" pitchFamily="50" charset="0"/>
                <a:ea typeface="Times New Roman" panose="02020603050405020304" pitchFamily="18" charset="0"/>
                <a:cs typeface="Arial" panose="020B0604020202020204" pitchFamily="34" charset="0"/>
              </a:rPr>
              <a:t>Conclusion – There is no statistical difference between the results of the 2 studies</a:t>
            </a:r>
            <a:endParaRPr lang="en-US" sz="700" dirty="0">
              <a:solidFill>
                <a:srgbClr val="24135F"/>
              </a:solidFill>
              <a:effectLst/>
              <a:latin typeface="Proxima Nova" pitchFamily="50" charset="0"/>
              <a:ea typeface="Times New Roman" panose="02020603050405020304" pitchFamily="18" charset="0"/>
              <a:cs typeface="Arial" panose="020B0604020202020204" pitchFamily="34" charset="0"/>
            </a:endParaRPr>
          </a:p>
        </p:txBody>
      </p:sp>
      <p:sp>
        <p:nvSpPr>
          <p:cNvPr id="2" name="TextBox 1"/>
          <p:cNvSpPr txBox="1"/>
          <p:nvPr/>
        </p:nvSpPr>
        <p:spPr>
          <a:xfrm>
            <a:off x="381000" y="3559958"/>
            <a:ext cx="1600200" cy="307777"/>
          </a:xfrm>
          <a:prstGeom prst="rect">
            <a:avLst/>
          </a:prstGeom>
          <a:noFill/>
        </p:spPr>
        <p:txBody>
          <a:bodyPr wrap="square" rtlCol="0">
            <a:spAutoFit/>
          </a:bodyPr>
          <a:lstStyle/>
          <a:p>
            <a:r>
              <a:rPr lang="en-US" u="sng" dirty="0" smtClean="0">
                <a:solidFill>
                  <a:srgbClr val="24135F"/>
                </a:solidFill>
                <a:latin typeface="Proxima Nova" pitchFamily="50" charset="0"/>
              </a:rPr>
              <a:t>Chi-Square</a:t>
            </a:r>
            <a:endParaRPr lang="en-US" u="sng" dirty="0">
              <a:solidFill>
                <a:srgbClr val="24135F"/>
              </a:solidFill>
              <a:latin typeface="Proxima Nova" pitchFamily="50" charset="0"/>
            </a:endParaRPr>
          </a:p>
        </p:txBody>
      </p:sp>
      <p:graphicFrame>
        <p:nvGraphicFramePr>
          <p:cNvPr id="9" name="Chart 8"/>
          <p:cNvGraphicFramePr>
            <a:graphicFrameLocks/>
          </p:cNvGraphicFramePr>
          <p:nvPr>
            <p:extLst>
              <p:ext uri="{D42A27DB-BD31-4B8C-83A1-F6EECF244321}">
                <p14:modId xmlns:p14="http://schemas.microsoft.com/office/powerpoint/2010/main" val="794855624"/>
              </p:ext>
            </p:extLst>
          </p:nvPr>
        </p:nvGraphicFramePr>
        <p:xfrm>
          <a:off x="381000" y="1006163"/>
          <a:ext cx="3733800" cy="2498408"/>
        </p:xfrm>
        <a:graphic>
          <a:graphicData uri="http://schemas.openxmlformats.org/drawingml/2006/chart">
            <c:chart xmlns:c="http://schemas.openxmlformats.org/drawingml/2006/chart" xmlns:r="http://schemas.openxmlformats.org/officeDocument/2006/relationships" r:id="rId4"/>
          </a:graphicData>
        </a:graphic>
      </p:graphicFrame>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24</a:t>
            </a:fld>
            <a:endParaRPr lang="en" dirty="0"/>
          </a:p>
        </p:txBody>
      </p:sp>
    </p:spTree>
    <p:extLst>
      <p:ext uri="{BB962C8B-B14F-4D97-AF65-F5344CB8AC3E}">
        <p14:creationId xmlns:p14="http://schemas.microsoft.com/office/powerpoint/2010/main" val="1288478392"/>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p:txBody>
          <a:bodyPr/>
          <a:lstStyle/>
          <a:p>
            <a:pPr eaLnBrk="1" hangingPunct="1"/>
            <a:r>
              <a:rPr lang="en-US" dirty="0" smtClean="0"/>
              <a:t>Baseline Performance: Calculated Recipe cost &amp; Actual cost</a:t>
            </a:r>
          </a:p>
        </p:txBody>
      </p:sp>
      <p:sp>
        <p:nvSpPr>
          <p:cNvPr id="14" name="TextBox 13"/>
          <p:cNvSpPr txBox="1"/>
          <p:nvPr/>
        </p:nvSpPr>
        <p:spPr>
          <a:xfrm>
            <a:off x="304800" y="1123950"/>
            <a:ext cx="5271710" cy="1384995"/>
          </a:xfrm>
          <a:prstGeom prst="rect">
            <a:avLst/>
          </a:prstGeom>
          <a:noFill/>
        </p:spPr>
        <p:txBody>
          <a:bodyPr wrap="square" rtlCol="0">
            <a:spAutoFit/>
          </a:bodyPr>
          <a:lstStyle/>
          <a:p>
            <a:r>
              <a:rPr lang="en-US" dirty="0">
                <a:solidFill>
                  <a:srgbClr val="24135F"/>
                </a:solidFill>
                <a:latin typeface="Proxima Nova" pitchFamily="50" charset="0"/>
              </a:rPr>
              <a:t>	</a:t>
            </a:r>
            <a:r>
              <a:rPr lang="en-US" sz="1400" dirty="0">
                <a:solidFill>
                  <a:srgbClr val="24135F"/>
                </a:solidFill>
                <a:latin typeface="Proxima Nova" pitchFamily="50" charset="0"/>
              </a:rPr>
              <a:t>Highest over	</a:t>
            </a:r>
            <a:r>
              <a:rPr lang="en-US" sz="1400" dirty="0" smtClean="0">
                <a:solidFill>
                  <a:srgbClr val="24135F"/>
                </a:solidFill>
                <a:latin typeface="Proxima Nova" pitchFamily="50" charset="0"/>
              </a:rPr>
              <a:t>Most </a:t>
            </a:r>
            <a:r>
              <a:rPr lang="en-US" sz="1400" dirty="0">
                <a:solidFill>
                  <a:srgbClr val="24135F"/>
                </a:solidFill>
                <a:latin typeface="Proxima Nova" pitchFamily="50" charset="0"/>
              </a:rPr>
              <a:t>Under</a:t>
            </a:r>
          </a:p>
          <a:p>
            <a:r>
              <a:rPr lang="en-US" sz="1400" dirty="0">
                <a:solidFill>
                  <a:srgbClr val="24135F"/>
                </a:solidFill>
                <a:latin typeface="Proxima Nova" pitchFamily="50" charset="0"/>
              </a:rPr>
              <a:t>BD	 $1.94 	</a:t>
            </a:r>
            <a:r>
              <a:rPr lang="en-US" sz="1400" dirty="0" smtClean="0">
                <a:solidFill>
                  <a:srgbClr val="24135F"/>
                </a:solidFill>
                <a:latin typeface="Proxima Nova" pitchFamily="50" charset="0"/>
              </a:rPr>
              <a:t>	 </a:t>
            </a:r>
            <a:r>
              <a:rPr lang="en-US" sz="1400" dirty="0">
                <a:solidFill>
                  <a:srgbClr val="24135F"/>
                </a:solidFill>
                <a:latin typeface="Proxima Nova" pitchFamily="50" charset="0"/>
              </a:rPr>
              <a:t>$(0.89)</a:t>
            </a:r>
          </a:p>
          <a:p>
            <a:r>
              <a:rPr lang="en-US" sz="1400" dirty="0">
                <a:solidFill>
                  <a:srgbClr val="24135F"/>
                </a:solidFill>
                <a:latin typeface="Proxima Nova" pitchFamily="50" charset="0"/>
              </a:rPr>
              <a:t>HC	 $1.06 </a:t>
            </a:r>
            <a:r>
              <a:rPr lang="en-US" sz="1400" dirty="0" smtClean="0">
                <a:solidFill>
                  <a:srgbClr val="24135F"/>
                </a:solidFill>
                <a:latin typeface="Proxima Nova" pitchFamily="50" charset="0"/>
              </a:rPr>
              <a:t>	</a:t>
            </a:r>
            <a:r>
              <a:rPr lang="en-US" sz="1400" dirty="0">
                <a:solidFill>
                  <a:srgbClr val="24135F"/>
                </a:solidFill>
                <a:latin typeface="Proxima Nova" pitchFamily="50" charset="0"/>
              </a:rPr>
              <a:t>	 $(1.78)</a:t>
            </a:r>
          </a:p>
          <a:p>
            <a:r>
              <a:rPr lang="en-US" sz="1400" dirty="0">
                <a:solidFill>
                  <a:srgbClr val="24135F"/>
                </a:solidFill>
                <a:latin typeface="Proxima Nova" pitchFamily="50" charset="0"/>
              </a:rPr>
              <a:t>HE	 $0.47 </a:t>
            </a:r>
            <a:r>
              <a:rPr lang="en-US" sz="1400" dirty="0" smtClean="0">
                <a:solidFill>
                  <a:srgbClr val="24135F"/>
                </a:solidFill>
                <a:latin typeface="Proxima Nova" pitchFamily="50" charset="0"/>
              </a:rPr>
              <a:t>	</a:t>
            </a:r>
            <a:r>
              <a:rPr lang="en-US" sz="1400" dirty="0">
                <a:solidFill>
                  <a:srgbClr val="24135F"/>
                </a:solidFill>
                <a:latin typeface="Proxima Nova" pitchFamily="50" charset="0"/>
              </a:rPr>
              <a:t>	 $(0.52)</a:t>
            </a:r>
          </a:p>
          <a:p>
            <a:r>
              <a:rPr lang="en-US" sz="1400" dirty="0">
                <a:solidFill>
                  <a:srgbClr val="24135F"/>
                </a:solidFill>
                <a:latin typeface="Proxima Nova" pitchFamily="50" charset="0"/>
              </a:rPr>
              <a:t>Corr	 $0.14 </a:t>
            </a:r>
            <a:r>
              <a:rPr lang="en-US" sz="1400" dirty="0" smtClean="0">
                <a:solidFill>
                  <a:srgbClr val="24135F"/>
                </a:solidFill>
                <a:latin typeface="Proxima Nova" pitchFamily="50" charset="0"/>
              </a:rPr>
              <a:t>	</a:t>
            </a:r>
            <a:r>
              <a:rPr lang="en-US" sz="1400" dirty="0">
                <a:solidFill>
                  <a:srgbClr val="24135F"/>
                </a:solidFill>
                <a:latin typeface="Proxima Nova" pitchFamily="50" charset="0"/>
              </a:rPr>
              <a:t>	 $(0.08)</a:t>
            </a:r>
          </a:p>
          <a:p>
            <a:r>
              <a:rPr lang="en-US" sz="1400" dirty="0">
                <a:solidFill>
                  <a:srgbClr val="24135F"/>
                </a:solidFill>
                <a:latin typeface="Proxima Nova" pitchFamily="50" charset="0"/>
              </a:rPr>
              <a:t>S &amp; E	 $0.09 </a:t>
            </a:r>
            <a:r>
              <a:rPr lang="en-US" sz="1400" dirty="0" smtClean="0">
                <a:solidFill>
                  <a:srgbClr val="24135F"/>
                </a:solidFill>
                <a:latin typeface="Proxima Nova" pitchFamily="50" charset="0"/>
              </a:rPr>
              <a:t>	</a:t>
            </a:r>
            <a:r>
              <a:rPr lang="en-US" sz="1400" dirty="0">
                <a:solidFill>
                  <a:srgbClr val="24135F"/>
                </a:solidFill>
                <a:latin typeface="Proxima Nova" pitchFamily="50" charset="0"/>
              </a:rPr>
              <a:t>	 $(0.49)</a:t>
            </a:r>
          </a:p>
        </p:txBody>
      </p:sp>
      <p:pic>
        <p:nvPicPr>
          <p:cNvPr id="2" name="Picture 1"/>
          <p:cNvPicPr>
            <a:picLocks noChangeAspect="1"/>
          </p:cNvPicPr>
          <p:nvPr/>
        </p:nvPicPr>
        <p:blipFill>
          <a:blip r:embed="rId2"/>
          <a:stretch>
            <a:fillRect/>
          </a:stretch>
        </p:blipFill>
        <p:spPr>
          <a:xfrm>
            <a:off x="4178594" y="1077025"/>
            <a:ext cx="4815953" cy="2180525"/>
          </a:xfrm>
          <a:prstGeom prst="rect">
            <a:avLst/>
          </a:prstGeom>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25</a:t>
            </a:fld>
            <a:endParaRPr lang="en" dirty="0"/>
          </a:p>
        </p:txBody>
      </p:sp>
    </p:spTree>
    <p:extLst>
      <p:ext uri="{BB962C8B-B14F-4D97-AF65-F5344CB8AC3E}">
        <p14:creationId xmlns:p14="http://schemas.microsoft.com/office/powerpoint/2010/main" val="158024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p:txBody>
          <a:bodyPr/>
          <a:lstStyle/>
          <a:p>
            <a:pPr eaLnBrk="1" hangingPunct="1"/>
            <a:r>
              <a:rPr lang="en-US" dirty="0" smtClean="0"/>
              <a:t>Baseline Performance : LOB Analysis</a:t>
            </a:r>
          </a:p>
        </p:txBody>
      </p:sp>
      <p:pic>
        <p:nvPicPr>
          <p:cNvPr id="9" name="Picture 8"/>
          <p:cNvPicPr>
            <a:picLocks noChangeAspect="1"/>
          </p:cNvPicPr>
          <p:nvPr/>
        </p:nvPicPr>
        <p:blipFill>
          <a:blip r:embed="rId3"/>
          <a:stretch>
            <a:fillRect/>
          </a:stretch>
        </p:blipFill>
        <p:spPr>
          <a:xfrm>
            <a:off x="920578" y="3714750"/>
            <a:ext cx="2279822" cy="1281278"/>
          </a:xfrm>
          <a:prstGeom prst="rect">
            <a:avLst/>
          </a:prstGeom>
        </p:spPr>
      </p:pic>
      <p:pic>
        <p:nvPicPr>
          <p:cNvPr id="13" name="Picture 12"/>
          <p:cNvPicPr>
            <a:picLocks noChangeAspect="1"/>
          </p:cNvPicPr>
          <p:nvPr/>
        </p:nvPicPr>
        <p:blipFill>
          <a:blip r:embed="rId4"/>
          <a:stretch>
            <a:fillRect/>
          </a:stretch>
        </p:blipFill>
        <p:spPr>
          <a:xfrm>
            <a:off x="3276600" y="971550"/>
            <a:ext cx="4584589" cy="2066723"/>
          </a:xfrm>
          <a:prstGeom prst="rect">
            <a:avLst/>
          </a:prstGeom>
        </p:spPr>
      </p:pic>
      <p:pic>
        <p:nvPicPr>
          <p:cNvPr id="15" name="Picture 14"/>
          <p:cNvPicPr>
            <a:picLocks noChangeAspect="1"/>
          </p:cNvPicPr>
          <p:nvPr/>
        </p:nvPicPr>
        <p:blipFill>
          <a:blip r:embed="rId5"/>
          <a:stretch>
            <a:fillRect/>
          </a:stretch>
        </p:blipFill>
        <p:spPr>
          <a:xfrm>
            <a:off x="914400" y="971550"/>
            <a:ext cx="2279822" cy="1281278"/>
          </a:xfrm>
          <a:prstGeom prst="rect">
            <a:avLst/>
          </a:prstGeom>
        </p:spPr>
      </p:pic>
      <p:pic>
        <p:nvPicPr>
          <p:cNvPr id="17" name="Picture 16"/>
          <p:cNvPicPr>
            <a:picLocks noChangeAspect="1"/>
          </p:cNvPicPr>
          <p:nvPr/>
        </p:nvPicPr>
        <p:blipFill>
          <a:blip r:embed="rId6"/>
          <a:stretch>
            <a:fillRect/>
          </a:stretch>
        </p:blipFill>
        <p:spPr>
          <a:xfrm>
            <a:off x="914400" y="2343150"/>
            <a:ext cx="2279822" cy="1281278"/>
          </a:xfrm>
          <a:prstGeom prst="rect">
            <a:avLst/>
          </a:prstGeom>
        </p:spPr>
      </p:pic>
      <p:pic>
        <p:nvPicPr>
          <p:cNvPr id="4" name="Picture 3"/>
          <p:cNvPicPr>
            <a:picLocks noChangeAspect="1"/>
          </p:cNvPicPr>
          <p:nvPr/>
        </p:nvPicPr>
        <p:blipFill>
          <a:blip r:embed="rId7"/>
          <a:stretch>
            <a:fillRect/>
          </a:stretch>
        </p:blipFill>
        <p:spPr>
          <a:xfrm>
            <a:off x="3276599" y="3026311"/>
            <a:ext cx="4584589" cy="2094158"/>
          </a:xfrm>
          <a:prstGeom prst="rect">
            <a:avLst/>
          </a:prstGeom>
        </p:spPr>
      </p:pic>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26</a:t>
            </a:fld>
            <a:endParaRPr lang="en" dirty="0"/>
          </a:p>
        </p:txBody>
      </p:sp>
    </p:spTree>
    <p:extLst>
      <p:ext uri="{BB962C8B-B14F-4D97-AF65-F5344CB8AC3E}">
        <p14:creationId xmlns:p14="http://schemas.microsoft.com/office/powerpoint/2010/main" val="88410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Performance: How out of compliance</a:t>
            </a:r>
          </a:p>
        </p:txBody>
      </p:sp>
      <p:graphicFrame>
        <p:nvGraphicFramePr>
          <p:cNvPr id="5" name="Chart 4"/>
          <p:cNvGraphicFramePr>
            <a:graphicFrameLocks/>
          </p:cNvGraphicFramePr>
          <p:nvPr>
            <p:extLst>
              <p:ext uri="{D42A27DB-BD31-4B8C-83A1-F6EECF244321}">
                <p14:modId xmlns:p14="http://schemas.microsoft.com/office/powerpoint/2010/main" val="24913200"/>
              </p:ext>
            </p:extLst>
          </p:nvPr>
        </p:nvGraphicFramePr>
        <p:xfrm>
          <a:off x="17462" y="514350"/>
          <a:ext cx="8669338" cy="42862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p:cNvPicPr>
            <a:picLocks noChangeAspect="1"/>
          </p:cNvPicPr>
          <p:nvPr/>
        </p:nvPicPr>
        <p:blipFill>
          <a:blip r:embed="rId3"/>
          <a:stretch>
            <a:fillRect/>
          </a:stretch>
        </p:blipFill>
        <p:spPr>
          <a:xfrm rot="21304369">
            <a:off x="1196282" y="1433107"/>
            <a:ext cx="1966648" cy="993994"/>
          </a:xfrm>
          <a:prstGeom prst="rect">
            <a:avLst/>
          </a:prstGeom>
        </p:spPr>
      </p:pic>
      <p:pic>
        <p:nvPicPr>
          <p:cNvPr id="7" name="Picture 6"/>
          <p:cNvPicPr>
            <a:picLocks noChangeAspect="1"/>
          </p:cNvPicPr>
          <p:nvPr/>
        </p:nvPicPr>
        <p:blipFill>
          <a:blip r:embed="rId4"/>
          <a:stretch>
            <a:fillRect/>
          </a:stretch>
        </p:blipFill>
        <p:spPr>
          <a:xfrm>
            <a:off x="5943600" y="1200150"/>
            <a:ext cx="2606286" cy="1193847"/>
          </a:xfrm>
          <a:prstGeom prst="rect">
            <a:avLst/>
          </a:prstGeom>
          <a:noFill/>
          <a:ln>
            <a:noFill/>
          </a:ln>
        </p:spPr>
      </p:pic>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27</a:t>
            </a:fld>
            <a:endParaRPr lang="en" dirty="0"/>
          </a:p>
        </p:txBody>
      </p:sp>
    </p:spTree>
    <p:extLst>
      <p:ext uri="{BB962C8B-B14F-4D97-AF65-F5344CB8AC3E}">
        <p14:creationId xmlns:p14="http://schemas.microsoft.com/office/powerpoint/2010/main" val="276435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p:txBody>
          <a:bodyPr/>
          <a:lstStyle/>
          <a:p>
            <a:pPr eaLnBrk="1" hangingPunct="1"/>
            <a:r>
              <a:rPr lang="en-US" dirty="0" smtClean="0"/>
              <a:t>Baseline Performance : Food Category</a:t>
            </a:r>
          </a:p>
        </p:txBody>
      </p:sp>
      <p:pic>
        <p:nvPicPr>
          <p:cNvPr id="2" name="Picture 1"/>
          <p:cNvPicPr>
            <a:picLocks noChangeAspect="1"/>
          </p:cNvPicPr>
          <p:nvPr/>
        </p:nvPicPr>
        <p:blipFill>
          <a:blip r:embed="rId3"/>
          <a:stretch>
            <a:fillRect/>
          </a:stretch>
        </p:blipFill>
        <p:spPr>
          <a:xfrm>
            <a:off x="728307" y="1135362"/>
            <a:ext cx="7690557" cy="3466887"/>
          </a:xfrm>
          <a:prstGeom prst="rect">
            <a:avLst/>
          </a:prstGeom>
        </p:spPr>
      </p:pic>
      <p:sp>
        <p:nvSpPr>
          <p:cNvPr id="6" name="TextBox 5"/>
          <p:cNvSpPr txBox="1"/>
          <p:nvPr/>
        </p:nvSpPr>
        <p:spPr>
          <a:xfrm>
            <a:off x="6629400" y="1620672"/>
            <a:ext cx="685800" cy="307777"/>
          </a:xfrm>
          <a:prstGeom prst="rect">
            <a:avLst/>
          </a:prstGeom>
          <a:noFill/>
        </p:spPr>
        <p:txBody>
          <a:bodyPr wrap="square" rtlCol="0">
            <a:spAutoFit/>
          </a:bodyPr>
          <a:lstStyle/>
          <a:p>
            <a:r>
              <a:rPr lang="en-US" sz="1400" dirty="0" smtClean="0"/>
              <a:t>48%</a:t>
            </a:r>
            <a:endParaRPr lang="en-US" sz="1400" dirty="0"/>
          </a:p>
        </p:txBody>
      </p:sp>
      <p:sp>
        <p:nvSpPr>
          <p:cNvPr id="7" name="TextBox 6"/>
          <p:cNvSpPr txBox="1"/>
          <p:nvPr/>
        </p:nvSpPr>
        <p:spPr>
          <a:xfrm>
            <a:off x="4230686" y="1620672"/>
            <a:ext cx="685800" cy="307777"/>
          </a:xfrm>
          <a:prstGeom prst="rect">
            <a:avLst/>
          </a:prstGeom>
          <a:noFill/>
        </p:spPr>
        <p:txBody>
          <a:bodyPr wrap="square" rtlCol="0">
            <a:spAutoFit/>
          </a:bodyPr>
          <a:lstStyle/>
          <a:p>
            <a:r>
              <a:rPr lang="en-US" sz="1400" dirty="0" smtClean="0"/>
              <a:t>18%</a:t>
            </a:r>
            <a:endParaRPr lang="en-US" sz="1400" dirty="0"/>
          </a:p>
        </p:txBody>
      </p:sp>
      <p:sp>
        <p:nvSpPr>
          <p:cNvPr id="8" name="TextBox 7"/>
          <p:cNvSpPr txBox="1"/>
          <p:nvPr/>
        </p:nvSpPr>
        <p:spPr>
          <a:xfrm>
            <a:off x="2326760" y="1620671"/>
            <a:ext cx="685800" cy="307777"/>
          </a:xfrm>
          <a:prstGeom prst="rect">
            <a:avLst/>
          </a:prstGeom>
          <a:noFill/>
        </p:spPr>
        <p:txBody>
          <a:bodyPr wrap="square" rtlCol="0">
            <a:spAutoFit/>
          </a:bodyPr>
          <a:lstStyle/>
          <a:p>
            <a:r>
              <a:rPr lang="en-US" sz="1400" dirty="0" smtClean="0"/>
              <a:t>34%</a:t>
            </a:r>
            <a:endParaRPr lang="en-US" sz="1400" dirty="0"/>
          </a:p>
        </p:txBody>
      </p:sp>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28</a:t>
            </a:fld>
            <a:endParaRPr lang="en" dirty="0"/>
          </a:p>
        </p:txBody>
      </p:sp>
    </p:spTree>
    <p:extLst>
      <p:ext uri="{BB962C8B-B14F-4D97-AF65-F5344CB8AC3E}">
        <p14:creationId xmlns:p14="http://schemas.microsoft.com/office/powerpoint/2010/main" val="392685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Category Chi Square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82523409"/>
              </p:ext>
            </p:extLst>
          </p:nvPr>
        </p:nvGraphicFramePr>
        <p:xfrm>
          <a:off x="228600" y="1139617"/>
          <a:ext cx="3657601" cy="3807792"/>
        </p:xfrm>
        <a:graphic>
          <a:graphicData uri="http://schemas.openxmlformats.org/drawingml/2006/table">
            <a:tbl>
              <a:tblPr/>
              <a:tblGrid>
                <a:gridCol w="1068293"/>
                <a:gridCol w="625343"/>
                <a:gridCol w="654655"/>
                <a:gridCol w="654655"/>
                <a:gridCol w="654655"/>
              </a:tblGrid>
              <a:tr h="158658">
                <a:tc>
                  <a:txBody>
                    <a:bodyPr/>
                    <a:lstStyle/>
                    <a:p>
                      <a:pPr algn="ctr" fontAlgn="ctr"/>
                      <a:r>
                        <a:rPr lang="en-US" sz="800" b="0" i="0" u="none" strike="noStrike" dirty="0">
                          <a:solidFill>
                            <a:srgbClr val="000000"/>
                          </a:solidFill>
                          <a:effectLst/>
                          <a:latin typeface="Calibri" panose="020F0502020204030204" pitchFamily="34" charset="0"/>
                        </a:rPr>
                        <a:t> </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Over</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Under</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Correct</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Veg Side</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89</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30</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107</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226</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77.52</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40.95</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107.53</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1.6996</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2.9275</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0.0026</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Sandwich</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63</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41</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113</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217</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74.43</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39.92</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103.25</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1.7565</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0.0719</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0.9212</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Entrée</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60</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34</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69</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163</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55.91</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29.53</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77.55</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0.299</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0.6754</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0.9436</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Salad</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21</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24</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57</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19.55</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10.33</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27.12</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0.1073</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0.2707</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0.359</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Dessert / Bakery</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7</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8</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13</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28</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9.6</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5.07</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13.32</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0.7062</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1.6884</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0.0078</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Pizza</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6</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5</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6</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17</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5.83</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3.08</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8.09</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0.0049</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1.1965</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0.5393</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r>
                        <a:rPr lang="en-US" sz="800" b="0" i="0" u="none" strike="noStrike">
                          <a:solidFill>
                            <a:srgbClr val="000000"/>
                          </a:solidFill>
                          <a:effectLst/>
                          <a:latin typeface="Calibri" panose="020F0502020204030204" pitchFamily="34" charset="0"/>
                        </a:rPr>
                        <a:t>Soup</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2</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12</a:t>
                      </a:r>
                    </a:p>
                  </a:txBody>
                  <a:tcPr marL="9525" marR="9525" marT="714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15</a:t>
                      </a: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5.15</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2.72</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7.14</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1.9226</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1.0858</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3.3137</a:t>
                      </a: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r>
              <a:tr h="158658">
                <a:tc>
                  <a:txBody>
                    <a:bodyPr/>
                    <a:lstStyle/>
                    <a:p>
                      <a:pPr algn="ctr" fontAlgn="ctr"/>
                      <a:endParaRPr lang="en-US" sz="800" b="0" i="0" u="none" strike="noStrike">
                        <a:solidFill>
                          <a:srgbClr val="000000"/>
                        </a:solidFill>
                        <a:effectLst/>
                        <a:latin typeface="Calibri" panose="020F0502020204030204" pitchFamily="34" charset="0"/>
                      </a:endParaRP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248</a:t>
                      </a:r>
                    </a:p>
                  </a:txBody>
                  <a:tcPr marL="9525" marR="9525" marT="7144" marB="0" anchor="ctr">
                    <a:lnL>
                      <a:noFill/>
                    </a:lnL>
                    <a:lnR>
                      <a:noFill/>
                    </a:lnR>
                    <a:lnT>
                      <a:noFill/>
                    </a:lnT>
                    <a:lnB>
                      <a:noFill/>
                    </a:lnB>
                  </a:tcPr>
                </a:tc>
                <a:tc>
                  <a:txBody>
                    <a:bodyPr/>
                    <a:lstStyle/>
                    <a:p>
                      <a:pPr algn="ctr" fontAlgn="ctr"/>
                      <a:r>
                        <a:rPr lang="en-US" sz="800" b="0" i="0" u="none" strike="noStrike">
                          <a:solidFill>
                            <a:srgbClr val="000000"/>
                          </a:solidFill>
                          <a:effectLst/>
                          <a:latin typeface="Calibri" panose="020F0502020204030204" pitchFamily="34" charset="0"/>
                        </a:rPr>
                        <a:t>131</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344</a:t>
                      </a:r>
                    </a:p>
                  </a:txBody>
                  <a:tcPr marL="9525" marR="9525" marT="7144"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723</a:t>
                      </a:r>
                    </a:p>
                  </a:txBody>
                  <a:tcPr marL="9525" marR="9525" marT="7144" marB="0" anchor="ctr">
                    <a:lnL>
                      <a:noFill/>
                    </a:lnL>
                    <a:lnR>
                      <a:noFill/>
                    </a:lnR>
                    <a:lnT>
                      <a:noFill/>
                    </a:lnT>
                    <a:lnB>
                      <a:noFill/>
                    </a:lnB>
                  </a:tcPr>
                </a:tc>
              </a:tr>
            </a:tbl>
          </a:graphicData>
        </a:graphic>
      </p:graphicFrame>
      <p:sp>
        <p:nvSpPr>
          <p:cNvPr id="5" name="Rectangle 4"/>
          <p:cNvSpPr/>
          <p:nvPr/>
        </p:nvSpPr>
        <p:spPr>
          <a:xfrm>
            <a:off x="4234071" y="3200221"/>
            <a:ext cx="4572000" cy="1200329"/>
          </a:xfrm>
          <a:prstGeom prst="rect">
            <a:avLst/>
          </a:prstGeom>
        </p:spPr>
        <p:txBody>
          <a:bodyPr>
            <a:spAutoFit/>
          </a:bodyPr>
          <a:lstStyle/>
          <a:p>
            <a:pPr algn="l"/>
            <a:r>
              <a:rPr lang="en-US" sz="1200" b="1" dirty="0" smtClean="0">
                <a:solidFill>
                  <a:srgbClr val="24135F"/>
                </a:solidFill>
                <a:latin typeface="Proxima Nova" pitchFamily="50" charset="0"/>
              </a:rPr>
              <a:t>Statistical Conclusion:</a:t>
            </a:r>
            <a:r>
              <a:rPr lang="en-US" sz="1200" dirty="0" smtClean="0">
                <a:solidFill>
                  <a:srgbClr val="24135F"/>
                </a:solidFill>
                <a:latin typeface="Proxima Nova" pitchFamily="50" charset="0"/>
              </a:rPr>
              <a:t>: At a 0.95 confidence level P-Value = .058.  Fail to reject the null.</a:t>
            </a:r>
          </a:p>
          <a:p>
            <a:pPr algn="l"/>
            <a:r>
              <a:rPr lang="en-US" sz="1200" b="1" dirty="0" smtClean="0">
                <a:solidFill>
                  <a:srgbClr val="24135F"/>
                </a:solidFill>
                <a:latin typeface="Proxima Nova" pitchFamily="50" charset="0"/>
              </a:rPr>
              <a:t>Practical Conclusion: </a:t>
            </a:r>
            <a:r>
              <a:rPr lang="en-US" sz="1200" dirty="0" smtClean="0">
                <a:solidFill>
                  <a:srgbClr val="24135F"/>
                </a:solidFill>
                <a:latin typeface="Proxima Nova" pitchFamily="50" charset="0"/>
              </a:rPr>
              <a:t>We cannot show with a high degree of confidence that there are significant differences among the food groups.</a:t>
            </a:r>
          </a:p>
          <a:p>
            <a:pPr algn="l"/>
            <a:endParaRPr lang="en-US" sz="1200" b="1" dirty="0">
              <a:solidFill>
                <a:srgbClr val="24135F"/>
              </a:solidFill>
              <a:latin typeface="Proxima Nova" pitchFamily="50" charset="0"/>
            </a:endParaRPr>
          </a:p>
        </p:txBody>
      </p:sp>
      <p:sp>
        <p:nvSpPr>
          <p:cNvPr id="6" name="Rectangle 5"/>
          <p:cNvSpPr/>
          <p:nvPr/>
        </p:nvSpPr>
        <p:spPr>
          <a:xfrm>
            <a:off x="4234071" y="1139618"/>
            <a:ext cx="4572000" cy="1846659"/>
          </a:xfrm>
          <a:prstGeom prst="rect">
            <a:avLst/>
          </a:prstGeom>
        </p:spPr>
        <p:txBody>
          <a:bodyPr>
            <a:spAutoFit/>
          </a:bodyPr>
          <a:lstStyle/>
          <a:p>
            <a:pPr lvl="0" algn="l" defTabSz="969963">
              <a:buSzTx/>
            </a:pPr>
            <a:r>
              <a:rPr lang="en-US" sz="1800" b="1" kern="0" dirty="0">
                <a:solidFill>
                  <a:srgbClr val="24135F"/>
                </a:solidFill>
                <a:latin typeface="Proxima Nova" pitchFamily="50" charset="0"/>
              </a:rPr>
              <a:t>Theory:</a:t>
            </a:r>
            <a:r>
              <a:rPr lang="en-CA" sz="1800" kern="0" dirty="0">
                <a:solidFill>
                  <a:srgbClr val="24135F"/>
                </a:solidFill>
                <a:latin typeface="Proxima Nova" pitchFamily="50" charset="0"/>
              </a:rPr>
              <a:t> </a:t>
            </a:r>
            <a:r>
              <a:rPr lang="en-CA" sz="1600" kern="0" dirty="0" smtClean="0">
                <a:solidFill>
                  <a:srgbClr val="24135F"/>
                </a:solidFill>
                <a:latin typeface="Proxima Nova" pitchFamily="50" charset="0"/>
              </a:rPr>
              <a:t>Portioning is determined by food type</a:t>
            </a:r>
            <a:endParaRPr lang="en-CA" sz="1600" kern="0" dirty="0">
              <a:solidFill>
                <a:srgbClr val="24135F"/>
              </a:solidFill>
              <a:latin typeface="Proxima Nova" pitchFamily="50" charset="0"/>
            </a:endParaRPr>
          </a:p>
          <a:p>
            <a:pPr lvl="0" algn="l" defTabSz="969963">
              <a:buSzTx/>
            </a:pPr>
            <a:r>
              <a:rPr lang="en-CA" sz="1800" kern="0" dirty="0">
                <a:solidFill>
                  <a:srgbClr val="24135F"/>
                </a:solidFill>
                <a:latin typeface="Proxima Nova" pitchFamily="50" charset="0"/>
              </a:rPr>
              <a:t>H</a:t>
            </a:r>
            <a:r>
              <a:rPr lang="en-CA" sz="1800" kern="0" baseline="-25000" dirty="0">
                <a:solidFill>
                  <a:srgbClr val="24135F"/>
                </a:solidFill>
                <a:latin typeface="Proxima Nova" pitchFamily="50" charset="0"/>
              </a:rPr>
              <a:t>o</a:t>
            </a:r>
            <a:r>
              <a:rPr lang="en-CA" sz="1800" kern="0" dirty="0">
                <a:solidFill>
                  <a:srgbClr val="24135F"/>
                </a:solidFill>
                <a:latin typeface="Proxima Nova" pitchFamily="50" charset="0"/>
              </a:rPr>
              <a:t>: </a:t>
            </a:r>
            <a:r>
              <a:rPr lang="en-CA" sz="1200" kern="0" dirty="0">
                <a:solidFill>
                  <a:srgbClr val="24135F"/>
                </a:solidFill>
                <a:latin typeface="Proxima Nova" pitchFamily="50" charset="0"/>
              </a:rPr>
              <a:t>There is no accuracy differences between </a:t>
            </a:r>
            <a:r>
              <a:rPr lang="en-CA" sz="1200" kern="0" dirty="0" smtClean="0">
                <a:solidFill>
                  <a:srgbClr val="24135F"/>
                </a:solidFill>
                <a:latin typeface="Proxima Nova" pitchFamily="50" charset="0"/>
              </a:rPr>
              <a:t>food categories tested</a:t>
            </a:r>
            <a:endParaRPr lang="en-CA" sz="1200" kern="0" dirty="0">
              <a:solidFill>
                <a:srgbClr val="24135F"/>
              </a:solidFill>
              <a:latin typeface="Proxima Nova" pitchFamily="50" charset="0"/>
            </a:endParaRPr>
          </a:p>
          <a:p>
            <a:pPr lvl="0" algn="l" defTabSz="969963">
              <a:buSzTx/>
            </a:pPr>
            <a:r>
              <a:rPr lang="en-CA" sz="1800" kern="0" dirty="0">
                <a:solidFill>
                  <a:srgbClr val="24135F"/>
                </a:solidFill>
                <a:latin typeface="Proxima Nova" pitchFamily="50" charset="0"/>
              </a:rPr>
              <a:t>H</a:t>
            </a:r>
            <a:r>
              <a:rPr lang="en-CA" sz="1800" kern="0" baseline="-25000" dirty="0">
                <a:solidFill>
                  <a:srgbClr val="24135F"/>
                </a:solidFill>
                <a:latin typeface="Proxima Nova" pitchFamily="50" charset="0"/>
              </a:rPr>
              <a:t>a</a:t>
            </a:r>
            <a:r>
              <a:rPr lang="en-CA" sz="1800" kern="0" dirty="0">
                <a:solidFill>
                  <a:srgbClr val="24135F"/>
                </a:solidFill>
                <a:latin typeface="Proxima Nova" pitchFamily="50" charset="0"/>
              </a:rPr>
              <a:t>:</a:t>
            </a:r>
            <a:r>
              <a:rPr lang="en-CA" sz="1800" b="1" kern="0" dirty="0">
                <a:solidFill>
                  <a:srgbClr val="24135F"/>
                </a:solidFill>
                <a:latin typeface="Proxima Nova" pitchFamily="50" charset="0"/>
              </a:rPr>
              <a:t> </a:t>
            </a:r>
            <a:r>
              <a:rPr lang="en-CA" sz="1200" kern="0" dirty="0">
                <a:solidFill>
                  <a:srgbClr val="24135F"/>
                </a:solidFill>
                <a:latin typeface="Proxima Nova" pitchFamily="50" charset="0"/>
              </a:rPr>
              <a:t>There is an accuracy difference between </a:t>
            </a:r>
            <a:r>
              <a:rPr lang="en-CA" sz="1200" kern="0" dirty="0" smtClean="0">
                <a:solidFill>
                  <a:srgbClr val="24135F"/>
                </a:solidFill>
                <a:latin typeface="Proxima Nova" pitchFamily="50" charset="0"/>
              </a:rPr>
              <a:t>food categories tested</a:t>
            </a:r>
          </a:p>
          <a:p>
            <a:pPr lvl="0" algn="l" defTabSz="969963">
              <a:buSzTx/>
            </a:pPr>
            <a:endParaRPr lang="en-CA" sz="1200" kern="0" dirty="0">
              <a:solidFill>
                <a:srgbClr val="24135F"/>
              </a:solidFill>
              <a:latin typeface="Proxima Nova" pitchFamily="50" charset="0"/>
            </a:endParaRPr>
          </a:p>
          <a:p>
            <a:pPr algn="l"/>
            <a:r>
              <a:rPr lang="en-US" sz="1200" dirty="0">
                <a:solidFill>
                  <a:srgbClr val="24135F"/>
                </a:solidFill>
                <a:latin typeface="Proxima Nova" pitchFamily="50" charset="0"/>
              </a:rPr>
              <a:t>Pearson Chi-Square = 20.499, DF = 12, P-Value = 0.058</a:t>
            </a:r>
          </a:p>
          <a:p>
            <a:pPr algn="l"/>
            <a:r>
              <a:rPr lang="en-US" sz="1200" dirty="0">
                <a:solidFill>
                  <a:srgbClr val="24135F"/>
                </a:solidFill>
                <a:latin typeface="Proxima Nova" pitchFamily="50" charset="0"/>
              </a:rPr>
              <a:t>Likelihood Ratio Chi-Square = 20.840, DF = 12, P-Value = </a:t>
            </a:r>
            <a:r>
              <a:rPr lang="en-US" sz="1200" dirty="0" smtClean="0">
                <a:solidFill>
                  <a:srgbClr val="24135F"/>
                </a:solidFill>
                <a:latin typeface="Proxima Nova" pitchFamily="50" charset="0"/>
              </a:rPr>
              <a:t>0.053</a:t>
            </a:r>
            <a:endParaRPr lang="en-US" sz="1200" dirty="0">
              <a:solidFill>
                <a:srgbClr val="24135F"/>
              </a:solidFill>
              <a:latin typeface="Proxima Nova" pitchFamily="50" charset="0"/>
            </a:endParaRPr>
          </a:p>
        </p:txBody>
      </p:sp>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29</a:t>
            </a:fld>
            <a:endParaRPr lang="en" dirty="0"/>
          </a:p>
        </p:txBody>
      </p:sp>
    </p:spTree>
    <p:extLst>
      <p:ext uri="{BB962C8B-B14F-4D97-AF65-F5344CB8AC3E}">
        <p14:creationId xmlns:p14="http://schemas.microsoft.com/office/powerpoint/2010/main" val="293302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pPr eaLnBrk="1" hangingPunct="1"/>
            <a:r>
              <a:rPr lang="en-US" dirty="0" smtClean="0"/>
              <a:t>Operational Definitions of Key Terms</a:t>
            </a:r>
          </a:p>
        </p:txBody>
      </p:sp>
      <p:sp>
        <p:nvSpPr>
          <p:cNvPr id="5124" name="Rectangle 3"/>
          <p:cNvSpPr>
            <a:spLocks noChangeArrowheads="1"/>
          </p:cNvSpPr>
          <p:nvPr/>
        </p:nvSpPr>
        <p:spPr bwMode="auto">
          <a:xfrm>
            <a:off x="554038" y="1008460"/>
            <a:ext cx="831215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p>
            <a:pPr algn="l" defTabSz="820738" eaLnBrk="0" hangingPunct="0">
              <a:spcBef>
                <a:spcPct val="0"/>
              </a:spcBef>
              <a:buSzTx/>
              <a:buFontTx/>
              <a:buNone/>
            </a:pPr>
            <a:endParaRPr lang="en-US" sz="1800" dirty="0">
              <a:latin typeface="Times New Roman" pitchFamily="18" charset="0"/>
            </a:endParaRPr>
          </a:p>
        </p:txBody>
      </p:sp>
      <p:sp>
        <p:nvSpPr>
          <p:cNvPr id="5125" name="Text Box 4"/>
          <p:cNvSpPr txBox="1">
            <a:spLocks noChangeArrowheads="1"/>
          </p:cNvSpPr>
          <p:nvPr/>
        </p:nvSpPr>
        <p:spPr bwMode="auto">
          <a:xfrm>
            <a:off x="457200" y="685800"/>
            <a:ext cx="8229600" cy="35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spAutoFit/>
          </a:bodyPr>
          <a:lstStyle>
            <a:lvl1pPr marL="1641475" indent="-1641475" defTabSz="820738" eaLnBrk="0" hangingPunct="0">
              <a:tabLst>
                <a:tab pos="1641475" algn="l"/>
              </a:tabLst>
              <a:defRPr sz="2000">
                <a:solidFill>
                  <a:schemeClr val="tx1"/>
                </a:solidFill>
                <a:latin typeface="Arial" charset="0"/>
                <a:cs typeface="Arial" charset="0"/>
              </a:defRPr>
            </a:lvl1pPr>
            <a:lvl2pPr marL="742950" indent="-285750" defTabSz="820738" eaLnBrk="0" hangingPunct="0">
              <a:tabLst>
                <a:tab pos="1641475" algn="l"/>
              </a:tabLst>
              <a:defRPr sz="2000">
                <a:solidFill>
                  <a:schemeClr val="tx1"/>
                </a:solidFill>
                <a:latin typeface="Arial" charset="0"/>
                <a:cs typeface="Arial" charset="0"/>
              </a:defRPr>
            </a:lvl2pPr>
            <a:lvl3pPr marL="1143000" indent="-228600" defTabSz="820738" eaLnBrk="0" hangingPunct="0">
              <a:tabLst>
                <a:tab pos="1641475" algn="l"/>
              </a:tabLst>
              <a:defRPr sz="2000">
                <a:solidFill>
                  <a:schemeClr val="tx1"/>
                </a:solidFill>
                <a:latin typeface="Arial" charset="0"/>
                <a:cs typeface="Arial" charset="0"/>
              </a:defRPr>
            </a:lvl3pPr>
            <a:lvl4pPr marL="1600200" indent="-228600" defTabSz="820738" eaLnBrk="0" hangingPunct="0">
              <a:tabLst>
                <a:tab pos="1641475" algn="l"/>
              </a:tabLst>
              <a:defRPr sz="2000">
                <a:solidFill>
                  <a:schemeClr val="tx1"/>
                </a:solidFill>
                <a:latin typeface="Arial" charset="0"/>
                <a:cs typeface="Arial" charset="0"/>
              </a:defRPr>
            </a:lvl4pPr>
            <a:lvl5pPr marL="2057400" indent="-228600" defTabSz="820738" eaLnBrk="0" hangingPunct="0">
              <a:tabLst>
                <a:tab pos="1641475" algn="l"/>
              </a:tabLst>
              <a:defRPr sz="2000">
                <a:solidFill>
                  <a:schemeClr val="tx1"/>
                </a:solidFill>
                <a:latin typeface="Arial" charset="0"/>
                <a:cs typeface="Arial" charset="0"/>
              </a:defRPr>
            </a:lvl5pPr>
            <a:lvl6pPr marL="25146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6pPr>
            <a:lvl7pPr marL="29718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7pPr>
            <a:lvl8pPr marL="34290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8pPr>
            <a:lvl9pPr marL="3886200" indent="-228600" algn="ctr" defTabSz="820738" eaLnBrk="0" fontAlgn="base" hangingPunct="0">
              <a:spcBef>
                <a:spcPct val="20000"/>
              </a:spcBef>
              <a:spcAft>
                <a:spcPct val="0"/>
              </a:spcAft>
              <a:buSzPct val="120000"/>
              <a:buFont typeface="Wingdings" pitchFamily="2" charset="2"/>
              <a:tabLst>
                <a:tab pos="1641475" algn="l"/>
              </a:tabLst>
              <a:defRPr sz="2000">
                <a:solidFill>
                  <a:schemeClr val="tx1"/>
                </a:solidFill>
                <a:latin typeface="Arial" charset="0"/>
                <a:cs typeface="Arial" charset="0"/>
              </a:defRPr>
            </a:lvl9pPr>
          </a:lstStyle>
          <a:p>
            <a:pPr algn="l">
              <a:spcBef>
                <a:spcPct val="50000"/>
              </a:spcBef>
              <a:buSzTx/>
              <a:buFontTx/>
              <a:buNone/>
            </a:pPr>
            <a:endParaRPr lang="en-US" sz="1800" b="1" dirty="0">
              <a:solidFill>
                <a:schemeClr val="folHlink"/>
              </a:solidFill>
            </a:endParaRPr>
          </a:p>
        </p:txBody>
      </p:sp>
      <p:graphicFrame>
        <p:nvGraphicFramePr>
          <p:cNvPr id="8" name="Content Placeholder 2"/>
          <p:cNvGraphicFramePr>
            <a:graphicFrameLocks/>
          </p:cNvGraphicFramePr>
          <p:nvPr>
            <p:extLst>
              <p:ext uri="{D42A27DB-BD31-4B8C-83A1-F6EECF244321}">
                <p14:modId xmlns:p14="http://schemas.microsoft.com/office/powerpoint/2010/main" val="3897122921"/>
              </p:ext>
            </p:extLst>
          </p:nvPr>
        </p:nvGraphicFramePr>
        <p:xfrm>
          <a:off x="381000" y="1018024"/>
          <a:ext cx="8485188" cy="3763528"/>
        </p:xfrm>
        <a:graphic>
          <a:graphicData uri="http://schemas.openxmlformats.org/drawingml/2006/table">
            <a:tbl>
              <a:tblPr firstRow="1" bandRow="1">
                <a:tableStyleId>{5C22544A-7EE6-4342-B048-85BDC9FD1C3A}</a:tableStyleId>
              </a:tblPr>
              <a:tblGrid>
                <a:gridCol w="2966068"/>
                <a:gridCol w="5519120"/>
              </a:tblGrid>
              <a:tr h="274610">
                <a:tc>
                  <a:txBody>
                    <a:bodyPr/>
                    <a:lstStyle/>
                    <a:p>
                      <a:r>
                        <a:rPr lang="en-US" sz="1200" dirty="0" smtClean="0">
                          <a:latin typeface="Proxima Nova" pitchFamily="50" charset="0"/>
                        </a:rPr>
                        <a:t>Key Terms</a:t>
                      </a:r>
                      <a:endParaRPr lang="en-US" sz="1200" dirty="0">
                        <a:latin typeface="Proxima Nova" pitchFamily="50" charset="0"/>
                      </a:endParaRPr>
                    </a:p>
                  </a:txBody>
                  <a:tcPr marL="79359" marR="79359" marT="29762" marB="29762">
                    <a:solidFill>
                      <a:srgbClr val="24135F"/>
                    </a:solidFill>
                  </a:tcPr>
                </a:tc>
                <a:tc>
                  <a:txBody>
                    <a:bodyPr/>
                    <a:lstStyle/>
                    <a:p>
                      <a:r>
                        <a:rPr lang="en-US" sz="1200" dirty="0" smtClean="0">
                          <a:latin typeface="Proxima Nova" pitchFamily="50" charset="0"/>
                        </a:rPr>
                        <a:t>Operational Definitions</a:t>
                      </a:r>
                      <a:endParaRPr lang="en-US" sz="1200" dirty="0">
                        <a:latin typeface="Proxima Nova" pitchFamily="50" charset="0"/>
                      </a:endParaRPr>
                    </a:p>
                  </a:txBody>
                  <a:tcPr marL="79359" marR="79359" marT="29762" marB="29762">
                    <a:solidFill>
                      <a:srgbClr val="24135F"/>
                    </a:solidFill>
                  </a:tcPr>
                </a:tc>
              </a:tr>
              <a:tr h="767143">
                <a:tc>
                  <a:txBody>
                    <a:bodyPr/>
                    <a:lstStyle/>
                    <a:p>
                      <a:r>
                        <a:rPr lang="en-US" sz="1100" dirty="0" smtClean="0">
                          <a:latin typeface="Proxima Nova" pitchFamily="50" charset="0"/>
                        </a:rPr>
                        <a:t>Portion</a:t>
                      </a:r>
                      <a:endParaRPr lang="en-US" sz="1100" dirty="0">
                        <a:latin typeface="Proxima Nova" pitchFamily="50" charset="0"/>
                      </a:endParaRPr>
                    </a:p>
                  </a:txBody>
                  <a:tcPr marL="79359" marR="79359" marT="29762" marB="29762"/>
                </a:tc>
                <a:tc>
                  <a:txBody>
                    <a:bodyPr/>
                    <a:lstStyle/>
                    <a:p>
                      <a:pPr marL="342900" indent="-342900">
                        <a:buAutoNum type="arabicPeriod"/>
                      </a:pPr>
                      <a:r>
                        <a:rPr lang="en-US" sz="1100" dirty="0" smtClean="0">
                          <a:latin typeface="Proxima Nova" pitchFamily="50" charset="0"/>
                        </a:rPr>
                        <a:t>A</a:t>
                      </a:r>
                      <a:r>
                        <a:rPr lang="en-US" sz="1100" baseline="0" dirty="0" smtClean="0">
                          <a:latin typeface="Proxima Nova" pitchFamily="50" charset="0"/>
                        </a:rPr>
                        <a:t>n individually purchased component of a meal, i.e., ½ cup of mashed potatoes</a:t>
                      </a:r>
                    </a:p>
                    <a:p>
                      <a:pPr marL="342900" indent="-342900">
                        <a:buAutoNum type="arabicPeriod"/>
                      </a:pPr>
                      <a:r>
                        <a:rPr lang="en-US" sz="1100" baseline="0" dirty="0" smtClean="0">
                          <a:latin typeface="Proxima Nova" pitchFamily="50" charset="0"/>
                        </a:rPr>
                        <a:t>A component used to prepare a recipe, i.e., 8oz wt. of cheese on a pizza</a:t>
                      </a:r>
                      <a:endParaRPr lang="en-US" sz="1100" dirty="0">
                        <a:latin typeface="Proxima Nova" pitchFamily="50" charset="0"/>
                      </a:endParaRPr>
                    </a:p>
                  </a:txBody>
                  <a:tcPr marL="79359" marR="79359" marT="29762" marB="29762"/>
                </a:tc>
              </a:tr>
              <a:tr h="257346">
                <a:tc>
                  <a:txBody>
                    <a:bodyPr/>
                    <a:lstStyle/>
                    <a:p>
                      <a:r>
                        <a:rPr lang="en-US" sz="1100" dirty="0" smtClean="0">
                          <a:latin typeface="Proxima Nova" pitchFamily="50" charset="0"/>
                        </a:rPr>
                        <a:t>Recipe</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Instructions for preparing a menu item</a:t>
                      </a:r>
                      <a:endParaRPr lang="en-US" sz="1100" dirty="0">
                        <a:latin typeface="Proxima Nova" pitchFamily="50" charset="0"/>
                      </a:endParaRPr>
                    </a:p>
                  </a:txBody>
                  <a:tcPr marL="79359" marR="79359" marT="29762" marB="29762"/>
                </a:tc>
              </a:tr>
              <a:tr h="447259">
                <a:tc>
                  <a:txBody>
                    <a:bodyPr/>
                    <a:lstStyle/>
                    <a:p>
                      <a:r>
                        <a:rPr lang="en-US" sz="1100" dirty="0" smtClean="0">
                          <a:latin typeface="Proxima Nova" pitchFamily="50" charset="0"/>
                        </a:rPr>
                        <a:t>Volume</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Measurement used to define</a:t>
                      </a:r>
                      <a:r>
                        <a:rPr lang="en-US" sz="1100" baseline="0" dirty="0" smtClean="0">
                          <a:latin typeface="Proxima Nova" pitchFamily="50" charset="0"/>
                        </a:rPr>
                        <a:t> the amount of an ingredient that fills a designated portioning device</a:t>
                      </a:r>
                      <a:endParaRPr lang="en-US" sz="1100" dirty="0">
                        <a:latin typeface="Proxima Nova" pitchFamily="50" charset="0"/>
                      </a:endParaRPr>
                    </a:p>
                  </a:txBody>
                  <a:tcPr marL="79359" marR="79359" marT="29762" marB="29762"/>
                </a:tc>
              </a:tr>
              <a:tr h="257346">
                <a:tc>
                  <a:txBody>
                    <a:bodyPr/>
                    <a:lstStyle/>
                    <a:p>
                      <a:r>
                        <a:rPr lang="en-US" sz="1100" dirty="0" smtClean="0">
                          <a:latin typeface="Proxima Nova" pitchFamily="50" charset="0"/>
                        </a:rPr>
                        <a:t>Weight</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Measurement used</a:t>
                      </a:r>
                      <a:r>
                        <a:rPr lang="en-US" sz="1100" baseline="0" dirty="0" smtClean="0">
                          <a:latin typeface="Proxima Nova" pitchFamily="50" charset="0"/>
                        </a:rPr>
                        <a:t> to define how heavy an item is </a:t>
                      </a:r>
                      <a:endParaRPr lang="en-US" sz="1100" dirty="0">
                        <a:latin typeface="Proxima Nova" pitchFamily="50" charset="0"/>
                      </a:endParaRPr>
                    </a:p>
                  </a:txBody>
                  <a:tcPr marL="79359" marR="79359" marT="29762" marB="29762"/>
                </a:tc>
              </a:tr>
              <a:tr h="407335">
                <a:tc>
                  <a:txBody>
                    <a:bodyPr/>
                    <a:lstStyle/>
                    <a:p>
                      <a:r>
                        <a:rPr lang="en-US" sz="1100" dirty="0" smtClean="0">
                          <a:latin typeface="Proxima Nova" pitchFamily="50" charset="0"/>
                        </a:rPr>
                        <a:t>Portioning device</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Designated tool used to allocate a prescribed measure of food</a:t>
                      </a:r>
                      <a:endParaRPr lang="en-US" sz="1100" dirty="0">
                        <a:latin typeface="Proxima Nova" pitchFamily="50" charset="0"/>
                      </a:endParaRPr>
                    </a:p>
                  </a:txBody>
                  <a:tcPr marL="79359" marR="79359" marT="29762" marB="29762"/>
                </a:tc>
              </a:tr>
              <a:tr h="257346">
                <a:tc>
                  <a:txBody>
                    <a:bodyPr/>
                    <a:lstStyle/>
                    <a:p>
                      <a:r>
                        <a:rPr lang="en-US" sz="1100" dirty="0" smtClean="0">
                          <a:latin typeface="Proxima Nova" pitchFamily="50" charset="0"/>
                        </a:rPr>
                        <a:t>FLA</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Front Line Associate (Food</a:t>
                      </a:r>
                      <a:r>
                        <a:rPr lang="en-US" sz="1100" baseline="0" dirty="0" smtClean="0">
                          <a:latin typeface="Proxima Nova" pitchFamily="50" charset="0"/>
                        </a:rPr>
                        <a:t> Service Worker)</a:t>
                      </a:r>
                      <a:endParaRPr lang="en-US" sz="1100" dirty="0">
                        <a:latin typeface="Proxima Nova" pitchFamily="50" charset="0"/>
                      </a:endParaRPr>
                    </a:p>
                  </a:txBody>
                  <a:tcPr marL="79359" marR="79359" marT="29762" marB="29762"/>
                </a:tc>
              </a:tr>
              <a:tr h="257346">
                <a:tc>
                  <a:txBody>
                    <a:bodyPr/>
                    <a:lstStyle/>
                    <a:p>
                      <a:r>
                        <a:rPr lang="en-US" sz="1100" dirty="0" smtClean="0">
                          <a:latin typeface="Proxima Nova" pitchFamily="50" charset="0"/>
                        </a:rPr>
                        <a:t>FLM</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Front Line manager</a:t>
                      </a:r>
                      <a:endParaRPr lang="en-US" sz="1100" dirty="0">
                        <a:latin typeface="Proxima Nova" pitchFamily="50" charset="0"/>
                      </a:endParaRPr>
                    </a:p>
                  </a:txBody>
                  <a:tcPr marL="79359" marR="79359" marT="29762" marB="29762"/>
                </a:tc>
              </a:tr>
              <a:tr h="580451">
                <a:tc>
                  <a:txBody>
                    <a:bodyPr/>
                    <a:lstStyle/>
                    <a:p>
                      <a:r>
                        <a:rPr lang="en-US" sz="1100" dirty="0" smtClean="0">
                          <a:latin typeface="Proxima Nova" pitchFamily="50" charset="0"/>
                        </a:rPr>
                        <a:t>LOB</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Line of business – Division</a:t>
                      </a:r>
                      <a:r>
                        <a:rPr lang="en-US" sz="1100" baseline="0" dirty="0" smtClean="0">
                          <a:latin typeface="Proxima Nova" pitchFamily="50" charset="0"/>
                        </a:rPr>
                        <a:t> within the </a:t>
                      </a:r>
                      <a:r>
                        <a:rPr lang="en-US" sz="1100" baseline="0" dirty="0" smtClean="0">
                          <a:latin typeface="Proxima Nova" pitchFamily="50" charset="0"/>
                        </a:rPr>
                        <a:t>ABC Company, </a:t>
                      </a:r>
                      <a:r>
                        <a:rPr lang="en-US" sz="1100" baseline="0" dirty="0" smtClean="0">
                          <a:latin typeface="Proxima Nova" pitchFamily="50" charset="0"/>
                        </a:rPr>
                        <a:t>i.e., Education, Healthcare, Business &amp; Industry</a:t>
                      </a:r>
                      <a:endParaRPr lang="en-US" sz="1100" dirty="0">
                        <a:latin typeface="Proxima Nova" pitchFamily="50" charset="0"/>
                      </a:endParaRPr>
                    </a:p>
                  </a:txBody>
                  <a:tcPr marL="79359" marR="79359" marT="29762" marB="29762"/>
                </a:tc>
              </a:tr>
              <a:tr h="257346">
                <a:tc>
                  <a:txBody>
                    <a:bodyPr/>
                    <a:lstStyle/>
                    <a:p>
                      <a:r>
                        <a:rPr lang="en-US" sz="1100" dirty="0" smtClean="0">
                          <a:latin typeface="Proxima Nova" pitchFamily="50" charset="0"/>
                        </a:rPr>
                        <a:t>POS</a:t>
                      </a:r>
                      <a:endParaRPr lang="en-US" sz="1100" dirty="0">
                        <a:latin typeface="Proxima Nova" pitchFamily="50" charset="0"/>
                      </a:endParaRPr>
                    </a:p>
                  </a:txBody>
                  <a:tcPr marL="79359" marR="79359" marT="29762" marB="29762"/>
                </a:tc>
                <a:tc>
                  <a:txBody>
                    <a:bodyPr/>
                    <a:lstStyle/>
                    <a:p>
                      <a:r>
                        <a:rPr lang="en-US" sz="1100" dirty="0" smtClean="0">
                          <a:latin typeface="Proxima Nova" pitchFamily="50" charset="0"/>
                        </a:rPr>
                        <a:t>Point of Service</a:t>
                      </a:r>
                      <a:endParaRPr lang="en-US" sz="1100" dirty="0">
                        <a:latin typeface="Proxima Nova" pitchFamily="50" charset="0"/>
                      </a:endParaRPr>
                    </a:p>
                  </a:txBody>
                  <a:tcPr marL="79359" marR="79359" marT="29762" marB="29762"/>
                </a:tc>
              </a:tr>
            </a:tbl>
          </a:graphicData>
        </a:graphic>
      </p:graphicFrame>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dirty="0"/>
          </a:p>
        </p:txBody>
      </p:sp>
    </p:spTree>
    <p:extLst>
      <p:ext uri="{BB962C8B-B14F-4D97-AF65-F5344CB8AC3E}">
        <p14:creationId xmlns:p14="http://schemas.microsoft.com/office/powerpoint/2010/main" val="3666971935"/>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type="title"/>
          </p:nvPr>
        </p:nvSpPr>
        <p:spPr/>
        <p:txBody>
          <a:bodyPr/>
          <a:lstStyle/>
          <a:p>
            <a:pPr eaLnBrk="1" hangingPunct="1"/>
            <a:r>
              <a:rPr lang="en-US" dirty="0" smtClean="0"/>
              <a:t>Measure Baseline Performance</a:t>
            </a:r>
          </a:p>
        </p:txBody>
      </p:sp>
      <p:graphicFrame>
        <p:nvGraphicFramePr>
          <p:cNvPr id="2" name="Table 1"/>
          <p:cNvGraphicFramePr>
            <a:graphicFrameLocks noGrp="1"/>
          </p:cNvGraphicFramePr>
          <p:nvPr>
            <p:extLst>
              <p:ext uri="{D42A27DB-BD31-4B8C-83A1-F6EECF244321}">
                <p14:modId xmlns:p14="http://schemas.microsoft.com/office/powerpoint/2010/main" val="2783230271"/>
              </p:ext>
            </p:extLst>
          </p:nvPr>
        </p:nvGraphicFramePr>
        <p:xfrm>
          <a:off x="4800600" y="604340"/>
          <a:ext cx="4343400" cy="2120048"/>
        </p:xfrm>
        <a:graphic>
          <a:graphicData uri="http://schemas.openxmlformats.org/drawingml/2006/table">
            <a:tbl>
              <a:tblPr firstRow="1" bandRow="1">
                <a:tableStyleId>{5C22544A-7EE6-4342-B048-85BDC9FD1C3A}</a:tableStyleId>
              </a:tblPr>
              <a:tblGrid>
                <a:gridCol w="1447800"/>
                <a:gridCol w="1447800"/>
                <a:gridCol w="1447800"/>
              </a:tblGrid>
              <a:tr h="374917">
                <a:tc>
                  <a:txBody>
                    <a:bodyPr/>
                    <a:lstStyle/>
                    <a:p>
                      <a:pPr algn="ctr"/>
                      <a:endParaRPr lang="en-US" sz="1400" dirty="0">
                        <a:solidFill>
                          <a:schemeClr val="bg1"/>
                        </a:solidFill>
                        <a:latin typeface="Proxima Nova" pitchFamily="50" charset="0"/>
                      </a:endParaRPr>
                    </a:p>
                  </a:txBody>
                  <a:tcPr marT="34288" marB="34288" anchor="ctr">
                    <a:solidFill>
                      <a:srgbClr val="24135F"/>
                    </a:solidFill>
                  </a:tcPr>
                </a:tc>
                <a:tc>
                  <a:txBody>
                    <a:bodyPr/>
                    <a:lstStyle/>
                    <a:p>
                      <a:pPr algn="ctr"/>
                      <a:r>
                        <a:rPr lang="en-US" sz="1400" dirty="0" smtClean="0">
                          <a:solidFill>
                            <a:schemeClr val="bg1"/>
                          </a:solidFill>
                          <a:latin typeface="Proxima Nova" pitchFamily="50" charset="0"/>
                        </a:rPr>
                        <a:t>Current</a:t>
                      </a:r>
                      <a:endParaRPr lang="en-US" sz="1400" dirty="0">
                        <a:solidFill>
                          <a:schemeClr val="bg1"/>
                        </a:solidFill>
                        <a:latin typeface="Proxima Nova" pitchFamily="50" charset="0"/>
                      </a:endParaRPr>
                    </a:p>
                  </a:txBody>
                  <a:tcPr marT="34288" marB="34288" anchor="ctr">
                    <a:solidFill>
                      <a:srgbClr val="24135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Proxima Nova" pitchFamily="50" charset="0"/>
                        </a:rPr>
                        <a:t>Goal</a:t>
                      </a:r>
                    </a:p>
                  </a:txBody>
                  <a:tcPr marT="34288" marB="34288" anchor="ctr">
                    <a:solidFill>
                      <a:srgbClr val="24135F"/>
                    </a:solidFill>
                  </a:tcPr>
                </a:tc>
              </a:tr>
              <a:tr h="461047">
                <a:tc>
                  <a:txBody>
                    <a:bodyPr/>
                    <a:lstStyle/>
                    <a:p>
                      <a:pPr algn="ctr"/>
                      <a:r>
                        <a:rPr lang="en-US" sz="1400" dirty="0" smtClean="0">
                          <a:latin typeface="Proxima Nova" pitchFamily="50" charset="0"/>
                        </a:rPr>
                        <a:t>COPQ  </a:t>
                      </a:r>
                    </a:p>
                    <a:p>
                      <a:pPr algn="ctr"/>
                      <a:r>
                        <a:rPr lang="en-US" sz="1400" dirty="0" smtClean="0">
                          <a:solidFill>
                            <a:srgbClr val="FF0000"/>
                          </a:solidFill>
                          <a:latin typeface="Proxima Nova" pitchFamily="50" charset="0"/>
                        </a:rPr>
                        <a:t>(Ham</a:t>
                      </a:r>
                      <a:r>
                        <a:rPr lang="en-US" sz="1400" baseline="0" dirty="0" smtClean="0">
                          <a:solidFill>
                            <a:srgbClr val="FF0000"/>
                          </a:solidFill>
                          <a:latin typeface="Proxima Nova" pitchFamily="50" charset="0"/>
                        </a:rPr>
                        <a:t> / Turkey)</a:t>
                      </a:r>
                    </a:p>
                  </a:txBody>
                  <a:tcPr marT="34288" marB="34288" anchor="ctr"/>
                </a:tc>
                <a:tc>
                  <a:txBody>
                    <a:bodyPr/>
                    <a:lstStyle/>
                    <a:p>
                      <a:pPr algn="ctr"/>
                      <a:r>
                        <a:rPr lang="en-US" sz="1400" dirty="0" smtClean="0">
                          <a:solidFill>
                            <a:schemeClr val="tx1"/>
                          </a:solidFill>
                          <a:latin typeface="Proxima Nova" pitchFamily="50" charset="0"/>
                        </a:rPr>
                        <a:t>$5.5 to 6 mil </a:t>
                      </a:r>
                      <a:br>
                        <a:rPr lang="en-US" sz="1400" dirty="0" smtClean="0">
                          <a:solidFill>
                            <a:schemeClr val="tx1"/>
                          </a:solidFill>
                          <a:latin typeface="Proxima Nova" pitchFamily="50" charset="0"/>
                        </a:rPr>
                      </a:br>
                      <a:r>
                        <a:rPr lang="en-US" sz="1400" dirty="0" smtClean="0">
                          <a:solidFill>
                            <a:srgbClr val="FF0000"/>
                          </a:solidFill>
                          <a:latin typeface="Proxima Nova" pitchFamily="50" charset="0"/>
                        </a:rPr>
                        <a:t>$297,162</a:t>
                      </a:r>
                    </a:p>
                  </a:txBody>
                  <a:tcPr marT="34288" marB="34288" anchor="ctr"/>
                </a:tc>
                <a:tc>
                  <a:txBody>
                    <a:bodyPr/>
                    <a:lstStyle/>
                    <a:p>
                      <a:pPr algn="ctr"/>
                      <a:endParaRPr lang="en-US" sz="1400" dirty="0" smtClean="0">
                        <a:solidFill>
                          <a:srgbClr val="FF0000"/>
                        </a:solidFill>
                        <a:latin typeface="Proxima Nova" pitchFamily="50" charset="0"/>
                      </a:endParaRPr>
                    </a:p>
                    <a:p>
                      <a:pPr algn="ctr"/>
                      <a:r>
                        <a:rPr lang="en-US" sz="1400" dirty="0" smtClean="0">
                          <a:solidFill>
                            <a:srgbClr val="FF0000"/>
                          </a:solidFill>
                          <a:latin typeface="Proxima Nova" pitchFamily="50" charset="0"/>
                        </a:rPr>
                        <a:t>$148,581</a:t>
                      </a:r>
                    </a:p>
                  </a:txBody>
                  <a:tcPr marT="34288" marB="34288" anchor="ctr"/>
                </a:tc>
              </a:tr>
              <a:tr h="461047">
                <a:tc>
                  <a:txBody>
                    <a:bodyPr/>
                    <a:lstStyle/>
                    <a:p>
                      <a:pPr algn="ctr"/>
                      <a:r>
                        <a:rPr lang="en-US" sz="1400" dirty="0" smtClean="0">
                          <a:latin typeface="Proxima Nova" pitchFamily="50" charset="0"/>
                        </a:rPr>
                        <a:t>Relevant Metric</a:t>
                      </a:r>
                      <a:endParaRPr lang="en-US" sz="1400" dirty="0">
                        <a:latin typeface="Proxima Nova" pitchFamily="50" charset="0"/>
                      </a:endParaRPr>
                    </a:p>
                  </a:txBody>
                  <a:tcPr marT="34288" marB="34288" anchor="ctr"/>
                </a:tc>
                <a:tc>
                  <a:txBody>
                    <a:bodyPr/>
                    <a:lstStyle/>
                    <a:p>
                      <a:pPr algn="ctr"/>
                      <a:r>
                        <a:rPr lang="en-US" sz="1400" dirty="0" smtClean="0">
                          <a:latin typeface="Proxima Nova" pitchFamily="50" charset="0"/>
                        </a:rPr>
                        <a:t>10.2%</a:t>
                      </a:r>
                    </a:p>
                    <a:p>
                      <a:pPr algn="ctr"/>
                      <a:r>
                        <a:rPr lang="en-US" sz="1400" baseline="0" dirty="0" smtClean="0">
                          <a:latin typeface="Proxima Nova" pitchFamily="50" charset="0"/>
                        </a:rPr>
                        <a:t>Defect Rate</a:t>
                      </a:r>
                      <a:endParaRPr lang="en-US" sz="1400" dirty="0">
                        <a:latin typeface="Proxima Nova" pitchFamily="50" charset="0"/>
                      </a:endParaRPr>
                    </a:p>
                  </a:txBody>
                  <a:tcPr marT="34288" marB="34288" anchor="ctr"/>
                </a:tc>
                <a:tc>
                  <a:txBody>
                    <a:bodyPr/>
                    <a:lstStyle/>
                    <a:p>
                      <a:pPr algn="ctr"/>
                      <a:r>
                        <a:rPr lang="en-US" sz="1400" dirty="0" smtClean="0">
                          <a:latin typeface="Proxima Nova" pitchFamily="50" charset="0"/>
                        </a:rPr>
                        <a:t>5% </a:t>
                      </a:r>
                    </a:p>
                    <a:p>
                      <a:pPr algn="ctr"/>
                      <a:r>
                        <a:rPr lang="en-US" sz="1400" dirty="0" smtClean="0">
                          <a:latin typeface="Proxima Nova" pitchFamily="50" charset="0"/>
                        </a:rPr>
                        <a:t>Defect Rate</a:t>
                      </a:r>
                      <a:endParaRPr lang="en-US" sz="1400" dirty="0">
                        <a:latin typeface="Proxima Nova" pitchFamily="50" charset="0"/>
                      </a:endParaRPr>
                    </a:p>
                  </a:txBody>
                  <a:tcPr marT="34288" marB="34288" anchor="ctr"/>
                </a:tc>
              </a:tr>
              <a:tr h="379622">
                <a:tc>
                  <a:txBody>
                    <a:bodyPr/>
                    <a:lstStyle/>
                    <a:p>
                      <a:pPr algn="ctr"/>
                      <a:r>
                        <a:rPr lang="en-US" sz="1400" dirty="0" smtClean="0">
                          <a:latin typeface="Proxima Nova" pitchFamily="50" charset="0"/>
                        </a:rPr>
                        <a:t>PPM (of DPMO)</a:t>
                      </a:r>
                    </a:p>
                  </a:txBody>
                  <a:tcPr marT="34288" marB="34288" anchor="ctr"/>
                </a:tc>
                <a:tc>
                  <a:txBody>
                    <a:bodyPr/>
                    <a:lstStyle/>
                    <a:p>
                      <a:pPr algn="ctr"/>
                      <a:r>
                        <a:rPr lang="en-US" sz="1400" dirty="0" smtClean="0">
                          <a:latin typeface="Proxima Nova" pitchFamily="50" charset="0"/>
                        </a:rPr>
                        <a:t>102,865</a:t>
                      </a:r>
                    </a:p>
                  </a:txBody>
                  <a:tcPr marT="34288" marB="34288" anchor="ctr"/>
                </a:tc>
                <a:tc>
                  <a:txBody>
                    <a:bodyPr/>
                    <a:lstStyle/>
                    <a:p>
                      <a:pPr algn="ctr"/>
                      <a:r>
                        <a:rPr lang="en-US" sz="1400" dirty="0" smtClean="0">
                          <a:latin typeface="Proxima Nova" pitchFamily="50" charset="0"/>
                        </a:rPr>
                        <a:t>50,000</a:t>
                      </a:r>
                      <a:endParaRPr lang="en-US" sz="1400" dirty="0">
                        <a:latin typeface="Proxima Nova" pitchFamily="50" charset="0"/>
                      </a:endParaRPr>
                    </a:p>
                  </a:txBody>
                  <a:tcPr marT="34288" marB="34288" anchor="ctr"/>
                </a:tc>
              </a:tr>
              <a:tr h="374917">
                <a:tc>
                  <a:txBody>
                    <a:bodyPr/>
                    <a:lstStyle/>
                    <a:p>
                      <a:pPr algn="ctr"/>
                      <a:r>
                        <a:rPr lang="en-US" sz="1400" dirty="0" smtClean="0">
                          <a:latin typeface="Proxima Nova" pitchFamily="50" charset="0"/>
                        </a:rPr>
                        <a:t>Sigma Level</a:t>
                      </a:r>
                      <a:endParaRPr lang="en-US" sz="1400" dirty="0">
                        <a:latin typeface="Proxima Nova" pitchFamily="50" charset="0"/>
                      </a:endParaRPr>
                    </a:p>
                  </a:txBody>
                  <a:tcPr marT="34288" marB="34288" anchor="ctr"/>
                </a:tc>
                <a:tc>
                  <a:txBody>
                    <a:bodyPr/>
                    <a:lstStyle/>
                    <a:p>
                      <a:pPr algn="ctr"/>
                      <a:r>
                        <a:rPr lang="en-US" sz="1400" dirty="0" smtClean="0">
                          <a:latin typeface="Proxima Nova" pitchFamily="50" charset="0"/>
                        </a:rPr>
                        <a:t>2.77</a:t>
                      </a:r>
                    </a:p>
                  </a:txBody>
                  <a:tcPr marT="34288" marB="34288" anchor="ctr"/>
                </a:tc>
                <a:tc>
                  <a:txBody>
                    <a:bodyPr/>
                    <a:lstStyle/>
                    <a:p>
                      <a:pPr algn="ctr"/>
                      <a:r>
                        <a:rPr lang="en-US" sz="1400" dirty="0" smtClean="0">
                          <a:latin typeface="Proxima Nova" pitchFamily="50" charset="0"/>
                        </a:rPr>
                        <a:t>3.14</a:t>
                      </a:r>
                      <a:endParaRPr lang="en-US" sz="1400" dirty="0">
                        <a:latin typeface="Proxima Nova" pitchFamily="50" charset="0"/>
                      </a:endParaRPr>
                    </a:p>
                  </a:txBody>
                  <a:tcPr marT="34288" marB="34288" anchor="ctr"/>
                </a:tc>
              </a:tr>
            </a:tbl>
          </a:graphicData>
        </a:graphic>
      </p:graphicFrame>
      <p:sp>
        <p:nvSpPr>
          <p:cNvPr id="3" name="TextBox 2"/>
          <p:cNvSpPr txBox="1"/>
          <p:nvPr/>
        </p:nvSpPr>
        <p:spPr>
          <a:xfrm>
            <a:off x="533400" y="2952750"/>
            <a:ext cx="5011737" cy="1169551"/>
          </a:xfrm>
          <a:prstGeom prst="rect">
            <a:avLst/>
          </a:prstGeom>
          <a:noFill/>
          <a:ln>
            <a:solidFill>
              <a:schemeClr val="accent1"/>
            </a:solidFill>
          </a:ln>
        </p:spPr>
        <p:txBody>
          <a:bodyPr wrap="square" rtlCol="0">
            <a:spAutoFit/>
          </a:bodyPr>
          <a:lstStyle/>
          <a:p>
            <a:pPr algn="l"/>
            <a:r>
              <a:rPr lang="en-US" b="1" u="sng" dirty="0" smtClean="0">
                <a:latin typeface="Proxima Nova" pitchFamily="50" charset="0"/>
              </a:rPr>
              <a:t>Big Picture from Summer data:</a:t>
            </a:r>
          </a:p>
          <a:p>
            <a:pPr marL="342900" indent="-342900" algn="l">
              <a:buFont typeface="Arial" panose="020B0604020202020204" pitchFamily="34" charset="0"/>
              <a:buChar char="•"/>
            </a:pPr>
            <a:r>
              <a:rPr lang="en-US" dirty="0" smtClean="0">
                <a:latin typeface="Proxima Nova" pitchFamily="50" charset="0"/>
              </a:rPr>
              <a:t>COPQ BD ~ $2 million net of over &amp; under-portioning</a:t>
            </a:r>
          </a:p>
          <a:p>
            <a:pPr marL="342900" indent="-342900" algn="l">
              <a:buFont typeface="Arial" panose="020B0604020202020204" pitchFamily="34" charset="0"/>
              <a:buChar char="•"/>
            </a:pPr>
            <a:r>
              <a:rPr lang="en-US" dirty="0" smtClean="0">
                <a:latin typeface="Proxima Nova" pitchFamily="50" charset="0"/>
              </a:rPr>
              <a:t>COPQ HE residential  ~$ 3.6  million</a:t>
            </a:r>
          </a:p>
          <a:p>
            <a:pPr marL="342900" indent="-342900" algn="l">
              <a:buFont typeface="Arial" panose="020B0604020202020204" pitchFamily="34" charset="0"/>
              <a:buChar char="•"/>
            </a:pPr>
            <a:r>
              <a:rPr lang="en-US" dirty="0" smtClean="0">
                <a:latin typeface="Proxima Nova" pitchFamily="50" charset="0"/>
              </a:rPr>
              <a:t>Cost of under-portioning (fines, customer dis-satisfaction) not calculated</a:t>
            </a:r>
            <a:endParaRPr lang="en-US" dirty="0">
              <a:latin typeface="Proxima Nova" pitchFamily="50" charset="0"/>
            </a:endParaRPr>
          </a:p>
        </p:txBody>
      </p:sp>
      <p:sp>
        <p:nvSpPr>
          <p:cNvPr id="4" name="TextBox 3"/>
          <p:cNvSpPr txBox="1"/>
          <p:nvPr/>
        </p:nvSpPr>
        <p:spPr>
          <a:xfrm>
            <a:off x="533400" y="1123950"/>
            <a:ext cx="3886200" cy="1600438"/>
          </a:xfrm>
          <a:prstGeom prst="rect">
            <a:avLst/>
          </a:prstGeom>
          <a:noFill/>
          <a:ln>
            <a:solidFill>
              <a:schemeClr val="accent1"/>
            </a:solidFill>
          </a:ln>
        </p:spPr>
        <p:txBody>
          <a:bodyPr wrap="square" rtlCol="0">
            <a:spAutoFit/>
          </a:bodyPr>
          <a:lstStyle/>
          <a:p>
            <a:pPr algn="l"/>
            <a:r>
              <a:rPr lang="en-US" b="1" u="sng" dirty="0" smtClean="0">
                <a:latin typeface="Proxima Nova" pitchFamily="50" charset="0"/>
              </a:rPr>
              <a:t>Cost from one proven cause:</a:t>
            </a:r>
          </a:p>
          <a:p>
            <a:pPr marL="342900" indent="-342900" algn="l">
              <a:buFont typeface="Arial" panose="020B0604020202020204" pitchFamily="34" charset="0"/>
              <a:buChar char="•"/>
            </a:pPr>
            <a:r>
              <a:rPr lang="en-US" dirty="0" smtClean="0">
                <a:latin typeface="Proxima Nova" pitchFamily="50" charset="0"/>
              </a:rPr>
              <a:t>Purchase about $3Mil in just 2 SKUs of deli meat</a:t>
            </a:r>
          </a:p>
          <a:p>
            <a:pPr marL="342900" indent="-342900" algn="l">
              <a:buFont typeface="Arial" panose="020B0604020202020204" pitchFamily="34" charset="0"/>
              <a:buChar char="•"/>
            </a:pPr>
            <a:r>
              <a:rPr lang="en-US" dirty="0" smtClean="0">
                <a:latin typeface="Proxima Nova" pitchFamily="50" charset="0"/>
              </a:rPr>
              <a:t>All food categories had similar rates of error.</a:t>
            </a:r>
          </a:p>
          <a:p>
            <a:pPr marL="342900" indent="-342900" algn="l">
              <a:buFont typeface="Arial" panose="020B0604020202020204" pitchFamily="34" charset="0"/>
              <a:buChar char="•"/>
            </a:pPr>
            <a:endParaRPr lang="en-US" dirty="0" smtClean="0">
              <a:latin typeface="Proxima Nova" pitchFamily="50" charset="0"/>
            </a:endParaRPr>
          </a:p>
          <a:p>
            <a:pPr algn="l"/>
            <a:endParaRPr lang="en-US" dirty="0">
              <a:latin typeface="Proxima Nova" pitchFamily="50" charset="0"/>
            </a:endParaRPr>
          </a:p>
        </p:txBody>
      </p:sp>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30</a:t>
            </a:fld>
            <a:endParaRPr lang="en" dirty="0"/>
          </a:p>
        </p:txBody>
      </p:sp>
    </p:spTree>
    <p:extLst>
      <p:ext uri="{BB962C8B-B14F-4D97-AF65-F5344CB8AC3E}">
        <p14:creationId xmlns:p14="http://schemas.microsoft.com/office/powerpoint/2010/main" val="2865110500"/>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evolution</a:t>
            </a:r>
            <a:endParaRPr lang="en-US" dirty="0"/>
          </a:p>
        </p:txBody>
      </p:sp>
      <p:sp>
        <p:nvSpPr>
          <p:cNvPr id="3" name="Content Placeholder 2"/>
          <p:cNvSpPr>
            <a:spLocks noGrp="1"/>
          </p:cNvSpPr>
          <p:nvPr>
            <p:ph type="body" idx="1"/>
          </p:nvPr>
        </p:nvSpPr>
        <p:spPr>
          <a:xfrm>
            <a:off x="311700" y="1152474"/>
            <a:ext cx="4184100" cy="3629075"/>
          </a:xfrm>
          <a:ln>
            <a:noFill/>
          </a:ln>
        </p:spPr>
        <p:txBody>
          <a:bodyPr/>
          <a:lstStyle/>
          <a:p>
            <a:r>
              <a:rPr lang="en-US" sz="1400" b="1" dirty="0" smtClean="0"/>
              <a:t>Summer data collecting and analysis</a:t>
            </a:r>
          </a:p>
          <a:p>
            <a:pPr marL="457200" indent="-457200">
              <a:buFont typeface="Arial" panose="020B0604020202020204" pitchFamily="34" charset="0"/>
              <a:buChar char="•"/>
            </a:pPr>
            <a:r>
              <a:rPr lang="en-US" sz="1400" dirty="0" smtClean="0"/>
              <a:t>Understand likelihood of error </a:t>
            </a:r>
          </a:p>
          <a:p>
            <a:pPr marL="457200" indent="-457200">
              <a:buFont typeface="Arial" panose="020B0604020202020204" pitchFamily="34" charset="0"/>
              <a:buChar char="•"/>
            </a:pPr>
            <a:r>
              <a:rPr lang="en-US" sz="1400" dirty="0" smtClean="0"/>
              <a:t>Identify some of the many sources of error that can be managed</a:t>
            </a:r>
          </a:p>
          <a:p>
            <a:pPr marL="457200" indent="-457200">
              <a:buFont typeface="Arial" panose="020B0604020202020204" pitchFamily="34" charset="0"/>
              <a:buChar char="•"/>
            </a:pPr>
            <a:r>
              <a:rPr lang="en-US" sz="1400" dirty="0" smtClean="0"/>
              <a:t>Determine the efficacy of managing those sources</a:t>
            </a:r>
          </a:p>
          <a:p>
            <a:pPr marL="457200" indent="-457200">
              <a:buFont typeface="Arial" panose="020B0604020202020204" pitchFamily="34" charset="0"/>
              <a:buChar char="•"/>
            </a:pPr>
            <a:endParaRPr lang="en-US" sz="1400" dirty="0" smtClean="0"/>
          </a:p>
          <a:p>
            <a:pPr marL="457200" indent="-457200">
              <a:buFont typeface="Arial" panose="020B0604020202020204" pitchFamily="34" charset="0"/>
              <a:buChar char="•"/>
            </a:pPr>
            <a:endParaRPr lang="en-US" sz="1400" dirty="0"/>
          </a:p>
        </p:txBody>
      </p:sp>
      <p:sp>
        <p:nvSpPr>
          <p:cNvPr id="4" name="Content Placeholder 3"/>
          <p:cNvSpPr>
            <a:spLocks noGrp="1"/>
          </p:cNvSpPr>
          <p:nvPr>
            <p:ph sz="half" idx="4294967295"/>
          </p:nvPr>
        </p:nvSpPr>
        <p:spPr>
          <a:xfrm>
            <a:off x="4878388" y="1123950"/>
            <a:ext cx="4037012" cy="3709988"/>
          </a:xfrm>
          <a:ln>
            <a:noFill/>
          </a:ln>
        </p:spPr>
        <p:txBody>
          <a:bodyPr/>
          <a:lstStyle/>
          <a:p>
            <a:r>
              <a:rPr lang="en-US" sz="1400" b="1" dirty="0" smtClean="0"/>
              <a:t>Deli meat portioning process</a:t>
            </a:r>
          </a:p>
          <a:p>
            <a:pPr marL="457200" indent="-457200">
              <a:buFont typeface="Arial" panose="020B0604020202020204" pitchFamily="34" charset="0"/>
              <a:buChar char="•"/>
            </a:pPr>
            <a:r>
              <a:rPr lang="en-US" sz="1400" dirty="0" smtClean="0"/>
              <a:t>Examine a commonly served item and process for applicability across most LOBs</a:t>
            </a:r>
          </a:p>
          <a:p>
            <a:pPr marL="457200" indent="-457200">
              <a:buFont typeface="Arial" panose="020B0604020202020204" pitchFamily="34" charset="0"/>
              <a:buChar char="•"/>
            </a:pPr>
            <a:r>
              <a:rPr lang="en-US" sz="1400" dirty="0" smtClean="0"/>
              <a:t>Determine the impact of an improved process.</a:t>
            </a:r>
          </a:p>
          <a:p>
            <a:pPr marL="457200" indent="-457200">
              <a:buFont typeface="Arial" panose="020B0604020202020204" pitchFamily="34" charset="0"/>
              <a:buChar char="•"/>
            </a:pPr>
            <a:endParaRPr lang="en-US" sz="1400" dirty="0"/>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31</a:t>
            </a:fld>
            <a:endParaRPr lang="en" dirty="0"/>
          </a:p>
        </p:txBody>
      </p:sp>
    </p:spTree>
    <p:extLst>
      <p:ext uri="{BB962C8B-B14F-4D97-AF65-F5344CB8AC3E}">
        <p14:creationId xmlns:p14="http://schemas.microsoft.com/office/powerpoint/2010/main" val="39196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255" name="Shape 2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32</a:t>
            </a:fld>
            <a:endParaRPr lang="en"/>
          </a:p>
        </p:txBody>
      </p:sp>
      <p:grpSp>
        <p:nvGrpSpPr>
          <p:cNvPr id="256" name="Shape 256"/>
          <p:cNvGrpSpPr/>
          <p:nvPr/>
        </p:nvGrpSpPr>
        <p:grpSpPr>
          <a:xfrm>
            <a:off x="914400" y="1257300"/>
            <a:ext cx="7143750" cy="3219450"/>
            <a:chOff x="576" y="672"/>
            <a:chExt cx="4500" cy="2028"/>
          </a:xfrm>
        </p:grpSpPr>
        <p:sp>
          <p:nvSpPr>
            <p:cNvPr id="257" name="Shape 257"/>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258" name="Shape 258"/>
            <p:cNvSpPr/>
            <p:nvPr/>
          </p:nvSpPr>
          <p:spPr>
            <a:xfrm>
              <a:off x="575" y="1536"/>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Analyze</a:t>
              </a:r>
            </a:p>
          </p:txBody>
        </p:sp>
        <p:sp>
          <p:nvSpPr>
            <p:cNvPr id="259" name="Shape 259"/>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Improve</a:t>
              </a:r>
            </a:p>
          </p:txBody>
        </p:sp>
        <p:sp>
          <p:nvSpPr>
            <p:cNvPr id="260" name="Shape 260"/>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261" name="Shape 261"/>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18494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 Variability by Line of Business</a:t>
            </a:r>
            <a:endParaRPr lang="en-US" dirty="0"/>
          </a:p>
        </p:txBody>
      </p:sp>
      <p:sp>
        <p:nvSpPr>
          <p:cNvPr id="4" name="Rectangle 3"/>
          <p:cNvSpPr/>
          <p:nvPr/>
        </p:nvSpPr>
        <p:spPr>
          <a:xfrm>
            <a:off x="381000" y="958700"/>
            <a:ext cx="5715000" cy="4191660"/>
          </a:xfrm>
          <a:prstGeom prst="rect">
            <a:avLst/>
          </a:prstGeom>
        </p:spPr>
        <p:txBody>
          <a:bodyPr wrap="square">
            <a:spAutoFit/>
          </a:bodyPr>
          <a:lstStyle/>
          <a:p>
            <a:pPr marL="0" marR="0">
              <a:lnSpc>
                <a:spcPct val="115000"/>
              </a:lnSpc>
              <a:spcBef>
                <a:spcPts val="0"/>
              </a:spcBef>
              <a:spcAft>
                <a:spcPts val="0"/>
              </a:spcAft>
            </a:pPr>
            <a:r>
              <a:rPr lang="en-US" sz="1000" b="1" dirty="0" smtClean="0">
                <a:latin typeface="Proxima Nova" pitchFamily="50" charset="0"/>
                <a:ea typeface="Calibri" panose="020F0502020204030204" pitchFamily="34" charset="0"/>
                <a:cs typeface="Times New Roman" panose="02020603050405020304" pitchFamily="18" charset="0"/>
              </a:rPr>
              <a:t>Portioning Variation between LOB’s</a:t>
            </a:r>
            <a:endParaRPr lang="en-US" sz="11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latin typeface="Proxima Nova" pitchFamily="50" charset="0"/>
                <a:ea typeface="Calibri" panose="020F0502020204030204" pitchFamily="34" charset="0"/>
                <a:cs typeface="Times New Roman" panose="02020603050405020304" pitchFamily="18" charset="0"/>
              </a:rPr>
              <a:t> </a:t>
            </a:r>
            <a:endParaRPr lang="en-US" sz="11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b="1" dirty="0">
                <a:latin typeface="Proxima Nova" pitchFamily="50" charset="0"/>
                <a:ea typeface="Calibri" panose="020F0502020204030204" pitchFamily="34" charset="0"/>
                <a:cs typeface="Times New Roman" panose="02020603050405020304" pitchFamily="18" charset="0"/>
              </a:rPr>
              <a:t>Chi-Square Test for Association: LOB, </a:t>
            </a:r>
            <a:r>
              <a:rPr lang="en-US" sz="1000" b="1" dirty="0" smtClean="0">
                <a:latin typeface="Proxima Nova" pitchFamily="50" charset="0"/>
                <a:ea typeface="Calibri" panose="020F0502020204030204" pitchFamily="34" charset="0"/>
                <a:cs typeface="Times New Roman" panose="02020603050405020304" pitchFamily="18" charset="0"/>
              </a:rPr>
              <a:t>Over, Under, </a:t>
            </a:r>
            <a:r>
              <a:rPr lang="en-US" sz="1000" b="1" dirty="0">
                <a:latin typeface="Proxima Nova" pitchFamily="50" charset="0"/>
                <a:ea typeface="Calibri" panose="020F0502020204030204" pitchFamily="34" charset="0"/>
                <a:cs typeface="Times New Roman" panose="02020603050405020304" pitchFamily="18" charset="0"/>
              </a:rPr>
              <a:t>Correct </a:t>
            </a:r>
            <a:endParaRPr lang="en-US" sz="1100" dirty="0">
              <a:latin typeface="Proxima Nova" pitchFamily="50"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000" b="1" dirty="0" smtClean="0">
                <a:latin typeface="Proxima Nova" pitchFamily="50" charset="0"/>
                <a:ea typeface="Calibri" panose="020F0502020204030204" pitchFamily="34" charset="0"/>
                <a:cs typeface="Times New Roman" panose="02020603050405020304" pitchFamily="18" charset="0"/>
              </a:rPr>
              <a:t>                                     </a:t>
            </a:r>
            <a:r>
              <a:rPr lang="en-US" sz="900" dirty="0" smtClean="0">
                <a:latin typeface="Proxima Nova" pitchFamily="50" charset="0"/>
                <a:ea typeface="Calibri" panose="020F0502020204030204" pitchFamily="34" charset="0"/>
                <a:cs typeface="Times New Roman" panose="02020603050405020304" pitchFamily="18" charset="0"/>
              </a:rPr>
              <a:t>Rows: LOB   </a:t>
            </a:r>
          </a:p>
          <a:p>
            <a:pPr marL="0" marR="0" algn="l">
              <a:lnSpc>
                <a:spcPct val="115000"/>
              </a:lnSpc>
              <a:spcBef>
                <a:spcPts val="0"/>
              </a:spcBef>
              <a:spcAft>
                <a:spcPts val="0"/>
              </a:spcAft>
            </a:pPr>
            <a:r>
              <a:rPr lang="en-US" sz="900" dirty="0" smtClean="0">
                <a:latin typeface="Proxima Nova" pitchFamily="50" charset="0"/>
                <a:ea typeface="Calibri" panose="020F0502020204030204" pitchFamily="34" charset="0"/>
                <a:cs typeface="Times New Roman" panose="02020603050405020304" pitchFamily="18" charset="0"/>
              </a:rPr>
              <a:t>	                                       Columns</a:t>
            </a:r>
            <a:r>
              <a:rPr lang="en-US" sz="900" dirty="0">
                <a:latin typeface="Proxima Nova" pitchFamily="50" charset="0"/>
                <a:ea typeface="Calibri" panose="020F0502020204030204" pitchFamily="34" charset="0"/>
                <a:cs typeface="Times New Roman" panose="02020603050405020304" pitchFamily="18" charset="0"/>
              </a:rPr>
              <a:t>: Over Under </a:t>
            </a:r>
            <a:r>
              <a:rPr lang="en-US" sz="900" dirty="0" smtClean="0">
                <a:latin typeface="Proxima Nova" pitchFamily="50" charset="0"/>
                <a:ea typeface="Calibri" panose="020F0502020204030204" pitchFamily="34" charset="0"/>
                <a:cs typeface="Times New Roman" panose="02020603050405020304" pitchFamily="18" charset="0"/>
              </a:rPr>
              <a:t>Correct</a:t>
            </a:r>
          </a:p>
          <a:p>
            <a:pPr marL="0" marR="0">
              <a:lnSpc>
                <a:spcPct val="115000"/>
              </a:lnSpc>
              <a:spcBef>
                <a:spcPts val="0"/>
              </a:spcBef>
              <a:spcAft>
                <a:spcPts val="0"/>
              </a:spcAft>
            </a:pPr>
            <a:r>
              <a:rPr lang="en-US" sz="900" dirty="0" smtClean="0">
                <a:latin typeface="Proxima Nova" pitchFamily="50" charset="0"/>
                <a:ea typeface="Calibri" panose="020F0502020204030204" pitchFamily="34" charset="0"/>
                <a:cs typeface="Times New Roman" panose="02020603050405020304" pitchFamily="18" charset="0"/>
              </a:rPr>
              <a:t>                                         </a:t>
            </a:r>
            <a:r>
              <a:rPr lang="en-US" sz="900" dirty="0" smtClean="0">
                <a:solidFill>
                  <a:srgbClr val="FF0000"/>
                </a:solidFill>
                <a:latin typeface="Proxima Nova" pitchFamily="50" charset="0"/>
                <a:ea typeface="Calibri" panose="020F0502020204030204" pitchFamily="34" charset="0"/>
                <a:cs typeface="Times New Roman" panose="02020603050405020304" pitchFamily="18" charset="0"/>
              </a:rPr>
              <a:t>Over       	Under        Correct  </a:t>
            </a:r>
            <a:r>
              <a:rPr lang="en-US" sz="900" dirty="0" smtClean="0">
                <a:latin typeface="Proxima Nova" pitchFamily="50" charset="0"/>
                <a:ea typeface="Calibri" panose="020F0502020204030204" pitchFamily="34" charset="0"/>
                <a:cs typeface="Times New Roman" panose="02020603050405020304" pitchFamily="18" charset="0"/>
              </a:rPr>
              <a:t>	</a:t>
            </a:r>
            <a:r>
              <a:rPr lang="en-US" sz="900" b="1" dirty="0" smtClean="0">
                <a:latin typeface="Proxima Nova" pitchFamily="50" charset="0"/>
                <a:ea typeface="Calibri" panose="020F0502020204030204" pitchFamily="34" charset="0"/>
                <a:cs typeface="Times New Roman" panose="02020603050405020304" pitchFamily="18" charset="0"/>
              </a:rPr>
              <a:t>All</a:t>
            </a:r>
            <a:endParaRPr lang="en-US" sz="11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smtClean="0">
                <a:latin typeface="Proxima Nova" pitchFamily="50" charset="0"/>
                <a:ea typeface="Calibri" panose="020F0502020204030204" pitchFamily="34" charset="0"/>
                <a:cs typeface="Times New Roman" panose="02020603050405020304" pitchFamily="18" charset="0"/>
              </a:rPr>
              <a:t>	</a:t>
            </a:r>
            <a:r>
              <a:rPr lang="en-US" sz="1000" dirty="0" smtClean="0">
                <a:latin typeface="Proxima Nova" pitchFamily="50" charset="0"/>
                <a:ea typeface="Calibri" panose="020F0502020204030204" pitchFamily="34" charset="0"/>
                <a:cs typeface="Times New Roman" panose="02020603050405020304" pitchFamily="18" charset="0"/>
              </a:rPr>
              <a:t>BD 	111     	  47      	128  	</a:t>
            </a:r>
            <a:r>
              <a:rPr lang="en-US" sz="1000" b="1" dirty="0" smtClean="0">
                <a:latin typeface="Proxima Nova" pitchFamily="50" charset="0"/>
                <a:ea typeface="Calibri" panose="020F0502020204030204" pitchFamily="34" charset="0"/>
                <a:cs typeface="Times New Roman" panose="02020603050405020304" pitchFamily="18" charset="0"/>
              </a:rPr>
              <a:t>286</a:t>
            </a:r>
            <a:endParaRPr lang="en-US" sz="1000" b="1"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latin typeface="Proxima Nova" pitchFamily="50" charset="0"/>
                <a:ea typeface="Calibri" panose="020F0502020204030204" pitchFamily="34" charset="0"/>
                <a:cs typeface="Times New Roman" panose="02020603050405020304" pitchFamily="18" charset="0"/>
              </a:rPr>
              <a:t>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i="1" dirty="0" smtClean="0">
                <a:latin typeface="Proxima Nova" pitchFamily="50" charset="0"/>
                <a:ea typeface="Calibri" panose="020F0502020204030204" pitchFamily="34" charset="0"/>
                <a:cs typeface="Times New Roman" panose="02020603050405020304" pitchFamily="18" charset="0"/>
              </a:rPr>
              <a:t>95.98	  </a:t>
            </a:r>
            <a:r>
              <a:rPr lang="en-US" sz="1000" i="1" dirty="0">
                <a:latin typeface="Proxima Nova" pitchFamily="50" charset="0"/>
                <a:ea typeface="Calibri" panose="020F0502020204030204" pitchFamily="34" charset="0"/>
                <a:cs typeface="Times New Roman" panose="02020603050405020304" pitchFamily="18" charset="0"/>
              </a:rPr>
              <a:t>54.18   </a:t>
            </a:r>
            <a:r>
              <a:rPr lang="en-US" sz="1000" i="1" dirty="0" smtClean="0">
                <a:latin typeface="Proxima Nova" pitchFamily="50" charset="0"/>
                <a:ea typeface="Calibri" panose="020F0502020204030204" pitchFamily="34" charset="0"/>
                <a:cs typeface="Times New Roman" panose="02020603050405020304" pitchFamily="18" charset="0"/>
              </a:rPr>
              <a:t>	135.</a:t>
            </a:r>
            <a:r>
              <a:rPr lang="en-US" sz="1000" dirty="0" smtClean="0">
                <a:latin typeface="Proxima Nova" pitchFamily="50" charset="0"/>
                <a:ea typeface="Calibri" panose="020F0502020204030204" pitchFamily="34" charset="0"/>
                <a:cs typeface="Times New Roman" panose="02020603050405020304" pitchFamily="18" charset="0"/>
              </a:rPr>
              <a:t>84</a:t>
            </a:r>
            <a:endParaRPr lang="en-US" sz="10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dirty="0">
                <a:latin typeface="Proxima Nova" pitchFamily="50" charset="0"/>
                <a:ea typeface="Calibri" panose="020F0502020204030204" pitchFamily="34" charset="0"/>
                <a:cs typeface="Times New Roman" panose="02020603050405020304" pitchFamily="18" charset="0"/>
              </a:rPr>
              <a:t> HC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dirty="0">
                <a:latin typeface="Proxima Nova" pitchFamily="50" charset="0"/>
                <a:ea typeface="Calibri" panose="020F0502020204030204" pitchFamily="34" charset="0"/>
                <a:cs typeface="Times New Roman" panose="02020603050405020304" pitchFamily="18" charset="0"/>
              </a:rPr>
              <a:t>67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dirty="0">
                <a:latin typeface="Proxima Nova" pitchFamily="50" charset="0"/>
                <a:ea typeface="Calibri" panose="020F0502020204030204" pitchFamily="34" charset="0"/>
                <a:cs typeface="Times New Roman" panose="02020603050405020304" pitchFamily="18" charset="0"/>
              </a:rPr>
              <a:t>46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dirty="0">
                <a:latin typeface="Proxima Nova" pitchFamily="50" charset="0"/>
                <a:ea typeface="Calibri" panose="020F0502020204030204" pitchFamily="34" charset="0"/>
                <a:cs typeface="Times New Roman" panose="02020603050405020304" pitchFamily="18" charset="0"/>
              </a:rPr>
              <a:t>122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b="1" dirty="0" smtClean="0">
                <a:latin typeface="Proxima Nova" pitchFamily="50" charset="0"/>
                <a:ea typeface="Calibri" panose="020F0502020204030204" pitchFamily="34" charset="0"/>
                <a:cs typeface="Times New Roman" panose="02020603050405020304" pitchFamily="18" charset="0"/>
              </a:rPr>
              <a:t>235</a:t>
            </a:r>
            <a:endParaRPr lang="en-US" sz="1000" b="1"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latin typeface="Proxima Nova" pitchFamily="50" charset="0"/>
                <a:ea typeface="Calibri" panose="020F0502020204030204" pitchFamily="34" charset="0"/>
                <a:cs typeface="Times New Roman" panose="02020603050405020304" pitchFamily="18" charset="0"/>
              </a:rPr>
              <a:t>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i="1" dirty="0">
                <a:latin typeface="Proxima Nova" pitchFamily="50" charset="0"/>
                <a:ea typeface="Calibri" panose="020F0502020204030204" pitchFamily="34" charset="0"/>
                <a:cs typeface="Times New Roman" panose="02020603050405020304" pitchFamily="18" charset="0"/>
              </a:rPr>
              <a:t>78.86  </a:t>
            </a:r>
            <a:r>
              <a:rPr lang="en-US" sz="1000" i="1" dirty="0" smtClean="0">
                <a:latin typeface="Proxima Nova" pitchFamily="50" charset="0"/>
                <a:ea typeface="Calibri" panose="020F0502020204030204" pitchFamily="34" charset="0"/>
                <a:cs typeface="Times New Roman" panose="02020603050405020304" pitchFamily="18" charset="0"/>
              </a:rPr>
              <a:t>	44.52  	 </a:t>
            </a:r>
            <a:r>
              <a:rPr lang="en-US" sz="1000" i="1" dirty="0">
                <a:latin typeface="Proxima Nova" pitchFamily="50" charset="0"/>
                <a:ea typeface="Calibri" panose="020F0502020204030204" pitchFamily="34" charset="0"/>
                <a:cs typeface="Times New Roman" panose="02020603050405020304" pitchFamily="18" charset="0"/>
              </a:rPr>
              <a:t>111.62</a:t>
            </a:r>
            <a:endParaRPr lang="en-US" sz="10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smtClean="0">
                <a:latin typeface="Proxima Nova" pitchFamily="50" charset="0"/>
                <a:ea typeface="Calibri" panose="020F0502020204030204" pitchFamily="34" charset="0"/>
                <a:cs typeface="Times New Roman" panose="02020603050405020304" pitchFamily="18" charset="0"/>
              </a:rPr>
              <a:t>	HE                  31    	   18      	   16  	</a:t>
            </a:r>
            <a:r>
              <a:rPr lang="en-US" sz="1000" b="1" dirty="0" smtClean="0">
                <a:latin typeface="Proxima Nova" pitchFamily="50" charset="0"/>
                <a:ea typeface="Calibri" panose="020F0502020204030204" pitchFamily="34" charset="0"/>
                <a:cs typeface="Times New Roman" panose="02020603050405020304" pitchFamily="18" charset="0"/>
              </a:rPr>
              <a:t> </a:t>
            </a:r>
            <a:r>
              <a:rPr lang="en-US" sz="1000" b="1" dirty="0">
                <a:latin typeface="Proxima Nova" pitchFamily="50" charset="0"/>
                <a:ea typeface="Calibri" panose="020F0502020204030204" pitchFamily="34" charset="0"/>
                <a:cs typeface="Times New Roman" panose="02020603050405020304" pitchFamily="18" charset="0"/>
              </a:rPr>
              <a:t>65</a:t>
            </a:r>
          </a:p>
          <a:p>
            <a:pPr marL="0" marR="0">
              <a:lnSpc>
                <a:spcPct val="115000"/>
              </a:lnSpc>
              <a:spcBef>
                <a:spcPts val="0"/>
              </a:spcBef>
              <a:spcAft>
                <a:spcPts val="0"/>
              </a:spcAft>
            </a:pPr>
            <a:r>
              <a:rPr lang="en-US" sz="1000" dirty="0">
                <a:latin typeface="Proxima Nova" pitchFamily="50" charset="0"/>
                <a:ea typeface="Calibri" panose="020F0502020204030204" pitchFamily="34" charset="0"/>
                <a:cs typeface="Times New Roman" panose="02020603050405020304" pitchFamily="18" charset="0"/>
              </a:rPr>
              <a:t>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i="1" dirty="0">
                <a:latin typeface="Proxima Nova" pitchFamily="50" charset="0"/>
                <a:ea typeface="Calibri" panose="020F0502020204030204" pitchFamily="34" charset="0"/>
                <a:cs typeface="Times New Roman" panose="02020603050405020304" pitchFamily="18" charset="0"/>
              </a:rPr>
              <a:t>21.81 </a:t>
            </a:r>
            <a:r>
              <a:rPr lang="en-US" sz="1000" i="1" dirty="0" smtClean="0">
                <a:latin typeface="Proxima Nova" pitchFamily="50" charset="0"/>
                <a:ea typeface="Calibri" panose="020F0502020204030204" pitchFamily="34" charset="0"/>
                <a:cs typeface="Times New Roman" panose="02020603050405020304" pitchFamily="18" charset="0"/>
              </a:rPr>
              <a:t>	 </a:t>
            </a:r>
            <a:r>
              <a:rPr lang="en-US" sz="1000" i="1" dirty="0">
                <a:latin typeface="Proxima Nova" pitchFamily="50" charset="0"/>
                <a:ea typeface="Calibri" panose="020F0502020204030204" pitchFamily="34" charset="0"/>
                <a:cs typeface="Times New Roman" panose="02020603050405020304" pitchFamily="18" charset="0"/>
              </a:rPr>
              <a:t>12.31  </a:t>
            </a:r>
            <a:r>
              <a:rPr lang="en-US" sz="1000" i="1" dirty="0" smtClean="0">
                <a:latin typeface="Proxima Nova" pitchFamily="50" charset="0"/>
                <a:ea typeface="Calibri" panose="020F0502020204030204" pitchFamily="34" charset="0"/>
                <a:cs typeface="Times New Roman" panose="02020603050405020304" pitchFamily="18" charset="0"/>
              </a:rPr>
              <a:t>	  </a:t>
            </a:r>
            <a:r>
              <a:rPr lang="en-US" sz="1000" i="1" dirty="0">
                <a:latin typeface="Proxima Nova" pitchFamily="50" charset="0"/>
                <a:ea typeface="Calibri" panose="020F0502020204030204" pitchFamily="34" charset="0"/>
                <a:cs typeface="Times New Roman" panose="02020603050405020304" pitchFamily="18" charset="0"/>
              </a:rPr>
              <a:t>30.87</a:t>
            </a:r>
            <a:endParaRPr lang="en-US" sz="10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smtClean="0">
                <a:latin typeface="Proxima Nova" pitchFamily="50" charset="0"/>
                <a:ea typeface="Calibri" panose="020F0502020204030204" pitchFamily="34" charset="0"/>
                <a:cs typeface="Times New Roman" panose="02020603050405020304" pitchFamily="18" charset="0"/>
              </a:rPr>
              <a:t>	Corr                 39     	    29   	    </a:t>
            </a:r>
            <a:r>
              <a:rPr lang="en-US" sz="1000" dirty="0">
                <a:latin typeface="Proxima Nova" pitchFamily="50" charset="0"/>
                <a:ea typeface="Calibri" panose="020F0502020204030204" pitchFamily="34" charset="0"/>
                <a:cs typeface="Times New Roman" panose="02020603050405020304" pitchFamily="18" charset="0"/>
              </a:rPr>
              <a:t>85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b="1" dirty="0" smtClean="0">
                <a:latin typeface="Proxima Nova" pitchFamily="50" charset="0"/>
                <a:ea typeface="Calibri" panose="020F0502020204030204" pitchFamily="34" charset="0"/>
                <a:cs typeface="Times New Roman" panose="02020603050405020304" pitchFamily="18" charset="0"/>
              </a:rPr>
              <a:t>153</a:t>
            </a:r>
            <a:endParaRPr lang="en-US" sz="1000" b="1"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latin typeface="Proxima Nova" pitchFamily="50" charset="0"/>
                <a:ea typeface="Calibri" panose="020F0502020204030204" pitchFamily="34" charset="0"/>
                <a:cs typeface="Times New Roman" panose="02020603050405020304" pitchFamily="18" charset="0"/>
              </a:rPr>
              <a:t>    </a:t>
            </a:r>
            <a:r>
              <a:rPr lang="en-US" sz="1000" dirty="0" smtClean="0">
                <a:latin typeface="Proxima Nova" pitchFamily="50" charset="0"/>
                <a:ea typeface="Calibri" panose="020F0502020204030204" pitchFamily="34" charset="0"/>
                <a:cs typeface="Times New Roman" panose="02020603050405020304" pitchFamily="18" charset="0"/>
              </a:rPr>
              <a:t>	</a:t>
            </a:r>
            <a:r>
              <a:rPr lang="en-US" sz="1000" i="1" dirty="0" smtClean="0">
                <a:latin typeface="Proxima Nova" pitchFamily="50" charset="0"/>
                <a:ea typeface="Calibri" panose="020F0502020204030204" pitchFamily="34" charset="0"/>
                <a:cs typeface="Times New Roman" panose="02020603050405020304" pitchFamily="18" charset="0"/>
              </a:rPr>
              <a:t>51.35 	 </a:t>
            </a:r>
            <a:r>
              <a:rPr lang="en-US" sz="1000" i="1" dirty="0">
                <a:latin typeface="Proxima Nova" pitchFamily="50" charset="0"/>
                <a:ea typeface="Calibri" panose="020F0502020204030204" pitchFamily="34" charset="0"/>
                <a:cs typeface="Times New Roman" panose="02020603050405020304" pitchFamily="18" charset="0"/>
              </a:rPr>
              <a:t>28.99    </a:t>
            </a:r>
            <a:r>
              <a:rPr lang="en-US" sz="1000" i="1" dirty="0" smtClean="0">
                <a:latin typeface="Proxima Nova" pitchFamily="50" charset="0"/>
                <a:ea typeface="Calibri" panose="020F0502020204030204" pitchFamily="34" charset="0"/>
                <a:cs typeface="Times New Roman" panose="02020603050405020304" pitchFamily="18" charset="0"/>
              </a:rPr>
              <a:t>	  72.67</a:t>
            </a:r>
            <a:endParaRPr lang="en-US" sz="10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latin typeface="Proxima Nova" pitchFamily="50"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000" b="1" dirty="0" smtClean="0">
                <a:latin typeface="Proxima Nova" pitchFamily="50" charset="0"/>
                <a:ea typeface="Calibri" panose="020F0502020204030204" pitchFamily="34" charset="0"/>
                <a:cs typeface="Times New Roman" panose="02020603050405020304" pitchFamily="18" charset="0"/>
              </a:rPr>
              <a:t>	All                  248    	   140      	   351 	 </a:t>
            </a:r>
            <a:r>
              <a:rPr lang="en-US" sz="1000" b="1" dirty="0">
                <a:latin typeface="Proxima Nova" pitchFamily="50" charset="0"/>
                <a:ea typeface="Calibri" panose="020F0502020204030204" pitchFamily="34" charset="0"/>
                <a:cs typeface="Times New Roman" panose="02020603050405020304" pitchFamily="18" charset="0"/>
              </a:rPr>
              <a:t>739</a:t>
            </a:r>
            <a:endParaRPr lang="en-US" sz="10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latin typeface="Proxima Nova" pitchFamily="50" charset="0"/>
                <a:ea typeface="Calibri" panose="020F0502020204030204" pitchFamily="34" charset="0"/>
                <a:cs typeface="Times New Roman" panose="02020603050405020304" pitchFamily="18" charset="0"/>
              </a:rPr>
              <a:t> </a:t>
            </a:r>
            <a:endParaRPr lang="en-US" sz="1100" dirty="0">
              <a:latin typeface="Proxima Nova" pitchFamily="50" charset="0"/>
              <a:ea typeface="Calibri" panose="020F0502020204030204" pitchFamily="34" charset="0"/>
              <a:cs typeface="Times New Roman" panose="02020603050405020304" pitchFamily="18" charset="0"/>
            </a:endParaRPr>
          </a:p>
          <a:p>
            <a:pPr>
              <a:spcBef>
                <a:spcPts val="480"/>
              </a:spcBef>
              <a:spcAft>
                <a:spcPts val="0"/>
              </a:spcAft>
            </a:pPr>
            <a:r>
              <a:rPr lang="en-CA" sz="900" dirty="0">
                <a:latin typeface="Proxima Nova" pitchFamily="50" charset="0"/>
              </a:rPr>
              <a:t>H</a:t>
            </a:r>
            <a:r>
              <a:rPr lang="en-CA" sz="900" baseline="-25000" dirty="0">
                <a:latin typeface="Proxima Nova" pitchFamily="50" charset="0"/>
              </a:rPr>
              <a:t>o</a:t>
            </a:r>
            <a:r>
              <a:rPr lang="en-CA" sz="900" dirty="0">
                <a:latin typeface="Proxima Nova" pitchFamily="50" charset="0"/>
              </a:rPr>
              <a:t>:</a:t>
            </a:r>
            <a:r>
              <a:rPr lang="en-US" sz="900" dirty="0">
                <a:solidFill>
                  <a:srgbClr val="000000"/>
                </a:solidFill>
                <a:latin typeface="Proxima Nova" pitchFamily="50" charset="0"/>
                <a:ea typeface="Times New Roman" panose="02020603050405020304" pitchFamily="18" charset="0"/>
                <a:cs typeface="Arial" panose="020B0604020202020204" pitchFamily="34" charset="0"/>
              </a:rPr>
              <a:t> There is no difference between </a:t>
            </a:r>
            <a:r>
              <a:rPr lang="en-US" sz="900" dirty="0" smtClean="0">
                <a:solidFill>
                  <a:srgbClr val="000000"/>
                </a:solidFill>
                <a:latin typeface="Proxima Nova" pitchFamily="50" charset="0"/>
                <a:ea typeface="Times New Roman" panose="02020603050405020304" pitchFamily="18" charset="0"/>
                <a:cs typeface="Arial" panose="020B0604020202020204" pitchFamily="34" charset="0"/>
              </a:rPr>
              <a:t>Business Units</a:t>
            </a:r>
            <a:endParaRPr lang="en-US" sz="900" dirty="0">
              <a:solidFill>
                <a:srgbClr val="000000"/>
              </a:solidFill>
              <a:latin typeface="Proxima Nova" pitchFamily="50" charset="0"/>
              <a:ea typeface="Times New Roman" panose="02020603050405020304" pitchFamily="18" charset="0"/>
              <a:cs typeface="Arial" panose="020B0604020202020204" pitchFamily="34" charset="0"/>
            </a:endParaRPr>
          </a:p>
          <a:p>
            <a:pPr>
              <a:spcBef>
                <a:spcPts val="480"/>
              </a:spcBef>
              <a:spcAft>
                <a:spcPts val="0"/>
              </a:spcAft>
            </a:pPr>
            <a:r>
              <a:rPr lang="en-CA" sz="900" dirty="0">
                <a:latin typeface="Proxima Nova" pitchFamily="50" charset="0"/>
              </a:rPr>
              <a:t>H</a:t>
            </a:r>
            <a:r>
              <a:rPr lang="en-CA" sz="900" baseline="-25000" dirty="0">
                <a:latin typeface="Proxima Nova" pitchFamily="50" charset="0"/>
              </a:rPr>
              <a:t>a</a:t>
            </a:r>
            <a:r>
              <a:rPr lang="en-CA" sz="900" dirty="0">
                <a:latin typeface="Proxima Nova" pitchFamily="50" charset="0"/>
              </a:rPr>
              <a:t>:</a:t>
            </a:r>
            <a:r>
              <a:rPr lang="en-US" sz="900" dirty="0">
                <a:solidFill>
                  <a:srgbClr val="000000"/>
                </a:solidFill>
                <a:latin typeface="Proxima Nova" pitchFamily="50" charset="0"/>
                <a:ea typeface="Times New Roman" panose="02020603050405020304" pitchFamily="18" charset="0"/>
                <a:cs typeface="Arial" panose="020B0604020202020204" pitchFamily="34" charset="0"/>
              </a:rPr>
              <a:t> There is a difference between </a:t>
            </a:r>
            <a:r>
              <a:rPr lang="en-US" sz="900" dirty="0" smtClean="0">
                <a:solidFill>
                  <a:srgbClr val="000000"/>
                </a:solidFill>
                <a:latin typeface="Proxima Nova" pitchFamily="50" charset="0"/>
                <a:ea typeface="Times New Roman" panose="02020603050405020304" pitchFamily="18" charset="0"/>
                <a:cs typeface="Arial" panose="020B0604020202020204" pitchFamily="34" charset="0"/>
              </a:rPr>
              <a:t>Business Units</a:t>
            </a:r>
            <a:endParaRPr lang="en-US" sz="900" dirty="0">
              <a:solidFill>
                <a:srgbClr val="000000"/>
              </a:solidFill>
              <a:latin typeface="Proxima Nova" pitchFamily="50"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900" dirty="0" smtClean="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smtClean="0">
                <a:latin typeface="Proxima Nova" pitchFamily="50" charset="0"/>
                <a:ea typeface="Calibri" panose="020F0502020204030204" pitchFamily="34" charset="0"/>
                <a:cs typeface="Times New Roman" panose="02020603050405020304" pitchFamily="18" charset="0"/>
              </a:rPr>
              <a:t>Cell </a:t>
            </a:r>
            <a:r>
              <a:rPr lang="en-US" sz="900" dirty="0">
                <a:latin typeface="Proxima Nova" pitchFamily="50" charset="0"/>
                <a:ea typeface="Calibri" panose="020F0502020204030204" pitchFamily="34" charset="0"/>
                <a:cs typeface="Times New Roman" panose="02020603050405020304" pitchFamily="18" charset="0"/>
              </a:rPr>
              <a:t>Contents:      </a:t>
            </a:r>
            <a:r>
              <a:rPr lang="en-US" sz="900" dirty="0" smtClean="0">
                <a:latin typeface="Proxima Nova" pitchFamily="50" charset="0"/>
                <a:ea typeface="Calibri" panose="020F0502020204030204" pitchFamily="34" charset="0"/>
                <a:cs typeface="Times New Roman" panose="02020603050405020304" pitchFamily="18" charset="0"/>
              </a:rPr>
              <a:t>Count /  </a:t>
            </a:r>
            <a:r>
              <a:rPr lang="en-US" sz="900" dirty="0">
                <a:latin typeface="Proxima Nova" pitchFamily="50" charset="0"/>
                <a:ea typeface="Calibri" panose="020F0502020204030204" pitchFamily="34" charset="0"/>
                <a:cs typeface="Times New Roman" panose="02020603050405020304" pitchFamily="18" charset="0"/>
              </a:rPr>
              <a:t>Expected </a:t>
            </a:r>
            <a:r>
              <a:rPr lang="en-US" sz="900" dirty="0" smtClean="0">
                <a:latin typeface="Proxima Nova" pitchFamily="50" charset="0"/>
                <a:ea typeface="Calibri" panose="020F0502020204030204" pitchFamily="34" charset="0"/>
                <a:cs typeface="Times New Roman" panose="02020603050405020304" pitchFamily="18" charset="0"/>
              </a:rPr>
              <a:t>count</a:t>
            </a:r>
            <a:endParaRPr lang="en-US" sz="11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latin typeface="Proxima Nova" pitchFamily="50" charset="0"/>
                <a:ea typeface="Calibri" panose="020F0502020204030204" pitchFamily="34" charset="0"/>
                <a:cs typeface="Times New Roman" panose="02020603050405020304" pitchFamily="18" charset="0"/>
              </a:rPr>
              <a:t>Pearson Chi-Square = </a:t>
            </a:r>
            <a:r>
              <a:rPr lang="en-US" sz="900" dirty="0" smtClean="0">
                <a:latin typeface="Proxima Nova" pitchFamily="50" charset="0"/>
                <a:ea typeface="Calibri" panose="020F0502020204030204" pitchFamily="34" charset="0"/>
                <a:cs typeface="Times New Roman" panose="02020603050405020304" pitchFamily="18" charset="0"/>
              </a:rPr>
              <a:t>25.275</a:t>
            </a:r>
            <a:r>
              <a:rPr lang="en-US" sz="900" dirty="0">
                <a:latin typeface="Proxima Nova" pitchFamily="50" charset="0"/>
                <a:ea typeface="Calibri" panose="020F0502020204030204" pitchFamily="34" charset="0"/>
                <a:cs typeface="Times New Roman" panose="02020603050405020304" pitchFamily="18" charset="0"/>
              </a:rPr>
              <a:t>, DF = 6, P-Value = 0.000</a:t>
            </a:r>
            <a:endParaRPr lang="en-US" sz="1100" dirty="0">
              <a:latin typeface="Proxima Nova" pitchFamily="50"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900" dirty="0">
                <a:latin typeface="Proxima Nova" pitchFamily="50" charset="0"/>
                <a:ea typeface="Calibri" panose="020F0502020204030204" pitchFamily="34" charset="0"/>
                <a:cs typeface="Times New Roman" panose="02020603050405020304" pitchFamily="18" charset="0"/>
              </a:rPr>
              <a:t>Likelihood Ratio Chi-Square = 26.210, DF = 6, P-Value = 0.000</a:t>
            </a:r>
            <a:endParaRPr lang="en-US" sz="1100" dirty="0">
              <a:effectLst/>
              <a:latin typeface="Proxima Nova" pitchFamily="50" charset="0"/>
              <a:ea typeface="Calibri" panose="020F0502020204030204" pitchFamily="34" charset="0"/>
              <a:cs typeface="Times New Roman" panose="02020603050405020304" pitchFamily="18" charset="0"/>
            </a:endParaRPr>
          </a:p>
        </p:txBody>
      </p:sp>
      <p:sp>
        <p:nvSpPr>
          <p:cNvPr id="5" name="TextBox 4"/>
          <p:cNvSpPr txBox="1"/>
          <p:nvPr/>
        </p:nvSpPr>
        <p:spPr>
          <a:xfrm>
            <a:off x="6248400" y="361950"/>
            <a:ext cx="2449011" cy="1954381"/>
          </a:xfrm>
          <a:prstGeom prst="rect">
            <a:avLst/>
          </a:prstGeom>
          <a:noFill/>
          <a:ln>
            <a:solidFill>
              <a:schemeClr val="accent1"/>
            </a:solidFill>
          </a:ln>
        </p:spPr>
        <p:txBody>
          <a:bodyPr wrap="square" rtlCol="0">
            <a:spAutoFit/>
          </a:bodyPr>
          <a:lstStyle/>
          <a:p>
            <a:pPr marL="0" indent="0" algn="l" eaLnBrk="1" hangingPunct="1"/>
            <a:r>
              <a:rPr lang="en-CA" sz="1100" u="sng" dirty="0">
                <a:solidFill>
                  <a:srgbClr val="24135F"/>
                </a:solidFill>
                <a:latin typeface="Proxima Nova" pitchFamily="50" charset="0"/>
              </a:rPr>
              <a:t>Statistical Conclusion</a:t>
            </a:r>
            <a:r>
              <a:rPr lang="en-CA" sz="1100" dirty="0">
                <a:solidFill>
                  <a:srgbClr val="24135F"/>
                </a:solidFill>
                <a:latin typeface="Proxima Nova" pitchFamily="50" charset="0"/>
              </a:rPr>
              <a:t>:  At a confidence level of 95%, based on P-Value of 0.000, reject the Null and accept the Alternative hypothesis.</a:t>
            </a:r>
          </a:p>
          <a:p>
            <a:pPr marL="0" indent="0" eaLnBrk="1" hangingPunct="1"/>
            <a:endParaRPr lang="en-CA" sz="1100" dirty="0" smtClean="0">
              <a:solidFill>
                <a:srgbClr val="24135F"/>
              </a:solidFill>
              <a:latin typeface="Proxima Nova" pitchFamily="50" charset="0"/>
            </a:endParaRPr>
          </a:p>
          <a:p>
            <a:pPr marL="0" indent="0" algn="l" eaLnBrk="1" hangingPunct="1"/>
            <a:r>
              <a:rPr lang="en-CA" sz="1100" u="sng" dirty="0" smtClean="0">
                <a:solidFill>
                  <a:srgbClr val="24135F"/>
                </a:solidFill>
                <a:latin typeface="Proxima Nova" pitchFamily="50" charset="0"/>
              </a:rPr>
              <a:t>Practical </a:t>
            </a:r>
            <a:r>
              <a:rPr lang="en-CA" sz="1100" u="sng" dirty="0">
                <a:solidFill>
                  <a:srgbClr val="24135F"/>
                </a:solidFill>
                <a:latin typeface="Proxima Nova" pitchFamily="50" charset="0"/>
              </a:rPr>
              <a:t>Conclusion: </a:t>
            </a:r>
            <a:endParaRPr lang="en-CA" sz="1100" u="sng" dirty="0" smtClean="0">
              <a:solidFill>
                <a:srgbClr val="24135F"/>
              </a:solidFill>
              <a:latin typeface="Proxima Nova" pitchFamily="50" charset="0"/>
            </a:endParaRPr>
          </a:p>
          <a:p>
            <a:pPr marL="0" indent="0" algn="l" eaLnBrk="1" hangingPunct="1"/>
            <a:r>
              <a:rPr lang="en-US" sz="1100" dirty="0" smtClean="0">
                <a:solidFill>
                  <a:srgbClr val="24135F"/>
                </a:solidFill>
                <a:latin typeface="Proxima Nova" pitchFamily="50" charset="0"/>
              </a:rPr>
              <a:t>Healthcare and Corrections are more likely to portion accurately.  </a:t>
            </a:r>
          </a:p>
          <a:p>
            <a:pPr marL="0" indent="0" algn="l" eaLnBrk="1" hangingPunct="1"/>
            <a:endParaRPr lang="en-US" sz="1100" dirty="0" smtClean="0">
              <a:solidFill>
                <a:srgbClr val="24135F"/>
              </a:solidFill>
              <a:latin typeface="Proxima Nova" pitchFamily="50" charset="0"/>
            </a:endParaRPr>
          </a:p>
          <a:p>
            <a:pPr marL="0" indent="0" algn="l" eaLnBrk="1" hangingPunct="1"/>
            <a:r>
              <a:rPr lang="en-US" sz="1100" dirty="0" smtClean="0">
                <a:solidFill>
                  <a:srgbClr val="24135F"/>
                </a:solidFill>
                <a:latin typeface="Proxima Nova" pitchFamily="50" charset="0"/>
              </a:rPr>
              <a:t>Business Dining and Higher Ed mis-portion more frequently</a:t>
            </a:r>
            <a:r>
              <a:rPr lang="en-US" sz="1050" dirty="0" smtClean="0">
                <a:solidFill>
                  <a:srgbClr val="24135F"/>
                </a:solidFill>
                <a:latin typeface="Proxima Nova" pitchFamily="50" charset="0"/>
              </a:rPr>
              <a:t>.</a:t>
            </a:r>
            <a:endParaRPr lang="en-US" sz="1050" dirty="0">
              <a:solidFill>
                <a:srgbClr val="24135F"/>
              </a:solidFill>
              <a:latin typeface="Proxima Nova" pitchFamily="50" charset="0"/>
            </a:endParaRPr>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33</a:t>
            </a:fld>
            <a:endParaRPr lang="en" dirty="0"/>
          </a:p>
        </p:txBody>
      </p:sp>
    </p:spTree>
    <p:extLst>
      <p:ext uri="{BB962C8B-B14F-4D97-AF65-F5344CB8AC3E}">
        <p14:creationId xmlns:p14="http://schemas.microsoft.com/office/powerpoint/2010/main" val="313077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Cause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703279388"/>
              </p:ext>
            </p:extLst>
          </p:nvPr>
        </p:nvGraphicFramePr>
        <p:xfrm>
          <a:off x="451885" y="773442"/>
          <a:ext cx="8305800" cy="4303161"/>
        </p:xfrm>
        <a:graphic>
          <a:graphicData uri="http://schemas.openxmlformats.org/drawingml/2006/chart">
            <c:chart xmlns:c="http://schemas.openxmlformats.org/drawingml/2006/chart" xmlns:r="http://schemas.openxmlformats.org/officeDocument/2006/relationships" r:id="rId2"/>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34</a:t>
            </a:fld>
            <a:endParaRPr lang="en" dirty="0"/>
          </a:p>
        </p:txBody>
      </p:sp>
    </p:spTree>
    <p:extLst>
      <p:ext uri="{BB962C8B-B14F-4D97-AF65-F5344CB8AC3E}">
        <p14:creationId xmlns:p14="http://schemas.microsoft.com/office/powerpoint/2010/main" val="246106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00" y="17850"/>
            <a:ext cx="8520600" cy="572700"/>
          </a:xfrm>
        </p:spPr>
        <p:txBody>
          <a:bodyPr/>
          <a:lstStyle/>
          <a:p>
            <a:r>
              <a:rPr lang="en-US" dirty="0"/>
              <a:t>Causes of Inaccurate and/or Over Portioning</a:t>
            </a:r>
            <a:br>
              <a:rPr lang="en-US" dirty="0"/>
            </a:br>
            <a:endParaRPr lang="en-US" dirty="0"/>
          </a:p>
        </p:txBody>
      </p:sp>
      <p:sp>
        <p:nvSpPr>
          <p:cNvPr id="2052" name="Rectangle 4"/>
          <p:cNvSpPr>
            <a:spLocks noChangeArrowheads="1"/>
          </p:cNvSpPr>
          <p:nvPr/>
        </p:nvSpPr>
        <p:spPr bwMode="gray">
          <a:xfrm>
            <a:off x="7662918" y="2117716"/>
            <a:ext cx="1401762" cy="1028700"/>
          </a:xfrm>
          <a:prstGeom prst="rect">
            <a:avLst/>
          </a:prstGeom>
          <a:solidFill>
            <a:schemeClr val="tx2">
              <a:lumMod val="20000"/>
              <a:lumOff val="80000"/>
              <a:alpha val="58000"/>
            </a:schemeClr>
          </a:solidFill>
          <a:ln w="12700">
            <a:solidFill>
              <a:schemeClr val="tx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sz="1200" b="1" dirty="0" smtClean="0">
                <a:solidFill>
                  <a:srgbClr val="FF8F1C"/>
                </a:solidFill>
                <a:latin typeface="Proxima Nova" pitchFamily="50" charset="0"/>
                <a:cs typeface="+mn-cs"/>
              </a:rPr>
              <a:t>Inaccurate and/or</a:t>
            </a:r>
          </a:p>
          <a:p>
            <a:pPr>
              <a:spcBef>
                <a:spcPct val="0"/>
              </a:spcBef>
              <a:buSzTx/>
              <a:buFontTx/>
              <a:buNone/>
            </a:pPr>
            <a:r>
              <a:rPr lang="en-US" sz="1200" b="1" dirty="0" smtClean="0">
                <a:solidFill>
                  <a:srgbClr val="FF8F1C"/>
                </a:solidFill>
                <a:latin typeface="Proxima Nova" pitchFamily="50" charset="0"/>
                <a:cs typeface="+mn-cs"/>
              </a:rPr>
              <a:t>Over Portioning</a:t>
            </a:r>
            <a:endParaRPr lang="en-US" sz="1200" b="1" dirty="0">
              <a:solidFill>
                <a:srgbClr val="FF8F1C"/>
              </a:solidFill>
              <a:latin typeface="Proxima Nova" pitchFamily="50" charset="0"/>
              <a:cs typeface="+mn-cs"/>
            </a:endParaRPr>
          </a:p>
        </p:txBody>
      </p:sp>
      <p:sp>
        <p:nvSpPr>
          <p:cNvPr id="2055" name="Text Box 7"/>
          <p:cNvSpPr txBox="1">
            <a:spLocks noChangeArrowheads="1"/>
          </p:cNvSpPr>
          <p:nvPr/>
        </p:nvSpPr>
        <p:spPr bwMode="auto">
          <a:xfrm>
            <a:off x="1578813" y="4517033"/>
            <a:ext cx="1728945"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SzTx/>
              <a:buFontTx/>
              <a:buNone/>
            </a:pPr>
            <a:r>
              <a:rPr lang="en-US" b="1" dirty="0" smtClean="0">
                <a:solidFill>
                  <a:srgbClr val="FF8F1C"/>
                </a:solidFill>
                <a:latin typeface="Proxima Nova" pitchFamily="50" charset="0"/>
                <a:cs typeface="+mn-cs"/>
              </a:rPr>
              <a:t>Recipe</a:t>
            </a:r>
            <a:endParaRPr lang="en-US" b="1" dirty="0">
              <a:solidFill>
                <a:srgbClr val="FF8F1C"/>
              </a:solidFill>
              <a:latin typeface="Proxima Nova" pitchFamily="50" charset="0"/>
              <a:cs typeface="+mn-cs"/>
            </a:endParaRPr>
          </a:p>
        </p:txBody>
      </p:sp>
      <p:sp>
        <p:nvSpPr>
          <p:cNvPr id="2063" name="Text Box 15"/>
          <p:cNvSpPr txBox="1">
            <a:spLocks noChangeArrowheads="1"/>
          </p:cNvSpPr>
          <p:nvPr/>
        </p:nvSpPr>
        <p:spPr bwMode="auto">
          <a:xfrm>
            <a:off x="1472243" y="590550"/>
            <a:ext cx="1795063"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SzTx/>
              <a:buFontTx/>
              <a:buNone/>
            </a:pPr>
            <a:r>
              <a:rPr lang="en-US" b="1" dirty="0" smtClean="0">
                <a:solidFill>
                  <a:srgbClr val="FF8F1C"/>
                </a:solidFill>
                <a:latin typeface="Proxima Nova" pitchFamily="50" charset="0"/>
                <a:cs typeface="+mn-cs"/>
              </a:rPr>
              <a:t>Equipment</a:t>
            </a:r>
            <a:endParaRPr lang="en-US" b="1" dirty="0">
              <a:solidFill>
                <a:srgbClr val="FF8F1C"/>
              </a:solidFill>
              <a:latin typeface="Proxima Nova" pitchFamily="50" charset="0"/>
              <a:cs typeface="+mn-cs"/>
            </a:endParaRPr>
          </a:p>
        </p:txBody>
      </p:sp>
      <p:sp>
        <p:nvSpPr>
          <p:cNvPr id="2065" name="Text Box 17"/>
          <p:cNvSpPr txBox="1">
            <a:spLocks noChangeArrowheads="1"/>
          </p:cNvSpPr>
          <p:nvPr/>
        </p:nvSpPr>
        <p:spPr bwMode="auto">
          <a:xfrm>
            <a:off x="4088571" y="623575"/>
            <a:ext cx="1628167"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SzTx/>
              <a:buFontTx/>
              <a:buNone/>
            </a:pPr>
            <a:r>
              <a:rPr lang="en-US" b="1" dirty="0" smtClean="0">
                <a:solidFill>
                  <a:srgbClr val="FF8F1C"/>
                </a:solidFill>
                <a:latin typeface="Proxima Nova" pitchFamily="50" charset="0"/>
                <a:cs typeface="+mn-cs"/>
              </a:rPr>
              <a:t>Employee</a:t>
            </a:r>
            <a:endParaRPr lang="en-US" b="1" dirty="0">
              <a:solidFill>
                <a:srgbClr val="FF8F1C"/>
              </a:solidFill>
              <a:latin typeface="Proxima Nova" pitchFamily="50" charset="0"/>
              <a:cs typeface="+mn-cs"/>
            </a:endParaRPr>
          </a:p>
        </p:txBody>
      </p:sp>
      <p:sp>
        <p:nvSpPr>
          <p:cNvPr id="2100" name="Line 52"/>
          <p:cNvSpPr>
            <a:spLocks noChangeShapeType="1"/>
          </p:cNvSpPr>
          <p:nvPr/>
        </p:nvSpPr>
        <p:spPr bwMode="auto">
          <a:xfrm>
            <a:off x="1177981" y="2632066"/>
            <a:ext cx="6399213" cy="0"/>
          </a:xfrm>
          <a:prstGeom prst="line">
            <a:avLst/>
          </a:prstGeom>
          <a:noFill/>
          <a:ln w="190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200">
              <a:solidFill>
                <a:srgbClr val="24135F"/>
              </a:solidFill>
              <a:cs typeface="+mn-cs"/>
            </a:endParaRPr>
          </a:p>
        </p:txBody>
      </p:sp>
      <p:sp>
        <p:nvSpPr>
          <p:cNvPr id="2095" name="Rectangle 47"/>
          <p:cNvSpPr>
            <a:spLocks noChangeArrowheads="1"/>
          </p:cNvSpPr>
          <p:nvPr/>
        </p:nvSpPr>
        <p:spPr bwMode="auto">
          <a:xfrm>
            <a:off x="4227567" y="1891087"/>
            <a:ext cx="146767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Tribal knowledge</a:t>
            </a:r>
            <a:endParaRPr lang="en-US" sz="1050" b="1" dirty="0">
              <a:solidFill>
                <a:srgbClr val="24135F"/>
              </a:solidFill>
              <a:latin typeface="Arial"/>
              <a:cs typeface="+mn-cs"/>
            </a:endParaRPr>
          </a:p>
        </p:txBody>
      </p:sp>
      <p:sp>
        <p:nvSpPr>
          <p:cNvPr id="2101" name="Line 53"/>
          <p:cNvSpPr>
            <a:spLocks noChangeShapeType="1"/>
          </p:cNvSpPr>
          <p:nvPr/>
        </p:nvSpPr>
        <p:spPr bwMode="auto">
          <a:xfrm>
            <a:off x="5661534" y="2026509"/>
            <a:ext cx="914400"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85" name="Rectangle 37"/>
          <p:cNvSpPr>
            <a:spLocks noChangeArrowheads="1"/>
          </p:cNvSpPr>
          <p:nvPr/>
        </p:nvSpPr>
        <p:spPr bwMode="auto">
          <a:xfrm>
            <a:off x="3870619" y="1476408"/>
            <a:ext cx="154207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Gaps in training</a:t>
            </a:r>
            <a:endParaRPr lang="en-US" sz="1050" b="1" dirty="0">
              <a:solidFill>
                <a:srgbClr val="24135F"/>
              </a:solidFill>
              <a:latin typeface="Arial"/>
              <a:cs typeface="+mn-cs"/>
            </a:endParaRPr>
          </a:p>
        </p:txBody>
      </p:sp>
      <p:sp>
        <p:nvSpPr>
          <p:cNvPr id="2102" name="Line 54"/>
          <p:cNvSpPr>
            <a:spLocks noChangeShapeType="1"/>
          </p:cNvSpPr>
          <p:nvPr/>
        </p:nvSpPr>
        <p:spPr bwMode="auto">
          <a:xfrm>
            <a:off x="5308655" y="1619391"/>
            <a:ext cx="914400"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80" name="Rectangle 32"/>
          <p:cNvSpPr>
            <a:spLocks noChangeArrowheads="1"/>
          </p:cNvSpPr>
          <p:nvPr/>
        </p:nvSpPr>
        <p:spPr bwMode="auto">
          <a:xfrm>
            <a:off x="805796" y="1946468"/>
            <a:ext cx="307805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Not enough measuring tools for service</a:t>
            </a:r>
            <a:endParaRPr lang="en-US" sz="1050" b="1" dirty="0">
              <a:solidFill>
                <a:srgbClr val="24135F"/>
              </a:solidFill>
              <a:latin typeface="Arial"/>
              <a:cs typeface="+mn-cs"/>
            </a:endParaRPr>
          </a:p>
        </p:txBody>
      </p:sp>
      <p:sp>
        <p:nvSpPr>
          <p:cNvPr id="2103" name="Line 55"/>
          <p:cNvSpPr>
            <a:spLocks noChangeShapeType="1"/>
          </p:cNvSpPr>
          <p:nvPr/>
        </p:nvSpPr>
        <p:spPr bwMode="auto">
          <a:xfrm flipV="1">
            <a:off x="3635429" y="2057010"/>
            <a:ext cx="578397" cy="7926"/>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83" name="Rectangle 35"/>
          <p:cNvSpPr>
            <a:spLocks noChangeArrowheads="1"/>
          </p:cNvSpPr>
          <p:nvPr/>
        </p:nvSpPr>
        <p:spPr bwMode="auto">
          <a:xfrm>
            <a:off x="746835" y="1508927"/>
            <a:ext cx="220587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Scales: Inconsistent results</a:t>
            </a:r>
            <a:endParaRPr lang="en-US" sz="1050" b="1" dirty="0">
              <a:solidFill>
                <a:srgbClr val="24135F"/>
              </a:solidFill>
              <a:latin typeface="Arial"/>
              <a:cs typeface="+mn-cs"/>
            </a:endParaRPr>
          </a:p>
        </p:txBody>
      </p:sp>
      <p:sp>
        <p:nvSpPr>
          <p:cNvPr id="2104" name="Line 56"/>
          <p:cNvSpPr>
            <a:spLocks noChangeShapeType="1"/>
          </p:cNvSpPr>
          <p:nvPr/>
        </p:nvSpPr>
        <p:spPr bwMode="auto">
          <a:xfrm flipV="1">
            <a:off x="3102555" y="1648320"/>
            <a:ext cx="794759"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79" name="Rectangle 31"/>
          <p:cNvSpPr>
            <a:spLocks noChangeArrowheads="1"/>
          </p:cNvSpPr>
          <p:nvPr/>
        </p:nvSpPr>
        <p:spPr bwMode="auto">
          <a:xfrm>
            <a:off x="756843" y="916858"/>
            <a:ext cx="200308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Wrong tool / device used</a:t>
            </a:r>
            <a:endParaRPr lang="en-US" sz="1050" b="1" dirty="0">
              <a:solidFill>
                <a:srgbClr val="24135F"/>
              </a:solidFill>
              <a:latin typeface="Arial"/>
              <a:cs typeface="+mn-cs"/>
            </a:endParaRPr>
          </a:p>
        </p:txBody>
      </p:sp>
      <p:sp>
        <p:nvSpPr>
          <p:cNvPr id="2105" name="Line 57"/>
          <p:cNvSpPr>
            <a:spLocks noChangeShapeType="1"/>
          </p:cNvSpPr>
          <p:nvPr/>
        </p:nvSpPr>
        <p:spPr bwMode="auto">
          <a:xfrm>
            <a:off x="2661854" y="1077071"/>
            <a:ext cx="781488"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73" name="Rectangle 25"/>
          <p:cNvSpPr>
            <a:spLocks noChangeArrowheads="1"/>
          </p:cNvSpPr>
          <p:nvPr/>
        </p:nvSpPr>
        <p:spPr bwMode="auto">
          <a:xfrm>
            <a:off x="874562" y="2595879"/>
            <a:ext cx="16256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spcBef>
                <a:spcPct val="0"/>
              </a:spcBef>
              <a:buSzTx/>
              <a:buFontTx/>
              <a:buNone/>
            </a:pPr>
            <a:r>
              <a:rPr lang="en-US" sz="1050" b="1" dirty="0" smtClean="0">
                <a:solidFill>
                  <a:srgbClr val="24135F"/>
                </a:solidFill>
                <a:latin typeface="Arial"/>
                <a:cs typeface="+mn-cs"/>
              </a:rPr>
              <a:t>Directions not clear</a:t>
            </a:r>
            <a:endParaRPr lang="en-US" sz="1050" b="1" dirty="0">
              <a:solidFill>
                <a:srgbClr val="24135F"/>
              </a:solidFill>
              <a:latin typeface="Arial"/>
              <a:cs typeface="+mn-cs"/>
            </a:endParaRPr>
          </a:p>
        </p:txBody>
      </p:sp>
      <p:sp>
        <p:nvSpPr>
          <p:cNvPr id="2106" name="Line 58"/>
          <p:cNvSpPr>
            <a:spLocks noChangeShapeType="1"/>
          </p:cNvSpPr>
          <p:nvPr/>
        </p:nvSpPr>
        <p:spPr bwMode="auto">
          <a:xfrm>
            <a:off x="3092839" y="2800033"/>
            <a:ext cx="792801" cy="6376"/>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77" name="Rectangle 29"/>
          <p:cNvSpPr>
            <a:spLocks noChangeArrowheads="1"/>
          </p:cNvSpPr>
          <p:nvPr/>
        </p:nvSpPr>
        <p:spPr bwMode="auto">
          <a:xfrm>
            <a:off x="703664" y="3941263"/>
            <a:ext cx="179649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Yield inconsistencies</a:t>
            </a:r>
            <a:endParaRPr lang="en-US" sz="1050" b="1" dirty="0">
              <a:solidFill>
                <a:srgbClr val="24135F"/>
              </a:solidFill>
              <a:latin typeface="Arial"/>
              <a:cs typeface="+mn-cs"/>
            </a:endParaRPr>
          </a:p>
        </p:txBody>
      </p:sp>
      <p:sp>
        <p:nvSpPr>
          <p:cNvPr id="2107" name="Line 59"/>
          <p:cNvSpPr>
            <a:spLocks noChangeShapeType="1"/>
          </p:cNvSpPr>
          <p:nvPr/>
        </p:nvSpPr>
        <p:spPr bwMode="auto">
          <a:xfrm flipV="1">
            <a:off x="2775580" y="3749215"/>
            <a:ext cx="492137" cy="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074" name="Rectangle 26"/>
          <p:cNvSpPr>
            <a:spLocks noChangeArrowheads="1"/>
          </p:cNvSpPr>
          <p:nvPr/>
        </p:nvSpPr>
        <p:spPr bwMode="auto">
          <a:xfrm>
            <a:off x="746835" y="3597509"/>
            <a:ext cx="184162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Recipe unavailable</a:t>
            </a:r>
            <a:endParaRPr lang="en-US" sz="1050" b="1" dirty="0">
              <a:solidFill>
                <a:srgbClr val="24135F"/>
              </a:solidFill>
              <a:latin typeface="Arial"/>
              <a:cs typeface="+mn-cs"/>
            </a:endParaRPr>
          </a:p>
        </p:txBody>
      </p:sp>
      <p:sp>
        <p:nvSpPr>
          <p:cNvPr id="2108" name="Line 60"/>
          <p:cNvSpPr>
            <a:spLocks noChangeShapeType="1"/>
          </p:cNvSpPr>
          <p:nvPr/>
        </p:nvSpPr>
        <p:spPr bwMode="auto">
          <a:xfrm flipV="1">
            <a:off x="2509075" y="4079617"/>
            <a:ext cx="485635" cy="11849"/>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109" name="Line 61"/>
          <p:cNvSpPr>
            <a:spLocks noChangeShapeType="1"/>
          </p:cNvSpPr>
          <p:nvPr/>
        </p:nvSpPr>
        <p:spPr bwMode="auto">
          <a:xfrm>
            <a:off x="5765856" y="928282"/>
            <a:ext cx="1260475" cy="16383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200">
              <a:solidFill>
                <a:srgbClr val="24135F"/>
              </a:solidFill>
              <a:cs typeface="+mn-cs"/>
            </a:endParaRPr>
          </a:p>
        </p:txBody>
      </p:sp>
      <p:sp>
        <p:nvSpPr>
          <p:cNvPr id="2110" name="Line 62"/>
          <p:cNvSpPr>
            <a:spLocks noChangeShapeType="1"/>
          </p:cNvSpPr>
          <p:nvPr/>
        </p:nvSpPr>
        <p:spPr bwMode="auto">
          <a:xfrm>
            <a:off x="3341744" y="928282"/>
            <a:ext cx="1260475" cy="16383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200">
              <a:solidFill>
                <a:srgbClr val="24135F"/>
              </a:solidFill>
              <a:cs typeface="+mn-cs"/>
            </a:endParaRPr>
          </a:p>
        </p:txBody>
      </p:sp>
      <p:sp>
        <p:nvSpPr>
          <p:cNvPr id="2111" name="Line 63"/>
          <p:cNvSpPr>
            <a:spLocks noChangeShapeType="1"/>
          </p:cNvSpPr>
          <p:nvPr/>
        </p:nvSpPr>
        <p:spPr bwMode="auto">
          <a:xfrm rot="10800000" flipH="1">
            <a:off x="2813106" y="2692985"/>
            <a:ext cx="1260475" cy="16383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7" name="Line 63"/>
          <p:cNvSpPr>
            <a:spLocks noChangeShapeType="1"/>
          </p:cNvSpPr>
          <p:nvPr/>
        </p:nvSpPr>
        <p:spPr bwMode="auto">
          <a:xfrm rot="10800000" flipH="1">
            <a:off x="5615792" y="2701284"/>
            <a:ext cx="1260475" cy="16383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8" name="Line 55"/>
          <p:cNvSpPr>
            <a:spLocks noChangeShapeType="1"/>
          </p:cNvSpPr>
          <p:nvPr/>
        </p:nvSpPr>
        <p:spPr bwMode="auto">
          <a:xfrm>
            <a:off x="5600777" y="2862370"/>
            <a:ext cx="909638" cy="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29" name="Line 55"/>
          <p:cNvSpPr>
            <a:spLocks noChangeShapeType="1"/>
          </p:cNvSpPr>
          <p:nvPr/>
        </p:nvSpPr>
        <p:spPr bwMode="auto">
          <a:xfrm>
            <a:off x="5504593" y="3620593"/>
            <a:ext cx="610394"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30" name="Line 55"/>
          <p:cNvSpPr>
            <a:spLocks noChangeShapeType="1"/>
          </p:cNvSpPr>
          <p:nvPr/>
        </p:nvSpPr>
        <p:spPr bwMode="auto">
          <a:xfrm flipV="1">
            <a:off x="5003203" y="4126424"/>
            <a:ext cx="682483" cy="5237"/>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31" name="Text Box 7"/>
          <p:cNvSpPr txBox="1">
            <a:spLocks noChangeArrowheads="1"/>
          </p:cNvSpPr>
          <p:nvPr/>
        </p:nvSpPr>
        <p:spPr bwMode="auto">
          <a:xfrm>
            <a:off x="4782053" y="4384884"/>
            <a:ext cx="20193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b="1" dirty="0" smtClean="0">
                <a:solidFill>
                  <a:srgbClr val="FF8F1C"/>
                </a:solidFill>
                <a:latin typeface="Proxima Nova" pitchFamily="50" charset="0"/>
                <a:cs typeface="+mn-cs"/>
              </a:rPr>
              <a:t>Client / Customer</a:t>
            </a:r>
            <a:endParaRPr lang="en-US" b="1" dirty="0">
              <a:solidFill>
                <a:srgbClr val="FF8F1C"/>
              </a:solidFill>
              <a:latin typeface="Proxima Nova" pitchFamily="50" charset="0"/>
              <a:cs typeface="+mn-cs"/>
            </a:endParaRPr>
          </a:p>
        </p:txBody>
      </p:sp>
      <p:sp>
        <p:nvSpPr>
          <p:cNvPr id="32" name="Rectangle 37"/>
          <p:cNvSpPr>
            <a:spLocks noChangeArrowheads="1"/>
          </p:cNvSpPr>
          <p:nvPr/>
        </p:nvSpPr>
        <p:spPr bwMode="auto">
          <a:xfrm>
            <a:off x="3634035" y="1050243"/>
            <a:ext cx="11530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Supervision</a:t>
            </a:r>
            <a:endParaRPr lang="en-US" sz="1050" b="1" dirty="0">
              <a:solidFill>
                <a:srgbClr val="24135F"/>
              </a:solidFill>
              <a:latin typeface="Arial"/>
              <a:cs typeface="+mn-cs"/>
            </a:endParaRPr>
          </a:p>
        </p:txBody>
      </p:sp>
      <p:sp>
        <p:nvSpPr>
          <p:cNvPr id="33" name="Rectangle 47"/>
          <p:cNvSpPr>
            <a:spLocks noChangeArrowheads="1"/>
          </p:cNvSpPr>
          <p:nvPr/>
        </p:nvSpPr>
        <p:spPr bwMode="auto">
          <a:xfrm>
            <a:off x="4375228" y="2236419"/>
            <a:ext cx="168036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Language / literacy</a:t>
            </a:r>
            <a:endParaRPr lang="en-US" sz="1050" b="1" dirty="0">
              <a:solidFill>
                <a:srgbClr val="24135F"/>
              </a:solidFill>
              <a:latin typeface="Arial"/>
              <a:cs typeface="+mn-cs"/>
            </a:endParaRPr>
          </a:p>
        </p:txBody>
      </p:sp>
      <p:sp>
        <p:nvSpPr>
          <p:cNvPr id="34" name="Line 53"/>
          <p:cNvSpPr>
            <a:spLocks noChangeShapeType="1"/>
          </p:cNvSpPr>
          <p:nvPr/>
        </p:nvSpPr>
        <p:spPr bwMode="auto">
          <a:xfrm flipV="1">
            <a:off x="4681089" y="1172736"/>
            <a:ext cx="1187160" cy="13066"/>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35" name="Line 53"/>
          <p:cNvSpPr>
            <a:spLocks noChangeShapeType="1"/>
          </p:cNvSpPr>
          <p:nvPr/>
        </p:nvSpPr>
        <p:spPr bwMode="auto">
          <a:xfrm>
            <a:off x="5938892" y="2395125"/>
            <a:ext cx="914400"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37" name="Rectangle 25"/>
          <p:cNvSpPr>
            <a:spLocks noChangeArrowheads="1"/>
          </p:cNvSpPr>
          <p:nvPr/>
        </p:nvSpPr>
        <p:spPr bwMode="auto">
          <a:xfrm>
            <a:off x="990157" y="2729021"/>
            <a:ext cx="2559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800" dirty="0" smtClean="0">
                <a:solidFill>
                  <a:srgbClr val="24135F"/>
                </a:solidFill>
                <a:cs typeface="+mn-cs"/>
              </a:rPr>
              <a:t>Volume vs weight</a:t>
            </a:r>
          </a:p>
          <a:p>
            <a:pPr algn="l">
              <a:spcBef>
                <a:spcPct val="0"/>
              </a:spcBef>
              <a:buSzTx/>
              <a:buFontTx/>
              <a:buNone/>
            </a:pPr>
            <a:r>
              <a:rPr lang="en-US" sz="800" dirty="0">
                <a:solidFill>
                  <a:srgbClr val="24135F"/>
                </a:solidFill>
                <a:cs typeface="+mn-cs"/>
              </a:rPr>
              <a:t>Planogram / </a:t>
            </a:r>
            <a:r>
              <a:rPr lang="en-US" sz="800" dirty="0" smtClean="0">
                <a:solidFill>
                  <a:srgbClr val="24135F"/>
                </a:solidFill>
                <a:cs typeface="+mn-cs"/>
              </a:rPr>
              <a:t>PWS </a:t>
            </a:r>
            <a:r>
              <a:rPr lang="en-US" sz="800" dirty="0">
                <a:solidFill>
                  <a:srgbClr val="24135F"/>
                </a:solidFill>
                <a:cs typeface="+mn-cs"/>
              </a:rPr>
              <a:t>not matching </a:t>
            </a:r>
            <a:r>
              <a:rPr lang="en-US" sz="800" dirty="0" smtClean="0">
                <a:solidFill>
                  <a:srgbClr val="24135F"/>
                </a:solidFill>
                <a:cs typeface="+mn-cs"/>
              </a:rPr>
              <a:t>recipe</a:t>
            </a:r>
          </a:p>
          <a:p>
            <a:pPr algn="l">
              <a:spcBef>
                <a:spcPct val="0"/>
              </a:spcBef>
              <a:buSzTx/>
              <a:buFontTx/>
              <a:buNone/>
            </a:pPr>
            <a:r>
              <a:rPr lang="en-US" sz="800" dirty="0">
                <a:solidFill>
                  <a:srgbClr val="24135F"/>
                </a:solidFill>
                <a:cs typeface="+mn-cs"/>
              </a:rPr>
              <a:t>Single serving not </a:t>
            </a:r>
            <a:r>
              <a:rPr lang="en-US" sz="800" dirty="0" smtClean="0">
                <a:solidFill>
                  <a:srgbClr val="24135F"/>
                </a:solidFill>
                <a:cs typeface="+mn-cs"/>
              </a:rPr>
              <a:t>defined</a:t>
            </a:r>
          </a:p>
          <a:p>
            <a:pPr algn="l">
              <a:spcBef>
                <a:spcPct val="0"/>
              </a:spcBef>
              <a:buSzTx/>
              <a:buFontTx/>
              <a:buNone/>
            </a:pPr>
            <a:r>
              <a:rPr lang="en-US" sz="800" dirty="0" smtClean="0">
                <a:solidFill>
                  <a:srgbClr val="24135F"/>
                </a:solidFill>
                <a:cs typeface="+mn-cs"/>
              </a:rPr>
              <a:t>Font size too small to read</a:t>
            </a:r>
            <a:endParaRPr lang="en-US" sz="600" dirty="0">
              <a:solidFill>
                <a:srgbClr val="24135F"/>
              </a:solidFill>
              <a:cs typeface="+mn-cs"/>
            </a:endParaRPr>
          </a:p>
        </p:txBody>
      </p:sp>
      <p:sp>
        <p:nvSpPr>
          <p:cNvPr id="38" name="Rectangle 29"/>
          <p:cNvSpPr>
            <a:spLocks noChangeArrowheads="1"/>
          </p:cNvSpPr>
          <p:nvPr/>
        </p:nvSpPr>
        <p:spPr bwMode="auto">
          <a:xfrm>
            <a:off x="717355" y="4069517"/>
            <a:ext cx="20479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1000" dirty="0" smtClean="0">
                <a:solidFill>
                  <a:srgbClr val="24135F"/>
                </a:solidFill>
                <a:latin typeface="Arial"/>
                <a:cs typeface="+mn-cs"/>
              </a:rPr>
              <a:t>Using non scalable recipes</a:t>
            </a:r>
            <a:br>
              <a:rPr lang="en-US" sz="1000" dirty="0" smtClean="0">
                <a:solidFill>
                  <a:srgbClr val="24135F"/>
                </a:solidFill>
                <a:latin typeface="Arial"/>
                <a:cs typeface="+mn-cs"/>
              </a:rPr>
            </a:br>
            <a:r>
              <a:rPr lang="en-US" sz="1000" dirty="0" smtClean="0">
                <a:solidFill>
                  <a:srgbClr val="24135F"/>
                </a:solidFill>
                <a:latin typeface="Arial"/>
                <a:cs typeface="+mn-cs"/>
              </a:rPr>
              <a:t>Portions per pan not defined</a:t>
            </a:r>
            <a:endParaRPr lang="en-US" sz="1000" dirty="0">
              <a:solidFill>
                <a:srgbClr val="24135F"/>
              </a:solidFill>
              <a:latin typeface="Arial"/>
              <a:cs typeface="+mn-cs"/>
            </a:endParaRPr>
          </a:p>
        </p:txBody>
      </p:sp>
      <p:sp>
        <p:nvSpPr>
          <p:cNvPr id="39" name="Rectangle 29"/>
          <p:cNvSpPr>
            <a:spLocks noChangeArrowheads="1"/>
          </p:cNvSpPr>
          <p:nvPr/>
        </p:nvSpPr>
        <p:spPr bwMode="auto">
          <a:xfrm>
            <a:off x="4189998" y="2690486"/>
            <a:ext cx="1473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spcBef>
                <a:spcPct val="0"/>
              </a:spcBef>
              <a:buSzTx/>
              <a:buFontTx/>
              <a:buNone/>
            </a:pPr>
            <a:r>
              <a:rPr lang="en-US" sz="1050" b="1" dirty="0" smtClean="0">
                <a:solidFill>
                  <a:srgbClr val="24135F"/>
                </a:solidFill>
                <a:latin typeface="Arial"/>
                <a:cs typeface="+mn-cs"/>
              </a:rPr>
              <a:t>Self Serve </a:t>
            </a:r>
            <a:endParaRPr lang="en-US" sz="1050" b="1" dirty="0">
              <a:solidFill>
                <a:srgbClr val="24135F"/>
              </a:solidFill>
              <a:latin typeface="Arial"/>
              <a:cs typeface="+mn-cs"/>
            </a:endParaRPr>
          </a:p>
        </p:txBody>
      </p:sp>
      <p:sp>
        <p:nvSpPr>
          <p:cNvPr id="40" name="Rectangle 29"/>
          <p:cNvSpPr>
            <a:spLocks noChangeArrowheads="1"/>
          </p:cNvSpPr>
          <p:nvPr/>
        </p:nvSpPr>
        <p:spPr bwMode="auto">
          <a:xfrm>
            <a:off x="3307759" y="3497565"/>
            <a:ext cx="226438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Unique Service expectations  </a:t>
            </a:r>
            <a:endParaRPr lang="en-US" sz="1050" b="1" dirty="0">
              <a:solidFill>
                <a:srgbClr val="24135F"/>
              </a:solidFill>
              <a:latin typeface="Arial"/>
              <a:cs typeface="+mn-cs"/>
            </a:endParaRPr>
          </a:p>
        </p:txBody>
      </p:sp>
      <p:sp>
        <p:nvSpPr>
          <p:cNvPr id="41" name="Rectangle 29"/>
          <p:cNvSpPr>
            <a:spLocks noChangeArrowheads="1"/>
          </p:cNvSpPr>
          <p:nvPr/>
        </p:nvSpPr>
        <p:spPr bwMode="auto">
          <a:xfrm>
            <a:off x="3308853" y="3999465"/>
            <a:ext cx="1473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spcBef>
                <a:spcPct val="0"/>
              </a:spcBef>
              <a:buSzTx/>
              <a:buFontTx/>
              <a:buNone/>
            </a:pPr>
            <a:r>
              <a:rPr lang="en-US" sz="1050" b="1" dirty="0" smtClean="0">
                <a:solidFill>
                  <a:srgbClr val="24135F"/>
                </a:solidFill>
                <a:latin typeface="Arial"/>
                <a:cs typeface="+mn-cs"/>
              </a:rPr>
              <a:t>Speed of service</a:t>
            </a:r>
            <a:endParaRPr lang="en-US" sz="1050" b="1" dirty="0">
              <a:solidFill>
                <a:srgbClr val="24135F"/>
              </a:solidFill>
              <a:latin typeface="Arial"/>
              <a:cs typeface="+mn-cs"/>
            </a:endParaRPr>
          </a:p>
        </p:txBody>
      </p:sp>
      <p:sp>
        <p:nvSpPr>
          <p:cNvPr id="42" name="Rectangle 29"/>
          <p:cNvSpPr>
            <a:spLocks noChangeArrowheads="1"/>
          </p:cNvSpPr>
          <p:nvPr/>
        </p:nvSpPr>
        <p:spPr bwMode="auto">
          <a:xfrm>
            <a:off x="3404843" y="4188400"/>
            <a:ext cx="1834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00" dirty="0" smtClean="0">
                <a:solidFill>
                  <a:srgbClr val="24135F"/>
                </a:solidFill>
                <a:latin typeface="Arial"/>
                <a:cs typeface="+mn-cs"/>
              </a:rPr>
              <a:t>Inconsistent when rushed</a:t>
            </a:r>
          </a:p>
        </p:txBody>
      </p:sp>
      <p:sp>
        <p:nvSpPr>
          <p:cNvPr id="43" name="Rectangle 29"/>
          <p:cNvSpPr>
            <a:spLocks noChangeArrowheads="1"/>
          </p:cNvSpPr>
          <p:nvPr/>
        </p:nvSpPr>
        <p:spPr bwMode="auto">
          <a:xfrm>
            <a:off x="842159" y="1694132"/>
            <a:ext cx="269132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800" dirty="0" smtClean="0">
                <a:solidFill>
                  <a:srgbClr val="24135F"/>
                </a:solidFill>
                <a:latin typeface="Arial"/>
                <a:cs typeface="+mn-cs"/>
              </a:rPr>
              <a:t>Not calibrated - Digital vs. Manual</a:t>
            </a:r>
            <a:endParaRPr lang="en-US" sz="800" dirty="0">
              <a:solidFill>
                <a:srgbClr val="24135F"/>
              </a:solidFill>
              <a:latin typeface="Arial"/>
              <a:cs typeface="+mn-cs"/>
            </a:endParaRPr>
          </a:p>
        </p:txBody>
      </p:sp>
      <p:sp>
        <p:nvSpPr>
          <p:cNvPr id="45" name="Rectangle 29"/>
          <p:cNvSpPr>
            <a:spLocks noChangeArrowheads="1"/>
          </p:cNvSpPr>
          <p:nvPr/>
        </p:nvSpPr>
        <p:spPr bwMode="auto">
          <a:xfrm>
            <a:off x="723386" y="2211878"/>
            <a:ext cx="30104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1050" b="1" dirty="0" smtClean="0">
                <a:solidFill>
                  <a:srgbClr val="24135F"/>
                </a:solidFill>
                <a:cs typeface="+mn-cs"/>
              </a:rPr>
              <a:t>Inconsistent Portion vessel</a:t>
            </a:r>
            <a:endParaRPr lang="en-US" sz="1050" b="1" dirty="0">
              <a:solidFill>
                <a:srgbClr val="24135F"/>
              </a:solidFill>
              <a:cs typeface="+mn-cs"/>
            </a:endParaRPr>
          </a:p>
        </p:txBody>
      </p:sp>
      <p:sp>
        <p:nvSpPr>
          <p:cNvPr id="46" name="Line 59"/>
          <p:cNvSpPr>
            <a:spLocks noChangeShapeType="1"/>
          </p:cNvSpPr>
          <p:nvPr/>
        </p:nvSpPr>
        <p:spPr bwMode="auto">
          <a:xfrm flipV="1">
            <a:off x="3341744" y="2347288"/>
            <a:ext cx="987006" cy="533"/>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47" name="Rectangle 25"/>
          <p:cNvSpPr>
            <a:spLocks noChangeArrowheads="1"/>
          </p:cNvSpPr>
          <p:nvPr/>
        </p:nvSpPr>
        <p:spPr bwMode="auto">
          <a:xfrm>
            <a:off x="1161676" y="2385234"/>
            <a:ext cx="21178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800" dirty="0" smtClean="0">
                <a:solidFill>
                  <a:srgbClr val="24135F"/>
                </a:solidFill>
                <a:latin typeface="Arial"/>
                <a:cs typeface="+mn-cs"/>
              </a:rPr>
              <a:t>French Fry portion cup vs “boat”</a:t>
            </a:r>
            <a:endParaRPr lang="en-US" sz="800" dirty="0">
              <a:solidFill>
                <a:srgbClr val="24135F"/>
              </a:solidFill>
              <a:latin typeface="Arial"/>
              <a:cs typeface="+mn-cs"/>
            </a:endParaRPr>
          </a:p>
        </p:txBody>
      </p:sp>
      <p:sp>
        <p:nvSpPr>
          <p:cNvPr id="48" name="Rectangle 25"/>
          <p:cNvSpPr>
            <a:spLocks noChangeArrowheads="1"/>
          </p:cNvSpPr>
          <p:nvPr/>
        </p:nvSpPr>
        <p:spPr bwMode="auto">
          <a:xfrm>
            <a:off x="4196287" y="2869197"/>
            <a:ext cx="19187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800" dirty="0" smtClean="0">
                <a:solidFill>
                  <a:srgbClr val="24135F"/>
                </a:solidFill>
                <a:latin typeface="Arial"/>
                <a:cs typeface="+mn-cs"/>
              </a:rPr>
              <a:t>Not sold by the ounce</a:t>
            </a:r>
          </a:p>
          <a:p>
            <a:pPr>
              <a:spcBef>
                <a:spcPct val="0"/>
              </a:spcBef>
              <a:buSzTx/>
              <a:buFontTx/>
              <a:buNone/>
            </a:pPr>
            <a:r>
              <a:rPr lang="en-US" sz="800" dirty="0" smtClean="0">
                <a:solidFill>
                  <a:srgbClr val="24135F"/>
                </a:solidFill>
                <a:latin typeface="Arial"/>
                <a:cs typeface="+mn-cs"/>
              </a:rPr>
              <a:t>“Proteins” not controlled</a:t>
            </a:r>
            <a:endParaRPr lang="en-US" sz="800" dirty="0">
              <a:solidFill>
                <a:srgbClr val="24135F"/>
              </a:solidFill>
              <a:latin typeface="Arial"/>
              <a:cs typeface="+mn-cs"/>
            </a:endParaRPr>
          </a:p>
        </p:txBody>
      </p:sp>
      <p:sp>
        <p:nvSpPr>
          <p:cNvPr id="49" name="Rectangle 25"/>
          <p:cNvSpPr>
            <a:spLocks noChangeArrowheads="1"/>
          </p:cNvSpPr>
          <p:nvPr/>
        </p:nvSpPr>
        <p:spPr bwMode="auto">
          <a:xfrm>
            <a:off x="3709933" y="3676941"/>
            <a:ext cx="18960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800" dirty="0" smtClean="0">
                <a:solidFill>
                  <a:srgbClr val="24135F"/>
                </a:solidFill>
                <a:latin typeface="Arial"/>
                <a:cs typeface="+mn-cs"/>
              </a:rPr>
              <a:t>Home-style” serving tools</a:t>
            </a:r>
          </a:p>
          <a:p>
            <a:pPr>
              <a:spcBef>
                <a:spcPct val="0"/>
              </a:spcBef>
              <a:buSzTx/>
              <a:buFontTx/>
              <a:buNone/>
            </a:pPr>
            <a:r>
              <a:rPr lang="en-US" sz="800" dirty="0" smtClean="0">
                <a:solidFill>
                  <a:srgbClr val="24135F"/>
                </a:solidFill>
                <a:latin typeface="Arial"/>
                <a:cs typeface="+mn-cs"/>
              </a:rPr>
              <a:t>Self Serve vs FLA Served</a:t>
            </a:r>
            <a:endParaRPr lang="en-US" sz="800" dirty="0">
              <a:solidFill>
                <a:srgbClr val="24135F"/>
              </a:solidFill>
              <a:latin typeface="Arial"/>
              <a:cs typeface="+mn-cs"/>
            </a:endParaRPr>
          </a:p>
        </p:txBody>
      </p:sp>
      <p:sp>
        <p:nvSpPr>
          <p:cNvPr id="50" name="Rectangle 25"/>
          <p:cNvSpPr>
            <a:spLocks noChangeArrowheads="1"/>
          </p:cNvSpPr>
          <p:nvPr/>
        </p:nvSpPr>
        <p:spPr bwMode="auto">
          <a:xfrm>
            <a:off x="685800" y="3296895"/>
            <a:ext cx="259374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Recipes not followed as written</a:t>
            </a:r>
            <a:endParaRPr lang="en-US" sz="1050" b="1" dirty="0">
              <a:solidFill>
                <a:srgbClr val="24135F"/>
              </a:solidFill>
              <a:latin typeface="Arial"/>
              <a:cs typeface="+mn-cs"/>
            </a:endParaRPr>
          </a:p>
        </p:txBody>
      </p:sp>
      <p:sp>
        <p:nvSpPr>
          <p:cNvPr id="51" name="Line 59"/>
          <p:cNvSpPr>
            <a:spLocks noChangeShapeType="1"/>
          </p:cNvSpPr>
          <p:nvPr/>
        </p:nvSpPr>
        <p:spPr bwMode="auto">
          <a:xfrm flipV="1">
            <a:off x="3212370" y="3423852"/>
            <a:ext cx="196710" cy="13055"/>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53" name="Rectangle 29"/>
          <p:cNvSpPr>
            <a:spLocks noChangeArrowheads="1"/>
          </p:cNvSpPr>
          <p:nvPr/>
        </p:nvSpPr>
        <p:spPr bwMode="auto">
          <a:xfrm>
            <a:off x="895921" y="3733727"/>
            <a:ext cx="16632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800" dirty="0" smtClean="0">
                <a:solidFill>
                  <a:srgbClr val="24135F"/>
                </a:solidFill>
                <a:latin typeface="Arial"/>
                <a:cs typeface="+mn-cs"/>
              </a:rPr>
              <a:t>Static quantities</a:t>
            </a:r>
          </a:p>
        </p:txBody>
      </p:sp>
      <p:sp>
        <p:nvSpPr>
          <p:cNvPr id="54" name="Rectangle 29"/>
          <p:cNvSpPr>
            <a:spLocks noChangeArrowheads="1"/>
          </p:cNvSpPr>
          <p:nvPr/>
        </p:nvSpPr>
        <p:spPr bwMode="auto">
          <a:xfrm>
            <a:off x="3773252" y="1191551"/>
            <a:ext cx="23066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800" dirty="0" smtClean="0">
                <a:solidFill>
                  <a:srgbClr val="24135F"/>
                </a:solidFill>
                <a:latin typeface="Arial"/>
                <a:cs typeface="+mn-cs"/>
              </a:rPr>
              <a:t>Not reviewing portioning pre-service</a:t>
            </a:r>
          </a:p>
          <a:p>
            <a:pPr algn="l">
              <a:spcBef>
                <a:spcPct val="0"/>
              </a:spcBef>
              <a:buSzTx/>
              <a:buFontTx/>
              <a:buNone/>
            </a:pPr>
            <a:r>
              <a:rPr lang="en-US" sz="800" dirty="0" smtClean="0">
                <a:solidFill>
                  <a:srgbClr val="24135F"/>
                </a:solidFill>
                <a:latin typeface="Arial"/>
                <a:cs typeface="+mn-cs"/>
              </a:rPr>
              <a:t>Unavailable to answer questions</a:t>
            </a:r>
            <a:endParaRPr lang="en-US" sz="800" dirty="0">
              <a:solidFill>
                <a:srgbClr val="24135F"/>
              </a:solidFill>
              <a:latin typeface="Arial"/>
              <a:cs typeface="+mn-cs"/>
            </a:endParaRPr>
          </a:p>
        </p:txBody>
      </p:sp>
      <p:sp>
        <p:nvSpPr>
          <p:cNvPr id="55" name="Rectangle 29"/>
          <p:cNvSpPr>
            <a:spLocks noChangeArrowheads="1"/>
          </p:cNvSpPr>
          <p:nvPr/>
        </p:nvSpPr>
        <p:spPr bwMode="auto">
          <a:xfrm>
            <a:off x="4240859" y="2008827"/>
            <a:ext cx="24062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800" dirty="0" smtClean="0">
                <a:solidFill>
                  <a:srgbClr val="24135F"/>
                </a:solidFill>
                <a:latin typeface="Arial"/>
                <a:cs typeface="+mn-cs"/>
              </a:rPr>
              <a:t>FLA’s reluctant to ask Manager</a:t>
            </a:r>
          </a:p>
          <a:p>
            <a:pPr>
              <a:spcBef>
                <a:spcPct val="0"/>
              </a:spcBef>
              <a:buSzTx/>
              <a:buFontTx/>
              <a:buNone/>
            </a:pPr>
            <a:r>
              <a:rPr lang="en-US" sz="800" dirty="0" smtClean="0">
                <a:solidFill>
                  <a:srgbClr val="24135F"/>
                </a:solidFill>
                <a:latin typeface="Arial"/>
                <a:cs typeface="+mn-cs"/>
              </a:rPr>
              <a:t>Long term FLA’s on “autopilot”</a:t>
            </a:r>
            <a:endParaRPr lang="en-US" sz="800" dirty="0">
              <a:solidFill>
                <a:srgbClr val="24135F"/>
              </a:solidFill>
              <a:latin typeface="Arial"/>
              <a:cs typeface="+mn-cs"/>
            </a:endParaRPr>
          </a:p>
        </p:txBody>
      </p:sp>
      <p:sp>
        <p:nvSpPr>
          <p:cNvPr id="56" name="Rectangle 29"/>
          <p:cNvSpPr>
            <a:spLocks noChangeArrowheads="1"/>
          </p:cNvSpPr>
          <p:nvPr/>
        </p:nvSpPr>
        <p:spPr bwMode="auto">
          <a:xfrm>
            <a:off x="4939609" y="2381916"/>
            <a:ext cx="18783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600" dirty="0" smtClean="0">
                <a:solidFill>
                  <a:srgbClr val="24135F"/>
                </a:solidFill>
                <a:latin typeface="Arial"/>
                <a:cs typeface="+mn-cs"/>
              </a:rPr>
              <a:t>English as a Second Language</a:t>
            </a:r>
          </a:p>
          <a:p>
            <a:pPr algn="l">
              <a:spcBef>
                <a:spcPct val="0"/>
              </a:spcBef>
              <a:buSzTx/>
              <a:buFontTx/>
              <a:buNone/>
            </a:pPr>
            <a:r>
              <a:rPr lang="en-US" sz="600" dirty="0" smtClean="0">
                <a:solidFill>
                  <a:srgbClr val="24135F"/>
                </a:solidFill>
                <a:latin typeface="Arial"/>
                <a:cs typeface="+mn-cs"/>
              </a:rPr>
              <a:t>Use of GOE language aids on Portal</a:t>
            </a:r>
          </a:p>
          <a:p>
            <a:pPr algn="l">
              <a:spcBef>
                <a:spcPct val="0"/>
              </a:spcBef>
              <a:buSzTx/>
              <a:buFontTx/>
              <a:buNone/>
            </a:pPr>
            <a:endParaRPr lang="en-US" sz="600" dirty="0">
              <a:solidFill>
                <a:srgbClr val="24135F"/>
              </a:solidFill>
              <a:latin typeface="Arial"/>
              <a:cs typeface="+mn-cs"/>
            </a:endParaRPr>
          </a:p>
        </p:txBody>
      </p:sp>
      <p:sp>
        <p:nvSpPr>
          <p:cNvPr id="57" name="Rectangle 29"/>
          <p:cNvSpPr>
            <a:spLocks noChangeArrowheads="1"/>
          </p:cNvSpPr>
          <p:nvPr/>
        </p:nvSpPr>
        <p:spPr bwMode="auto">
          <a:xfrm>
            <a:off x="4073580" y="1607083"/>
            <a:ext cx="21641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800" dirty="0" smtClean="0">
                <a:solidFill>
                  <a:srgbClr val="24135F"/>
                </a:solidFill>
                <a:latin typeface="Arial"/>
                <a:cs typeface="+mn-cs"/>
              </a:rPr>
              <a:t>FMP not included in New Employee orientation</a:t>
            </a:r>
            <a:endParaRPr lang="en-US" sz="800" dirty="0">
              <a:solidFill>
                <a:srgbClr val="24135F"/>
              </a:solidFill>
              <a:latin typeface="Arial"/>
              <a:cs typeface="+mn-cs"/>
            </a:endParaRPr>
          </a:p>
        </p:txBody>
      </p:sp>
      <p:sp>
        <p:nvSpPr>
          <p:cNvPr id="58" name="Rectangle 29"/>
          <p:cNvSpPr>
            <a:spLocks noChangeArrowheads="1"/>
          </p:cNvSpPr>
          <p:nvPr/>
        </p:nvSpPr>
        <p:spPr bwMode="auto">
          <a:xfrm>
            <a:off x="843195" y="1143323"/>
            <a:ext cx="23972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spcBef>
                <a:spcPct val="0"/>
              </a:spcBef>
              <a:buSzTx/>
              <a:buFontTx/>
              <a:buNone/>
            </a:pPr>
            <a:r>
              <a:rPr lang="en-US" sz="800" dirty="0" smtClean="0">
                <a:solidFill>
                  <a:srgbClr val="24135F"/>
                </a:solidFill>
                <a:latin typeface="Arial"/>
                <a:cs typeface="+mn-cs"/>
              </a:rPr>
              <a:t>Form vs. function.  Serving spoon / tong vs. measuring portion device</a:t>
            </a:r>
            <a:endParaRPr lang="en-US" sz="800" dirty="0">
              <a:solidFill>
                <a:srgbClr val="24135F"/>
              </a:solidFill>
              <a:latin typeface="Arial"/>
              <a:cs typeface="+mn-cs"/>
            </a:endParaRPr>
          </a:p>
        </p:txBody>
      </p:sp>
      <p:sp>
        <p:nvSpPr>
          <p:cNvPr id="59" name="Rectangle 29"/>
          <p:cNvSpPr>
            <a:spLocks noChangeArrowheads="1"/>
          </p:cNvSpPr>
          <p:nvPr/>
        </p:nvSpPr>
        <p:spPr bwMode="auto">
          <a:xfrm>
            <a:off x="3948318" y="3153306"/>
            <a:ext cx="166747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1050" b="1" dirty="0" smtClean="0">
                <a:solidFill>
                  <a:srgbClr val="24135F"/>
                </a:solidFill>
                <a:latin typeface="Arial"/>
                <a:cs typeface="+mn-cs"/>
              </a:rPr>
              <a:t>Customer pressure</a:t>
            </a:r>
            <a:endParaRPr lang="en-US" sz="1050" b="1" dirty="0">
              <a:solidFill>
                <a:srgbClr val="24135F"/>
              </a:solidFill>
              <a:latin typeface="Arial"/>
              <a:cs typeface="+mn-cs"/>
            </a:endParaRPr>
          </a:p>
        </p:txBody>
      </p:sp>
      <p:sp>
        <p:nvSpPr>
          <p:cNvPr id="60" name="Line 55"/>
          <p:cNvSpPr>
            <a:spLocks noChangeShapeType="1"/>
          </p:cNvSpPr>
          <p:nvPr/>
        </p:nvSpPr>
        <p:spPr bwMode="auto">
          <a:xfrm flipV="1">
            <a:off x="5737742" y="3264478"/>
            <a:ext cx="635709" cy="5426"/>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buSzTx/>
              <a:buFontTx/>
              <a:buNone/>
            </a:pPr>
            <a:endParaRPr lang="en-US" sz="1050">
              <a:solidFill>
                <a:srgbClr val="24135F"/>
              </a:solidFill>
              <a:cs typeface="+mn-cs"/>
            </a:endParaRPr>
          </a:p>
        </p:txBody>
      </p:sp>
      <p:sp>
        <p:nvSpPr>
          <p:cNvPr id="61" name="Rectangle 29"/>
          <p:cNvSpPr>
            <a:spLocks noChangeArrowheads="1"/>
          </p:cNvSpPr>
          <p:nvPr/>
        </p:nvSpPr>
        <p:spPr bwMode="auto">
          <a:xfrm>
            <a:off x="3990701" y="3320035"/>
            <a:ext cx="23749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spcBef>
                <a:spcPct val="0"/>
              </a:spcBef>
              <a:buSzTx/>
              <a:buFontTx/>
              <a:buNone/>
            </a:pPr>
            <a:r>
              <a:rPr lang="en-US" sz="800" dirty="0" smtClean="0">
                <a:solidFill>
                  <a:srgbClr val="24135F"/>
                </a:solidFill>
                <a:latin typeface="Arial"/>
                <a:cs typeface="+mn-cs"/>
              </a:rPr>
              <a:t>Price value expectations not achieved </a:t>
            </a:r>
            <a:endParaRPr lang="en-US" sz="800" dirty="0">
              <a:solidFill>
                <a:srgbClr val="24135F"/>
              </a:solidFill>
              <a:latin typeface="Arial"/>
              <a:cs typeface="+mn-cs"/>
            </a:endParaRPr>
          </a:p>
        </p:txBody>
      </p:sp>
      <p:sp>
        <p:nvSpPr>
          <p:cNvPr id="62"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35</a:t>
            </a:fld>
            <a:endParaRPr lang="en" dirty="0"/>
          </a:p>
        </p:txBody>
      </p:sp>
    </p:spTree>
    <p:extLst>
      <p:ext uri="{BB962C8B-B14F-4D97-AF65-F5344CB8AC3E}">
        <p14:creationId xmlns:p14="http://schemas.microsoft.com/office/powerpoint/2010/main" val="3080700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US" dirty="0" smtClean="0"/>
              <a:t>Current State FMEA</a:t>
            </a:r>
          </a:p>
        </p:txBody>
      </p:sp>
      <p:pic>
        <p:nvPicPr>
          <p:cNvPr id="6" name="Picture 5" descr="JuranLogo_NoTag_Website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939" y="9233298"/>
            <a:ext cx="1628775"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818198591"/>
              </p:ext>
            </p:extLst>
          </p:nvPr>
        </p:nvGraphicFramePr>
        <p:xfrm>
          <a:off x="381000" y="977309"/>
          <a:ext cx="8485226" cy="4032841"/>
        </p:xfrm>
        <a:graphic>
          <a:graphicData uri="http://schemas.openxmlformats.org/drawingml/2006/table">
            <a:tbl>
              <a:tblPr/>
              <a:tblGrid>
                <a:gridCol w="493686"/>
                <a:gridCol w="1316496"/>
                <a:gridCol w="1316496"/>
                <a:gridCol w="1316496"/>
                <a:gridCol w="257127"/>
                <a:gridCol w="1439917"/>
                <a:gridCol w="298269"/>
                <a:gridCol w="1316496"/>
                <a:gridCol w="257127"/>
                <a:gridCol w="473116"/>
              </a:tblGrid>
              <a:tr h="5929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600" b="1" i="0" u="none" strike="noStrike" dirty="0" smtClean="0">
                          <a:effectLst/>
                          <a:latin typeface="Arial" panose="020B0604020202020204" pitchFamily="34" charset="0"/>
                        </a:rPr>
                        <a:t>Flowchart decision point</a:t>
                      </a:r>
                    </a:p>
                    <a:p>
                      <a:pPr algn="ctr" fontAlgn="ctr"/>
                      <a:r>
                        <a:rPr lang="en-US" sz="600" b="1" i="0" u="none" strike="noStrike" dirty="0">
                          <a:effectLst/>
                          <a:latin typeface="Arial" panose="020B0604020202020204" pitchFamily="34" charset="0"/>
                        </a:rPr>
                        <a:t> </a:t>
                      </a:r>
                    </a:p>
                  </a:txBody>
                  <a:tcPr marL="5463" marR="5463" marT="4097"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600" b="1" i="0" u="none" strike="noStrike" dirty="0">
                          <a:effectLst/>
                          <a:latin typeface="Arial" panose="020B0604020202020204" pitchFamily="34" charset="0"/>
                        </a:rPr>
                        <a:t>What is the process step? </a:t>
                      </a:r>
                    </a:p>
                  </a:txBody>
                  <a:tcPr marL="5463" marR="5463" marT="40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1" i="0" u="none" strike="noStrike" dirty="0">
                          <a:effectLst/>
                          <a:latin typeface="Arial" panose="020B0604020202020204" pitchFamily="34" charset="0"/>
                        </a:rPr>
                        <a:t>In what ways can the Process Step, Variable, or Key Input go wrong?   (chance of not meeting requirements)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1" i="0" u="none" strike="noStrike" dirty="0">
                          <a:effectLst/>
                          <a:latin typeface="Arial" panose="020B0604020202020204" pitchFamily="34" charset="0"/>
                        </a:rPr>
                        <a:t>What is the impact on the Key Output Variables (customer requirements) or internal requirements?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1" i="0" u="none" strike="noStrike" dirty="0">
                          <a:effectLst/>
                          <a:latin typeface="Arial" panose="020B0604020202020204" pitchFamily="34" charset="0"/>
                        </a:rPr>
                        <a:t>How Severe is effect to the customer?</a:t>
                      </a:r>
                    </a:p>
                  </a:txBody>
                  <a:tcPr marL="5463" marR="5463" marT="409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What causes the Key Input to go wrong?  (How could the failure mode occur?)</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1" i="0" u="none" strike="noStrike" dirty="0">
                          <a:effectLst/>
                          <a:latin typeface="Arial" panose="020B0604020202020204" pitchFamily="34" charset="0"/>
                        </a:rPr>
                        <a:t>How frequent is cause likely to Occur?</a:t>
                      </a:r>
                    </a:p>
                  </a:txBody>
                  <a:tcPr marL="5463" marR="5463" marT="409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What are the existing controls that either prevent the failure mode from occurring or detect it should it occur? </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1" i="0" u="none" strike="noStrike" dirty="0">
                          <a:effectLst/>
                          <a:latin typeface="Arial" panose="020B0604020202020204" pitchFamily="34" charset="0"/>
                        </a:rPr>
                        <a:t>How probable is Detection of cause?</a:t>
                      </a:r>
                    </a:p>
                  </a:txBody>
                  <a:tcPr marL="5463" marR="5463" marT="409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 Risk Priority # to rank order concerns</a:t>
                      </a:r>
                    </a:p>
                  </a:txBody>
                  <a:tcPr marL="5463" marR="5463" marT="409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3E3E3"/>
                    </a:solidFill>
                  </a:tcPr>
                </a:tc>
              </a:tr>
              <a:tr h="490292">
                <a:tc>
                  <a:txBody>
                    <a:bodyPr/>
                    <a:lstStyle/>
                    <a:p>
                      <a:pPr algn="ctr" fontAlgn="ctr"/>
                      <a:r>
                        <a:rPr lang="en-US" sz="800" b="1" i="0" u="none" strike="noStrike" dirty="0">
                          <a:effectLst/>
                          <a:latin typeface="Arial" panose="020B0604020202020204" pitchFamily="34" charset="0"/>
                        </a:rPr>
                        <a:t>1</a:t>
                      </a:r>
                    </a:p>
                  </a:txBody>
                  <a:tcPr marL="5463" marR="5463" marT="40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0" i="0" u="none" strike="noStrike" dirty="0">
                          <a:effectLst/>
                          <a:latin typeface="Arial" panose="020B0604020202020204" pitchFamily="34" charset="0"/>
                        </a:rPr>
                        <a:t>Item portioned as part of service process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move to self-serve from serve or shut down station due to staffing issues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80808"/>
                          </a:solidFill>
                          <a:effectLst/>
                          <a:latin typeface="Arial" panose="020B0604020202020204" pitchFamily="34" charset="0"/>
                        </a:rPr>
                        <a:t>Run out of food before end of service / higher FC% / Customer expectations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punt due to insufficient staff (call-offs, open positions)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9</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LST</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7</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effectLst/>
                          <a:latin typeface="Arial" panose="020B0604020202020204" pitchFamily="34" charset="0"/>
                        </a:rPr>
                        <a:t>252</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507395">
                <a:tc>
                  <a:txBody>
                    <a:bodyPr/>
                    <a:lstStyle/>
                    <a:p>
                      <a:pPr algn="ctr" fontAlgn="ctr"/>
                      <a:r>
                        <a:rPr lang="en-US" sz="800" b="1" i="0" u="none" strike="noStrike" dirty="0">
                          <a:effectLst/>
                          <a:latin typeface="Arial" panose="020B0604020202020204" pitchFamily="34" charset="0"/>
                        </a:rPr>
                        <a:t>2</a:t>
                      </a:r>
                    </a:p>
                  </a:txBody>
                  <a:tcPr marL="5463" marR="5463" marT="40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0" i="0" u="none" strike="noStrike" dirty="0">
                          <a:effectLst/>
                          <a:latin typeface="Arial" panose="020B0604020202020204" pitchFamily="34" charset="0"/>
                        </a:rPr>
                        <a:t>Objective portioning Utensil is specified</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Device not accurate</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80808"/>
                          </a:solidFill>
                          <a:effectLst/>
                          <a:latin typeface="Arial" panose="020B0604020202020204" pitchFamily="34" charset="0"/>
                        </a:rPr>
                        <a:t>Run out of food before end of service / higher FC% / Customer expectations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Scales are not calibrated or not read correctly</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9</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none</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10</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effectLst/>
                          <a:latin typeface="Arial" panose="020B0604020202020204" pitchFamily="34" charset="0"/>
                        </a:rPr>
                        <a:t>360</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90292">
                <a:tc>
                  <a:txBody>
                    <a:bodyPr/>
                    <a:lstStyle/>
                    <a:p>
                      <a:pPr algn="ctr" fontAlgn="ctr"/>
                      <a:r>
                        <a:rPr lang="en-US" sz="800" b="1" i="0" u="none" strike="noStrike" dirty="0">
                          <a:effectLst/>
                          <a:latin typeface="Arial" panose="020B0604020202020204" pitchFamily="34" charset="0"/>
                        </a:rPr>
                        <a:t>3</a:t>
                      </a:r>
                    </a:p>
                  </a:txBody>
                  <a:tcPr marL="5463" marR="5463" marT="40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0" i="0" u="none" strike="noStrike" dirty="0">
                          <a:effectLst/>
                          <a:latin typeface="Arial" panose="020B0604020202020204" pitchFamily="34" charset="0"/>
                        </a:rPr>
                        <a:t>Utensil is made available</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Wrong device selected to portion</a:t>
                      </a:r>
                      <a:br>
                        <a:rPr lang="en-US" sz="700" b="0" i="0" u="none" strike="noStrike" dirty="0">
                          <a:effectLst/>
                          <a:latin typeface="Arial" panose="020B0604020202020204" pitchFamily="34" charset="0"/>
                        </a:rPr>
                      </a:br>
                      <a:r>
                        <a:rPr lang="en-US" sz="700" b="0" i="0" u="none" strike="noStrike" dirty="0">
                          <a:effectLst/>
                          <a:latin typeface="Arial" panose="020B0604020202020204" pitchFamily="34" charset="0"/>
                        </a:rPr>
                        <a:t> </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80808"/>
                          </a:solidFill>
                          <a:effectLst/>
                          <a:latin typeface="Arial" panose="020B0604020202020204" pitchFamily="34" charset="0"/>
                        </a:rPr>
                        <a:t>Run out of food before end of service / higher FC% / Customer expectations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not communicated to server</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9</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portion size but not utensil on  production sheet or recipe &amp;/or build diagram</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9</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effectLst/>
                          <a:latin typeface="Arial" panose="020B0604020202020204" pitchFamily="34" charset="0"/>
                        </a:rPr>
                        <a:t>324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569405">
                <a:tc>
                  <a:txBody>
                    <a:bodyPr/>
                    <a:lstStyle/>
                    <a:p>
                      <a:pPr algn="ctr" fontAlgn="ctr"/>
                      <a:r>
                        <a:rPr lang="en-US" sz="800" b="1" i="0" u="none" strike="noStrike" dirty="0">
                          <a:effectLst/>
                          <a:latin typeface="Arial" panose="020B0604020202020204" pitchFamily="34" charset="0"/>
                        </a:rPr>
                        <a:t>4</a:t>
                      </a:r>
                    </a:p>
                  </a:txBody>
                  <a:tcPr marL="5463" marR="5463" marT="40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0" i="0" u="none" strike="noStrike" dirty="0">
                          <a:effectLst/>
                          <a:latin typeface="Arial" panose="020B0604020202020204" pitchFamily="34" charset="0"/>
                        </a:rPr>
                        <a:t>FLA Trained and uses utensil correctly</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Speed </a:t>
                      </a:r>
                      <a:r>
                        <a:rPr lang="en-US" sz="700" b="0" i="0" u="none" strike="noStrike" dirty="0" smtClean="0">
                          <a:effectLst/>
                          <a:latin typeface="Arial" panose="020B0604020202020204" pitchFamily="34" charset="0"/>
                        </a:rPr>
                        <a:t>pressure </a:t>
                      </a:r>
                      <a:r>
                        <a:rPr lang="en-US" sz="700" b="0" i="0" u="none" strike="noStrike" dirty="0">
                          <a:effectLst/>
                          <a:latin typeface="Arial" panose="020B0604020202020204" pitchFamily="34" charset="0"/>
                        </a:rPr>
                        <a:t>leads to inattention to accuracy.  </a:t>
                      </a:r>
                      <a:r>
                        <a:rPr lang="en-US" sz="700" b="0" i="0" u="none" strike="noStrike" dirty="0" smtClean="0">
                          <a:effectLst/>
                          <a:latin typeface="Arial" panose="020B0604020202020204" pitchFamily="34" charset="0"/>
                        </a:rPr>
                        <a:t>Cust. pressure </a:t>
                      </a:r>
                      <a:r>
                        <a:rPr lang="en-US" sz="700" b="0" i="0" u="none" strike="noStrike" dirty="0">
                          <a:effectLst/>
                          <a:latin typeface="Arial" panose="020B0604020202020204" pitchFamily="34" charset="0"/>
                        </a:rPr>
                        <a:t>for better "value"</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80808"/>
                          </a:solidFill>
                          <a:effectLst/>
                          <a:latin typeface="Arial" panose="020B0604020202020204" pitchFamily="34" charset="0"/>
                        </a:rPr>
                        <a:t>Run out of food before end of service / higher FC% / Customer expectations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Perceived speed pressure and customer </a:t>
                      </a:r>
                      <a:r>
                        <a:rPr lang="en-US" sz="700" b="0" i="0" u="none" strike="noStrike" dirty="0" smtClean="0">
                          <a:effectLst/>
                          <a:latin typeface="Arial" panose="020B0604020202020204" pitchFamily="34" charset="0"/>
                        </a:rPr>
                        <a:t>pressure</a:t>
                      </a:r>
                      <a:endParaRPr lang="en-US" sz="700" b="0" i="0" u="none" strike="noStrike" dirty="0">
                        <a:effectLst/>
                        <a:latin typeface="Arial" panose="020B0604020202020204" pitchFamily="34" charset="0"/>
                      </a:endParaRP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8</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manager coaching</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10</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effectLst/>
                          <a:latin typeface="Arial" panose="020B0604020202020204" pitchFamily="34" charset="0"/>
                        </a:rPr>
                        <a:t>320</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682456">
                <a:tc>
                  <a:txBody>
                    <a:bodyPr/>
                    <a:lstStyle/>
                    <a:p>
                      <a:pPr algn="ctr" fontAlgn="ctr"/>
                      <a:r>
                        <a:rPr lang="en-US" sz="800" b="1" i="0" u="none" strike="noStrike" dirty="0">
                          <a:effectLst/>
                          <a:latin typeface="Arial" panose="020B0604020202020204" pitchFamily="34" charset="0"/>
                        </a:rPr>
                        <a:t>5</a:t>
                      </a:r>
                    </a:p>
                  </a:txBody>
                  <a:tcPr marL="5463" marR="5463" marT="40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0" i="0" u="none" strike="noStrike" dirty="0">
                          <a:effectLst/>
                          <a:latin typeface="Arial" panose="020B0604020202020204" pitchFamily="34" charset="0"/>
                        </a:rPr>
                        <a:t>Build Diagram is used</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Build diagram not available or incorrect</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80808"/>
                          </a:solidFill>
                          <a:effectLst/>
                          <a:latin typeface="Arial" panose="020B0604020202020204" pitchFamily="34" charset="0"/>
                        </a:rPr>
                        <a:t>Run out of food before end of service / higher FC% / Customer expectations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Build diagram not downloaded or reviewed by manager.</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7</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Notification to manager that build diagrams are available when new menu implemented. Inconsistent communication</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9</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effectLst/>
                          <a:latin typeface="Arial" panose="020B0604020202020204" pitchFamily="34" charset="0"/>
                        </a:rPr>
                        <a:t>252</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700092">
                <a:tc>
                  <a:txBody>
                    <a:bodyPr/>
                    <a:lstStyle/>
                    <a:p>
                      <a:pPr algn="ctr" fontAlgn="ctr"/>
                      <a:r>
                        <a:rPr lang="en-US" sz="800" b="1" i="0" u="none" strike="noStrike" dirty="0">
                          <a:effectLst/>
                          <a:latin typeface="Arial" panose="020B0604020202020204" pitchFamily="34" charset="0"/>
                        </a:rPr>
                        <a:t>6</a:t>
                      </a:r>
                    </a:p>
                  </a:txBody>
                  <a:tcPr marL="5463" marR="5463" marT="409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0" i="0" u="none" strike="noStrike" dirty="0">
                          <a:effectLst/>
                          <a:latin typeface="Arial" panose="020B0604020202020204" pitchFamily="34" charset="0"/>
                        </a:rPr>
                        <a:t>Service </a:t>
                      </a:r>
                      <a:r>
                        <a:rPr lang="en-US" sz="700" b="0" i="0" u="none" strike="noStrike" dirty="0" smtClean="0">
                          <a:effectLst/>
                          <a:latin typeface="Arial" panose="020B0604020202020204" pitchFamily="34" charset="0"/>
                        </a:rPr>
                        <a:t>container </a:t>
                      </a:r>
                      <a:r>
                        <a:rPr lang="en-US" sz="700" b="0" i="0" u="none" strike="noStrike" dirty="0">
                          <a:effectLst/>
                          <a:latin typeface="Arial" panose="020B0604020202020204" pitchFamily="34" charset="0"/>
                        </a:rPr>
                        <a:t>is specified</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Portion presentation is poor</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80808"/>
                          </a:solidFill>
                          <a:effectLst/>
                          <a:latin typeface="Arial" panose="020B0604020202020204" pitchFamily="34" charset="0"/>
                        </a:rPr>
                        <a:t>Run out of food before end of service / higher FC% / Customer expectations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4</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failure to select service vessel that enhances presentation (fry cup, parfait cup, salad containers)</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7</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0" i="0" u="none" strike="noStrike" dirty="0">
                          <a:effectLst/>
                          <a:latin typeface="Arial" panose="020B0604020202020204" pitchFamily="34" charset="0"/>
                        </a:rPr>
                        <a:t>Recipe or build diagram should state container to use Usually does not.</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effectLst/>
                          <a:latin typeface="Arial" panose="020B0604020202020204" pitchFamily="34" charset="0"/>
                        </a:rPr>
                        <a:t>10</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700" b="1" i="0" u="none" strike="noStrike" dirty="0">
                          <a:effectLst/>
                          <a:latin typeface="Arial" panose="020B0604020202020204" pitchFamily="34" charset="0"/>
                        </a:rPr>
                        <a:t>280</a:t>
                      </a:r>
                    </a:p>
                  </a:txBody>
                  <a:tcPr marL="5463" marR="5463" marT="4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36</a:t>
            </a:fld>
            <a:endParaRPr lang="en" dirty="0"/>
          </a:p>
        </p:txBody>
      </p:sp>
    </p:spTree>
    <p:extLst>
      <p:ext uri="{BB962C8B-B14F-4D97-AF65-F5344CB8AC3E}">
        <p14:creationId xmlns:p14="http://schemas.microsoft.com/office/powerpoint/2010/main" val="3990475865"/>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Grp="1" noChangeArrowheads="1"/>
          </p:cNvSpPr>
          <p:nvPr>
            <p:ph type="title"/>
          </p:nvPr>
        </p:nvSpPr>
        <p:spPr/>
        <p:txBody>
          <a:bodyPr/>
          <a:lstStyle/>
          <a:p>
            <a:pPr eaLnBrk="1" hangingPunct="1"/>
            <a:r>
              <a:rPr lang="en-US" dirty="0" smtClean="0"/>
              <a:t>Potential Xs—Theories To Be Tested</a:t>
            </a:r>
          </a:p>
        </p:txBody>
      </p:sp>
      <p:sp>
        <p:nvSpPr>
          <p:cNvPr id="36867" name="Rectangle 4"/>
          <p:cNvSpPr>
            <a:spLocks noGrp="1" noChangeArrowheads="1"/>
          </p:cNvSpPr>
          <p:nvPr>
            <p:ph type="body" idx="1"/>
          </p:nvPr>
        </p:nvSpPr>
        <p:spPr/>
        <p:txBody>
          <a:bodyPr/>
          <a:lstStyle/>
          <a:p>
            <a:pPr marL="0" indent="0" eaLnBrk="1" hangingPunct="1"/>
            <a:r>
              <a:rPr lang="en-US" sz="1600" dirty="0" smtClean="0"/>
              <a:t>X</a:t>
            </a:r>
            <a:r>
              <a:rPr lang="en-US" sz="1600" baseline="-25000" dirty="0" smtClean="0"/>
              <a:t>1</a:t>
            </a:r>
            <a:r>
              <a:rPr lang="en-US" sz="1600" dirty="0" smtClean="0"/>
              <a:t>:   Measurement system reliability: digital scales reduce errors</a:t>
            </a:r>
          </a:p>
          <a:p>
            <a:pPr marL="0" indent="0" eaLnBrk="1" hangingPunct="1"/>
            <a:endParaRPr lang="en-US" sz="1600" dirty="0" smtClean="0"/>
          </a:p>
          <a:p>
            <a:pPr marL="0" indent="0" eaLnBrk="1" hangingPunct="1"/>
            <a:r>
              <a:rPr lang="en-US" sz="1600" dirty="0" smtClean="0"/>
              <a:t>X</a:t>
            </a:r>
            <a:r>
              <a:rPr lang="en-US" sz="1600" baseline="-25000" dirty="0" smtClean="0"/>
              <a:t>2</a:t>
            </a:r>
            <a:r>
              <a:rPr lang="en-US" sz="1600" dirty="0" smtClean="0"/>
              <a:t>:   Specific service vessel effect on portioning accuracy</a:t>
            </a:r>
          </a:p>
          <a:p>
            <a:pPr marL="0" indent="0" eaLnBrk="1" hangingPunct="1"/>
            <a:endParaRPr lang="en-US" sz="1600" dirty="0" smtClean="0"/>
          </a:p>
          <a:p>
            <a:pPr marL="0" indent="0" eaLnBrk="1" hangingPunct="1"/>
            <a:r>
              <a:rPr lang="en-US" sz="1600" dirty="0" smtClean="0"/>
              <a:t>X</a:t>
            </a:r>
            <a:r>
              <a:rPr lang="en-US" sz="1600" baseline="-25000" dirty="0" smtClean="0"/>
              <a:t>3</a:t>
            </a:r>
            <a:r>
              <a:rPr lang="en-US" sz="1600" dirty="0" smtClean="0"/>
              <a:t>:   Self Serve vs portioning by trained staff member</a:t>
            </a:r>
          </a:p>
          <a:p>
            <a:pPr marL="0" indent="0" eaLnBrk="1" hangingPunct="1"/>
            <a:endParaRPr lang="en-US" sz="1600" dirty="0" smtClean="0"/>
          </a:p>
          <a:p>
            <a:pPr marL="0" indent="0" eaLnBrk="1" hangingPunct="1"/>
            <a:r>
              <a:rPr lang="en-US" sz="1600" dirty="0" smtClean="0"/>
              <a:t>X</a:t>
            </a:r>
            <a:r>
              <a:rPr lang="en-US" sz="1600" baseline="-25000" dirty="0" smtClean="0"/>
              <a:t>4</a:t>
            </a:r>
            <a:r>
              <a:rPr lang="en-US" sz="1600" dirty="0" smtClean="0"/>
              <a:t>:   Build Diagram use improves accuracy</a:t>
            </a:r>
          </a:p>
          <a:p>
            <a:pPr marL="0" indent="0" eaLnBrk="1" hangingPunct="1"/>
            <a:endParaRPr lang="en-US" sz="1600" dirty="0" smtClean="0"/>
          </a:p>
          <a:p>
            <a:pPr marL="0" indent="0" eaLnBrk="1" hangingPunct="1"/>
            <a:r>
              <a:rPr lang="en-US" sz="1600" dirty="0" smtClean="0"/>
              <a:t>X</a:t>
            </a:r>
            <a:r>
              <a:rPr lang="en-US" sz="1600" baseline="-25000" dirty="0" smtClean="0"/>
              <a:t>5</a:t>
            </a:r>
            <a:r>
              <a:rPr lang="en-US" sz="1600" dirty="0" smtClean="0"/>
              <a:t>:   Lack of management involvement in providing portioning guidance affects accuracy</a:t>
            </a:r>
          </a:p>
          <a:p>
            <a:pPr marL="0" indent="0" eaLnBrk="1" hangingPunct="1"/>
            <a:endParaRPr lang="en-US" sz="1600" dirty="0" smtClean="0"/>
          </a:p>
          <a:p>
            <a:pPr marL="0" indent="0" eaLnBrk="1" hangingPunct="1"/>
            <a:r>
              <a:rPr lang="en-US" sz="1600" dirty="0" smtClean="0"/>
              <a:t>X</a:t>
            </a:r>
            <a:r>
              <a:rPr lang="en-US" sz="1600" baseline="-25000" dirty="0" smtClean="0"/>
              <a:t>6</a:t>
            </a:r>
            <a:r>
              <a:rPr lang="en-US" sz="1600" dirty="0" smtClean="0"/>
              <a:t>: Pre-portioned deli </a:t>
            </a:r>
            <a:r>
              <a:rPr lang="en-US" sz="1600" dirty="0" smtClean="0"/>
              <a:t>meat </a:t>
            </a:r>
            <a:r>
              <a:rPr lang="en-US" sz="1600" dirty="0" smtClean="0"/>
              <a:t>improves accuracy of portions</a:t>
            </a:r>
          </a:p>
        </p:txBody>
      </p:sp>
      <p:sp>
        <p:nvSpPr>
          <p:cNvPr id="2" name="TextBox 1"/>
          <p:cNvSpPr txBox="1"/>
          <p:nvPr/>
        </p:nvSpPr>
        <p:spPr>
          <a:xfrm>
            <a:off x="457200" y="514350"/>
            <a:ext cx="8229600" cy="307777"/>
          </a:xfrm>
          <a:prstGeom prst="rect">
            <a:avLst/>
          </a:prstGeom>
          <a:noFill/>
        </p:spPr>
        <p:txBody>
          <a:bodyPr wrap="square" rtlCol="0">
            <a:spAutoFit/>
          </a:bodyPr>
          <a:lstStyle/>
          <a:p>
            <a:endParaRPr lang="en-US" dirty="0"/>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37</a:t>
            </a:fld>
            <a:endParaRPr lang="en" dirty="0"/>
          </a:p>
        </p:txBody>
      </p:sp>
    </p:spTree>
    <p:extLst>
      <p:ext uri="{BB962C8B-B14F-4D97-AF65-F5344CB8AC3E}">
        <p14:creationId xmlns:p14="http://schemas.microsoft.com/office/powerpoint/2010/main" val="1533795152"/>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dirty="0" smtClean="0"/>
              <a:t>Data Collection Plan for Analyze Phase</a:t>
            </a:r>
          </a:p>
        </p:txBody>
      </p:sp>
      <p:graphicFrame>
        <p:nvGraphicFramePr>
          <p:cNvPr id="2" name="Table 1"/>
          <p:cNvGraphicFramePr>
            <a:graphicFrameLocks noGrp="1"/>
          </p:cNvGraphicFramePr>
          <p:nvPr>
            <p:extLst>
              <p:ext uri="{D42A27DB-BD31-4B8C-83A1-F6EECF244321}">
                <p14:modId xmlns:p14="http://schemas.microsoft.com/office/powerpoint/2010/main" val="3601533985"/>
              </p:ext>
            </p:extLst>
          </p:nvPr>
        </p:nvGraphicFramePr>
        <p:xfrm>
          <a:off x="839787" y="988579"/>
          <a:ext cx="7542213" cy="3857409"/>
        </p:xfrm>
        <a:graphic>
          <a:graphicData uri="http://schemas.openxmlformats.org/drawingml/2006/table">
            <a:tbl>
              <a:tblPr/>
              <a:tblGrid>
                <a:gridCol w="214194"/>
                <a:gridCol w="1038514"/>
                <a:gridCol w="908700"/>
                <a:gridCol w="649071"/>
                <a:gridCol w="616618"/>
                <a:gridCol w="542559"/>
                <a:gridCol w="595656"/>
                <a:gridCol w="595656"/>
                <a:gridCol w="397104"/>
                <a:gridCol w="397104"/>
                <a:gridCol w="397104"/>
                <a:gridCol w="1189933"/>
              </a:tblGrid>
              <a:tr h="396446">
                <a:tc>
                  <a:txBody>
                    <a:bodyPr/>
                    <a:lstStyle/>
                    <a:p>
                      <a:pPr algn="ctr" fontAlgn="b"/>
                      <a:r>
                        <a:rPr lang="en-US" sz="400" b="1" i="0" u="none" strike="noStrike" dirty="0">
                          <a:effectLst/>
                          <a:latin typeface="Arial" panose="020B0604020202020204" pitchFamily="34" charset="0"/>
                        </a:rPr>
                        <a:t>Ref.</a:t>
                      </a:r>
                    </a:p>
                  </a:txBody>
                  <a:tcPr marL="3895" marR="3895" marT="29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400" b="1" i="0" u="none" strike="noStrike">
                          <a:effectLst/>
                          <a:latin typeface="Arial" panose="020B0604020202020204" pitchFamily="34" charset="0"/>
                        </a:rPr>
                        <a:t>Theories To Be Tested (Selected From The C-E Diagram, FMECA, and/or FDM)</a:t>
                      </a:r>
                    </a:p>
                  </a:txBody>
                  <a:tcPr marL="3895" marR="3895" marT="29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400" b="1" i="0" u="none" strike="noStrike">
                          <a:effectLst/>
                          <a:latin typeface="Arial" panose="020B0604020202020204" pitchFamily="34" charset="0"/>
                        </a:rPr>
                        <a:t>List Of Questions That Must Be Answered To Test Each Selected Theory</a:t>
                      </a:r>
                    </a:p>
                  </a:txBody>
                  <a:tcPr marL="3895" marR="3895" marT="29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effectLst/>
                          <a:latin typeface="Arial" panose="020B0604020202020204" pitchFamily="34" charset="0"/>
                        </a:rPr>
                        <a:t>Where Applicable, State The Null and Alternative Hypotheses</a:t>
                      </a:r>
                    </a:p>
                  </a:txBody>
                  <a:tcPr marL="3895" marR="3895" marT="29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400" b="1" i="0" u="none" strike="noStrike">
                          <a:effectLst/>
                          <a:latin typeface="Arial" panose="020B0604020202020204" pitchFamily="34" charset="0"/>
                        </a:rPr>
                        <a:t>Tools To Be Used</a:t>
                      </a:r>
                    </a:p>
                  </a:txBody>
                  <a:tcPr marL="3895" marR="3895" marT="29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en-US" sz="400" b="1" i="0" u="none" strike="noStrike" dirty="0">
                          <a:effectLst/>
                          <a:latin typeface="Arial" panose="020B0604020202020204" pitchFamily="34" charset="0"/>
                        </a:rPr>
                        <a:t>Data To Be Collected</a:t>
                      </a:r>
                    </a:p>
                  </a:txBody>
                  <a:tcPr marL="3895" marR="3895" marT="29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7342">
                <a:tc>
                  <a:txBody>
                    <a:bodyPr/>
                    <a:lstStyle/>
                    <a:p>
                      <a:pPr algn="ctr" fontAlgn="b"/>
                      <a:r>
                        <a:rPr lang="en-US" sz="400" b="1" i="0" u="none" strike="noStrike">
                          <a:effectLst/>
                          <a:latin typeface="Arial" panose="020B0604020202020204" pitchFamily="34" charset="0"/>
                        </a:rPr>
                        <a:t> </a:t>
                      </a:r>
                    </a:p>
                  </a:txBody>
                  <a:tcPr marL="3895" marR="3895" marT="29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400" b="1" i="0" u="none" strike="noStrike">
                          <a:effectLst/>
                          <a:latin typeface="Arial" panose="020B0604020202020204" pitchFamily="34" charset="0"/>
                        </a:rPr>
                        <a:t>H</a:t>
                      </a:r>
                      <a:r>
                        <a:rPr lang="en-US" sz="400" b="1" i="0" u="none" strike="noStrike" baseline="-25000">
                          <a:effectLst/>
                          <a:latin typeface="Arial" panose="020B0604020202020204" pitchFamily="34" charset="0"/>
                        </a:rPr>
                        <a:t>0</a:t>
                      </a:r>
                      <a:endParaRPr lang="en-US" sz="400" b="1" i="0" u="none" strike="noStrike">
                        <a:effectLst/>
                        <a:latin typeface="Arial" panose="020B0604020202020204" pitchFamily="34" charset="0"/>
                      </a:endParaRPr>
                    </a:p>
                  </a:txBody>
                  <a:tcPr marL="3895" marR="3895" marT="29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effectLst/>
                          <a:latin typeface="Arial" panose="020B0604020202020204" pitchFamily="34" charset="0"/>
                        </a:rPr>
                        <a:t>H</a:t>
                      </a:r>
                      <a:r>
                        <a:rPr lang="en-US" sz="400" b="1" i="0" u="none" strike="noStrike" baseline="-25000">
                          <a:effectLst/>
                          <a:latin typeface="Arial" panose="020B0604020202020204" pitchFamily="34" charset="0"/>
                        </a:rPr>
                        <a:t>A</a:t>
                      </a:r>
                      <a:endParaRPr lang="en-US" sz="400" b="1" i="0" u="none" strike="noStrike">
                        <a:effectLst/>
                        <a:latin typeface="Arial" panose="020B0604020202020204" pitchFamily="34" charset="0"/>
                      </a:endParaRPr>
                    </a:p>
                  </a:txBody>
                  <a:tcPr marL="3895" marR="3895" marT="2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400" b="1" i="0" u="none" strike="noStrike">
                          <a:effectLst/>
                          <a:latin typeface="Arial" panose="020B0604020202020204" pitchFamily="34" charset="0"/>
                        </a:rPr>
                        <a:t>Description/</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Data Type</a:t>
                      </a:r>
                    </a:p>
                  </a:txBody>
                  <a:tcPr marL="3895" marR="3895" marT="29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effectLst/>
                          <a:latin typeface="Arial" panose="020B0604020202020204" pitchFamily="34" charset="0"/>
                        </a:rPr>
                        <a:t>Sample Size, Number of Samples</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effectLst/>
                          <a:latin typeface="Arial" panose="020B0604020202020204" pitchFamily="34" charset="0"/>
                        </a:rPr>
                        <a:t>Where To Collect Data</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effectLst/>
                          <a:latin typeface="Arial" panose="020B0604020202020204" pitchFamily="34" charset="0"/>
                        </a:rPr>
                        <a:t>Who Will Collect Data</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effectLst/>
                          <a:latin typeface="Arial" panose="020B0604020202020204" pitchFamily="34" charset="0"/>
                        </a:rPr>
                        <a:t>How Will Data Be Recorded</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effectLst/>
                          <a:latin typeface="Arial" panose="020B0604020202020204" pitchFamily="34" charset="0"/>
                        </a:rPr>
                        <a:t>Remarks</a:t>
                      </a:r>
                    </a:p>
                  </a:txBody>
                  <a:tcPr marL="3895" marR="3895" marT="29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631">
                <a:tc>
                  <a:txBody>
                    <a:bodyPr/>
                    <a:lstStyle/>
                    <a:p>
                      <a:pPr algn="ctr" rtl="0" fontAlgn="ctr"/>
                      <a:r>
                        <a:rPr lang="en-US" sz="700" b="0" i="0" u="none" strike="noStrike" dirty="0">
                          <a:effectLst/>
                          <a:latin typeface="Arial" panose="020B0604020202020204" pitchFamily="34" charset="0"/>
                        </a:rPr>
                        <a:t>1</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Measurement systems can effect portioning accuracy</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Does the type of scale affect its repeatability?</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1 Way ANOVA        P-Value ≤ .05</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 1 Way ANOVA        P-Value ≥ 0.05</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Digital Scales, Manual Scales</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Weight variances among scales</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212 samples</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Test kitchen</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Jane &amp; Steve</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pt-BR" sz="700" b="0" i="0" u="none" strike="noStrike">
                          <a:effectLst/>
                          <a:latin typeface="Arial" panose="020B0604020202020204" pitchFamily="34" charset="0"/>
                        </a:rPr>
                        <a:t>Gage R &amp;R data form</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Tested both Gage R&amp;R variances and differences in mean by scale types</a:t>
                      </a:r>
                      <a:br>
                        <a:rPr lang="en-US" sz="700" b="0" i="0" u="none" strike="noStrike" dirty="0">
                          <a:effectLst/>
                          <a:latin typeface="Arial" panose="020B0604020202020204" pitchFamily="34" charset="0"/>
                        </a:rPr>
                      </a:br>
                      <a:r>
                        <a:rPr lang="en-US" sz="700" b="0" i="0" u="none" strike="noStrike" dirty="0">
                          <a:effectLst/>
                          <a:latin typeface="Arial" panose="020B0604020202020204" pitchFamily="34" charset="0"/>
                        </a:rPr>
                        <a:t>Gage R&amp;R - 120</a:t>
                      </a:r>
                      <a:br>
                        <a:rPr lang="en-US" sz="700" b="0" i="0" u="none" strike="noStrike" dirty="0">
                          <a:effectLst/>
                          <a:latin typeface="Arial" panose="020B0604020202020204" pitchFamily="34" charset="0"/>
                        </a:rPr>
                      </a:br>
                      <a:r>
                        <a:rPr lang="en-US" sz="700" b="0" i="0" u="none" strike="noStrike" dirty="0">
                          <a:effectLst/>
                          <a:latin typeface="Arial" panose="020B0604020202020204" pitchFamily="34" charset="0"/>
                        </a:rPr>
                        <a:t>ANOVA diff. of means - 92</a:t>
                      </a:r>
                    </a:p>
                  </a:txBody>
                  <a:tcPr marL="3895" marR="3895" marT="29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4159">
                <a:tc>
                  <a:txBody>
                    <a:bodyPr/>
                    <a:lstStyle/>
                    <a:p>
                      <a:pPr algn="ctr" rtl="0" fontAlgn="ctr"/>
                      <a:r>
                        <a:rPr lang="en-US" sz="700" b="0" i="0" u="none" strike="noStrike">
                          <a:effectLst/>
                          <a:latin typeface="Arial" panose="020B0604020202020204" pitchFamily="34" charset="0"/>
                        </a:rPr>
                        <a:t>2</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Where practical the use of a defined service vessel (e.g., French fry cup) reduces inconsistent / over portioning.</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Can a server portion a more consistent serving with a fry cup &amp; scoop vs. a paper boat and gloved hand? Does the type of vessel determine accuracy?</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2 Sample t-test  P-Value ≤ .05</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2 Sample t-test  P-Value ≥ 0.05</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Fry scoop, Portion cups, Paper boats, Digital scale</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French Fry portion weight</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164 samples</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Business dining locations.</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Steve</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Excel data form</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Tested the2 different vessel types and effect of portioning accuracy when the portion size is known?</a:t>
                      </a:r>
                    </a:p>
                  </a:txBody>
                  <a:tcPr marL="3895" marR="3895" marT="29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831">
                <a:tc>
                  <a:txBody>
                    <a:bodyPr/>
                    <a:lstStyle/>
                    <a:p>
                      <a:pPr algn="ctr" rtl="0" fontAlgn="ctr"/>
                      <a:r>
                        <a:rPr lang="en-US" sz="700" b="0" i="0" u="none" strike="noStrike">
                          <a:effectLst/>
                          <a:latin typeface="Arial" panose="020B0604020202020204" pitchFamily="34" charset="0"/>
                        </a:rPr>
                        <a:t>3</a:t>
                      </a:r>
                    </a:p>
                  </a:txBody>
                  <a:tcPr marL="3895" marR="3895" marT="2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Inadequate staffing results in higher food cost, (e.g., HE Comfort station converts to self serve when short staffed where normally served when properly staffed)</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What is the impact, if any, to food cost when a residential dining hall opts to make a station self-serve rather than portioning amounts for the student?</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 </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 </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Prima Web</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Prima post service records</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 </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 </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 </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effectLst/>
                          <a:latin typeface="Arial" panose="020B0604020202020204" pitchFamily="34" charset="0"/>
                        </a:rPr>
                        <a:t> </a:t>
                      </a:r>
                    </a:p>
                  </a:txBody>
                  <a:tcPr marL="3895" marR="3895" marT="29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dirty="0">
                          <a:effectLst/>
                          <a:latin typeface="Arial" panose="020B0604020202020204" pitchFamily="34" charset="0"/>
                        </a:rPr>
                        <a:t>Could not determine effective method to identify locations that make this decision and that also have sufficiently high quality PRIMA Post service records</a:t>
                      </a:r>
                    </a:p>
                  </a:txBody>
                  <a:tcPr marL="3895" marR="3895" marT="29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38</a:t>
            </a:fld>
            <a:endParaRPr lang="en" dirty="0"/>
          </a:p>
        </p:txBody>
      </p:sp>
    </p:spTree>
    <p:extLst>
      <p:ext uri="{BB962C8B-B14F-4D97-AF65-F5344CB8AC3E}">
        <p14:creationId xmlns:p14="http://schemas.microsoft.com/office/powerpoint/2010/main" val="330862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dirty="0" smtClean="0"/>
              <a:t>Data Collection Plan for Analyze Phase</a:t>
            </a:r>
          </a:p>
        </p:txBody>
      </p:sp>
      <p:graphicFrame>
        <p:nvGraphicFramePr>
          <p:cNvPr id="2" name="Table 1"/>
          <p:cNvGraphicFramePr>
            <a:graphicFrameLocks noGrp="1"/>
          </p:cNvGraphicFramePr>
          <p:nvPr>
            <p:extLst>
              <p:ext uri="{D42A27DB-BD31-4B8C-83A1-F6EECF244321}">
                <p14:modId xmlns:p14="http://schemas.microsoft.com/office/powerpoint/2010/main" val="116541507"/>
              </p:ext>
            </p:extLst>
          </p:nvPr>
        </p:nvGraphicFramePr>
        <p:xfrm>
          <a:off x="228600" y="971550"/>
          <a:ext cx="8610599" cy="4030525"/>
        </p:xfrm>
        <a:graphic>
          <a:graphicData uri="http://schemas.openxmlformats.org/drawingml/2006/table">
            <a:tbl>
              <a:tblPr/>
              <a:tblGrid>
                <a:gridCol w="250648"/>
                <a:gridCol w="1215265"/>
                <a:gridCol w="1308664"/>
                <a:gridCol w="645795"/>
                <a:gridCol w="590001"/>
                <a:gridCol w="916854"/>
                <a:gridCol w="669662"/>
                <a:gridCol w="861060"/>
                <a:gridCol w="430530"/>
                <a:gridCol w="430530"/>
                <a:gridCol w="413114"/>
                <a:gridCol w="878476"/>
              </a:tblGrid>
              <a:tr h="296536">
                <a:tc>
                  <a:txBody>
                    <a:bodyPr/>
                    <a:lstStyle/>
                    <a:p>
                      <a:pPr algn="ctr" fontAlgn="b"/>
                      <a:r>
                        <a:rPr lang="en-US" sz="500" b="1" i="0" u="none" strike="noStrike" dirty="0">
                          <a:effectLst/>
                          <a:latin typeface="Arial" panose="020B0604020202020204" pitchFamily="34" charset="0"/>
                        </a:rPr>
                        <a:t>Ref.</a:t>
                      </a:r>
                    </a:p>
                  </a:txBody>
                  <a:tcPr marL="4222" marR="4222" marT="31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2">
                  <a:txBody>
                    <a:bodyPr/>
                    <a:lstStyle/>
                    <a:p>
                      <a:pPr algn="ctr" fontAlgn="ctr"/>
                      <a:r>
                        <a:rPr lang="en-US" sz="500" b="1" i="0" u="none" strike="noStrike">
                          <a:effectLst/>
                          <a:latin typeface="Arial" panose="020B0604020202020204" pitchFamily="34" charset="0"/>
                        </a:rPr>
                        <a:t>Theories To Be Tested (Selected From The C-E Diagram, FMECA, and/or FDM)</a:t>
                      </a:r>
                    </a:p>
                  </a:txBody>
                  <a:tcPr marL="4222" marR="4222" marT="3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500" b="1" i="0" u="none" strike="noStrike">
                          <a:effectLst/>
                          <a:latin typeface="Arial" panose="020B0604020202020204" pitchFamily="34" charset="0"/>
                        </a:rPr>
                        <a:t>List Of Questions That Must Be Answered To Test Each Selected Theory</a:t>
                      </a:r>
                    </a:p>
                  </a:txBody>
                  <a:tcPr marL="4222" marR="4222" marT="3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500" b="1" i="0" u="none" strike="noStrike">
                          <a:effectLst/>
                          <a:latin typeface="Arial" panose="020B0604020202020204" pitchFamily="34" charset="0"/>
                        </a:rPr>
                        <a:t>Where Applicable, State The Null and Alternative Hypotheses</a:t>
                      </a:r>
                    </a:p>
                  </a:txBody>
                  <a:tcPr marL="4222" marR="4222" marT="3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rowSpan="2">
                  <a:txBody>
                    <a:bodyPr/>
                    <a:lstStyle/>
                    <a:p>
                      <a:pPr algn="ctr" fontAlgn="ctr"/>
                      <a:r>
                        <a:rPr lang="en-US" sz="500" b="1" i="0" u="none" strike="noStrike">
                          <a:effectLst/>
                          <a:latin typeface="Arial" panose="020B0604020202020204" pitchFamily="34" charset="0"/>
                        </a:rPr>
                        <a:t>Tools To Be Used</a:t>
                      </a:r>
                    </a:p>
                  </a:txBody>
                  <a:tcPr marL="4222" marR="4222" marT="3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6">
                  <a:txBody>
                    <a:bodyPr/>
                    <a:lstStyle/>
                    <a:p>
                      <a:pPr algn="ctr" fontAlgn="ctr"/>
                      <a:r>
                        <a:rPr lang="en-US" sz="500" b="1" i="0" u="none" strike="noStrike">
                          <a:effectLst/>
                          <a:latin typeface="Arial" panose="020B0604020202020204" pitchFamily="34" charset="0"/>
                        </a:rPr>
                        <a:t>Data To Be Collected</a:t>
                      </a:r>
                    </a:p>
                  </a:txBody>
                  <a:tcPr marL="4222" marR="4222" marT="31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7861">
                <a:tc>
                  <a:txBody>
                    <a:bodyPr/>
                    <a:lstStyle/>
                    <a:p>
                      <a:pPr algn="ctr" fontAlgn="b"/>
                      <a:r>
                        <a:rPr lang="en-US" sz="500" b="1" i="0" u="none" strike="noStrike">
                          <a:effectLst/>
                          <a:latin typeface="Arial" panose="020B0604020202020204" pitchFamily="34" charset="0"/>
                        </a:rPr>
                        <a:t> </a:t>
                      </a:r>
                    </a:p>
                  </a:txBody>
                  <a:tcPr marL="4222" marR="4222" marT="31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H</a:t>
                      </a:r>
                      <a:r>
                        <a:rPr lang="en-US" sz="500" b="1" i="0" u="none" strike="noStrike" baseline="-25000">
                          <a:effectLst/>
                          <a:latin typeface="Arial" panose="020B0604020202020204" pitchFamily="34" charset="0"/>
                        </a:rPr>
                        <a:t>0</a:t>
                      </a:r>
                      <a:endParaRPr lang="en-US" sz="500" b="1" i="0" u="none" strike="noStrike">
                        <a:effectLst/>
                        <a:latin typeface="Arial" panose="020B0604020202020204" pitchFamily="34" charset="0"/>
                      </a:endParaRPr>
                    </a:p>
                  </a:txBody>
                  <a:tcPr marL="4222" marR="4222" marT="31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1" i="0" u="none" strike="noStrike">
                          <a:effectLst/>
                          <a:latin typeface="Arial" panose="020B0604020202020204" pitchFamily="34" charset="0"/>
                        </a:rPr>
                        <a:t>H</a:t>
                      </a:r>
                      <a:r>
                        <a:rPr lang="en-US" sz="500" b="1" i="0" u="none" strike="noStrike" baseline="-25000">
                          <a:effectLst/>
                          <a:latin typeface="Arial" panose="020B0604020202020204" pitchFamily="34" charset="0"/>
                        </a:rPr>
                        <a:t>A</a:t>
                      </a:r>
                      <a:endParaRPr lang="en-US" sz="500" b="1" i="0" u="none" strike="noStrike">
                        <a:effectLst/>
                        <a:latin typeface="Arial" panose="020B0604020202020204" pitchFamily="34" charset="0"/>
                      </a:endParaRPr>
                    </a:p>
                  </a:txBody>
                  <a:tcPr marL="4222" marR="4222" marT="31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Description/</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Data Type</a:t>
                      </a:r>
                    </a:p>
                  </a:txBody>
                  <a:tcPr marL="4222" marR="4222" marT="31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1" i="0" u="none" strike="noStrike">
                          <a:effectLst/>
                          <a:latin typeface="Arial" panose="020B0604020202020204" pitchFamily="34" charset="0"/>
                        </a:rPr>
                        <a:t>Sample Size, Number of Samples</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1" i="0" u="none" strike="noStrike">
                          <a:effectLst/>
                          <a:latin typeface="Arial" panose="020B0604020202020204" pitchFamily="34" charset="0"/>
                        </a:rPr>
                        <a:t>Where To Collect Data</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1" i="0" u="none" strike="noStrike">
                          <a:effectLst/>
                          <a:latin typeface="Arial" panose="020B0604020202020204" pitchFamily="34" charset="0"/>
                        </a:rPr>
                        <a:t>Who Will Collect Data</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1" i="0" u="none" strike="noStrike">
                          <a:effectLst/>
                          <a:latin typeface="Arial" panose="020B0604020202020204" pitchFamily="34" charset="0"/>
                        </a:rPr>
                        <a:t>How Will Data Be Recorded</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500" b="1" i="0" u="none" strike="noStrike">
                          <a:effectLst/>
                          <a:latin typeface="Arial" panose="020B0604020202020204" pitchFamily="34" charset="0"/>
                        </a:rPr>
                        <a:t>Remarks</a:t>
                      </a:r>
                    </a:p>
                  </a:txBody>
                  <a:tcPr marL="4222" marR="4222" marT="31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088168">
                <a:tc>
                  <a:txBody>
                    <a:bodyPr/>
                    <a:lstStyle/>
                    <a:p>
                      <a:pPr algn="ctr" rtl="0" fontAlgn="ctr"/>
                      <a:r>
                        <a:rPr lang="en-US" sz="500" b="0" i="0" u="none" strike="noStrike">
                          <a:effectLst/>
                          <a:latin typeface="Arial" panose="020B0604020202020204" pitchFamily="34" charset="0"/>
                        </a:rPr>
                        <a:t>4</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Recipes / portioning not followed as intended because directions are not clear.  The use of Build Diagram  provides enhanced clarity and improves accuracy.</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Does the implementation of Build diagrams, in place of or in addition to the recipe result in product usage that could be closer to the predicted amount?</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No improvement  2 Sample t-test  P-Value ≤ .05</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Improvement</a:t>
                      </a:r>
                      <a:br>
                        <a:rPr lang="en-US" sz="800" b="0" i="0" u="none" strike="noStrike" dirty="0">
                          <a:effectLst/>
                          <a:latin typeface="Arial" panose="020B0604020202020204" pitchFamily="34" charset="0"/>
                        </a:rPr>
                      </a:br>
                      <a:r>
                        <a:rPr lang="en-US" sz="800" b="0" i="0" u="none" strike="noStrike" dirty="0">
                          <a:effectLst/>
                          <a:latin typeface="Arial" panose="020B0604020202020204" pitchFamily="34" charset="0"/>
                        </a:rPr>
                        <a:t>2 Sample t-test  P-Value ≥ .05</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Build diagrams for omelets and deli meat. Use data as recorded on production record for identified ingredient before and after implementation</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Prima post cost service results</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2 locations with 2 items assessed in each. Compared product use before and after intervention </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HE Residential dining  locations</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Steve</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PRIMA data</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1" i="0" u="none" strike="noStrike" dirty="0">
                          <a:effectLst/>
                          <a:latin typeface="Arial" panose="020B0604020202020204" pitchFamily="34" charset="0"/>
                        </a:rPr>
                        <a:t>SAMPLE SIZE:  </a:t>
                      </a:r>
                      <a:r>
                        <a:rPr lang="en-US" sz="800" b="0" i="0" u="none" strike="noStrike" dirty="0">
                          <a:effectLst/>
                          <a:latin typeface="Arial" panose="020B0604020202020204" pitchFamily="34" charset="0"/>
                        </a:rPr>
                        <a:t>          Omelet - 42 before days, 41 after days.  </a:t>
                      </a:r>
                      <a:br>
                        <a:rPr lang="en-US" sz="800" b="0" i="0" u="none" strike="noStrike" dirty="0">
                          <a:effectLst/>
                          <a:latin typeface="Arial" panose="020B0604020202020204" pitchFamily="34" charset="0"/>
                        </a:rPr>
                      </a:br>
                      <a:r>
                        <a:rPr lang="en-US" sz="800" b="0" i="0" u="none" strike="noStrike" dirty="0">
                          <a:effectLst/>
                          <a:latin typeface="Arial" panose="020B0604020202020204" pitchFamily="34" charset="0"/>
                        </a:rPr>
                        <a:t>Turkey  - 42 before days, 43 after days</a:t>
                      </a:r>
                    </a:p>
                  </a:txBody>
                  <a:tcPr marL="4222" marR="4222" marT="316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00267">
                <a:tc>
                  <a:txBody>
                    <a:bodyPr/>
                    <a:lstStyle/>
                    <a:p>
                      <a:pPr algn="ctr" rtl="0" fontAlgn="ctr"/>
                      <a:r>
                        <a:rPr lang="en-US" sz="500" b="0" i="0" u="none" strike="noStrike">
                          <a:effectLst/>
                          <a:latin typeface="Arial" panose="020B0604020202020204" pitchFamily="34" charset="0"/>
                        </a:rPr>
                        <a:t>5</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Mgr. / </a:t>
                      </a:r>
                      <a:r>
                        <a:rPr lang="en-US" sz="800" b="0" i="0" u="none" strike="noStrike" dirty="0" err="1">
                          <a:effectLst/>
                          <a:latin typeface="Arial" panose="020B0604020202020204" pitchFamily="34" charset="0"/>
                        </a:rPr>
                        <a:t>superv</a:t>
                      </a:r>
                      <a:r>
                        <a:rPr lang="en-US" sz="800" b="0" i="0" u="none" strike="noStrike" dirty="0">
                          <a:effectLst/>
                          <a:latin typeface="Arial" panose="020B0604020202020204" pitchFamily="34" charset="0"/>
                        </a:rPr>
                        <a:t>. led one-time training using a Portion Utensil Guide improves accuracy</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1)What is the accuracy of commonly portioned items without recent training? </a:t>
                      </a:r>
                      <a:br>
                        <a:rPr lang="en-US" sz="800" b="0" i="0" u="none" strike="noStrike">
                          <a:effectLst/>
                          <a:latin typeface="Arial" panose="020B0604020202020204" pitchFamily="34" charset="0"/>
                        </a:rPr>
                      </a:br>
                      <a:r>
                        <a:rPr lang="en-US" sz="800" b="0" i="0" u="none" strike="noStrike">
                          <a:effectLst/>
                          <a:latin typeface="Arial" panose="020B0604020202020204" pitchFamily="34" charset="0"/>
                        </a:rPr>
                        <a:t>2) What impact if any does the review of a Portion Guide by mgmt. with the servers have on accuracy? </a:t>
                      </a:r>
                      <a:br>
                        <a:rPr lang="en-US" sz="800" b="0" i="0" u="none" strike="noStrike">
                          <a:effectLst/>
                          <a:latin typeface="Arial" panose="020B0604020202020204" pitchFamily="34" charset="0"/>
                        </a:rPr>
                      </a:br>
                      <a:r>
                        <a:rPr lang="en-US" sz="800" b="0" i="0" u="none" strike="noStrike">
                          <a:effectLst/>
                          <a:latin typeface="Arial" panose="020B0604020202020204" pitchFamily="34" charset="0"/>
                        </a:rPr>
                        <a:t>3) Can the accuracy be sustained over time?</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Chi</a:t>
                      </a:r>
                      <a:r>
                        <a:rPr lang="en-US" sz="800" b="0" i="0" u="none" strike="noStrike" baseline="30000" dirty="0">
                          <a:effectLst/>
                          <a:latin typeface="Arial" panose="020B0604020202020204" pitchFamily="34" charset="0"/>
                        </a:rPr>
                        <a:t>2 </a:t>
                      </a:r>
                      <a:r>
                        <a:rPr lang="en-US" sz="800" b="0" i="0" u="none" strike="noStrike" dirty="0">
                          <a:effectLst/>
                          <a:latin typeface="Arial" panose="020B0604020202020204" pitchFamily="34" charset="0"/>
                        </a:rPr>
                        <a:t>Percent Defective P-Value ≤ .05</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Chi</a:t>
                      </a:r>
                      <a:r>
                        <a:rPr lang="en-US" sz="800" b="0" i="0" u="none" strike="noStrike" baseline="30000">
                          <a:effectLst/>
                          <a:latin typeface="Arial" panose="020B0604020202020204" pitchFamily="34" charset="0"/>
                        </a:rPr>
                        <a:t>2 </a:t>
                      </a:r>
                      <a:r>
                        <a:rPr lang="en-US" sz="800" b="0" i="0" u="none" strike="noStrike">
                          <a:effectLst/>
                          <a:latin typeface="Arial" panose="020B0604020202020204" pitchFamily="34" charset="0"/>
                        </a:rPr>
                        <a:t>Percent Defective P-Value ≥ 0.05</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Portion Utensil guide for menus, scoops, spoodles, scales</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Measurement of portion for accuracy before, after and one week after training</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5 locations, 5 items in each location, before, after and 1-week after</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5 hospitals using national Room service menu</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Jane</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Excel data form</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 </a:t>
                      </a:r>
                    </a:p>
                  </a:txBody>
                  <a:tcPr marL="4222" marR="4222" marT="316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85414">
                <a:tc>
                  <a:txBody>
                    <a:bodyPr/>
                    <a:lstStyle/>
                    <a:p>
                      <a:pPr algn="ctr" rtl="0" fontAlgn="ctr"/>
                      <a:r>
                        <a:rPr lang="en-US" sz="500" b="0" i="0" u="none" strike="noStrike">
                          <a:effectLst/>
                          <a:latin typeface="Arial" panose="020B0604020202020204" pitchFamily="34" charset="0"/>
                        </a:rPr>
                        <a:t>6</a:t>
                      </a:r>
                    </a:p>
                  </a:txBody>
                  <a:tcPr marL="4222" marR="4222"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Pre-portioning deli meat improves accuracy at service</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1) How likely are servers to accurately portion deli meat at the point of service? </a:t>
                      </a:r>
                      <a:br>
                        <a:rPr lang="en-US" sz="800" b="0" i="0" u="none" strike="noStrike" dirty="0">
                          <a:effectLst/>
                          <a:latin typeface="Arial" panose="020B0604020202020204" pitchFamily="34" charset="0"/>
                        </a:rPr>
                      </a:br>
                      <a:r>
                        <a:rPr lang="en-US" sz="800" b="0" i="0" u="none" strike="noStrike" dirty="0">
                          <a:effectLst/>
                          <a:latin typeface="Arial" panose="020B0604020202020204" pitchFamily="34" charset="0"/>
                        </a:rPr>
                        <a:t>2) If pre-portioned in advance, what is the likelihood of accuracy?</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One Way ANOVA  P-Value ≤ .05</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One Way ANOVA  P-Value ≥ 0.05</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Scales, Meat purchased pre-sliced and  Bulk deli sliced on-site</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dirty="0">
                          <a:effectLst/>
                          <a:latin typeface="Arial" panose="020B0604020202020204" pitchFamily="34" charset="0"/>
                        </a:rPr>
                        <a:t>Mean weights and variance from target of deli meat portions served to customers</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5 locations that do not pre-portion, at least 10 samples pre-portioned and not pre-portioned</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Retail locations that do not currently preportion meat</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Jane &amp; Steve</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0" i="0" u="none" strike="noStrike">
                          <a:effectLst/>
                          <a:latin typeface="Arial" panose="020B0604020202020204" pitchFamily="34" charset="0"/>
                        </a:rPr>
                        <a:t>Excel data form</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n-US" sz="800" b="1" i="0" u="none" strike="noStrike" dirty="0">
                          <a:effectLst/>
                          <a:latin typeface="Arial" panose="020B0604020202020204" pitchFamily="34" charset="0"/>
                        </a:rPr>
                        <a:t>Sample Size</a:t>
                      </a:r>
                      <a:r>
                        <a:rPr lang="en-US" sz="800" b="0" i="0" u="none" strike="noStrike" dirty="0">
                          <a:effectLst/>
                          <a:latin typeface="Arial" panose="020B0604020202020204" pitchFamily="34" charset="0"/>
                        </a:rPr>
                        <a:t/>
                      </a:r>
                      <a:br>
                        <a:rPr lang="en-US" sz="800" b="0" i="0" u="none" strike="noStrike" dirty="0">
                          <a:effectLst/>
                          <a:latin typeface="Arial" panose="020B0604020202020204" pitchFamily="34" charset="0"/>
                        </a:rPr>
                      </a:br>
                      <a:r>
                        <a:rPr lang="en-US" sz="800" b="0" i="0" u="none" strike="noStrike" dirty="0">
                          <a:effectLst/>
                          <a:latin typeface="Arial" panose="020B0604020202020204" pitchFamily="34" charset="0"/>
                        </a:rPr>
                        <a:t>Pre-portioned vendor -36</a:t>
                      </a:r>
                      <a:br>
                        <a:rPr lang="en-US" sz="800" b="0" i="0" u="none" strike="noStrike" dirty="0">
                          <a:effectLst/>
                          <a:latin typeface="Arial" panose="020B0604020202020204" pitchFamily="34" charset="0"/>
                        </a:rPr>
                      </a:br>
                      <a:r>
                        <a:rPr lang="en-US" sz="800" b="0" i="0" u="none" strike="noStrike" dirty="0">
                          <a:effectLst/>
                          <a:latin typeface="Arial" panose="020B0604020202020204" pitchFamily="34" charset="0"/>
                        </a:rPr>
                        <a:t>Portioned at </a:t>
                      </a:r>
                      <a:r>
                        <a:rPr lang="en-US" sz="800" b="0" i="0" u="none" strike="noStrike" dirty="0" smtClean="0">
                          <a:effectLst/>
                          <a:latin typeface="Arial" panose="020B0604020202020204" pitchFamily="34" charset="0"/>
                        </a:rPr>
                        <a:t>Service </a:t>
                      </a:r>
                      <a:r>
                        <a:rPr lang="en-US" sz="800" b="0" i="0" u="none" strike="noStrike" dirty="0">
                          <a:effectLst/>
                          <a:latin typeface="Arial" panose="020B0604020202020204" pitchFamily="34" charset="0"/>
                        </a:rPr>
                        <a:t>- 34</a:t>
                      </a:r>
                      <a:br>
                        <a:rPr lang="en-US" sz="800" b="0" i="0" u="none" strike="noStrike" dirty="0">
                          <a:effectLst/>
                          <a:latin typeface="Arial" panose="020B0604020202020204" pitchFamily="34" charset="0"/>
                        </a:rPr>
                      </a:br>
                      <a:r>
                        <a:rPr lang="en-US" sz="800" b="0" i="0" u="none" strike="noStrike" dirty="0">
                          <a:effectLst/>
                          <a:latin typeface="Arial" panose="020B0604020202020204" pitchFamily="34" charset="0"/>
                        </a:rPr>
                        <a:t>Pre-portioned bulk - 60</a:t>
                      </a:r>
                    </a:p>
                  </a:txBody>
                  <a:tcPr marL="4222" marR="4222" marT="31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39</a:t>
            </a:fld>
            <a:endParaRPr lang="en" dirty="0"/>
          </a:p>
        </p:txBody>
      </p:sp>
    </p:spTree>
    <p:extLst>
      <p:ext uri="{BB962C8B-B14F-4D97-AF65-F5344CB8AC3E}">
        <p14:creationId xmlns:p14="http://schemas.microsoft.com/office/powerpoint/2010/main" val="293976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Definitions of Key Terms</a:t>
            </a:r>
          </a:p>
        </p:txBody>
      </p:sp>
      <p:sp>
        <p:nvSpPr>
          <p:cNvPr id="5" name="Text Placeholder 4"/>
          <p:cNvSpPr>
            <a:spLocks noGrp="1"/>
          </p:cNvSpPr>
          <p:nvPr>
            <p:ph type="body" idx="1"/>
          </p:nvPr>
        </p:nvSpPr>
        <p:spPr/>
        <p:txBody>
          <a:bodyPr/>
          <a:lstStyle/>
          <a:p>
            <a:endParaRPr lang="en-US"/>
          </a:p>
        </p:txBody>
      </p:sp>
      <p:graphicFrame>
        <p:nvGraphicFramePr>
          <p:cNvPr id="4" name="Content Placeholder 2"/>
          <p:cNvGraphicFramePr>
            <a:graphicFrameLocks/>
          </p:cNvGraphicFramePr>
          <p:nvPr>
            <p:extLst>
              <p:ext uri="{D42A27DB-BD31-4B8C-83A1-F6EECF244321}">
                <p14:modId xmlns:p14="http://schemas.microsoft.com/office/powerpoint/2010/main" val="3635897391"/>
              </p:ext>
            </p:extLst>
          </p:nvPr>
        </p:nvGraphicFramePr>
        <p:xfrm>
          <a:off x="228600" y="1047750"/>
          <a:ext cx="8683626" cy="3803509"/>
        </p:xfrm>
        <a:graphic>
          <a:graphicData uri="http://schemas.openxmlformats.org/drawingml/2006/table">
            <a:tbl>
              <a:tblPr firstRow="1" bandRow="1">
                <a:tableStyleId>{5C22544A-7EE6-4342-B048-85BDC9FD1C3A}</a:tableStyleId>
              </a:tblPr>
              <a:tblGrid>
                <a:gridCol w="2514600"/>
                <a:gridCol w="6169026"/>
              </a:tblGrid>
              <a:tr h="273846">
                <a:tc>
                  <a:txBody>
                    <a:bodyPr/>
                    <a:lstStyle/>
                    <a:p>
                      <a:r>
                        <a:rPr lang="en-US" sz="1100" dirty="0" smtClean="0">
                          <a:latin typeface="Proxima Nova" pitchFamily="50" charset="0"/>
                        </a:rPr>
                        <a:t>Key Terms</a:t>
                      </a:r>
                      <a:endParaRPr lang="en-US" sz="1100" dirty="0">
                        <a:latin typeface="Proxima Nova" pitchFamily="50" charset="0"/>
                      </a:endParaRPr>
                    </a:p>
                  </a:txBody>
                  <a:tcPr marT="34292" marB="34292">
                    <a:solidFill>
                      <a:srgbClr val="24135F"/>
                    </a:solidFill>
                  </a:tcPr>
                </a:tc>
                <a:tc>
                  <a:txBody>
                    <a:bodyPr/>
                    <a:lstStyle/>
                    <a:p>
                      <a:r>
                        <a:rPr lang="en-US" sz="1100" dirty="0" smtClean="0">
                          <a:latin typeface="Proxima Nova" pitchFamily="50" charset="0"/>
                        </a:rPr>
                        <a:t>Operational Definitions</a:t>
                      </a:r>
                      <a:endParaRPr lang="en-US" sz="1100" dirty="0">
                        <a:latin typeface="Proxima Nova" pitchFamily="50" charset="0"/>
                      </a:endParaRPr>
                    </a:p>
                  </a:txBody>
                  <a:tcPr marT="34292" marB="34292">
                    <a:solidFill>
                      <a:srgbClr val="24135F"/>
                    </a:solidFill>
                  </a:tcPr>
                </a:tc>
              </a:tr>
              <a:tr h="245084">
                <a:tc>
                  <a:txBody>
                    <a:bodyPr/>
                    <a:lstStyle/>
                    <a:p>
                      <a:r>
                        <a:rPr lang="en-US" sz="1100" dirty="0" smtClean="0">
                          <a:latin typeface="Proxima Nova" pitchFamily="50" charset="0"/>
                        </a:rPr>
                        <a:t>Waste</a:t>
                      </a:r>
                      <a:endParaRPr lang="en-US" sz="1100" dirty="0">
                        <a:latin typeface="Proxima Nova" pitchFamily="50" charset="0"/>
                      </a:endParaRPr>
                    </a:p>
                  </a:txBody>
                  <a:tcPr marT="34292" marB="34292"/>
                </a:tc>
                <a:tc>
                  <a:txBody>
                    <a:bodyPr/>
                    <a:lstStyle/>
                    <a:p>
                      <a:r>
                        <a:rPr lang="en-US" sz="1100" dirty="0" smtClean="0">
                          <a:latin typeface="Proxima Nova" pitchFamily="50" charset="0"/>
                        </a:rPr>
                        <a:t>The amount of food that</a:t>
                      </a:r>
                      <a:r>
                        <a:rPr lang="en-US" sz="1100" baseline="0" dirty="0" smtClean="0">
                          <a:latin typeface="Proxima Nova" pitchFamily="50" charset="0"/>
                        </a:rPr>
                        <a:t> is purchased but not served</a:t>
                      </a:r>
                      <a:endParaRPr lang="en-US" sz="1100" dirty="0">
                        <a:latin typeface="Proxima Nova" pitchFamily="50" charset="0"/>
                      </a:endParaRPr>
                    </a:p>
                  </a:txBody>
                  <a:tcPr marT="34292" marB="34292"/>
                </a:tc>
              </a:tr>
              <a:tr h="399343">
                <a:tc>
                  <a:txBody>
                    <a:bodyPr/>
                    <a:lstStyle/>
                    <a:p>
                      <a:r>
                        <a:rPr lang="en-US" sz="1100" dirty="0" smtClean="0">
                          <a:latin typeface="Proxima Nova" pitchFamily="50" charset="0"/>
                        </a:rPr>
                        <a:t>AP</a:t>
                      </a:r>
                      <a:endParaRPr lang="en-US" sz="1100" dirty="0">
                        <a:latin typeface="Proxima Nova" pitchFamily="50" charset="0"/>
                      </a:endParaRPr>
                    </a:p>
                  </a:txBody>
                  <a:tcPr marT="34292" marB="34292"/>
                </a:tc>
                <a:tc>
                  <a:txBody>
                    <a:bodyPr/>
                    <a:lstStyle/>
                    <a:p>
                      <a:r>
                        <a:rPr lang="en-US" sz="1100" dirty="0" smtClean="0">
                          <a:latin typeface="Proxima Nova" pitchFamily="50" charset="0"/>
                        </a:rPr>
                        <a:t>“As Purchased” weight or volume of food that is received</a:t>
                      </a:r>
                      <a:r>
                        <a:rPr lang="en-US" sz="1100" baseline="0" dirty="0" smtClean="0">
                          <a:latin typeface="Proxima Nova" pitchFamily="50" charset="0"/>
                        </a:rPr>
                        <a:t> from a supplier</a:t>
                      </a:r>
                      <a:endParaRPr lang="en-US" sz="1100" dirty="0">
                        <a:latin typeface="Proxima Nova" pitchFamily="50" charset="0"/>
                      </a:endParaRPr>
                    </a:p>
                  </a:txBody>
                  <a:tcPr marT="34292" marB="34292"/>
                </a:tc>
              </a:tr>
              <a:tr h="399343">
                <a:tc>
                  <a:txBody>
                    <a:bodyPr/>
                    <a:lstStyle/>
                    <a:p>
                      <a:r>
                        <a:rPr lang="en-US" sz="1100" dirty="0" smtClean="0">
                          <a:latin typeface="Proxima Nova" pitchFamily="50" charset="0"/>
                        </a:rPr>
                        <a:t>EP</a:t>
                      </a:r>
                      <a:endParaRPr lang="en-US" sz="1100" dirty="0">
                        <a:latin typeface="Proxima Nova" pitchFamily="50" charset="0"/>
                      </a:endParaRPr>
                    </a:p>
                  </a:txBody>
                  <a:tcPr marT="34292" marB="34292"/>
                </a:tc>
                <a:tc>
                  <a:txBody>
                    <a:bodyPr/>
                    <a:lstStyle/>
                    <a:p>
                      <a:r>
                        <a:rPr lang="en-US" sz="1100" dirty="0" smtClean="0">
                          <a:latin typeface="Proxima Nova" pitchFamily="50" charset="0"/>
                        </a:rPr>
                        <a:t>“Edible Portion” the yield of a food item or recipe after it</a:t>
                      </a:r>
                      <a:r>
                        <a:rPr lang="en-US" sz="1100" baseline="0" dirty="0" smtClean="0">
                          <a:latin typeface="Proxima Nova" pitchFamily="50" charset="0"/>
                        </a:rPr>
                        <a:t> has been processed</a:t>
                      </a:r>
                      <a:endParaRPr lang="en-US" sz="1100" dirty="0">
                        <a:latin typeface="Proxima Nova" pitchFamily="50" charset="0"/>
                      </a:endParaRPr>
                    </a:p>
                  </a:txBody>
                  <a:tcPr marT="34292" marB="34292"/>
                </a:tc>
              </a:tr>
              <a:tr h="569062">
                <a:tc>
                  <a:txBody>
                    <a:bodyPr/>
                    <a:lstStyle/>
                    <a:p>
                      <a:r>
                        <a:rPr lang="en-US" sz="1100" dirty="0" smtClean="0">
                          <a:latin typeface="Proxima Nova" pitchFamily="50" charset="0"/>
                        </a:rPr>
                        <a:t>Self Serve</a:t>
                      </a:r>
                      <a:endParaRPr lang="en-US" sz="1100" dirty="0">
                        <a:latin typeface="Proxima Nova" pitchFamily="50" charset="0"/>
                      </a:endParaRPr>
                    </a:p>
                  </a:txBody>
                  <a:tcPr marT="34292" marB="34292"/>
                </a:tc>
                <a:tc>
                  <a:txBody>
                    <a:bodyPr/>
                    <a:lstStyle/>
                    <a:p>
                      <a:r>
                        <a:rPr lang="en-US" sz="1100" dirty="0" smtClean="0">
                          <a:latin typeface="Proxima Nova" pitchFamily="50" charset="0"/>
                        </a:rPr>
                        <a:t>The process of a</a:t>
                      </a:r>
                      <a:r>
                        <a:rPr lang="en-US" sz="1100" baseline="0" dirty="0" smtClean="0">
                          <a:latin typeface="Proxima Nova" pitchFamily="50" charset="0"/>
                        </a:rPr>
                        <a:t> consumer to portion f</a:t>
                      </a:r>
                      <a:r>
                        <a:rPr lang="en-US" sz="1100" dirty="0" smtClean="0">
                          <a:latin typeface="Proxima Nova" pitchFamily="50" charset="0"/>
                        </a:rPr>
                        <a:t>ood for themselves</a:t>
                      </a:r>
                      <a:r>
                        <a:rPr lang="en-US" sz="1100" baseline="0" dirty="0" smtClean="0">
                          <a:latin typeface="Proxima Nova" pitchFamily="50" charset="0"/>
                        </a:rPr>
                        <a:t> rather than having a food service employee control the portion size.</a:t>
                      </a:r>
                      <a:endParaRPr lang="en-US" sz="1100" dirty="0">
                        <a:latin typeface="Proxima Nova" pitchFamily="50" charset="0"/>
                      </a:endParaRPr>
                    </a:p>
                  </a:txBody>
                  <a:tcPr marT="34292" marB="34292"/>
                </a:tc>
              </a:tr>
              <a:tr h="569062">
                <a:tc>
                  <a:txBody>
                    <a:bodyPr/>
                    <a:lstStyle/>
                    <a:p>
                      <a:r>
                        <a:rPr lang="en-US" sz="1100" dirty="0" smtClean="0">
                          <a:latin typeface="Proxima Nova" pitchFamily="50" charset="0"/>
                        </a:rPr>
                        <a:t>PRIMA Web</a:t>
                      </a:r>
                      <a:endParaRPr lang="en-US" sz="1100" dirty="0">
                        <a:latin typeface="Proxima Nova" pitchFamily="50" charset="0"/>
                      </a:endParaRPr>
                    </a:p>
                  </a:txBody>
                  <a:tcPr marT="34292" marB="34292"/>
                </a:tc>
                <a:tc>
                  <a:txBody>
                    <a:bodyPr/>
                    <a:lstStyle/>
                    <a:p>
                      <a:r>
                        <a:rPr lang="en-US" sz="1100" dirty="0" smtClean="0">
                          <a:latin typeface="Proxima Nova" pitchFamily="50" charset="0"/>
                        </a:rPr>
                        <a:t>The</a:t>
                      </a:r>
                      <a:r>
                        <a:rPr lang="en-US" sz="1100" baseline="0" dirty="0" smtClean="0">
                          <a:latin typeface="Proxima Nova" pitchFamily="50" charset="0"/>
                        </a:rPr>
                        <a:t> automated food production software used by </a:t>
                      </a:r>
                      <a:r>
                        <a:rPr lang="en-US" sz="1100" baseline="0" dirty="0" smtClean="0">
                          <a:latin typeface="Proxima Nova" pitchFamily="50" charset="0"/>
                        </a:rPr>
                        <a:t>ABC Company </a:t>
                      </a:r>
                      <a:r>
                        <a:rPr lang="en-US" sz="1100" baseline="0" dirty="0" smtClean="0">
                          <a:latin typeface="Proxima Nova" pitchFamily="50" charset="0"/>
                        </a:rPr>
                        <a:t>associates to produce production sheets, recipes and manage inventory.</a:t>
                      </a:r>
                      <a:endParaRPr lang="en-US" sz="1100" dirty="0">
                        <a:latin typeface="Proxima Nova" pitchFamily="50" charset="0"/>
                      </a:endParaRPr>
                    </a:p>
                  </a:txBody>
                  <a:tcPr marT="34292" marB="34292"/>
                </a:tc>
              </a:tr>
              <a:tr h="569058">
                <a:tc>
                  <a:txBody>
                    <a:bodyPr/>
                    <a:lstStyle/>
                    <a:p>
                      <a:r>
                        <a:rPr lang="en-US" sz="1100" b="0" dirty="0" smtClean="0">
                          <a:solidFill>
                            <a:schemeClr val="tx1"/>
                          </a:solidFill>
                          <a:latin typeface="Proxima Nova" pitchFamily="50" charset="0"/>
                        </a:rPr>
                        <a:t>Portion Survey</a:t>
                      </a:r>
                      <a:endParaRPr lang="en-US" sz="1100" b="0" dirty="0">
                        <a:solidFill>
                          <a:schemeClr val="tx1"/>
                        </a:solidFill>
                        <a:latin typeface="Proxima Nova" pitchFamily="50" charset="0"/>
                      </a:endParaRPr>
                    </a:p>
                  </a:txBody>
                  <a:tcPr marT="34290" marB="34290"/>
                </a:tc>
                <a:tc>
                  <a:txBody>
                    <a:bodyPr/>
                    <a:lstStyle/>
                    <a:p>
                      <a:r>
                        <a:rPr lang="en-US" sz="1100" b="0" dirty="0" smtClean="0">
                          <a:solidFill>
                            <a:schemeClr val="tx1"/>
                          </a:solidFill>
                          <a:latin typeface="Proxima Nova" pitchFamily="50" charset="0"/>
                        </a:rPr>
                        <a:t>A study conducted</a:t>
                      </a:r>
                      <a:r>
                        <a:rPr lang="en-US" sz="1100" b="0" baseline="0" dirty="0" smtClean="0">
                          <a:solidFill>
                            <a:schemeClr val="tx1"/>
                          </a:solidFill>
                          <a:latin typeface="Proxima Nova" pitchFamily="50" charset="0"/>
                        </a:rPr>
                        <a:t> within </a:t>
                      </a:r>
                      <a:r>
                        <a:rPr lang="en-US" sz="1100" b="0" baseline="0" dirty="0" smtClean="0">
                          <a:solidFill>
                            <a:schemeClr val="tx1"/>
                          </a:solidFill>
                          <a:latin typeface="Proxima Nova" pitchFamily="50" charset="0"/>
                        </a:rPr>
                        <a:t>ABC Company </a:t>
                      </a:r>
                      <a:r>
                        <a:rPr lang="en-US" sz="1100" b="0" baseline="0" dirty="0" smtClean="0">
                          <a:solidFill>
                            <a:schemeClr val="tx1"/>
                          </a:solidFill>
                          <a:latin typeface="Proxima Nova" pitchFamily="50" charset="0"/>
                        </a:rPr>
                        <a:t>to evaluate the accuracy of how food is served to consumers as compared to a defined recipe portion size. </a:t>
                      </a:r>
                      <a:endParaRPr lang="en-US" sz="1100" b="0" dirty="0">
                        <a:solidFill>
                          <a:schemeClr val="tx1"/>
                        </a:solidFill>
                        <a:latin typeface="Proxima Nova" pitchFamily="50" charset="0"/>
                      </a:endParaRPr>
                    </a:p>
                  </a:txBody>
                  <a:tcPr marT="34290" marB="34290"/>
                </a:tc>
              </a:tr>
              <a:tr h="778711">
                <a:tc>
                  <a:txBody>
                    <a:bodyPr/>
                    <a:lstStyle/>
                    <a:p>
                      <a:r>
                        <a:rPr lang="en-US" sz="1100" b="0" dirty="0" smtClean="0">
                          <a:solidFill>
                            <a:schemeClr val="tx1"/>
                          </a:solidFill>
                          <a:latin typeface="Proxima Nova" pitchFamily="50" charset="0"/>
                        </a:rPr>
                        <a:t>Addressable Opportunity</a:t>
                      </a:r>
                      <a:endParaRPr lang="en-US" sz="1100" b="0" dirty="0">
                        <a:solidFill>
                          <a:schemeClr val="tx1"/>
                        </a:solidFill>
                        <a:latin typeface="Proxima Nova" pitchFamily="50" charset="0"/>
                      </a:endParaRPr>
                    </a:p>
                  </a:txBody>
                  <a:tcPr marT="34290" marB="34290"/>
                </a:tc>
                <a:tc>
                  <a:txBody>
                    <a:bodyPr/>
                    <a:lstStyle/>
                    <a:p>
                      <a:r>
                        <a:rPr lang="en-US" sz="1100" kern="1200" dirty="0" smtClean="0">
                          <a:solidFill>
                            <a:schemeClr val="dk1"/>
                          </a:solidFill>
                          <a:effectLst/>
                          <a:latin typeface="Proxima Nova" pitchFamily="50" charset="0"/>
                          <a:ea typeface="+mn-ea"/>
                          <a:cs typeface="+mn-cs"/>
                        </a:rPr>
                        <a:t>Foods </a:t>
                      </a:r>
                      <a:r>
                        <a:rPr lang="en-US" sz="1100" i="1" kern="1200" dirty="0" smtClean="0">
                          <a:solidFill>
                            <a:schemeClr val="dk1"/>
                          </a:solidFill>
                          <a:effectLst/>
                          <a:latin typeface="Proxima Nova" pitchFamily="50" charset="0"/>
                          <a:ea typeface="+mn-ea"/>
                          <a:cs typeface="+mn-cs"/>
                        </a:rPr>
                        <a:t>(menued and tracked in Prima Web)</a:t>
                      </a:r>
                      <a:r>
                        <a:rPr lang="en-US" sz="1100" kern="1200" dirty="0" smtClean="0">
                          <a:solidFill>
                            <a:schemeClr val="dk1"/>
                          </a:solidFill>
                          <a:effectLst/>
                          <a:latin typeface="Proxima Nova" pitchFamily="50" charset="0"/>
                          <a:ea typeface="+mn-ea"/>
                          <a:cs typeface="+mn-cs"/>
                        </a:rPr>
                        <a:t> that are portioned and have reasonable risk of error. Does not include pre-portioned, self-portioned or easily portioned (e.g.”1</a:t>
                      </a:r>
                      <a:r>
                        <a:rPr lang="en-US" sz="1100" kern="1200" baseline="0" dirty="0" smtClean="0">
                          <a:solidFill>
                            <a:schemeClr val="dk1"/>
                          </a:solidFill>
                          <a:effectLst/>
                          <a:latin typeface="Proxima Nova" pitchFamily="50" charset="0"/>
                          <a:ea typeface="+mn-ea"/>
                          <a:cs typeface="+mn-cs"/>
                        </a:rPr>
                        <a:t> hot dog on a bun”)</a:t>
                      </a:r>
                      <a:r>
                        <a:rPr lang="en-US" sz="1100" kern="1200" dirty="0" smtClean="0">
                          <a:solidFill>
                            <a:schemeClr val="dk1"/>
                          </a:solidFill>
                          <a:effectLst/>
                          <a:latin typeface="Proxima Nova" pitchFamily="50" charset="0"/>
                          <a:ea typeface="+mn-ea"/>
                          <a:cs typeface="+mn-cs"/>
                        </a:rPr>
                        <a:t> items. **see handout</a:t>
                      </a:r>
                      <a:endParaRPr lang="en-US" sz="1100" kern="1200" dirty="0">
                        <a:solidFill>
                          <a:schemeClr val="dk1"/>
                        </a:solidFill>
                        <a:effectLst/>
                        <a:latin typeface="Proxima Nova" pitchFamily="50" charset="0"/>
                        <a:ea typeface="+mn-ea"/>
                        <a:cs typeface="+mn-cs"/>
                      </a:endParaRPr>
                    </a:p>
                  </a:txBody>
                  <a:tcPr marT="34290" marB="34290"/>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dirty="0"/>
          </a:p>
        </p:txBody>
      </p:sp>
    </p:spTree>
    <p:extLst>
      <p:ext uri="{BB962C8B-B14F-4D97-AF65-F5344CB8AC3E}">
        <p14:creationId xmlns:p14="http://schemas.microsoft.com/office/powerpoint/2010/main" val="284507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dirty="0" smtClean="0"/>
              <a:t>Test of Theories X</a:t>
            </a:r>
            <a:r>
              <a:rPr lang="en-US" baseline="-25000" dirty="0" smtClean="0"/>
              <a:t>1</a:t>
            </a:r>
          </a:p>
        </p:txBody>
      </p:sp>
      <p:sp>
        <p:nvSpPr>
          <p:cNvPr id="39940" name="Rectangle 8"/>
          <p:cNvSpPr>
            <a:spLocks noGrp="1" noChangeArrowheads="1"/>
          </p:cNvSpPr>
          <p:nvPr>
            <p:ph type="body" idx="1"/>
          </p:nvPr>
        </p:nvSpPr>
        <p:spPr/>
        <p:txBody>
          <a:bodyPr/>
          <a:lstStyle/>
          <a:p>
            <a:pPr marL="0" indent="0" eaLnBrk="1" hangingPunct="1"/>
            <a:r>
              <a:rPr lang="en-US" sz="1400" b="1" dirty="0"/>
              <a:t>Theory:</a:t>
            </a:r>
            <a:r>
              <a:rPr lang="en-CA" sz="1400" dirty="0"/>
              <a:t> </a:t>
            </a:r>
            <a:r>
              <a:rPr lang="en-CA" sz="1200" dirty="0" smtClean="0"/>
              <a:t>Measurement Systems Can Effect Portioning Accuracy</a:t>
            </a:r>
            <a:endParaRPr lang="en-CA" sz="1200" dirty="0"/>
          </a:p>
          <a:p>
            <a:pPr marL="0" indent="0" eaLnBrk="1" hangingPunct="1"/>
            <a:r>
              <a:rPr lang="en-CA" sz="1400" b="1" dirty="0" smtClean="0"/>
              <a:t>H</a:t>
            </a:r>
            <a:r>
              <a:rPr lang="en-CA" sz="1400" b="1" baseline="-25000" dirty="0" smtClean="0"/>
              <a:t>o</a:t>
            </a:r>
            <a:r>
              <a:rPr lang="en-CA" sz="1400" b="1" dirty="0" smtClean="0"/>
              <a:t>: </a:t>
            </a:r>
            <a:r>
              <a:rPr lang="en-CA" sz="1050" b="1" dirty="0" smtClean="0"/>
              <a:t>There is no accuracy differences between manual or digital scales</a:t>
            </a:r>
            <a:endParaRPr lang="en-CA" sz="1050" b="1" dirty="0"/>
          </a:p>
          <a:p>
            <a:pPr marL="0" indent="0" eaLnBrk="1" hangingPunct="1"/>
            <a:r>
              <a:rPr lang="en-CA" sz="1400" b="1" dirty="0"/>
              <a:t>H</a:t>
            </a:r>
            <a:r>
              <a:rPr lang="en-CA" sz="1400" b="1" baseline="-25000" dirty="0"/>
              <a:t>a</a:t>
            </a:r>
            <a:r>
              <a:rPr lang="en-CA" sz="1400" b="1" dirty="0" smtClean="0"/>
              <a:t>: </a:t>
            </a:r>
            <a:r>
              <a:rPr lang="en-CA" sz="1050" b="1" dirty="0" smtClean="0"/>
              <a:t>There is an accuracy difference between manual and digital scales</a:t>
            </a:r>
            <a:endParaRPr lang="en-CA" sz="1400" dirty="0"/>
          </a:p>
          <a:p>
            <a:pPr marL="0" indent="0" eaLnBrk="1" hangingPunct="1"/>
            <a:r>
              <a:rPr lang="en-CA" sz="1200" b="1" dirty="0" smtClean="0"/>
              <a:t>Analysis Method:</a:t>
            </a:r>
          </a:p>
          <a:p>
            <a:r>
              <a:rPr lang="en-US" sz="900" b="1" dirty="0" smtClean="0"/>
              <a:t>One-way </a:t>
            </a:r>
            <a:r>
              <a:rPr lang="en-US" sz="900" b="1" dirty="0"/>
              <a:t>ANOVA: </a:t>
            </a:r>
            <a:r>
              <a:rPr lang="en-US" sz="900" b="1" dirty="0" smtClean="0"/>
              <a:t>Manual</a:t>
            </a:r>
            <a:r>
              <a:rPr lang="en-US" sz="900" b="1" dirty="0"/>
              <a:t> </a:t>
            </a:r>
            <a:r>
              <a:rPr lang="en-US" sz="900" b="1" dirty="0" smtClean="0"/>
              <a:t>vs Digital (1lb weight measure)</a:t>
            </a:r>
            <a:endParaRPr lang="en-US" sz="900" b="1" dirty="0"/>
          </a:p>
          <a:p>
            <a:r>
              <a:rPr lang="en-US" sz="900" dirty="0" smtClean="0"/>
              <a:t>Significance </a:t>
            </a:r>
            <a:r>
              <a:rPr lang="en-US" sz="900" dirty="0"/>
              <a:t>level      </a:t>
            </a:r>
            <a:r>
              <a:rPr lang="el-GR" sz="900" dirty="0"/>
              <a:t>α = 0.05</a:t>
            </a:r>
          </a:p>
          <a:p>
            <a:endParaRPr lang="en-US" sz="800" dirty="0"/>
          </a:p>
          <a:p>
            <a:r>
              <a:rPr lang="en-US" sz="800" dirty="0"/>
              <a:t>Equal variances were assumed for the analysis</a:t>
            </a:r>
            <a:r>
              <a:rPr lang="en-US" sz="700" dirty="0"/>
              <a:t>.</a:t>
            </a:r>
          </a:p>
          <a:p>
            <a:endParaRPr lang="en-US" sz="700" dirty="0"/>
          </a:p>
          <a:p>
            <a:r>
              <a:rPr lang="en-US" sz="800" dirty="0"/>
              <a:t>Factor </a:t>
            </a:r>
            <a:r>
              <a:rPr lang="en-US" sz="800" dirty="0" smtClean="0"/>
              <a:t>Information</a:t>
            </a:r>
            <a:endParaRPr lang="en-US" sz="800" dirty="0"/>
          </a:p>
          <a:p>
            <a:r>
              <a:rPr lang="en-US" sz="800" dirty="0"/>
              <a:t>Factor  Levels </a:t>
            </a:r>
            <a:r>
              <a:rPr lang="en-US" sz="800" dirty="0" smtClean="0"/>
              <a:t>	 </a:t>
            </a:r>
            <a:r>
              <a:rPr lang="en-US" sz="800" dirty="0"/>
              <a:t>Values</a:t>
            </a:r>
          </a:p>
          <a:p>
            <a:r>
              <a:rPr lang="en-US" sz="800" dirty="0"/>
              <a:t>Factor       2 </a:t>
            </a:r>
            <a:r>
              <a:rPr lang="en-US" sz="800" dirty="0" smtClean="0"/>
              <a:t>	 </a:t>
            </a:r>
            <a:r>
              <a:rPr lang="en-US" sz="800" dirty="0"/>
              <a:t>Manual, </a:t>
            </a:r>
            <a:r>
              <a:rPr lang="en-US" sz="800" dirty="0" smtClean="0"/>
              <a:t>Digital</a:t>
            </a:r>
            <a:endParaRPr lang="en-US" sz="800" dirty="0"/>
          </a:p>
          <a:p>
            <a:endParaRPr lang="en-US" sz="800" dirty="0"/>
          </a:p>
          <a:p>
            <a:r>
              <a:rPr lang="en-US" sz="800" dirty="0"/>
              <a:t>Analysis of </a:t>
            </a:r>
            <a:r>
              <a:rPr lang="en-US" sz="800" dirty="0" smtClean="0"/>
              <a:t>Variance</a:t>
            </a:r>
            <a:endParaRPr lang="en-US" sz="800" dirty="0"/>
          </a:p>
          <a:p>
            <a:r>
              <a:rPr lang="en-US" sz="800" dirty="0" smtClean="0"/>
              <a:t>Source     DF    Adj SS     Adj MS    F-Value  </a:t>
            </a:r>
            <a:r>
              <a:rPr lang="en-US" sz="900" b="1" dirty="0" smtClean="0"/>
              <a:t>P-Value</a:t>
            </a:r>
          </a:p>
          <a:p>
            <a:r>
              <a:rPr lang="pt-BR" sz="800" dirty="0" smtClean="0"/>
              <a:t>Factor       </a:t>
            </a:r>
            <a:r>
              <a:rPr lang="pt-BR" sz="800" dirty="0"/>
              <a:t>1   </a:t>
            </a:r>
            <a:r>
              <a:rPr lang="pt-BR" sz="800" dirty="0" smtClean="0"/>
              <a:t>    2.112     2.11217      </a:t>
            </a:r>
            <a:r>
              <a:rPr lang="pt-BR" sz="800" dirty="0"/>
              <a:t>21.19  </a:t>
            </a:r>
            <a:r>
              <a:rPr lang="pt-BR" sz="800" dirty="0" smtClean="0"/>
              <a:t>    </a:t>
            </a:r>
            <a:r>
              <a:rPr lang="pt-BR" sz="1000" b="1" dirty="0" smtClean="0"/>
              <a:t>0.000</a:t>
            </a:r>
          </a:p>
          <a:p>
            <a:r>
              <a:rPr lang="en-US" sz="800" dirty="0" smtClean="0"/>
              <a:t>Error        82      8.173     0.09967</a:t>
            </a:r>
          </a:p>
          <a:p>
            <a:r>
              <a:rPr lang="en-US" sz="800" dirty="0" smtClean="0"/>
              <a:t>Total        83     10.285</a:t>
            </a:r>
          </a:p>
          <a:p>
            <a:endParaRPr lang="en-US" sz="700" dirty="0" smtClean="0"/>
          </a:p>
          <a:p>
            <a:endParaRPr lang="en-US" sz="700" dirty="0"/>
          </a:p>
          <a:p>
            <a:endParaRPr lang="en-US" sz="700" dirty="0"/>
          </a:p>
          <a:p>
            <a:pPr marL="0" indent="0" eaLnBrk="1" hangingPunct="1"/>
            <a:endParaRPr lang="en-CA" sz="900" b="1" dirty="0"/>
          </a:p>
        </p:txBody>
      </p:sp>
      <p:pic>
        <p:nvPicPr>
          <p:cNvPr id="3" name="Picture 2"/>
          <p:cNvPicPr>
            <a:picLocks noChangeAspect="1"/>
          </p:cNvPicPr>
          <p:nvPr/>
        </p:nvPicPr>
        <p:blipFill>
          <a:blip r:embed="rId3"/>
          <a:stretch>
            <a:fillRect/>
          </a:stretch>
        </p:blipFill>
        <p:spPr>
          <a:xfrm>
            <a:off x="3962400" y="1962150"/>
            <a:ext cx="4686328" cy="2350061"/>
          </a:xfrm>
          <a:prstGeom prst="rect">
            <a:avLst/>
          </a:prstGeom>
        </p:spPr>
      </p:pic>
      <p:sp>
        <p:nvSpPr>
          <p:cNvPr id="2" name="TextBox 1"/>
          <p:cNvSpPr txBox="1"/>
          <p:nvPr/>
        </p:nvSpPr>
        <p:spPr>
          <a:xfrm>
            <a:off x="231774" y="4447714"/>
            <a:ext cx="8683625" cy="638636"/>
          </a:xfrm>
          <a:prstGeom prst="rect">
            <a:avLst/>
          </a:prstGeom>
          <a:solidFill>
            <a:schemeClr val="bg1"/>
          </a:solidFill>
          <a:ln>
            <a:solidFill>
              <a:schemeClr val="accent1"/>
            </a:solidFill>
          </a:ln>
        </p:spPr>
        <p:txBody>
          <a:bodyPr wrap="square" rtlCol="0">
            <a:spAutoFit/>
          </a:bodyPr>
          <a:lstStyle/>
          <a:p>
            <a:pPr lvl="0" algn="l" defTabSz="969963">
              <a:buSzTx/>
            </a:pPr>
            <a:r>
              <a:rPr lang="en-CA" sz="1050" b="1" u="sng" kern="0" dirty="0">
                <a:solidFill>
                  <a:srgbClr val="24135F"/>
                </a:solidFill>
                <a:latin typeface="Proxima Nova" pitchFamily="50" charset="0"/>
              </a:rPr>
              <a:t>Statistical Conclusion</a:t>
            </a:r>
            <a:r>
              <a:rPr lang="en-CA" sz="1050" b="1" kern="0" dirty="0">
                <a:solidFill>
                  <a:srgbClr val="24135F"/>
                </a:solidFill>
                <a:latin typeface="Proxima Nova" pitchFamily="50" charset="0"/>
              </a:rPr>
              <a:t>:  At a confidence level of 95%, based on P-Value of 0.000, reject the Null and accept the Alternative hypothesis.</a:t>
            </a:r>
          </a:p>
          <a:p>
            <a:pPr lvl="0" algn="l" defTabSz="969963">
              <a:buSzTx/>
            </a:pPr>
            <a:endParaRPr lang="en-CA" sz="400" b="1" kern="0" dirty="0">
              <a:solidFill>
                <a:srgbClr val="24135F"/>
              </a:solidFill>
              <a:latin typeface="Proxima Nova" pitchFamily="50" charset="0"/>
            </a:endParaRPr>
          </a:p>
          <a:p>
            <a:pPr lvl="0" algn="l" defTabSz="969963">
              <a:buSzTx/>
            </a:pPr>
            <a:r>
              <a:rPr lang="en-CA" sz="1050" b="1" u="sng" kern="0" dirty="0">
                <a:solidFill>
                  <a:srgbClr val="24135F"/>
                </a:solidFill>
                <a:latin typeface="Proxima Nova" pitchFamily="50" charset="0"/>
              </a:rPr>
              <a:t>Practical Conclusion</a:t>
            </a:r>
            <a:r>
              <a:rPr lang="en-CA" sz="1050" b="1" kern="0" dirty="0">
                <a:solidFill>
                  <a:srgbClr val="24135F"/>
                </a:solidFill>
                <a:latin typeface="Proxima Nova" pitchFamily="50" charset="0"/>
              </a:rPr>
              <a:t>: This is an accuracy difference between manual and digital scales.  </a:t>
            </a:r>
            <a:r>
              <a:rPr lang="en-US" sz="1050" b="1" kern="0" dirty="0">
                <a:solidFill>
                  <a:srgbClr val="24135F"/>
                </a:solidFill>
                <a:latin typeface="Proxima Nova" pitchFamily="50" charset="0"/>
              </a:rPr>
              <a:t>On average, manual scales tested 19% higher weights than digital scales, therefore digital scales are consistently more accurate.</a:t>
            </a:r>
            <a:endParaRPr lang="en-US" sz="700" kern="0" dirty="0">
              <a:solidFill>
                <a:srgbClr val="24135F"/>
              </a:solidFill>
              <a:latin typeface="Proxima Nova" pitchFamily="50" charset="0"/>
            </a:endParaRPr>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40</a:t>
            </a:fld>
            <a:endParaRPr lang="en" dirty="0"/>
          </a:p>
        </p:txBody>
      </p:sp>
    </p:spTree>
    <p:extLst>
      <p:ext uri="{BB962C8B-B14F-4D97-AF65-F5344CB8AC3E}">
        <p14:creationId xmlns:p14="http://schemas.microsoft.com/office/powerpoint/2010/main" val="84156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dirty="0" smtClean="0"/>
              <a:t>Test of Theories X</a:t>
            </a:r>
            <a:r>
              <a:rPr lang="en-US" baseline="-25000" dirty="0" smtClean="0"/>
              <a:t>2</a:t>
            </a:r>
          </a:p>
        </p:txBody>
      </p:sp>
      <p:sp>
        <p:nvSpPr>
          <p:cNvPr id="40964" name="Rectangle 11"/>
          <p:cNvSpPr>
            <a:spLocks noGrp="1" noChangeArrowheads="1"/>
          </p:cNvSpPr>
          <p:nvPr>
            <p:ph type="body" idx="1"/>
          </p:nvPr>
        </p:nvSpPr>
        <p:spPr/>
        <p:txBody>
          <a:bodyPr/>
          <a:lstStyle/>
          <a:p>
            <a:pPr marL="0" indent="0" eaLnBrk="1" hangingPunct="1"/>
            <a:r>
              <a:rPr lang="en-US" sz="1100" b="1" dirty="0"/>
              <a:t>Theory:</a:t>
            </a:r>
            <a:r>
              <a:rPr lang="en-CA" sz="1100" dirty="0"/>
              <a:t> </a:t>
            </a:r>
            <a:r>
              <a:rPr lang="en-CA" sz="1100" dirty="0" smtClean="0"/>
              <a:t>The u</a:t>
            </a:r>
            <a:r>
              <a:rPr lang="en-CA" sz="1050" dirty="0" smtClean="0"/>
              <a:t>se of specifically designed service vessel results in a higher likelihood of portioning accuracy (“Boat’ vs Fry Scoop + Fry Cup).   </a:t>
            </a:r>
            <a:endParaRPr lang="en-CA" sz="1200" dirty="0"/>
          </a:p>
          <a:p>
            <a:pPr marL="0" indent="0" eaLnBrk="1" hangingPunct="1"/>
            <a:r>
              <a:rPr lang="en-CA" sz="1100" b="1" dirty="0"/>
              <a:t>H</a:t>
            </a:r>
            <a:r>
              <a:rPr lang="en-CA" sz="1100" b="1" baseline="-25000" dirty="0"/>
              <a:t>o</a:t>
            </a:r>
            <a:r>
              <a:rPr lang="en-CA" sz="1100" b="1" dirty="0"/>
              <a:t>: </a:t>
            </a:r>
            <a:r>
              <a:rPr lang="en-CA" sz="1000" b="1" dirty="0" smtClean="0"/>
              <a:t>The type of service vessel does not effect portioning accuracy</a:t>
            </a:r>
            <a:endParaRPr lang="en-CA" sz="1000" b="1" dirty="0"/>
          </a:p>
          <a:p>
            <a:pPr marL="0" indent="0" eaLnBrk="1" hangingPunct="1"/>
            <a:r>
              <a:rPr lang="en-CA" sz="1100" b="1" dirty="0"/>
              <a:t>H</a:t>
            </a:r>
            <a:r>
              <a:rPr lang="en-CA" sz="1100" b="1" baseline="-25000" dirty="0"/>
              <a:t>a</a:t>
            </a:r>
            <a:r>
              <a:rPr lang="en-CA" sz="1100" b="1" dirty="0"/>
              <a:t>: </a:t>
            </a:r>
            <a:r>
              <a:rPr lang="en-CA" sz="1000" b="1" dirty="0"/>
              <a:t>The type of service vessel does </a:t>
            </a:r>
            <a:r>
              <a:rPr lang="en-CA" sz="1000" b="1" dirty="0" smtClean="0"/>
              <a:t>effect </a:t>
            </a:r>
            <a:r>
              <a:rPr lang="en-CA" sz="1000" b="1" dirty="0"/>
              <a:t>portioning accuracy </a:t>
            </a:r>
            <a:endParaRPr lang="en-CA" sz="1000" b="1" dirty="0" smtClean="0"/>
          </a:p>
          <a:p>
            <a:endParaRPr lang="en-US" sz="1100" dirty="0" smtClean="0"/>
          </a:p>
          <a:p>
            <a:pPr marL="0" indent="0" eaLnBrk="1" hangingPunct="1"/>
            <a:endParaRPr lang="en-CA" sz="900" b="1" dirty="0" smtClean="0"/>
          </a:p>
          <a:p>
            <a:pPr marL="0" indent="0" eaLnBrk="1" hangingPunct="1"/>
            <a:r>
              <a:rPr lang="en-CA" sz="1000" b="1" u="sng" dirty="0" smtClean="0"/>
              <a:t>Statistical </a:t>
            </a:r>
            <a:r>
              <a:rPr lang="en-CA" sz="1000" b="1" u="sng" dirty="0"/>
              <a:t>Conclusion</a:t>
            </a:r>
            <a:r>
              <a:rPr lang="en-CA" sz="1000" b="1" dirty="0"/>
              <a:t>:  </a:t>
            </a:r>
            <a:r>
              <a:rPr lang="en-CA" sz="1000" dirty="0" smtClean="0"/>
              <a:t>P-value = 0.971 – Fail to reject the Null Hypothesis “There is not enough evidence to conclude there is any difference in mean or standard deviation at 0.05 significance </a:t>
            </a:r>
            <a:r>
              <a:rPr lang="en-CA" sz="1000" dirty="0"/>
              <a:t>level </a:t>
            </a:r>
            <a:r>
              <a:rPr lang="en-CA" sz="1000" dirty="0" smtClean="0"/>
              <a:t>between the 2 sample sets”. </a:t>
            </a:r>
            <a:endParaRPr lang="en-CA" sz="1000" b="1" dirty="0"/>
          </a:p>
          <a:p>
            <a:pPr marL="0" indent="0" eaLnBrk="1" hangingPunct="1"/>
            <a:r>
              <a:rPr lang="en-CA" sz="1000" b="1" u="sng" dirty="0"/>
              <a:t>Practical Conclusion</a:t>
            </a:r>
            <a:r>
              <a:rPr lang="en-CA" sz="1000" b="1" dirty="0" smtClean="0"/>
              <a:t>:  </a:t>
            </a:r>
            <a:r>
              <a:rPr lang="en-CA" sz="1000" dirty="0" smtClean="0"/>
              <a:t>French Fry portioning accuracy is inconsistent whether using a scoop and defined portioning vessel vs. free handing into a paper boat.  However we did not compare the use of a defined service vessel to no service vessel. </a:t>
            </a:r>
            <a:endParaRPr lang="en-US" sz="1600" dirty="0" smtClean="0"/>
          </a:p>
        </p:txBody>
      </p:sp>
      <p:pic>
        <p:nvPicPr>
          <p:cNvPr id="4" name="Picture 3"/>
          <p:cNvPicPr>
            <a:picLocks noChangeAspect="1"/>
          </p:cNvPicPr>
          <p:nvPr/>
        </p:nvPicPr>
        <p:blipFill>
          <a:blip r:embed="rId3"/>
          <a:stretch>
            <a:fillRect/>
          </a:stretch>
        </p:blipFill>
        <p:spPr>
          <a:xfrm>
            <a:off x="381000" y="2754678"/>
            <a:ext cx="3989094" cy="2249951"/>
          </a:xfrm>
          <a:prstGeom prst="rect">
            <a:avLst/>
          </a:prstGeom>
        </p:spPr>
      </p:pic>
      <p:pic>
        <p:nvPicPr>
          <p:cNvPr id="5" name="Picture 4"/>
          <p:cNvPicPr>
            <a:picLocks noChangeAspect="1"/>
          </p:cNvPicPr>
          <p:nvPr/>
        </p:nvPicPr>
        <p:blipFill>
          <a:blip r:embed="rId4"/>
          <a:stretch>
            <a:fillRect/>
          </a:stretch>
        </p:blipFill>
        <p:spPr>
          <a:xfrm>
            <a:off x="4495800" y="2754678"/>
            <a:ext cx="3998884" cy="2255472"/>
          </a:xfrm>
          <a:prstGeom prst="rect">
            <a:avLst/>
          </a:prstGeom>
        </p:spPr>
      </p:pic>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41</a:t>
            </a:fld>
            <a:endParaRPr lang="en" dirty="0"/>
          </a:p>
        </p:txBody>
      </p:sp>
    </p:spTree>
    <p:extLst>
      <p:ext uri="{BB962C8B-B14F-4D97-AF65-F5344CB8AC3E}">
        <p14:creationId xmlns:p14="http://schemas.microsoft.com/office/powerpoint/2010/main" val="348062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Calculation of X</a:t>
            </a:r>
            <a:r>
              <a:rPr lang="en-US" baseline="-25000" dirty="0" smtClean="0"/>
              <a:t>2</a:t>
            </a:r>
            <a:endParaRPr lang="en-US" baseline="-25000" dirty="0"/>
          </a:p>
        </p:txBody>
      </p:sp>
      <p:pic>
        <p:nvPicPr>
          <p:cNvPr id="5" name="Picture 4"/>
          <p:cNvPicPr>
            <a:picLocks noChangeAspect="1"/>
          </p:cNvPicPr>
          <p:nvPr/>
        </p:nvPicPr>
        <p:blipFill>
          <a:blip r:embed="rId2"/>
          <a:stretch>
            <a:fillRect/>
          </a:stretch>
        </p:blipFill>
        <p:spPr>
          <a:xfrm>
            <a:off x="497966" y="1119957"/>
            <a:ext cx="3106288" cy="2020803"/>
          </a:xfrm>
          <a:prstGeom prst="rect">
            <a:avLst/>
          </a:prstGeom>
        </p:spPr>
      </p:pic>
      <p:pic>
        <p:nvPicPr>
          <p:cNvPr id="6" name="Picture 5"/>
          <p:cNvPicPr>
            <a:picLocks noChangeAspect="1"/>
          </p:cNvPicPr>
          <p:nvPr/>
        </p:nvPicPr>
        <p:blipFill>
          <a:blip r:embed="rId3"/>
          <a:stretch>
            <a:fillRect/>
          </a:stretch>
        </p:blipFill>
        <p:spPr>
          <a:xfrm>
            <a:off x="588631" y="3618511"/>
            <a:ext cx="1580163" cy="1062524"/>
          </a:xfrm>
          <a:prstGeom prst="rect">
            <a:avLst/>
          </a:prstGeom>
        </p:spPr>
      </p:pic>
      <p:pic>
        <p:nvPicPr>
          <p:cNvPr id="7" name="Picture 6"/>
          <p:cNvPicPr>
            <a:picLocks noChangeAspect="1"/>
          </p:cNvPicPr>
          <p:nvPr/>
        </p:nvPicPr>
        <p:blipFill>
          <a:blip r:embed="rId4"/>
          <a:stretch>
            <a:fillRect/>
          </a:stretch>
        </p:blipFill>
        <p:spPr>
          <a:xfrm>
            <a:off x="4800600" y="1714278"/>
            <a:ext cx="4107536" cy="2571973"/>
          </a:xfrm>
          <a:prstGeom prst="rect">
            <a:avLst/>
          </a:prstGeom>
        </p:spPr>
      </p:pic>
      <p:pic>
        <p:nvPicPr>
          <p:cNvPr id="8" name="Picture 7"/>
          <p:cNvPicPr>
            <a:picLocks noChangeAspect="1"/>
          </p:cNvPicPr>
          <p:nvPr/>
        </p:nvPicPr>
        <p:blipFill>
          <a:blip r:embed="rId5"/>
          <a:stretch>
            <a:fillRect/>
          </a:stretch>
        </p:blipFill>
        <p:spPr>
          <a:xfrm>
            <a:off x="6172200" y="525637"/>
            <a:ext cx="1914086" cy="1188641"/>
          </a:xfrm>
          <a:prstGeom prst="rect">
            <a:avLst/>
          </a:prstGeom>
        </p:spPr>
      </p:pic>
      <p:sp>
        <p:nvSpPr>
          <p:cNvPr id="9" name="Rounded Rectangle 8"/>
          <p:cNvSpPr/>
          <p:nvPr/>
        </p:nvSpPr>
        <p:spPr bwMode="auto">
          <a:xfrm>
            <a:off x="294115" y="999132"/>
            <a:ext cx="3449531" cy="3714743"/>
          </a:xfrm>
          <a:prstGeom prst="roundRect">
            <a:avLst/>
          </a:prstGeom>
          <a:noFill/>
          <a:ln w="571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10" name="Rounded Rectangle 9"/>
          <p:cNvSpPr/>
          <p:nvPr/>
        </p:nvSpPr>
        <p:spPr bwMode="auto">
          <a:xfrm>
            <a:off x="4682668" y="404812"/>
            <a:ext cx="4343400" cy="4412353"/>
          </a:xfrm>
          <a:prstGeom prst="roundRect">
            <a:avLst/>
          </a:prstGeom>
          <a:noFill/>
          <a:ln w="571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11" name="TextBox 10"/>
          <p:cNvSpPr txBox="1"/>
          <p:nvPr/>
        </p:nvSpPr>
        <p:spPr>
          <a:xfrm>
            <a:off x="793561" y="4754468"/>
            <a:ext cx="2309490" cy="307777"/>
          </a:xfrm>
          <a:prstGeom prst="rect">
            <a:avLst/>
          </a:prstGeom>
          <a:noFill/>
        </p:spPr>
        <p:txBody>
          <a:bodyPr wrap="square" rtlCol="0">
            <a:spAutoFit/>
          </a:bodyPr>
          <a:lstStyle/>
          <a:p>
            <a:r>
              <a:rPr lang="en-US" b="1" dirty="0" smtClean="0"/>
              <a:t>Our data</a:t>
            </a:r>
            <a:endParaRPr lang="en-US" b="1" dirty="0"/>
          </a:p>
        </p:txBody>
      </p:sp>
      <p:sp>
        <p:nvSpPr>
          <p:cNvPr id="12" name="TextBox 11"/>
          <p:cNvSpPr txBox="1"/>
          <p:nvPr/>
        </p:nvSpPr>
        <p:spPr>
          <a:xfrm>
            <a:off x="5139868" y="4286250"/>
            <a:ext cx="3429000" cy="530915"/>
          </a:xfrm>
          <a:prstGeom prst="rect">
            <a:avLst/>
          </a:prstGeom>
          <a:noFill/>
        </p:spPr>
        <p:txBody>
          <a:bodyPr wrap="square" rtlCol="0">
            <a:spAutoFit/>
          </a:bodyPr>
          <a:lstStyle/>
          <a:p>
            <a:r>
              <a:rPr lang="en-US" b="1" dirty="0" smtClean="0"/>
              <a:t>Required sample size for sufficient power</a:t>
            </a:r>
            <a:endParaRPr lang="en-US" b="1" dirty="0"/>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42</a:t>
            </a:fld>
            <a:endParaRPr lang="en" dirty="0"/>
          </a:p>
        </p:txBody>
      </p:sp>
    </p:spTree>
    <p:extLst>
      <p:ext uri="{BB962C8B-B14F-4D97-AF65-F5344CB8AC3E}">
        <p14:creationId xmlns:p14="http://schemas.microsoft.com/office/powerpoint/2010/main" val="4066659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dirty="0" smtClean="0"/>
              <a:t>Test of Theories X</a:t>
            </a:r>
            <a:r>
              <a:rPr lang="en-US" baseline="-25000" dirty="0" smtClean="0"/>
              <a:t>3</a:t>
            </a:r>
          </a:p>
        </p:txBody>
      </p:sp>
      <p:sp>
        <p:nvSpPr>
          <p:cNvPr id="41988" name="Rectangle 9"/>
          <p:cNvSpPr>
            <a:spLocks noGrp="1" noChangeArrowheads="1"/>
          </p:cNvSpPr>
          <p:nvPr>
            <p:ph type="body" idx="1"/>
          </p:nvPr>
        </p:nvSpPr>
        <p:spPr/>
        <p:txBody>
          <a:bodyPr/>
          <a:lstStyle/>
          <a:p>
            <a:pPr marL="0" indent="0" eaLnBrk="1" hangingPunct="1"/>
            <a:r>
              <a:rPr lang="en-US" b="1" dirty="0" smtClean="0"/>
              <a:t>Theory </a:t>
            </a:r>
            <a:r>
              <a:rPr lang="en-US" dirty="0" smtClean="0"/>
              <a:t>Over</a:t>
            </a:r>
            <a:r>
              <a:rPr lang="en-CA" sz="1600" dirty="0" smtClean="0"/>
              <a:t> </a:t>
            </a:r>
            <a:r>
              <a:rPr lang="en-CA" sz="1600" dirty="0"/>
              <a:t>portioning is </a:t>
            </a:r>
            <a:r>
              <a:rPr lang="en-CA" sz="1600" dirty="0" smtClean="0"/>
              <a:t>impacted when stations are switched to </a:t>
            </a:r>
            <a:r>
              <a:rPr lang="en-CA" sz="1600" dirty="0"/>
              <a:t>“self-serve” service </a:t>
            </a:r>
            <a:r>
              <a:rPr lang="en-CA" sz="1600" dirty="0" smtClean="0"/>
              <a:t>in residential halls. </a:t>
            </a:r>
            <a:endParaRPr lang="en-CA" sz="1600" dirty="0"/>
          </a:p>
          <a:p>
            <a:pPr marL="0" indent="0" eaLnBrk="1" hangingPunct="1"/>
            <a:r>
              <a:rPr lang="en-CA" sz="1200" b="1" dirty="0"/>
              <a:t>H</a:t>
            </a:r>
            <a:r>
              <a:rPr lang="en-CA" sz="1200" b="1" baseline="-25000" dirty="0"/>
              <a:t>o</a:t>
            </a:r>
            <a:r>
              <a:rPr lang="en-CA" sz="1200" b="1" dirty="0"/>
              <a:t>: </a:t>
            </a:r>
            <a:r>
              <a:rPr lang="en-CA" sz="1050" b="1" dirty="0"/>
              <a:t>There is no difference in food cost when food is served vs. self served</a:t>
            </a:r>
          </a:p>
          <a:p>
            <a:pPr marL="0" indent="0" eaLnBrk="1" hangingPunct="1"/>
            <a:r>
              <a:rPr lang="en-CA" sz="1200" b="1" dirty="0"/>
              <a:t>H</a:t>
            </a:r>
            <a:r>
              <a:rPr lang="en-CA" sz="1200" b="1" baseline="-25000" dirty="0"/>
              <a:t>a</a:t>
            </a:r>
            <a:r>
              <a:rPr lang="en-CA" sz="1200" b="1" dirty="0"/>
              <a:t>: </a:t>
            </a:r>
            <a:r>
              <a:rPr lang="en-CA" sz="1050" b="1" dirty="0"/>
              <a:t>There is a difference in food cost when food is served vs. self served</a:t>
            </a:r>
            <a:endParaRPr lang="en-CA" sz="1050" dirty="0"/>
          </a:p>
          <a:p>
            <a:pPr marL="0" indent="0" eaLnBrk="1" hangingPunct="1"/>
            <a:r>
              <a:rPr lang="en-CA" sz="1600" b="1" dirty="0"/>
              <a:t>Analysis:</a:t>
            </a:r>
          </a:p>
          <a:p>
            <a:r>
              <a:rPr lang="en-US" sz="1400" dirty="0" smtClean="0"/>
              <a:t>  </a:t>
            </a:r>
            <a:endParaRPr lang="en-US" sz="1400" dirty="0"/>
          </a:p>
          <a:p>
            <a:r>
              <a:rPr lang="en-US" sz="1400" dirty="0" smtClean="0"/>
              <a:t>Compare PRIMA </a:t>
            </a:r>
            <a:r>
              <a:rPr lang="en-US" sz="1400" dirty="0"/>
              <a:t>web post service </a:t>
            </a:r>
            <a:r>
              <a:rPr lang="en-US" sz="1400" dirty="0" smtClean="0"/>
              <a:t>results</a:t>
            </a:r>
          </a:p>
          <a:p>
            <a:pPr marL="0" indent="0" eaLnBrk="1" hangingPunct="1"/>
            <a:endParaRPr lang="en-US" sz="1600" dirty="0" smtClean="0"/>
          </a:p>
          <a:p>
            <a:pPr marL="0" indent="0" eaLnBrk="1" hangingPunct="1"/>
            <a:endParaRPr lang="en-US" sz="1600" dirty="0"/>
          </a:p>
          <a:p>
            <a:pPr marL="0" indent="0" eaLnBrk="1" hangingPunct="1"/>
            <a:endParaRPr lang="en-US" sz="1600" dirty="0" smtClean="0"/>
          </a:p>
          <a:p>
            <a:pPr marL="0" indent="0" eaLnBrk="1" hangingPunct="1"/>
            <a:endParaRPr lang="en-US" sz="1600" dirty="0"/>
          </a:p>
          <a:p>
            <a:pPr marL="0" indent="0" eaLnBrk="1" hangingPunct="1"/>
            <a:endParaRPr lang="en-US" sz="1600" dirty="0" smtClean="0"/>
          </a:p>
          <a:p>
            <a:pPr marL="0" indent="0" eaLnBrk="1" hangingPunct="1"/>
            <a:endParaRPr lang="en-US" sz="1600" dirty="0" smtClean="0"/>
          </a:p>
          <a:p>
            <a:pPr marL="0" indent="0" eaLnBrk="1" hangingPunct="1"/>
            <a:r>
              <a:rPr lang="en-CA" sz="1100" b="1" dirty="0"/>
              <a:t>Statistical Conclusion:  </a:t>
            </a:r>
          </a:p>
          <a:p>
            <a:pPr marL="0" indent="0" eaLnBrk="1" hangingPunct="1"/>
            <a:r>
              <a:rPr lang="en-CA" sz="1100" b="1" dirty="0"/>
              <a:t>Practical Conclusion:</a:t>
            </a:r>
            <a:endParaRPr lang="en-US" sz="1100" dirty="0"/>
          </a:p>
          <a:p>
            <a:pPr marL="0" indent="0" eaLnBrk="1" hangingPunct="1"/>
            <a:endParaRPr lang="en-US" sz="1600" dirty="0" smtClean="0"/>
          </a:p>
        </p:txBody>
      </p:sp>
      <p:sp>
        <p:nvSpPr>
          <p:cNvPr id="3" name="TextBox 2"/>
          <p:cNvSpPr txBox="1"/>
          <p:nvPr/>
        </p:nvSpPr>
        <p:spPr>
          <a:xfrm>
            <a:off x="381000" y="3207738"/>
            <a:ext cx="5715000" cy="738664"/>
          </a:xfrm>
          <a:prstGeom prst="rect">
            <a:avLst/>
          </a:prstGeom>
          <a:noFill/>
          <a:ln>
            <a:solidFill>
              <a:srgbClr val="FF8F1C"/>
            </a:solidFill>
          </a:ln>
        </p:spPr>
        <p:txBody>
          <a:bodyPr wrap="square" rtlCol="0">
            <a:spAutoFit/>
          </a:bodyPr>
          <a:lstStyle/>
          <a:p>
            <a:pPr algn="l"/>
            <a:r>
              <a:rPr lang="en-US" dirty="0" smtClean="0">
                <a:solidFill>
                  <a:srgbClr val="24135F"/>
                </a:solidFill>
                <a:latin typeface="Proxima Nova" pitchFamily="50" charset="0"/>
              </a:rPr>
              <a:t>Not able to design and complete this study within timeframe.</a:t>
            </a:r>
          </a:p>
          <a:p>
            <a:pPr algn="l"/>
            <a:r>
              <a:rPr lang="en-US" dirty="0" smtClean="0">
                <a:solidFill>
                  <a:srgbClr val="24135F"/>
                </a:solidFill>
                <a:latin typeface="Proxima Nova" pitchFamily="50" charset="0"/>
              </a:rPr>
              <a:t>Recommend future study to understand cost/benefit of portioning vs. self-serve to labor and food costs as well as customer perception.</a:t>
            </a:r>
            <a:endParaRPr lang="en-US" dirty="0">
              <a:solidFill>
                <a:srgbClr val="24135F"/>
              </a:solidFill>
              <a:latin typeface="Proxima Nova" pitchFamily="50" charset="0"/>
            </a:endParaRPr>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43</a:t>
            </a:fld>
            <a:endParaRPr lang="en" dirty="0"/>
          </a:p>
        </p:txBody>
      </p:sp>
    </p:spTree>
    <p:extLst>
      <p:ext uri="{BB962C8B-B14F-4D97-AF65-F5344CB8AC3E}">
        <p14:creationId xmlns:p14="http://schemas.microsoft.com/office/powerpoint/2010/main" val="321708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smtClean="0"/>
              <a:t>Test of Theories X</a:t>
            </a:r>
            <a:r>
              <a:rPr lang="en-US" baseline="-25000" dirty="0" smtClean="0"/>
              <a:t>4</a:t>
            </a:r>
          </a:p>
        </p:txBody>
      </p:sp>
      <p:sp>
        <p:nvSpPr>
          <p:cNvPr id="8" name="Text Placeholder 7"/>
          <p:cNvSpPr>
            <a:spLocks noGrp="1"/>
          </p:cNvSpPr>
          <p:nvPr>
            <p:ph type="body" idx="1"/>
          </p:nvPr>
        </p:nvSpPr>
        <p:spPr>
          <a:xfrm>
            <a:off x="310907" y="1047750"/>
            <a:ext cx="8520600" cy="3416400"/>
          </a:xfrm>
        </p:spPr>
        <p:txBody>
          <a:bodyPr/>
          <a:lstStyle/>
          <a:p>
            <a:r>
              <a:rPr lang="en-US" sz="1400" b="1" dirty="0"/>
              <a:t>Theory:</a:t>
            </a:r>
            <a:r>
              <a:rPr lang="en-CA" sz="1100" dirty="0"/>
              <a:t>   </a:t>
            </a:r>
            <a:r>
              <a:rPr lang="en-US" sz="1100" dirty="0"/>
              <a:t>Build Diagram use improves accuracy and cost</a:t>
            </a:r>
            <a:r>
              <a:rPr lang="en-CA" sz="1100" dirty="0"/>
              <a:t>. </a:t>
            </a:r>
          </a:p>
          <a:p>
            <a:r>
              <a:rPr lang="en-CA" sz="1400" b="1" dirty="0" err="1"/>
              <a:t>H</a:t>
            </a:r>
            <a:r>
              <a:rPr lang="en-CA" sz="1400" b="1" baseline="-25000" dirty="0" err="1"/>
              <a:t>o</a:t>
            </a:r>
            <a:r>
              <a:rPr lang="en-CA" sz="1400" b="1" dirty="0"/>
              <a:t>: </a:t>
            </a:r>
            <a:r>
              <a:rPr lang="en-CA" sz="1100" b="1" dirty="0"/>
              <a:t>There is no difference in portioning accuracy and cost when Build Diagrams are used</a:t>
            </a:r>
          </a:p>
          <a:p>
            <a:r>
              <a:rPr lang="en-CA" sz="1400" b="1" dirty="0"/>
              <a:t>H</a:t>
            </a:r>
            <a:r>
              <a:rPr lang="en-CA" sz="1400" b="1" baseline="-25000" dirty="0"/>
              <a:t>a</a:t>
            </a:r>
            <a:r>
              <a:rPr lang="en-CA" sz="1400" b="1" dirty="0"/>
              <a:t>: </a:t>
            </a:r>
            <a:r>
              <a:rPr lang="en-CA" sz="1100" b="1" dirty="0"/>
              <a:t>There is a difference in portioning accuracy and cost when Build Diagrams are used</a:t>
            </a:r>
          </a:p>
          <a:p>
            <a:r>
              <a:rPr lang="en-CA" sz="1400" b="1" dirty="0"/>
              <a:t>Analysis </a:t>
            </a:r>
            <a:r>
              <a:rPr lang="en-US" sz="1400" b="1" dirty="0"/>
              <a:t>Method</a:t>
            </a:r>
            <a:r>
              <a:rPr lang="en-CA" sz="1400" b="1" dirty="0"/>
              <a:t>:</a:t>
            </a:r>
            <a:endParaRPr lang="en-US" sz="1000" b="1" dirty="0"/>
          </a:p>
          <a:p>
            <a:r>
              <a:rPr lang="en-US" sz="1100" dirty="0"/>
              <a:t>Prima web post service usage and cost results were analyzed before and after OSD assessment.   Study targeted MTO Omelet and Deli Sandwiches where build diagrams were not in place prior to OSD visit.  Two Sample T Test used to determine variance of means</a:t>
            </a:r>
          </a:p>
        </p:txBody>
      </p:sp>
      <p:pic>
        <p:nvPicPr>
          <p:cNvPr id="3" name="Picture 2"/>
          <p:cNvPicPr>
            <a:picLocks noChangeAspect="1"/>
          </p:cNvPicPr>
          <p:nvPr/>
        </p:nvPicPr>
        <p:blipFill>
          <a:blip r:embed="rId2"/>
          <a:stretch>
            <a:fillRect/>
          </a:stretch>
        </p:blipFill>
        <p:spPr>
          <a:xfrm>
            <a:off x="1915311" y="2419350"/>
            <a:ext cx="2412132" cy="1209159"/>
          </a:xfrm>
          <a:prstGeom prst="rect">
            <a:avLst/>
          </a:prstGeom>
        </p:spPr>
      </p:pic>
      <p:pic>
        <p:nvPicPr>
          <p:cNvPr id="4" name="Picture 3"/>
          <p:cNvPicPr>
            <a:picLocks noChangeAspect="1"/>
          </p:cNvPicPr>
          <p:nvPr/>
        </p:nvPicPr>
        <p:blipFill>
          <a:blip r:embed="rId3"/>
          <a:stretch>
            <a:fillRect/>
          </a:stretch>
        </p:blipFill>
        <p:spPr>
          <a:xfrm>
            <a:off x="1933032" y="3714750"/>
            <a:ext cx="2412132" cy="1211230"/>
          </a:xfrm>
          <a:prstGeom prst="rect">
            <a:avLst/>
          </a:prstGeom>
        </p:spPr>
      </p:pic>
      <p:pic>
        <p:nvPicPr>
          <p:cNvPr id="5" name="Picture 4"/>
          <p:cNvPicPr>
            <a:picLocks noChangeAspect="1"/>
          </p:cNvPicPr>
          <p:nvPr/>
        </p:nvPicPr>
        <p:blipFill>
          <a:blip r:embed="rId4">
            <a:biLevel thresh="75000"/>
          </a:blip>
          <a:stretch>
            <a:fillRect/>
          </a:stretch>
        </p:blipFill>
        <p:spPr>
          <a:xfrm>
            <a:off x="4419600" y="2419350"/>
            <a:ext cx="3730259" cy="1228861"/>
          </a:xfrm>
          <a:prstGeom prst="rect">
            <a:avLst/>
          </a:prstGeom>
        </p:spPr>
      </p:pic>
      <p:pic>
        <p:nvPicPr>
          <p:cNvPr id="7" name="Picture 6"/>
          <p:cNvPicPr>
            <a:picLocks noChangeAspect="1"/>
          </p:cNvPicPr>
          <p:nvPr/>
        </p:nvPicPr>
        <p:blipFill>
          <a:blip r:embed="rId5"/>
          <a:stretch>
            <a:fillRect/>
          </a:stretch>
        </p:blipFill>
        <p:spPr>
          <a:xfrm>
            <a:off x="4419600" y="3723649"/>
            <a:ext cx="3760739" cy="1210301"/>
          </a:xfrm>
          <a:prstGeom prst="rect">
            <a:avLst/>
          </a:prstGeom>
        </p:spPr>
      </p:pic>
      <p:sp>
        <p:nvSpPr>
          <p:cNvPr id="6" name="Rectangle 5"/>
          <p:cNvSpPr/>
          <p:nvPr/>
        </p:nvSpPr>
        <p:spPr>
          <a:xfrm>
            <a:off x="359945" y="2703770"/>
            <a:ext cx="1228220" cy="461665"/>
          </a:xfrm>
          <a:prstGeom prst="rect">
            <a:avLst/>
          </a:prstGeom>
          <a:noFill/>
        </p:spPr>
        <p:txBody>
          <a:bodyPr wrap="none" lIns="91440" tIns="45720" rIns="91440" bIns="45720">
            <a:spAutoFit/>
          </a:bodyPr>
          <a:lstStyle/>
          <a:p>
            <a:pPr algn="ctr"/>
            <a:r>
              <a:rPr lang="en-US" sz="2400" b="1" cap="none" spc="0" dirty="0" smtClean="0">
                <a:ln w="22225">
                  <a:solidFill>
                    <a:srgbClr val="C00000"/>
                  </a:solidFill>
                  <a:prstDash val="solid"/>
                </a:ln>
                <a:solidFill>
                  <a:srgbClr val="C00000"/>
                </a:solidFill>
                <a:effectLst/>
              </a:rPr>
              <a:t>Omelet</a:t>
            </a:r>
            <a:endParaRPr lang="en-US" sz="2400" b="1" cap="none" spc="0" dirty="0">
              <a:ln w="22225">
                <a:solidFill>
                  <a:srgbClr val="C00000"/>
                </a:solidFill>
                <a:prstDash val="solid"/>
              </a:ln>
              <a:solidFill>
                <a:srgbClr val="C00000"/>
              </a:solidFill>
              <a:effectLst/>
            </a:endParaRPr>
          </a:p>
        </p:txBody>
      </p:sp>
      <p:sp>
        <p:nvSpPr>
          <p:cNvPr id="11" name="Rectangle 10"/>
          <p:cNvSpPr/>
          <p:nvPr/>
        </p:nvSpPr>
        <p:spPr>
          <a:xfrm>
            <a:off x="160787" y="3800358"/>
            <a:ext cx="1626536" cy="830997"/>
          </a:xfrm>
          <a:prstGeom prst="rect">
            <a:avLst/>
          </a:prstGeom>
          <a:noFill/>
        </p:spPr>
        <p:txBody>
          <a:bodyPr wrap="none" lIns="91440" tIns="45720" rIns="91440" bIns="45720">
            <a:spAutoFit/>
          </a:bodyPr>
          <a:lstStyle/>
          <a:p>
            <a:pPr algn="ctr"/>
            <a:r>
              <a:rPr lang="en-US" sz="2400" b="1" cap="none" spc="0" dirty="0" smtClean="0">
                <a:ln w="22225">
                  <a:solidFill>
                    <a:srgbClr val="C00000"/>
                  </a:solidFill>
                  <a:prstDash val="solid"/>
                </a:ln>
                <a:solidFill>
                  <a:srgbClr val="C00000"/>
                </a:solidFill>
                <a:effectLst/>
              </a:rPr>
              <a:t>Del</a:t>
            </a:r>
            <a:r>
              <a:rPr lang="en-US" sz="2400" b="1" cap="none" spc="0" dirty="0" smtClean="0">
                <a:ln w="22225">
                  <a:solidFill>
                    <a:srgbClr val="C00000"/>
                  </a:solidFill>
                  <a:prstDash val="solid"/>
                </a:ln>
                <a:solidFill>
                  <a:srgbClr val="C00000"/>
                </a:solidFill>
                <a:effectLst/>
                <a:latin typeface="Calibri" panose="020F0502020204030204" pitchFamily="34" charset="0"/>
              </a:rPr>
              <a:t>i</a:t>
            </a:r>
            <a:r>
              <a:rPr lang="en-US" sz="2400" b="1" cap="none" spc="0" dirty="0" smtClean="0">
                <a:ln w="22225">
                  <a:solidFill>
                    <a:srgbClr val="C00000"/>
                  </a:solidFill>
                  <a:prstDash val="solid"/>
                </a:ln>
                <a:solidFill>
                  <a:srgbClr val="C00000"/>
                </a:solidFill>
                <a:effectLst/>
              </a:rPr>
              <a:t> </a:t>
            </a:r>
          </a:p>
          <a:p>
            <a:pPr algn="ctr"/>
            <a:r>
              <a:rPr lang="en-US" sz="2400" b="1" cap="none" spc="0" dirty="0" smtClean="0">
                <a:ln w="22225">
                  <a:solidFill>
                    <a:srgbClr val="C00000"/>
                  </a:solidFill>
                  <a:prstDash val="solid"/>
                </a:ln>
                <a:solidFill>
                  <a:srgbClr val="C00000"/>
                </a:solidFill>
                <a:effectLst/>
              </a:rPr>
              <a:t>Sandwich</a:t>
            </a:r>
            <a:endParaRPr lang="en-US" sz="2400" b="1" cap="none" spc="0" dirty="0">
              <a:ln w="22225">
                <a:solidFill>
                  <a:srgbClr val="C00000"/>
                </a:solidFill>
                <a:prstDash val="solid"/>
              </a:ln>
              <a:solidFill>
                <a:srgbClr val="C00000"/>
              </a:solidFill>
              <a:effectLst/>
            </a:endParaRPr>
          </a:p>
        </p:txBody>
      </p:sp>
      <p:sp>
        <p:nvSpPr>
          <p:cNvPr id="12"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44</a:t>
            </a:fld>
            <a:endParaRPr lang="en" dirty="0"/>
          </a:p>
        </p:txBody>
      </p:sp>
    </p:spTree>
    <p:extLst>
      <p:ext uri="{BB962C8B-B14F-4D97-AF65-F5344CB8AC3E}">
        <p14:creationId xmlns:p14="http://schemas.microsoft.com/office/powerpoint/2010/main" val="410520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smtClean="0"/>
              <a:t>Test of Theories X</a:t>
            </a:r>
            <a:r>
              <a:rPr lang="en-US" baseline="-25000" dirty="0" smtClean="0"/>
              <a:t>4</a:t>
            </a:r>
          </a:p>
        </p:txBody>
      </p:sp>
      <p:sp>
        <p:nvSpPr>
          <p:cNvPr id="43012" name="Rectangle 12"/>
          <p:cNvSpPr>
            <a:spLocks noGrp="1" noChangeArrowheads="1"/>
          </p:cNvSpPr>
          <p:nvPr>
            <p:ph type="body" idx="1"/>
          </p:nvPr>
        </p:nvSpPr>
        <p:spPr/>
        <p:txBody>
          <a:bodyPr/>
          <a:lstStyle/>
          <a:p>
            <a:pPr marL="0" indent="0" eaLnBrk="1" hangingPunct="1"/>
            <a:r>
              <a:rPr lang="en-US" sz="1400" b="1" dirty="0" smtClean="0"/>
              <a:t>Conclusion:</a:t>
            </a:r>
          </a:p>
          <a:p>
            <a:pPr marL="0" indent="0" eaLnBrk="1" hangingPunct="1"/>
            <a:r>
              <a:rPr lang="en-CA" sz="1400" b="1" u="sng" dirty="0"/>
              <a:t>Statistical Conclusion</a:t>
            </a:r>
            <a:r>
              <a:rPr lang="en-CA" sz="1400" b="1" dirty="0"/>
              <a:t>:  </a:t>
            </a:r>
            <a:r>
              <a:rPr lang="en-CA" sz="1400" dirty="0" smtClean="0"/>
              <a:t>Fail to reject</a:t>
            </a:r>
            <a:r>
              <a:rPr lang="en-CA" sz="1400" b="1" dirty="0" smtClean="0"/>
              <a:t> </a:t>
            </a:r>
            <a:r>
              <a:rPr lang="en-CA" sz="1400" dirty="0" smtClean="0"/>
              <a:t>Null Hypothesis for omelet but reject Null for turkey (Egg P-value </a:t>
            </a:r>
            <a:r>
              <a:rPr lang="en-US" sz="1400" dirty="0"/>
              <a:t>0.484</a:t>
            </a:r>
            <a:r>
              <a:rPr lang="en-CA" sz="1400" dirty="0" smtClean="0"/>
              <a:t> / Turkey P-value </a:t>
            </a:r>
            <a:r>
              <a:rPr lang="en-US" sz="1400" dirty="0" smtClean="0"/>
              <a:t>0.046).  </a:t>
            </a:r>
            <a:r>
              <a:rPr lang="en-CA" sz="1400" dirty="0" smtClean="0"/>
              <a:t>There </a:t>
            </a:r>
            <a:r>
              <a:rPr lang="en-CA" sz="1400" dirty="0"/>
              <a:t>is </a:t>
            </a:r>
            <a:r>
              <a:rPr lang="en-CA" sz="1400" dirty="0" smtClean="0"/>
              <a:t>not </a:t>
            </a:r>
            <a:r>
              <a:rPr lang="en-CA" sz="1400" dirty="0"/>
              <a:t>enough evidence to conclude there is a difference in mean or standard deviation at 0.05 significance level </a:t>
            </a:r>
            <a:r>
              <a:rPr lang="en-CA" sz="1400" dirty="0" smtClean="0"/>
              <a:t>of the sample set for eggs.</a:t>
            </a:r>
          </a:p>
          <a:p>
            <a:pPr marL="0" indent="0" eaLnBrk="1" hangingPunct="1"/>
            <a:r>
              <a:rPr lang="en-CA" sz="1400" dirty="0" smtClean="0"/>
              <a:t>However</a:t>
            </a:r>
            <a:r>
              <a:rPr lang="en-US" sz="1400" dirty="0" smtClean="0"/>
              <a:t> you can </a:t>
            </a:r>
            <a:r>
              <a:rPr lang="en-US" sz="1400" dirty="0"/>
              <a:t>conclude that the mean of Turkey </a:t>
            </a:r>
            <a:r>
              <a:rPr lang="en-US" sz="1400" dirty="0" smtClean="0"/>
              <a:t>usage before is </a:t>
            </a:r>
            <a:r>
              <a:rPr lang="en-US" sz="1400" dirty="0"/>
              <a:t>greater than Turkey </a:t>
            </a:r>
            <a:r>
              <a:rPr lang="en-US" sz="1400" dirty="0" smtClean="0"/>
              <a:t>usage after at </a:t>
            </a:r>
            <a:r>
              <a:rPr lang="en-US" sz="1400" dirty="0"/>
              <a:t>the 0.05 level of significance</a:t>
            </a:r>
            <a:r>
              <a:rPr lang="en-CA" sz="1400" dirty="0" smtClean="0"/>
              <a:t> .  </a:t>
            </a:r>
          </a:p>
          <a:p>
            <a:pPr marL="0" indent="0" eaLnBrk="1" hangingPunct="1"/>
            <a:endParaRPr lang="en-CA" sz="1400" b="1" dirty="0"/>
          </a:p>
          <a:p>
            <a:pPr marL="0" indent="0" eaLnBrk="1" hangingPunct="1"/>
            <a:r>
              <a:rPr lang="en-CA" sz="1400" b="1" u="sng" dirty="0"/>
              <a:t>Practical Conclusion</a:t>
            </a:r>
            <a:r>
              <a:rPr lang="en-CA" sz="1400" b="1" dirty="0"/>
              <a:t>:  </a:t>
            </a:r>
            <a:r>
              <a:rPr lang="en-US" sz="1400" dirty="0" smtClean="0"/>
              <a:t>While there is not a statistical validation supporting the hypothesis that the use of build diagrams at MTO stations improves portioning accuracy and hence the quantity and cost of product used for MTO egg blend at omelet stations, At the theoretical level the calculated loss of product due to over portioning (~25%).  Additional study data may help support the original hypothesis.  </a:t>
            </a:r>
          </a:p>
          <a:p>
            <a:pPr marL="0" indent="0" eaLnBrk="1" hangingPunct="1"/>
            <a:r>
              <a:rPr lang="en-US" sz="1400" dirty="0" smtClean="0"/>
              <a:t>We can however conclude that using build diagrams as a guide to correct portion size does improve accuracy and subsequent usage of turkey at MTO Deli stations.</a:t>
            </a:r>
            <a:endParaRPr lang="en-US" sz="1400" dirty="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45</a:t>
            </a:fld>
            <a:endParaRPr lang="en" dirty="0"/>
          </a:p>
        </p:txBody>
      </p:sp>
    </p:spTree>
    <p:extLst>
      <p:ext uri="{BB962C8B-B14F-4D97-AF65-F5344CB8AC3E}">
        <p14:creationId xmlns:p14="http://schemas.microsoft.com/office/powerpoint/2010/main" val="374939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Test of Theories X</a:t>
            </a:r>
            <a:r>
              <a:rPr lang="en-US" baseline="-25000" dirty="0" smtClean="0"/>
              <a:t>5</a:t>
            </a:r>
          </a:p>
        </p:txBody>
      </p:sp>
      <p:sp>
        <p:nvSpPr>
          <p:cNvPr id="44036" name="Rectangle 10"/>
          <p:cNvSpPr>
            <a:spLocks noGrp="1" noChangeArrowheads="1"/>
          </p:cNvSpPr>
          <p:nvPr>
            <p:ph type="body" idx="1"/>
          </p:nvPr>
        </p:nvSpPr>
        <p:spPr/>
        <p:txBody>
          <a:bodyPr/>
          <a:lstStyle/>
          <a:p>
            <a:pPr marL="0" indent="0" eaLnBrk="1" hangingPunct="1"/>
            <a:r>
              <a:rPr lang="en-US" sz="1400" b="1" dirty="0"/>
              <a:t>Theory:</a:t>
            </a:r>
            <a:r>
              <a:rPr lang="en-CA" sz="1400" dirty="0"/>
              <a:t> </a:t>
            </a:r>
            <a:r>
              <a:rPr lang="en-CA" sz="1400" dirty="0" smtClean="0"/>
              <a:t>One-time training of staff on correct portion utensils and technique using a printed portion guide </a:t>
            </a:r>
            <a:r>
              <a:rPr lang="en-CA" sz="1400" dirty="0"/>
              <a:t>results in a higher likelihood of portioning accuracy.   </a:t>
            </a:r>
          </a:p>
          <a:p>
            <a:pPr marL="0" indent="0" eaLnBrk="1" hangingPunct="1"/>
            <a:r>
              <a:rPr lang="en-CA" sz="1200" b="1" dirty="0"/>
              <a:t>H</a:t>
            </a:r>
            <a:r>
              <a:rPr lang="en-CA" sz="1200" b="1" baseline="-25000" dirty="0"/>
              <a:t>o</a:t>
            </a:r>
            <a:r>
              <a:rPr lang="en-CA" sz="1200" b="1" dirty="0"/>
              <a:t>: </a:t>
            </a:r>
            <a:r>
              <a:rPr lang="en-CA" sz="1050" b="1" dirty="0" smtClean="0"/>
              <a:t>Guide &amp;Training does </a:t>
            </a:r>
            <a:r>
              <a:rPr lang="en-CA" sz="1050" b="1" dirty="0"/>
              <a:t>not effect portioning accuracy</a:t>
            </a:r>
          </a:p>
          <a:p>
            <a:pPr marL="0" indent="0" eaLnBrk="1" hangingPunct="1"/>
            <a:r>
              <a:rPr lang="en-CA" sz="1200" b="1" dirty="0"/>
              <a:t>H</a:t>
            </a:r>
            <a:r>
              <a:rPr lang="en-CA" sz="1200" b="1" baseline="-25000" dirty="0"/>
              <a:t>a</a:t>
            </a:r>
            <a:r>
              <a:rPr lang="en-CA" sz="1200" b="1" dirty="0"/>
              <a:t>: </a:t>
            </a:r>
            <a:r>
              <a:rPr lang="en-CA" sz="1050" b="1" dirty="0"/>
              <a:t>Guide &amp; Training </a:t>
            </a:r>
            <a:r>
              <a:rPr lang="en-CA" sz="1050" b="1" dirty="0" smtClean="0"/>
              <a:t>does </a:t>
            </a:r>
            <a:r>
              <a:rPr lang="en-CA" sz="1050" b="1" dirty="0"/>
              <a:t>effect portioning </a:t>
            </a:r>
            <a:r>
              <a:rPr lang="en-CA" sz="1050" b="1" dirty="0" smtClean="0"/>
              <a:t>accuracy</a:t>
            </a:r>
          </a:p>
          <a:p>
            <a:pPr marL="0" indent="0" eaLnBrk="1" hangingPunct="1"/>
            <a:r>
              <a:rPr lang="en-CA" sz="1100" b="1" dirty="0" smtClean="0"/>
              <a:t>Analysis Method:</a:t>
            </a:r>
          </a:p>
          <a:p>
            <a:pPr marL="0" indent="0" eaLnBrk="1" hangingPunct="1"/>
            <a:r>
              <a:rPr lang="en-US" sz="1050" dirty="0" smtClean="0"/>
              <a:t>Samples of portioned food items were tested before and after training plus 1 week later  and assess as either correct or incorrect. Used Chi-Square </a:t>
            </a:r>
            <a:r>
              <a:rPr lang="en-US" sz="1050" dirty="0"/>
              <a:t>% Defective Test </a:t>
            </a:r>
            <a:endParaRPr lang="en-CA" sz="1050" dirty="0"/>
          </a:p>
        </p:txBody>
      </p:sp>
      <p:sp>
        <p:nvSpPr>
          <p:cNvPr id="5" name="TextBox 4"/>
          <p:cNvSpPr txBox="1"/>
          <p:nvPr/>
        </p:nvSpPr>
        <p:spPr>
          <a:xfrm>
            <a:off x="5275027" y="2478991"/>
            <a:ext cx="3686493" cy="2246769"/>
          </a:xfrm>
          <a:prstGeom prst="rect">
            <a:avLst/>
          </a:prstGeom>
          <a:noFill/>
          <a:ln>
            <a:solidFill>
              <a:schemeClr val="accent1"/>
            </a:solidFill>
          </a:ln>
        </p:spPr>
        <p:txBody>
          <a:bodyPr wrap="square" rtlCol="0">
            <a:spAutoFit/>
          </a:bodyPr>
          <a:lstStyle/>
          <a:p>
            <a:pPr marL="0" indent="0" algn="l" eaLnBrk="1" hangingPunct="1"/>
            <a:r>
              <a:rPr lang="en-CA" b="1" u="sng" dirty="0">
                <a:solidFill>
                  <a:srgbClr val="24135F"/>
                </a:solidFill>
                <a:latin typeface="Proxima Nova" pitchFamily="50" charset="0"/>
              </a:rPr>
              <a:t>Statistical Conclusion</a:t>
            </a:r>
            <a:r>
              <a:rPr lang="en-CA" b="1" dirty="0">
                <a:solidFill>
                  <a:srgbClr val="24135F"/>
                </a:solidFill>
                <a:latin typeface="Proxima Nova" pitchFamily="50" charset="0"/>
              </a:rPr>
              <a:t>:  </a:t>
            </a:r>
            <a:r>
              <a:rPr lang="en-CA" dirty="0">
                <a:solidFill>
                  <a:srgbClr val="24135F"/>
                </a:solidFill>
                <a:latin typeface="Proxima Nova" pitchFamily="50" charset="0"/>
              </a:rPr>
              <a:t>P = </a:t>
            </a:r>
            <a:r>
              <a:rPr lang="en-CA" dirty="0" smtClean="0">
                <a:solidFill>
                  <a:srgbClr val="24135F"/>
                </a:solidFill>
                <a:latin typeface="Proxima Nova" pitchFamily="50" charset="0"/>
              </a:rPr>
              <a:t>0.001 </a:t>
            </a:r>
            <a:r>
              <a:rPr lang="en-CA" dirty="0">
                <a:solidFill>
                  <a:srgbClr val="24135F"/>
                </a:solidFill>
                <a:latin typeface="Proxima Nova" pitchFamily="50" charset="0"/>
              </a:rPr>
              <a:t>R</a:t>
            </a:r>
            <a:r>
              <a:rPr lang="en-CA" dirty="0" smtClean="0">
                <a:solidFill>
                  <a:srgbClr val="24135F"/>
                </a:solidFill>
                <a:latin typeface="Proxima Nova" pitchFamily="50" charset="0"/>
              </a:rPr>
              <a:t>eject </a:t>
            </a:r>
            <a:r>
              <a:rPr lang="en-CA" dirty="0">
                <a:solidFill>
                  <a:srgbClr val="24135F"/>
                </a:solidFill>
                <a:latin typeface="Proxima Nova" pitchFamily="50" charset="0"/>
              </a:rPr>
              <a:t>the Null Hypothesis “There is </a:t>
            </a:r>
            <a:r>
              <a:rPr lang="en-CA" dirty="0" smtClean="0">
                <a:solidFill>
                  <a:srgbClr val="24135F"/>
                </a:solidFill>
                <a:latin typeface="Proxima Nova" pitchFamily="50" charset="0"/>
              </a:rPr>
              <a:t> </a:t>
            </a:r>
            <a:r>
              <a:rPr lang="en-CA" dirty="0">
                <a:solidFill>
                  <a:srgbClr val="24135F"/>
                </a:solidFill>
                <a:latin typeface="Proxima Nova" pitchFamily="50" charset="0"/>
              </a:rPr>
              <a:t>enough evidence to conclude there is </a:t>
            </a:r>
            <a:r>
              <a:rPr lang="en-CA" dirty="0" smtClean="0">
                <a:solidFill>
                  <a:srgbClr val="24135F"/>
                </a:solidFill>
                <a:latin typeface="Proxima Nova" pitchFamily="50" charset="0"/>
              </a:rPr>
              <a:t>a </a:t>
            </a:r>
            <a:r>
              <a:rPr lang="en-CA" dirty="0">
                <a:solidFill>
                  <a:srgbClr val="24135F"/>
                </a:solidFill>
                <a:latin typeface="Proxima Nova" pitchFamily="50" charset="0"/>
              </a:rPr>
              <a:t>difference in </a:t>
            </a:r>
            <a:r>
              <a:rPr lang="en-CA" b="1" dirty="0" smtClean="0">
                <a:solidFill>
                  <a:srgbClr val="24135F"/>
                </a:solidFill>
                <a:latin typeface="Proxima Nova" pitchFamily="50" charset="0"/>
              </a:rPr>
              <a:t>defective portions </a:t>
            </a:r>
            <a:r>
              <a:rPr lang="en-CA" dirty="0">
                <a:solidFill>
                  <a:srgbClr val="24135F"/>
                </a:solidFill>
                <a:latin typeface="Proxima Nova" pitchFamily="50" charset="0"/>
              </a:rPr>
              <a:t>at 0.05 significance level between the </a:t>
            </a:r>
            <a:r>
              <a:rPr lang="en-CA" dirty="0" smtClean="0">
                <a:solidFill>
                  <a:srgbClr val="24135F"/>
                </a:solidFill>
                <a:latin typeface="Proxima Nova" pitchFamily="50" charset="0"/>
              </a:rPr>
              <a:t> </a:t>
            </a:r>
            <a:r>
              <a:rPr lang="en-CA" dirty="0">
                <a:solidFill>
                  <a:srgbClr val="24135F"/>
                </a:solidFill>
                <a:latin typeface="Proxima Nova" pitchFamily="50" charset="0"/>
              </a:rPr>
              <a:t>sample sets”. </a:t>
            </a:r>
            <a:endParaRPr lang="en-CA" dirty="0" smtClean="0">
              <a:solidFill>
                <a:srgbClr val="24135F"/>
              </a:solidFill>
              <a:latin typeface="Proxima Nova" pitchFamily="50" charset="0"/>
            </a:endParaRPr>
          </a:p>
          <a:p>
            <a:pPr marL="0" indent="0" algn="l" eaLnBrk="1" hangingPunct="1"/>
            <a:endParaRPr lang="en-CA" b="1" dirty="0">
              <a:solidFill>
                <a:srgbClr val="24135F"/>
              </a:solidFill>
              <a:latin typeface="Proxima Nova" pitchFamily="50" charset="0"/>
            </a:endParaRPr>
          </a:p>
          <a:p>
            <a:pPr marL="0" indent="0" algn="l" eaLnBrk="1" hangingPunct="1"/>
            <a:r>
              <a:rPr lang="en-CA" b="1" u="sng" dirty="0">
                <a:solidFill>
                  <a:srgbClr val="24135F"/>
                </a:solidFill>
                <a:latin typeface="Proxima Nova" pitchFamily="50" charset="0"/>
              </a:rPr>
              <a:t>Practical Conclusion</a:t>
            </a:r>
            <a:r>
              <a:rPr lang="en-CA" b="1" dirty="0">
                <a:solidFill>
                  <a:srgbClr val="24135F"/>
                </a:solidFill>
                <a:latin typeface="Proxima Nova" pitchFamily="50" charset="0"/>
              </a:rPr>
              <a:t>:  </a:t>
            </a:r>
            <a:r>
              <a:rPr lang="en-US" dirty="0" smtClean="0">
                <a:solidFill>
                  <a:srgbClr val="24135F"/>
                </a:solidFill>
                <a:latin typeface="Proxima Nova" pitchFamily="50" charset="0"/>
              </a:rPr>
              <a:t>Portioning accuracy is improved and sustained, in the short term at least, by a one-time review of utensils and techniques.</a:t>
            </a:r>
            <a:endParaRPr lang="en-US" sz="1100" dirty="0">
              <a:solidFill>
                <a:srgbClr val="24135F"/>
              </a:solidFill>
              <a:latin typeface="Proxima Nova" pitchFamily="50" charset="0"/>
            </a:endParaRPr>
          </a:p>
        </p:txBody>
      </p:sp>
      <p:pic>
        <p:nvPicPr>
          <p:cNvPr id="6" name="Picture 5"/>
          <p:cNvPicPr>
            <a:picLocks noChangeAspect="1"/>
          </p:cNvPicPr>
          <p:nvPr/>
        </p:nvPicPr>
        <p:blipFill>
          <a:blip r:embed="rId2"/>
          <a:stretch>
            <a:fillRect/>
          </a:stretch>
        </p:blipFill>
        <p:spPr>
          <a:xfrm>
            <a:off x="380999" y="2707894"/>
            <a:ext cx="4086783" cy="2032419"/>
          </a:xfrm>
          <a:prstGeom prst="rect">
            <a:avLst/>
          </a:prstGeom>
        </p:spPr>
      </p:pic>
      <p:sp>
        <p:nvSpPr>
          <p:cNvPr id="7" name="TextBox 6"/>
          <p:cNvSpPr txBox="1"/>
          <p:nvPr/>
        </p:nvSpPr>
        <p:spPr>
          <a:xfrm>
            <a:off x="2424390" y="4124058"/>
            <a:ext cx="1881346" cy="307777"/>
          </a:xfrm>
          <a:prstGeom prst="rect">
            <a:avLst/>
          </a:prstGeom>
          <a:noFill/>
        </p:spPr>
        <p:txBody>
          <a:bodyPr wrap="square" rtlCol="0">
            <a:spAutoFit/>
          </a:bodyPr>
          <a:lstStyle/>
          <a:p>
            <a:pPr algn="l"/>
            <a:r>
              <a:rPr lang="en-US" sz="1400" dirty="0"/>
              <a:t>Before training</a:t>
            </a:r>
          </a:p>
        </p:txBody>
      </p:sp>
      <p:sp>
        <p:nvSpPr>
          <p:cNvPr id="8" name="TextBox 7"/>
          <p:cNvSpPr txBox="1"/>
          <p:nvPr/>
        </p:nvSpPr>
        <p:spPr>
          <a:xfrm>
            <a:off x="1264810" y="3116163"/>
            <a:ext cx="2514600" cy="307777"/>
          </a:xfrm>
          <a:prstGeom prst="rect">
            <a:avLst/>
          </a:prstGeom>
          <a:noFill/>
        </p:spPr>
        <p:txBody>
          <a:bodyPr wrap="square" rtlCol="0">
            <a:spAutoFit/>
          </a:bodyPr>
          <a:lstStyle/>
          <a:p>
            <a:pPr algn="l"/>
            <a:r>
              <a:rPr lang="en-US" sz="1400" dirty="0"/>
              <a:t>Day after </a:t>
            </a:r>
            <a:r>
              <a:rPr lang="en-US" sz="1400" dirty="0" smtClean="0"/>
              <a:t>Training</a:t>
            </a:r>
            <a:endParaRPr lang="en-US" sz="1400" dirty="0"/>
          </a:p>
        </p:txBody>
      </p:sp>
      <p:sp>
        <p:nvSpPr>
          <p:cNvPr id="9" name="TextBox 8"/>
          <p:cNvSpPr txBox="1"/>
          <p:nvPr/>
        </p:nvSpPr>
        <p:spPr>
          <a:xfrm>
            <a:off x="1264810" y="3705028"/>
            <a:ext cx="1600200" cy="307777"/>
          </a:xfrm>
          <a:prstGeom prst="rect">
            <a:avLst/>
          </a:prstGeom>
          <a:noFill/>
        </p:spPr>
        <p:txBody>
          <a:bodyPr wrap="square" rtlCol="0">
            <a:spAutoFit/>
          </a:bodyPr>
          <a:lstStyle/>
          <a:p>
            <a:pPr algn="l"/>
            <a:r>
              <a:rPr lang="en-US" sz="1400" dirty="0"/>
              <a:t>1-week </a:t>
            </a:r>
            <a:r>
              <a:rPr lang="en-US" sz="1400" dirty="0" smtClean="0"/>
              <a:t>later</a:t>
            </a:r>
            <a:endParaRPr lang="en-US" sz="1400" dirty="0"/>
          </a:p>
        </p:txBody>
      </p:sp>
      <p:pic>
        <p:nvPicPr>
          <p:cNvPr id="10" name="Picture 9"/>
          <p:cNvPicPr>
            <a:picLocks noChangeAspect="1"/>
          </p:cNvPicPr>
          <p:nvPr/>
        </p:nvPicPr>
        <p:blipFill>
          <a:blip r:embed="rId3"/>
          <a:stretch>
            <a:fillRect/>
          </a:stretch>
        </p:blipFill>
        <p:spPr>
          <a:xfrm>
            <a:off x="5384169" y="133350"/>
            <a:ext cx="3577351" cy="915569"/>
          </a:xfrm>
          <a:prstGeom prst="rect">
            <a:avLst/>
          </a:prstGeom>
        </p:spPr>
      </p:pic>
      <p:sp>
        <p:nvSpPr>
          <p:cNvPr id="11"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46</a:t>
            </a:fld>
            <a:endParaRPr lang="en" dirty="0"/>
          </a:p>
        </p:txBody>
      </p:sp>
    </p:spTree>
    <p:extLst>
      <p:ext uri="{BB962C8B-B14F-4D97-AF65-F5344CB8AC3E}">
        <p14:creationId xmlns:p14="http://schemas.microsoft.com/office/powerpoint/2010/main" val="215289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spcBef>
                <a:spcPct val="20000"/>
              </a:spcBef>
            </a:pPr>
            <a:r>
              <a:rPr lang="en-US" dirty="0"/>
              <a:t>Test of Theories </a:t>
            </a:r>
            <a:r>
              <a:rPr lang="en-US" dirty="0" smtClean="0">
                <a:solidFill>
                  <a:srgbClr val="4A1B65"/>
                </a:solidFill>
                <a:ea typeface="+mn-ea"/>
              </a:rPr>
              <a:t>X</a:t>
            </a:r>
            <a:r>
              <a:rPr lang="en-US" baseline="-25000" dirty="0" smtClean="0">
                <a:solidFill>
                  <a:srgbClr val="4A1B65"/>
                </a:solidFill>
                <a:ea typeface="+mn-ea"/>
              </a:rPr>
              <a:t>6</a:t>
            </a:r>
            <a:endParaRPr lang="en-US" dirty="0">
              <a:solidFill>
                <a:srgbClr val="4A1B65"/>
              </a:solidFill>
              <a:ea typeface="+mn-ea"/>
            </a:endParaRPr>
          </a:p>
        </p:txBody>
      </p:sp>
      <p:sp>
        <p:nvSpPr>
          <p:cNvPr id="5" name="Text Placeholder 4"/>
          <p:cNvSpPr>
            <a:spLocks noGrp="1"/>
          </p:cNvSpPr>
          <p:nvPr>
            <p:ph type="body" idx="1"/>
          </p:nvPr>
        </p:nvSpPr>
        <p:spPr/>
        <p:txBody>
          <a:bodyPr/>
          <a:lstStyle/>
          <a:p>
            <a:pPr lvl="0" defTabSz="969963">
              <a:buSzTx/>
            </a:pPr>
            <a:r>
              <a:rPr lang="en-US" sz="1400" b="1" dirty="0">
                <a:latin typeface="Proxima Nova" pitchFamily="50" charset="0"/>
                <a:cs typeface="Arial"/>
              </a:rPr>
              <a:t>Theory:</a:t>
            </a:r>
            <a:r>
              <a:rPr lang="en-US" sz="1400" dirty="0">
                <a:latin typeface="Proxima Nova" pitchFamily="50" charset="0"/>
                <a:cs typeface="Arial"/>
              </a:rPr>
              <a:t> Pre-portioned deli meat improves accuracy of portions</a:t>
            </a:r>
          </a:p>
          <a:p>
            <a:r>
              <a:rPr lang="en-CA" sz="1100" b="1" dirty="0" err="1">
                <a:latin typeface="Proxima Nova" pitchFamily="50" charset="0"/>
              </a:rPr>
              <a:t>H</a:t>
            </a:r>
            <a:r>
              <a:rPr lang="en-CA" sz="1100" b="1" baseline="-25000" dirty="0" err="1">
                <a:latin typeface="Proxima Nova" pitchFamily="50" charset="0"/>
              </a:rPr>
              <a:t>o</a:t>
            </a:r>
            <a:r>
              <a:rPr lang="en-CA" sz="1100" b="1" dirty="0">
                <a:latin typeface="Proxima Nova" pitchFamily="50" charset="0"/>
              </a:rPr>
              <a:t>: </a:t>
            </a:r>
            <a:r>
              <a:rPr lang="en-CA" sz="1000" b="1" dirty="0">
                <a:latin typeface="Proxima Nova" pitchFamily="50" charset="0"/>
              </a:rPr>
              <a:t>There is no difference in portioning accuracy by pre-portioning deli meats prior to service</a:t>
            </a:r>
          </a:p>
          <a:p>
            <a:r>
              <a:rPr lang="en-CA" sz="1100" b="1" dirty="0">
                <a:latin typeface="Proxima Nova" pitchFamily="50" charset="0"/>
              </a:rPr>
              <a:t>H</a:t>
            </a:r>
            <a:r>
              <a:rPr lang="en-CA" sz="1100" b="1" baseline="-25000" dirty="0">
                <a:latin typeface="Proxima Nova" pitchFamily="50" charset="0"/>
              </a:rPr>
              <a:t>a</a:t>
            </a:r>
            <a:r>
              <a:rPr lang="en-CA" sz="1100" b="1" dirty="0">
                <a:latin typeface="Proxima Nova" pitchFamily="50" charset="0"/>
              </a:rPr>
              <a:t>: </a:t>
            </a:r>
            <a:r>
              <a:rPr lang="en-CA" sz="1000" b="1" dirty="0">
                <a:latin typeface="Proxima Nova" pitchFamily="50" charset="0"/>
              </a:rPr>
              <a:t>There is a difference in portioning accuracy by pre-portioning deli meats prior to service</a:t>
            </a:r>
          </a:p>
          <a:p>
            <a:r>
              <a:rPr lang="en-CA" sz="1400" b="1" dirty="0">
                <a:latin typeface="Proxima Nova" pitchFamily="50" charset="0"/>
              </a:rPr>
              <a:t>Analysis </a:t>
            </a:r>
            <a:r>
              <a:rPr lang="en-US" sz="1400" b="1" dirty="0">
                <a:latin typeface="Proxima Nova" pitchFamily="50" charset="0"/>
              </a:rPr>
              <a:t>Method</a:t>
            </a:r>
            <a:r>
              <a:rPr lang="en-CA" sz="1400" b="1" dirty="0">
                <a:latin typeface="Proxima Nova" pitchFamily="50" charset="0"/>
              </a:rPr>
              <a:t>: One Way ANOVA</a:t>
            </a:r>
            <a:endParaRPr lang="en-US" sz="1200" b="1" dirty="0">
              <a:latin typeface="Proxima Nova" pitchFamily="50" charset="0"/>
            </a:endParaRPr>
          </a:p>
          <a:p>
            <a:r>
              <a:rPr lang="en-US" sz="1100" dirty="0">
                <a:latin typeface="Proxima Nova" pitchFamily="50" charset="0"/>
              </a:rPr>
              <a:t>Cold Cut meat used for the deli station was evaluated for portioning accuracy of 3 oz. units.  </a:t>
            </a:r>
          </a:p>
          <a:p>
            <a:pPr marL="228600" indent="-228600">
              <a:buFont typeface="+mj-lt"/>
              <a:buAutoNum type="arabicPeriod"/>
            </a:pPr>
            <a:r>
              <a:rPr lang="en-US" sz="1100" dirty="0">
                <a:latin typeface="Proxima Nova" pitchFamily="50" charset="0"/>
              </a:rPr>
              <a:t>Meat was sliced from bulk in-house and randomly placed in a service vessel to be portioned by hand on the service line at the point of service</a:t>
            </a:r>
          </a:p>
          <a:p>
            <a:pPr marL="228600" indent="-228600">
              <a:buFont typeface="+mj-lt"/>
              <a:buAutoNum type="arabicPeriod"/>
            </a:pPr>
            <a:r>
              <a:rPr lang="en-US" sz="1100" dirty="0">
                <a:latin typeface="Proxima Nova" pitchFamily="50" charset="0"/>
              </a:rPr>
              <a:t>Meat was sliced from bulk in-house or purchased pre-sliced and portioned in the production kitchen prior to bringing out to the service line prior to service.</a:t>
            </a:r>
          </a:p>
          <a:p>
            <a:endParaRPr lang="en-US" sz="1100" dirty="0">
              <a:latin typeface="Proxima Nova" pitchFamily="50" charset="0"/>
            </a:endParaRPr>
          </a:p>
        </p:txBody>
      </p:sp>
      <p:pic>
        <p:nvPicPr>
          <p:cNvPr id="15" name="Picture 14"/>
          <p:cNvPicPr>
            <a:picLocks noChangeAspect="1"/>
          </p:cNvPicPr>
          <p:nvPr/>
        </p:nvPicPr>
        <p:blipFill>
          <a:blip r:embed="rId3"/>
          <a:stretch>
            <a:fillRect/>
          </a:stretch>
        </p:blipFill>
        <p:spPr>
          <a:xfrm>
            <a:off x="5257800" y="2845656"/>
            <a:ext cx="3707403" cy="1859694"/>
          </a:xfrm>
          <a:prstGeom prst="rect">
            <a:avLst/>
          </a:prstGeom>
        </p:spPr>
      </p:pic>
      <p:sp>
        <p:nvSpPr>
          <p:cNvPr id="16" name="Rectangle 15"/>
          <p:cNvSpPr/>
          <p:nvPr/>
        </p:nvSpPr>
        <p:spPr>
          <a:xfrm>
            <a:off x="152400" y="3957504"/>
            <a:ext cx="4080169" cy="900246"/>
          </a:xfrm>
          <a:prstGeom prst="rect">
            <a:avLst/>
          </a:prstGeom>
        </p:spPr>
        <p:txBody>
          <a:bodyPr wrap="square">
            <a:spAutoFit/>
          </a:bodyPr>
          <a:lstStyle/>
          <a:p>
            <a:pPr algn="l"/>
            <a:r>
              <a:rPr lang="en-US" sz="1050" b="1" dirty="0" smtClean="0">
                <a:latin typeface="Proxima Nova" pitchFamily="50" charset="0"/>
                <a:cs typeface="Arial" panose="020B0604020202020204" pitchFamily="34" charset="0"/>
              </a:rPr>
              <a:t>Analysis of Variance</a:t>
            </a:r>
          </a:p>
          <a:p>
            <a:pPr algn="l"/>
            <a:r>
              <a:rPr lang="en-US" sz="1050" dirty="0" smtClean="0">
                <a:latin typeface="Proxima Nova" pitchFamily="50" charset="0"/>
                <a:cs typeface="Arial" panose="020B0604020202020204" pitchFamily="34" charset="0"/>
              </a:rPr>
              <a:t>Source   DF  Adj SS    Adj MS    F-Value  P-Value</a:t>
            </a:r>
          </a:p>
          <a:p>
            <a:pPr algn="l"/>
            <a:r>
              <a:rPr lang="pt-BR" sz="1050" dirty="0" smtClean="0">
                <a:latin typeface="Proxima Nova" pitchFamily="50" charset="0"/>
                <a:cs typeface="Arial" panose="020B0604020202020204" pitchFamily="34" charset="0"/>
              </a:rPr>
              <a:t>Factor      2    2.950    1.47478    19.22      </a:t>
            </a:r>
            <a:r>
              <a:rPr lang="pt-BR" sz="1050" b="1" dirty="0" smtClean="0">
                <a:solidFill>
                  <a:srgbClr val="FF0000"/>
                </a:solidFill>
                <a:latin typeface="Proxima Nova" pitchFamily="50" charset="0"/>
                <a:cs typeface="Arial" panose="020B0604020202020204" pitchFamily="34" charset="0"/>
              </a:rPr>
              <a:t>0.000</a:t>
            </a:r>
          </a:p>
          <a:p>
            <a:pPr algn="l"/>
            <a:r>
              <a:rPr lang="en-US" sz="1050" dirty="0" smtClean="0">
                <a:latin typeface="Proxima Nova" pitchFamily="50" charset="0"/>
                <a:cs typeface="Arial" panose="020B0604020202020204" pitchFamily="34" charset="0"/>
              </a:rPr>
              <a:t>Error     124   9.516     0.07674</a:t>
            </a:r>
          </a:p>
          <a:p>
            <a:pPr algn="l"/>
            <a:r>
              <a:rPr lang="en-US" sz="1050" dirty="0" smtClean="0">
                <a:latin typeface="Proxima Nova" pitchFamily="50" charset="0"/>
                <a:cs typeface="Arial" panose="020B0604020202020204" pitchFamily="34" charset="0"/>
              </a:rPr>
              <a:t>Total     126  12.465</a:t>
            </a:r>
            <a:endParaRPr lang="en-US" sz="1050" dirty="0">
              <a:latin typeface="Proxima Nova" pitchFamily="50" charset="0"/>
              <a:cs typeface="Arial" panose="020B0604020202020204" pitchFamily="34" charset="0"/>
            </a:endParaRPr>
          </a:p>
        </p:txBody>
      </p:sp>
      <p:sp>
        <p:nvSpPr>
          <p:cNvPr id="10" name="Rectangle 9"/>
          <p:cNvSpPr/>
          <p:nvPr/>
        </p:nvSpPr>
        <p:spPr>
          <a:xfrm>
            <a:off x="152400" y="2955822"/>
            <a:ext cx="4253023" cy="869469"/>
          </a:xfrm>
          <a:prstGeom prst="rect">
            <a:avLst/>
          </a:prstGeom>
        </p:spPr>
        <p:txBody>
          <a:bodyPr wrap="square">
            <a:spAutoFit/>
          </a:bodyPr>
          <a:lstStyle/>
          <a:p>
            <a:pPr algn="l"/>
            <a:r>
              <a:rPr lang="en-US" sz="1050" b="1" dirty="0" smtClean="0">
                <a:latin typeface="Proxima Nova" pitchFamily="50" charset="0"/>
                <a:cs typeface="Arial" panose="020B0604020202020204" pitchFamily="34" charset="0"/>
              </a:rPr>
              <a:t>Means</a:t>
            </a:r>
          </a:p>
          <a:p>
            <a:pPr algn="l"/>
            <a:r>
              <a:rPr lang="en-US" sz="1000" dirty="0" smtClean="0">
                <a:latin typeface="Proxima Nova" pitchFamily="50" charset="0"/>
                <a:cs typeface="Arial" panose="020B0604020202020204" pitchFamily="34" charset="0"/>
              </a:rPr>
              <a:t>Factor                                            N    Mean   St Dev       95% CI</a:t>
            </a:r>
          </a:p>
          <a:p>
            <a:pPr algn="l"/>
            <a:r>
              <a:rPr lang="en-US" sz="1000" dirty="0" smtClean="0">
                <a:latin typeface="Proxima Nova" pitchFamily="50" charset="0"/>
                <a:cs typeface="Arial" panose="020B0604020202020204" pitchFamily="34" charset="0"/>
              </a:rPr>
              <a:t>Pre-Portioned Vendor Sliced        35  3.0029  0.1254  (2.9102, 3.0955)</a:t>
            </a:r>
          </a:p>
          <a:p>
            <a:pPr algn="l"/>
            <a:r>
              <a:rPr lang="en-US" sz="1000" dirty="0" smtClean="0">
                <a:solidFill>
                  <a:srgbClr val="FF0000"/>
                </a:solidFill>
                <a:latin typeface="Proxima Nova" pitchFamily="50" charset="0"/>
                <a:cs typeface="Arial" panose="020B0604020202020204" pitchFamily="34" charset="0"/>
              </a:rPr>
              <a:t>Portioned at Service                     33  </a:t>
            </a:r>
            <a:r>
              <a:rPr lang="en-US" sz="1000" b="1" dirty="0" smtClean="0">
                <a:solidFill>
                  <a:srgbClr val="FF0000"/>
                </a:solidFill>
                <a:latin typeface="Proxima Nova" pitchFamily="50" charset="0"/>
                <a:cs typeface="Arial" panose="020B0604020202020204" pitchFamily="34" charset="0"/>
              </a:rPr>
              <a:t>3.3955</a:t>
            </a:r>
            <a:r>
              <a:rPr lang="en-US" sz="1000" dirty="0" smtClean="0">
                <a:solidFill>
                  <a:srgbClr val="FF0000"/>
                </a:solidFill>
                <a:latin typeface="Proxima Nova" pitchFamily="50" charset="0"/>
                <a:cs typeface="Arial" panose="020B0604020202020204" pitchFamily="34" charset="0"/>
              </a:rPr>
              <a:t>  0.4671  (3.3000, 3.4909)</a:t>
            </a:r>
          </a:p>
          <a:p>
            <a:pPr algn="l"/>
            <a:r>
              <a:rPr lang="en-US" sz="1000" dirty="0" smtClean="0">
                <a:latin typeface="Proxima Nova" pitchFamily="50" charset="0"/>
                <a:cs typeface="Arial" panose="020B0604020202020204" pitchFamily="34" charset="0"/>
              </a:rPr>
              <a:t>Pre Portioned Bulk                        59  3.0909  0.1857  (3.0196, 3.1623</a:t>
            </a:r>
            <a:r>
              <a:rPr lang="en-US" sz="900" dirty="0" smtClean="0">
                <a:latin typeface="Proxima Nova" pitchFamily="50" charset="0"/>
                <a:cs typeface="Arial" panose="020B0604020202020204" pitchFamily="34" charset="0"/>
              </a:rPr>
              <a:t>)</a:t>
            </a:r>
            <a:endParaRPr lang="en-US" sz="900" dirty="0">
              <a:latin typeface="Proxima Nova" pitchFamily="50"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6233894" y="590550"/>
            <a:ext cx="2545756" cy="1229286"/>
          </a:xfrm>
          <a:prstGeom prst="rect">
            <a:avLst/>
          </a:prstGeom>
        </p:spPr>
      </p:pic>
      <p:sp>
        <p:nvSpPr>
          <p:cNvPr id="11"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47</a:t>
            </a:fld>
            <a:endParaRPr lang="en" dirty="0"/>
          </a:p>
        </p:txBody>
      </p:sp>
    </p:spTree>
    <p:extLst>
      <p:ext uri="{BB962C8B-B14F-4D97-AF65-F5344CB8AC3E}">
        <p14:creationId xmlns:p14="http://schemas.microsoft.com/office/powerpoint/2010/main" val="28201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spcBef>
                <a:spcPct val="20000"/>
              </a:spcBef>
            </a:pPr>
            <a:r>
              <a:rPr lang="en-US" dirty="0"/>
              <a:t>Test of Theories </a:t>
            </a:r>
            <a:r>
              <a:rPr lang="en-US" dirty="0" smtClean="0">
                <a:solidFill>
                  <a:srgbClr val="4A1B65"/>
                </a:solidFill>
                <a:ea typeface="+mn-ea"/>
              </a:rPr>
              <a:t>X</a:t>
            </a:r>
            <a:r>
              <a:rPr lang="en-US" baseline="-25000" dirty="0" smtClean="0">
                <a:solidFill>
                  <a:srgbClr val="4A1B65"/>
                </a:solidFill>
                <a:ea typeface="+mn-ea"/>
              </a:rPr>
              <a:t>6</a:t>
            </a:r>
            <a:endParaRPr lang="en-US" dirty="0">
              <a:solidFill>
                <a:srgbClr val="4A1B65"/>
              </a:solidFill>
              <a:ea typeface="+mn-ea"/>
            </a:endParaRPr>
          </a:p>
        </p:txBody>
      </p:sp>
      <p:sp>
        <p:nvSpPr>
          <p:cNvPr id="13" name="Rectangle 12"/>
          <p:cNvSpPr/>
          <p:nvPr/>
        </p:nvSpPr>
        <p:spPr>
          <a:xfrm>
            <a:off x="228600" y="1406426"/>
            <a:ext cx="8458200" cy="2308324"/>
          </a:xfrm>
          <a:prstGeom prst="rect">
            <a:avLst/>
          </a:prstGeom>
          <a:ln>
            <a:solidFill>
              <a:schemeClr val="accent1"/>
            </a:solidFill>
          </a:ln>
        </p:spPr>
        <p:txBody>
          <a:bodyPr wrap="square">
            <a:spAutoFit/>
          </a:bodyPr>
          <a:lstStyle/>
          <a:p>
            <a:pPr lvl="0" algn="l" defTabSz="969963">
              <a:buSzTx/>
            </a:pPr>
            <a:r>
              <a:rPr lang="en-US" sz="1800" b="1" u="sng" kern="0" dirty="0">
                <a:solidFill>
                  <a:srgbClr val="24135F"/>
                </a:solidFill>
                <a:latin typeface="Proxima Nova" pitchFamily="50" charset="0"/>
              </a:rPr>
              <a:t>Statistical Conclusion</a:t>
            </a:r>
            <a:r>
              <a:rPr lang="en-US" sz="1800" b="1" kern="0" dirty="0">
                <a:solidFill>
                  <a:srgbClr val="24135F"/>
                </a:solidFill>
                <a:latin typeface="Proxima Nova" pitchFamily="50" charset="0"/>
              </a:rPr>
              <a:t>:  </a:t>
            </a:r>
            <a:r>
              <a:rPr lang="en-US" sz="1800" kern="0" dirty="0" smtClean="0">
                <a:solidFill>
                  <a:srgbClr val="24135F"/>
                </a:solidFill>
                <a:latin typeface="Proxima Nova" pitchFamily="50" charset="0"/>
              </a:rPr>
              <a:t>P-value 0.000 – Reject </a:t>
            </a:r>
            <a:r>
              <a:rPr lang="en-US" sz="1800" kern="0" dirty="0">
                <a:solidFill>
                  <a:srgbClr val="24135F"/>
                </a:solidFill>
                <a:latin typeface="Proxima Nova" pitchFamily="50" charset="0"/>
              </a:rPr>
              <a:t>the Null </a:t>
            </a:r>
            <a:r>
              <a:rPr lang="en-US" sz="1800" kern="0" dirty="0" smtClean="0">
                <a:solidFill>
                  <a:srgbClr val="24135F"/>
                </a:solidFill>
                <a:latin typeface="Proxima Nova" pitchFamily="50" charset="0"/>
              </a:rPr>
              <a:t>Hypothesis. There </a:t>
            </a:r>
            <a:r>
              <a:rPr lang="en-US" sz="1800" kern="0" dirty="0">
                <a:solidFill>
                  <a:srgbClr val="24135F"/>
                </a:solidFill>
                <a:latin typeface="Proxima Nova" pitchFamily="50" charset="0"/>
              </a:rPr>
              <a:t>is </a:t>
            </a:r>
            <a:r>
              <a:rPr lang="en-US" sz="1800" kern="0" dirty="0" smtClean="0">
                <a:solidFill>
                  <a:srgbClr val="24135F"/>
                </a:solidFill>
                <a:latin typeface="Proxima Nova" pitchFamily="50" charset="0"/>
              </a:rPr>
              <a:t>enough </a:t>
            </a:r>
            <a:r>
              <a:rPr lang="en-US" sz="1800" kern="0" dirty="0">
                <a:solidFill>
                  <a:srgbClr val="24135F"/>
                </a:solidFill>
                <a:latin typeface="Proxima Nova" pitchFamily="50" charset="0"/>
              </a:rPr>
              <a:t>evidence to conclude there is a difference in mean </a:t>
            </a:r>
            <a:r>
              <a:rPr lang="en-US" sz="1800" kern="0" dirty="0" smtClean="0">
                <a:solidFill>
                  <a:srgbClr val="24135F"/>
                </a:solidFill>
                <a:latin typeface="Proxima Nova" pitchFamily="50" charset="0"/>
              </a:rPr>
              <a:t>at </a:t>
            </a:r>
            <a:r>
              <a:rPr lang="en-US" sz="1800" kern="0" dirty="0">
                <a:solidFill>
                  <a:srgbClr val="24135F"/>
                </a:solidFill>
                <a:latin typeface="Proxima Nova" pitchFamily="50" charset="0"/>
              </a:rPr>
              <a:t>0.05 significance level between the </a:t>
            </a:r>
            <a:r>
              <a:rPr lang="en-US" sz="1800" kern="0" dirty="0" smtClean="0">
                <a:solidFill>
                  <a:srgbClr val="24135F"/>
                </a:solidFill>
                <a:latin typeface="Proxima Nova" pitchFamily="50" charset="0"/>
              </a:rPr>
              <a:t>sample sets. </a:t>
            </a:r>
          </a:p>
          <a:p>
            <a:pPr lvl="0" algn="l" defTabSz="969963">
              <a:buSzTx/>
            </a:pPr>
            <a:endParaRPr lang="en-US" sz="1800" kern="0" dirty="0">
              <a:solidFill>
                <a:srgbClr val="24135F"/>
              </a:solidFill>
              <a:latin typeface="Proxima Nova" pitchFamily="50" charset="0"/>
            </a:endParaRPr>
          </a:p>
          <a:p>
            <a:pPr lvl="0" algn="l" defTabSz="969963">
              <a:buSzTx/>
            </a:pPr>
            <a:r>
              <a:rPr lang="en-US" sz="1800" b="1" u="sng" kern="0" dirty="0">
                <a:solidFill>
                  <a:srgbClr val="24135F"/>
                </a:solidFill>
                <a:latin typeface="Proxima Nova" pitchFamily="50" charset="0"/>
              </a:rPr>
              <a:t>Practical Conclusion</a:t>
            </a:r>
            <a:r>
              <a:rPr lang="en-US" sz="1800" b="1" kern="0" dirty="0">
                <a:solidFill>
                  <a:srgbClr val="24135F"/>
                </a:solidFill>
                <a:latin typeface="Proxima Nova" pitchFamily="50" charset="0"/>
              </a:rPr>
              <a:t>: </a:t>
            </a:r>
            <a:r>
              <a:rPr lang="en-US" sz="1800" kern="0" dirty="0">
                <a:solidFill>
                  <a:srgbClr val="24135F"/>
                </a:solidFill>
                <a:latin typeface="Proxima Nova" pitchFamily="50" charset="0"/>
              </a:rPr>
              <a:t>Whether meat is sliced from bulk in-house or purchased pre-sliced, portioning accuracy is improved when meat is pre-portioned prior to service vs. attempting to portion at the time of service</a:t>
            </a:r>
            <a:r>
              <a:rPr lang="en-US" sz="1800" kern="0" dirty="0" smtClean="0">
                <a:solidFill>
                  <a:srgbClr val="24135F"/>
                </a:solidFill>
                <a:latin typeface="Proxima Nova" pitchFamily="50" charset="0"/>
              </a:rPr>
              <a:t>.  Where acceptable, vendor sliced  pre-portioning vendor sliced meats rends to yield higher levels of portion accuracy</a:t>
            </a:r>
            <a:endParaRPr lang="en-US" sz="1800" kern="0" dirty="0">
              <a:solidFill>
                <a:srgbClr val="24135F"/>
              </a:solidFill>
              <a:latin typeface="Proxima Nova" pitchFamily="50" charset="0"/>
            </a:endParaRPr>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48</a:t>
            </a:fld>
            <a:endParaRPr lang="en" dirty="0"/>
          </a:p>
        </p:txBody>
      </p:sp>
    </p:spTree>
    <p:extLst>
      <p:ext uri="{BB962C8B-B14F-4D97-AF65-F5344CB8AC3E}">
        <p14:creationId xmlns:p14="http://schemas.microsoft.com/office/powerpoint/2010/main" val="196687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title"/>
          </p:nvPr>
        </p:nvSpPr>
        <p:spPr>
          <a:xfrm>
            <a:off x="311700" y="57150"/>
            <a:ext cx="8520600" cy="572700"/>
          </a:xfrm>
        </p:spPr>
        <p:txBody>
          <a:bodyPr/>
          <a:lstStyle/>
          <a:p>
            <a:pPr eaLnBrk="1" hangingPunct="1"/>
            <a:r>
              <a:rPr lang="en-US" dirty="0" smtClean="0"/>
              <a:t>Summary of Testing Results</a:t>
            </a:r>
          </a:p>
        </p:txBody>
      </p:sp>
      <p:sp>
        <p:nvSpPr>
          <p:cNvPr id="45059" name="Rectangle 2"/>
          <p:cNvSpPr>
            <a:spLocks noGrp="1" noChangeArrowheads="1"/>
          </p:cNvSpPr>
          <p:nvPr>
            <p:ph type="body" idx="1"/>
          </p:nvPr>
        </p:nvSpPr>
        <p:spPr>
          <a:xfrm>
            <a:off x="311700" y="666750"/>
            <a:ext cx="8520600" cy="3416400"/>
          </a:xfrm>
        </p:spPr>
        <p:txBody>
          <a:bodyPr/>
          <a:lstStyle/>
          <a:p>
            <a:pPr marL="0" indent="0" eaLnBrk="1" hangingPunct="1"/>
            <a:r>
              <a:rPr lang="en-US" sz="1800" dirty="0" smtClean="0"/>
              <a:t>X</a:t>
            </a:r>
            <a:r>
              <a:rPr lang="en-US" sz="1800" baseline="-25000" dirty="0" smtClean="0"/>
              <a:t>1</a:t>
            </a:r>
            <a:endParaRPr lang="en-US" sz="1800" dirty="0" smtClean="0"/>
          </a:p>
          <a:p>
            <a:pPr marL="0" indent="0" eaLnBrk="1" hangingPunct="1"/>
            <a:endParaRPr lang="en-US" sz="1800" dirty="0" smtClean="0"/>
          </a:p>
          <a:p>
            <a:pPr marL="0" indent="0" eaLnBrk="1" hangingPunct="1"/>
            <a:r>
              <a:rPr lang="en-US" sz="1800" dirty="0" smtClean="0"/>
              <a:t>X</a:t>
            </a:r>
            <a:r>
              <a:rPr lang="en-US" sz="1800" baseline="-25000" dirty="0" smtClean="0"/>
              <a:t>2</a:t>
            </a:r>
            <a:endParaRPr lang="en-US" sz="1800" dirty="0" smtClean="0"/>
          </a:p>
          <a:p>
            <a:pPr marL="0" indent="0" eaLnBrk="1" hangingPunct="1"/>
            <a:endParaRPr lang="en-US" sz="1800" dirty="0"/>
          </a:p>
          <a:p>
            <a:pPr marL="0" indent="0" eaLnBrk="1" hangingPunct="1"/>
            <a:r>
              <a:rPr lang="en-US" sz="1800" dirty="0" smtClean="0"/>
              <a:t>X</a:t>
            </a:r>
            <a:r>
              <a:rPr lang="en-US" sz="1800" baseline="-25000" dirty="0" smtClean="0"/>
              <a:t>3</a:t>
            </a:r>
            <a:endParaRPr lang="en-US" sz="1400" dirty="0" smtClean="0">
              <a:solidFill>
                <a:schemeClr val="tx1"/>
              </a:solidFill>
            </a:endParaRPr>
          </a:p>
          <a:p>
            <a:pPr marL="0" indent="0" eaLnBrk="1" hangingPunct="1"/>
            <a:endParaRPr lang="en-US" sz="1800" dirty="0" smtClean="0"/>
          </a:p>
          <a:p>
            <a:pPr marL="0" lvl="0" indent="0" eaLnBrk="1" hangingPunct="1"/>
            <a:endParaRPr lang="en-US" sz="1800" dirty="0" smtClean="0"/>
          </a:p>
          <a:p>
            <a:pPr marL="0" lvl="0" indent="0" eaLnBrk="1" hangingPunct="1"/>
            <a:endParaRPr lang="en-US" dirty="0"/>
          </a:p>
          <a:p>
            <a:pPr marL="0" lvl="0" indent="0" eaLnBrk="1" hangingPunct="1"/>
            <a:r>
              <a:rPr lang="en-US" sz="1800" dirty="0" smtClean="0"/>
              <a:t>X</a:t>
            </a:r>
            <a:r>
              <a:rPr lang="en-US" sz="1800" baseline="-25000" dirty="0" smtClean="0"/>
              <a:t>4  </a:t>
            </a:r>
            <a:endParaRPr lang="en-US" sz="1100" dirty="0" smtClean="0">
              <a:solidFill>
                <a:srgbClr val="4A1B65"/>
              </a:solidFill>
            </a:endParaRPr>
          </a:p>
          <a:p>
            <a:pPr marL="0" indent="0" eaLnBrk="1" hangingPunct="1"/>
            <a:r>
              <a:rPr lang="en-US" sz="1800" baseline="-25000" dirty="0" smtClean="0"/>
              <a:t> </a:t>
            </a:r>
          </a:p>
          <a:p>
            <a:pPr marL="0" indent="0" eaLnBrk="1" hangingPunct="1"/>
            <a:endParaRPr lang="en-US" sz="1800" baseline="-25000" dirty="0" smtClean="0"/>
          </a:p>
          <a:p>
            <a:pPr marL="0" indent="0" eaLnBrk="1" hangingPunct="1"/>
            <a:r>
              <a:rPr lang="en-US" sz="1800" dirty="0" smtClean="0"/>
              <a:t>X</a:t>
            </a:r>
            <a:r>
              <a:rPr lang="en-US" sz="1800" baseline="-25000" dirty="0" smtClean="0"/>
              <a:t>5</a:t>
            </a:r>
            <a:r>
              <a:rPr lang="en-US" sz="1800" dirty="0" smtClean="0"/>
              <a:t> </a:t>
            </a:r>
            <a:endParaRPr lang="en-US" sz="1800" dirty="0" smtClean="0"/>
          </a:p>
          <a:p>
            <a:pPr marL="0" indent="0" eaLnBrk="1" hangingPunct="1"/>
            <a:endParaRPr lang="en-US" sz="1800" dirty="0" smtClean="0"/>
          </a:p>
          <a:p>
            <a:pPr marL="0" indent="0" eaLnBrk="1" hangingPunct="1"/>
            <a:r>
              <a:rPr lang="en-US" sz="1800" dirty="0" smtClean="0">
                <a:solidFill>
                  <a:srgbClr val="4A1B65"/>
                </a:solidFill>
              </a:rPr>
              <a:t>X</a:t>
            </a:r>
            <a:r>
              <a:rPr lang="en-US" sz="1800" baseline="-25000" dirty="0" smtClean="0">
                <a:solidFill>
                  <a:srgbClr val="4A1B65"/>
                </a:solidFill>
              </a:rPr>
              <a:t>6  </a:t>
            </a:r>
            <a:endParaRPr lang="en-US" sz="1800" dirty="0" smtClean="0"/>
          </a:p>
        </p:txBody>
      </p:sp>
      <p:sp>
        <p:nvSpPr>
          <p:cNvPr id="2" name="Rectangle 1"/>
          <p:cNvSpPr/>
          <p:nvPr/>
        </p:nvSpPr>
        <p:spPr>
          <a:xfrm>
            <a:off x="666307" y="666750"/>
            <a:ext cx="8229600" cy="523220"/>
          </a:xfrm>
          <a:prstGeom prst="rect">
            <a:avLst/>
          </a:prstGeom>
        </p:spPr>
        <p:txBody>
          <a:bodyPr wrap="square">
            <a:spAutoFit/>
          </a:bodyPr>
          <a:lstStyle/>
          <a:p>
            <a:pPr algn="l"/>
            <a:r>
              <a:rPr lang="en-CA" dirty="0" smtClean="0">
                <a:solidFill>
                  <a:srgbClr val="080808"/>
                </a:solidFill>
              </a:rPr>
              <a:t>There </a:t>
            </a:r>
            <a:r>
              <a:rPr lang="en-CA" dirty="0">
                <a:solidFill>
                  <a:srgbClr val="080808"/>
                </a:solidFill>
              </a:rPr>
              <a:t>is a </a:t>
            </a:r>
            <a:r>
              <a:rPr lang="en-CA" i="1" dirty="0" smtClean="0">
                <a:solidFill>
                  <a:srgbClr val="080808"/>
                </a:solidFill>
              </a:rPr>
              <a:t>repeatability</a:t>
            </a:r>
            <a:r>
              <a:rPr lang="en-CA" dirty="0" smtClean="0">
                <a:solidFill>
                  <a:srgbClr val="080808"/>
                </a:solidFill>
              </a:rPr>
              <a:t> </a:t>
            </a:r>
            <a:r>
              <a:rPr lang="en-CA" dirty="0">
                <a:solidFill>
                  <a:srgbClr val="080808"/>
                </a:solidFill>
              </a:rPr>
              <a:t>difference between manual and digital scales. </a:t>
            </a:r>
            <a:r>
              <a:rPr lang="en-US" dirty="0" smtClean="0">
                <a:solidFill>
                  <a:srgbClr val="080808"/>
                </a:solidFill>
              </a:rPr>
              <a:t>Therefore </a:t>
            </a:r>
            <a:r>
              <a:rPr lang="en-US" dirty="0">
                <a:solidFill>
                  <a:srgbClr val="080808"/>
                </a:solidFill>
              </a:rPr>
              <a:t>digital scales are consistently more </a:t>
            </a:r>
            <a:r>
              <a:rPr lang="en-US" dirty="0" smtClean="0">
                <a:solidFill>
                  <a:srgbClr val="080808"/>
                </a:solidFill>
              </a:rPr>
              <a:t>accurate.</a:t>
            </a:r>
            <a:endParaRPr lang="en-US" dirty="0">
              <a:solidFill>
                <a:srgbClr val="080808"/>
              </a:solidFill>
            </a:endParaRPr>
          </a:p>
        </p:txBody>
      </p:sp>
      <p:sp>
        <p:nvSpPr>
          <p:cNvPr id="3" name="Rectangle 2"/>
          <p:cNvSpPr/>
          <p:nvPr/>
        </p:nvSpPr>
        <p:spPr>
          <a:xfrm>
            <a:off x="674651" y="1189970"/>
            <a:ext cx="8189913" cy="523220"/>
          </a:xfrm>
          <a:prstGeom prst="rect">
            <a:avLst/>
          </a:prstGeom>
        </p:spPr>
        <p:txBody>
          <a:bodyPr wrap="square">
            <a:spAutoFit/>
          </a:bodyPr>
          <a:lstStyle/>
          <a:p>
            <a:pPr algn="l"/>
            <a:r>
              <a:rPr lang="en-CA" dirty="0" smtClean="0">
                <a:solidFill>
                  <a:srgbClr val="080808"/>
                </a:solidFill>
              </a:rPr>
              <a:t>French </a:t>
            </a:r>
            <a:r>
              <a:rPr lang="en-CA" dirty="0">
                <a:solidFill>
                  <a:srgbClr val="080808"/>
                </a:solidFill>
              </a:rPr>
              <a:t>Fry portioning accuracy is inconsistent whether using a scoop and defined portioning vessel vs. free handing into a paper boat.</a:t>
            </a:r>
            <a:endParaRPr lang="en-US" dirty="0">
              <a:solidFill>
                <a:srgbClr val="080808"/>
              </a:solidFill>
            </a:endParaRPr>
          </a:p>
        </p:txBody>
      </p:sp>
      <p:sp>
        <p:nvSpPr>
          <p:cNvPr id="6" name="Rectangle 5"/>
          <p:cNvSpPr/>
          <p:nvPr/>
        </p:nvSpPr>
        <p:spPr>
          <a:xfrm>
            <a:off x="685800" y="1809750"/>
            <a:ext cx="8228013" cy="1600438"/>
          </a:xfrm>
          <a:prstGeom prst="rect">
            <a:avLst/>
          </a:prstGeom>
        </p:spPr>
        <p:txBody>
          <a:bodyPr wrap="square">
            <a:spAutoFit/>
          </a:bodyPr>
          <a:lstStyle/>
          <a:p>
            <a:pPr marL="0" indent="0" algn="l" eaLnBrk="1" hangingPunct="1"/>
            <a:r>
              <a:rPr lang="en-US" dirty="0" smtClean="0"/>
              <a:t>While </a:t>
            </a:r>
            <a:r>
              <a:rPr lang="en-US" dirty="0"/>
              <a:t>there is not a statistical validation supporting the hypothesis that the use of build diagrams at MTO stations improves portioning accuracy </a:t>
            </a:r>
            <a:r>
              <a:rPr lang="en-US" dirty="0" smtClean="0"/>
              <a:t>of </a:t>
            </a:r>
            <a:r>
              <a:rPr lang="en-US" dirty="0"/>
              <a:t>product used for MTO egg </a:t>
            </a:r>
            <a:r>
              <a:rPr lang="en-US" dirty="0" smtClean="0"/>
              <a:t>blend </a:t>
            </a:r>
            <a:r>
              <a:rPr lang="en-US" dirty="0"/>
              <a:t>at omelet stations, At the theoretical level the calculated loss of product due to over portioning (~25%).  Additional study data may help support the original hypothesis.  </a:t>
            </a:r>
            <a:endParaRPr lang="en-US" dirty="0" smtClean="0"/>
          </a:p>
          <a:p>
            <a:pPr marL="0" indent="0" algn="l" eaLnBrk="1" hangingPunct="1"/>
            <a:endParaRPr lang="en-US" dirty="0"/>
          </a:p>
          <a:p>
            <a:pPr marL="0" indent="0" algn="l" eaLnBrk="1" hangingPunct="1"/>
            <a:r>
              <a:rPr lang="en-US" dirty="0"/>
              <a:t>We can however conclude that using build diagrams as a guide to correct portion size does improve accuracy and subsequent usage of turkey at MTO Deli stations.</a:t>
            </a:r>
          </a:p>
        </p:txBody>
      </p:sp>
      <p:sp>
        <p:nvSpPr>
          <p:cNvPr id="12" name="Rectangle 11"/>
          <p:cNvSpPr/>
          <p:nvPr/>
        </p:nvSpPr>
        <p:spPr>
          <a:xfrm>
            <a:off x="606425" y="3486150"/>
            <a:ext cx="8228013" cy="523220"/>
          </a:xfrm>
          <a:prstGeom prst="rect">
            <a:avLst/>
          </a:prstGeom>
        </p:spPr>
        <p:txBody>
          <a:bodyPr wrap="square">
            <a:spAutoFit/>
          </a:bodyPr>
          <a:lstStyle/>
          <a:p>
            <a:pPr algn="l" defTabSz="969963">
              <a:buSzTx/>
            </a:pPr>
            <a:r>
              <a:rPr lang="en-US" kern="0" dirty="0" smtClean="0">
                <a:solidFill>
                  <a:srgbClr val="080808"/>
                </a:solidFill>
                <a:latin typeface="Arial"/>
                <a:cs typeface="Arial"/>
              </a:rPr>
              <a:t>Portioning </a:t>
            </a:r>
            <a:r>
              <a:rPr lang="en-US" kern="0" dirty="0">
                <a:solidFill>
                  <a:srgbClr val="080808"/>
                </a:solidFill>
                <a:latin typeface="Arial"/>
                <a:cs typeface="Arial"/>
              </a:rPr>
              <a:t>accuracy is improved and sustained, in the short term at least, by a one-time review of utensils and techniques.</a:t>
            </a:r>
          </a:p>
        </p:txBody>
      </p:sp>
      <p:sp>
        <p:nvSpPr>
          <p:cNvPr id="15" name="Rectangle 14"/>
          <p:cNvSpPr/>
          <p:nvPr/>
        </p:nvSpPr>
        <p:spPr>
          <a:xfrm>
            <a:off x="606425" y="4095750"/>
            <a:ext cx="8228013" cy="523220"/>
          </a:xfrm>
          <a:prstGeom prst="rect">
            <a:avLst/>
          </a:prstGeom>
        </p:spPr>
        <p:txBody>
          <a:bodyPr wrap="square">
            <a:spAutoFit/>
          </a:bodyPr>
          <a:lstStyle/>
          <a:p>
            <a:pPr algn="l" defTabSz="969963">
              <a:buSzTx/>
            </a:pPr>
            <a:r>
              <a:rPr lang="en-US" kern="0" dirty="0" smtClean="0">
                <a:solidFill>
                  <a:srgbClr val="080808"/>
                </a:solidFill>
                <a:latin typeface="Arial"/>
                <a:cs typeface="Arial"/>
              </a:rPr>
              <a:t>Whether </a:t>
            </a:r>
            <a:r>
              <a:rPr lang="en-US" kern="0" dirty="0">
                <a:solidFill>
                  <a:srgbClr val="080808"/>
                </a:solidFill>
                <a:latin typeface="Arial"/>
                <a:cs typeface="Arial"/>
              </a:rPr>
              <a:t>meat is sliced </a:t>
            </a:r>
            <a:r>
              <a:rPr lang="en-US" kern="0" dirty="0" smtClean="0">
                <a:solidFill>
                  <a:srgbClr val="080808"/>
                </a:solidFill>
                <a:latin typeface="Arial"/>
                <a:cs typeface="Arial"/>
              </a:rPr>
              <a:t>from bulk in-house or purchased pre-sliced, portioning accuracy is improved when meat is pre-portioned prior to service vs. attempting to portion at the time of service.</a:t>
            </a:r>
            <a:endParaRPr lang="en-US" kern="0" dirty="0">
              <a:solidFill>
                <a:srgbClr val="080808"/>
              </a:solidFill>
              <a:latin typeface="Arial"/>
              <a:cs typeface="Arial"/>
            </a:endParaRPr>
          </a:p>
        </p:txBody>
      </p:sp>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49</a:t>
            </a:fld>
            <a:endParaRPr lang="en" dirty="0"/>
          </a:p>
        </p:txBody>
      </p:sp>
    </p:spTree>
    <p:extLst>
      <p:ext uri="{BB962C8B-B14F-4D97-AF65-F5344CB8AC3E}">
        <p14:creationId xmlns:p14="http://schemas.microsoft.com/office/powerpoint/2010/main" val="2283324145"/>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pPr eaLnBrk="1" hangingPunct="1"/>
            <a:r>
              <a:rPr lang="en-US" dirty="0" smtClean="0"/>
              <a:t>Problem and Goal</a:t>
            </a:r>
          </a:p>
        </p:txBody>
      </p:sp>
      <p:sp>
        <p:nvSpPr>
          <p:cNvPr id="6148" name="Rectangle 6"/>
          <p:cNvSpPr>
            <a:spLocks noGrp="1" noChangeArrowheads="1"/>
          </p:cNvSpPr>
          <p:nvPr>
            <p:ph type="body" idx="1"/>
          </p:nvPr>
        </p:nvSpPr>
        <p:spPr/>
        <p:txBody>
          <a:bodyPr/>
          <a:lstStyle/>
          <a:p>
            <a:pPr marL="0" indent="0" eaLnBrk="1" hangingPunct="1"/>
            <a:r>
              <a:rPr lang="en-US" sz="1400" b="1" dirty="0" smtClean="0"/>
              <a:t>Problem Statement:</a:t>
            </a:r>
          </a:p>
          <a:p>
            <a:pPr marL="0" indent="0" eaLnBrk="1" hangingPunct="1"/>
            <a:r>
              <a:rPr lang="en-US" sz="1400" dirty="0" smtClean="0"/>
              <a:t>There </a:t>
            </a:r>
            <a:r>
              <a:rPr lang="en-US" sz="1400" dirty="0"/>
              <a:t>are </a:t>
            </a:r>
            <a:r>
              <a:rPr lang="en-US" sz="1400" dirty="0" smtClean="0"/>
              <a:t>many </a:t>
            </a:r>
            <a:r>
              <a:rPr lang="en-US" sz="1400" dirty="0"/>
              <a:t>opportunities to reduce waste throughout our food operational </a:t>
            </a:r>
            <a:r>
              <a:rPr lang="en-US" sz="1400" dirty="0" smtClean="0"/>
              <a:t>processes, </a:t>
            </a:r>
            <a:r>
              <a:rPr lang="en-US" sz="1400" b="1" dirty="0" smtClean="0"/>
              <a:t>over-portioning</a:t>
            </a:r>
            <a:r>
              <a:rPr lang="en-US" sz="1400" dirty="0" smtClean="0"/>
              <a:t> is our focus.  </a:t>
            </a:r>
          </a:p>
          <a:p>
            <a:pPr eaLnBrk="1" hangingPunct="1">
              <a:buFont typeface="Arial" panose="020B0604020202020204" pitchFamily="34" charset="0"/>
              <a:buChar char="•"/>
            </a:pPr>
            <a:r>
              <a:rPr lang="en-US" sz="1400" dirty="0" smtClean="0"/>
              <a:t>The National </a:t>
            </a:r>
            <a:r>
              <a:rPr lang="en-US" sz="1400" dirty="0"/>
              <a:t>Restaurant Association </a:t>
            </a:r>
            <a:r>
              <a:rPr lang="en-US" sz="1400" dirty="0" smtClean="0"/>
              <a:t>estimates </a:t>
            </a:r>
            <a:r>
              <a:rPr lang="en-US" sz="1400" b="1" dirty="0" smtClean="0"/>
              <a:t>2</a:t>
            </a:r>
            <a:r>
              <a:rPr lang="en-US" sz="1400" b="1" dirty="0"/>
              <a:t>% - 5% of waste associated with </a:t>
            </a:r>
            <a:r>
              <a:rPr lang="en-US" sz="1400" b="1" dirty="0" smtClean="0"/>
              <a:t>over-portioning.  </a:t>
            </a:r>
          </a:p>
          <a:p>
            <a:pPr eaLnBrk="1" hangingPunct="1">
              <a:buFont typeface="Arial" panose="020B0604020202020204" pitchFamily="34" charset="0"/>
              <a:buChar char="•"/>
            </a:pPr>
            <a:r>
              <a:rPr lang="en-US" sz="1400" dirty="0" smtClean="0"/>
              <a:t>While </a:t>
            </a:r>
            <a:r>
              <a:rPr lang="en-US" sz="1400" dirty="0"/>
              <a:t>we are addressing many sources of food waste within </a:t>
            </a:r>
            <a:r>
              <a:rPr lang="en-US" sz="1400" dirty="0" smtClean="0"/>
              <a:t>ABC Company, </a:t>
            </a:r>
            <a:r>
              <a:rPr lang="en-US" sz="1400" dirty="0"/>
              <a:t>the proportion of waste </a:t>
            </a:r>
            <a:r>
              <a:rPr lang="en-US" sz="1400" dirty="0" smtClean="0"/>
              <a:t>associated </a:t>
            </a:r>
            <a:r>
              <a:rPr lang="en-US" sz="1400" dirty="0"/>
              <a:t>with </a:t>
            </a:r>
            <a:r>
              <a:rPr lang="en-US" sz="1400" dirty="0" smtClean="0"/>
              <a:t>over portioning </a:t>
            </a:r>
            <a:r>
              <a:rPr lang="en-US" sz="1400" dirty="0"/>
              <a:t>is not clear and not systematically addressed. </a:t>
            </a:r>
            <a:endParaRPr lang="en-US" sz="1400" dirty="0" smtClean="0"/>
          </a:p>
          <a:p>
            <a:pPr eaLnBrk="1" hangingPunct="1">
              <a:buFont typeface="Arial" panose="020B0604020202020204" pitchFamily="34" charset="0"/>
              <a:buChar char="•"/>
            </a:pPr>
            <a:r>
              <a:rPr lang="en-US" sz="1400" b="1" dirty="0" smtClean="0"/>
              <a:t>Based on our summer study, approx. 50% of items portioned are either over or under portioned.  The net impact is 6% of food cost of portioned items is over-portioned.</a:t>
            </a:r>
          </a:p>
          <a:p>
            <a:pPr marL="0" indent="0" eaLnBrk="1" hangingPunct="1"/>
            <a:endParaRPr lang="en-US" sz="1400" b="1" dirty="0" smtClean="0"/>
          </a:p>
          <a:p>
            <a:pPr marL="0" indent="0" eaLnBrk="1" hangingPunct="1"/>
            <a:r>
              <a:rPr lang="en-US" sz="1400" b="1" dirty="0" smtClean="0"/>
              <a:t>Goals Statement:</a:t>
            </a:r>
          </a:p>
          <a:p>
            <a:r>
              <a:rPr lang="en-US" sz="1400" dirty="0" smtClean="0"/>
              <a:t>Reduce the incidence </a:t>
            </a:r>
            <a:r>
              <a:rPr lang="en-US" sz="1400" dirty="0"/>
              <a:t>of </a:t>
            </a:r>
            <a:r>
              <a:rPr lang="en-US" sz="1400" dirty="0" smtClean="0"/>
              <a:t>incorrect portioning by at least 50% (from 50% to 25% or less) for a proven cause (how deli meats are portioned).</a:t>
            </a:r>
            <a:endParaRPr lang="en-US" sz="1400" b="1"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dirty="0"/>
          </a:p>
        </p:txBody>
      </p:sp>
    </p:spTree>
    <p:extLst>
      <p:ext uri="{BB962C8B-B14F-4D97-AF65-F5344CB8AC3E}">
        <p14:creationId xmlns:p14="http://schemas.microsoft.com/office/powerpoint/2010/main" val="3587161617"/>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dirty="0" smtClean="0"/>
              <a:t>List of Vital Few Root Causes (Proven Xs)</a:t>
            </a:r>
          </a:p>
        </p:txBody>
      </p:sp>
      <p:sp>
        <p:nvSpPr>
          <p:cNvPr id="46084" name="Rectangle 3"/>
          <p:cNvSpPr>
            <a:spLocks noGrp="1" noChangeArrowheads="1"/>
          </p:cNvSpPr>
          <p:nvPr>
            <p:ph type="body" idx="1"/>
          </p:nvPr>
        </p:nvSpPr>
        <p:spPr/>
        <p:txBody>
          <a:bodyPr/>
          <a:lstStyle/>
          <a:p>
            <a:pPr marL="0" indent="0" algn="ctr" eaLnBrk="1" hangingPunct="1"/>
            <a:r>
              <a:rPr lang="en-US" sz="2000" b="1" dirty="0" smtClean="0"/>
              <a:t>Y=f(X</a:t>
            </a:r>
            <a:r>
              <a:rPr lang="en-US" sz="2000" b="1" baseline="-25000" dirty="0" smtClean="0"/>
              <a:t>1</a:t>
            </a:r>
            <a:r>
              <a:rPr lang="en-US" sz="2000" b="1" dirty="0" smtClean="0"/>
              <a:t>,……X</a:t>
            </a:r>
            <a:r>
              <a:rPr lang="en-US" sz="2000" b="1" baseline="-25000" dirty="0" smtClean="0"/>
              <a:t>n</a:t>
            </a:r>
            <a:r>
              <a:rPr lang="en-US" sz="2000" b="1" dirty="0" smtClean="0"/>
              <a:t>)</a:t>
            </a:r>
          </a:p>
          <a:p>
            <a:pPr marL="0" indent="0" algn="ctr" eaLnBrk="1" hangingPunct="1"/>
            <a:endParaRPr lang="en-US" sz="2000" b="1" dirty="0" smtClean="0"/>
          </a:p>
          <a:p>
            <a:pPr marL="0" indent="0" eaLnBrk="1" hangingPunct="1"/>
            <a:r>
              <a:rPr lang="en-US" sz="2000" b="1" dirty="0" smtClean="0"/>
              <a:t>Vital Few Xs are:</a:t>
            </a:r>
          </a:p>
          <a:p>
            <a:pPr marL="0" indent="0" eaLnBrk="1" hangingPunct="1">
              <a:buFont typeface="Wingdings" pitchFamily="2" charset="2"/>
              <a:buChar char="§"/>
            </a:pPr>
            <a:r>
              <a:rPr lang="en-US" sz="2000" dirty="0" smtClean="0"/>
              <a:t> Digital portion scales will improve </a:t>
            </a:r>
            <a:r>
              <a:rPr lang="en-US" sz="2000" u="sng" dirty="0" smtClean="0"/>
              <a:t>repeatability</a:t>
            </a:r>
            <a:r>
              <a:rPr lang="en-US" sz="2000" dirty="0" smtClean="0"/>
              <a:t> of accurately weighed portions</a:t>
            </a:r>
          </a:p>
          <a:p>
            <a:pPr marL="0" indent="0" eaLnBrk="1" hangingPunct="1">
              <a:buFont typeface="Wingdings" pitchFamily="2" charset="2"/>
              <a:buChar char="§"/>
            </a:pPr>
            <a:r>
              <a:rPr lang="en-US" sz="2000" dirty="0" smtClean="0"/>
              <a:t> Portion Guide, with build diagrams, and review of guide with staff by manager or supervisor on correct portion utensil use improves accuracy </a:t>
            </a:r>
          </a:p>
          <a:p>
            <a:pPr marL="0" indent="0" eaLnBrk="1" hangingPunct="1">
              <a:buFont typeface="Wingdings" pitchFamily="2" charset="2"/>
              <a:buChar char="§"/>
            </a:pPr>
            <a:r>
              <a:rPr lang="en-US" sz="2000" dirty="0" smtClean="0"/>
              <a:t>  Pre-portioning of items such as deli meats improves accuracy</a:t>
            </a:r>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50</a:t>
            </a:fld>
            <a:endParaRPr lang="en" dirty="0"/>
          </a:p>
        </p:txBody>
      </p:sp>
    </p:spTree>
    <p:extLst>
      <p:ext uri="{BB962C8B-B14F-4D97-AF65-F5344CB8AC3E}">
        <p14:creationId xmlns:p14="http://schemas.microsoft.com/office/powerpoint/2010/main" val="177310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337" name="Shape 3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51</a:t>
            </a:fld>
            <a:endParaRPr lang="en"/>
          </a:p>
        </p:txBody>
      </p:sp>
      <p:grpSp>
        <p:nvGrpSpPr>
          <p:cNvPr id="338" name="Shape 338"/>
          <p:cNvGrpSpPr/>
          <p:nvPr/>
        </p:nvGrpSpPr>
        <p:grpSpPr>
          <a:xfrm>
            <a:off x="914400" y="1257300"/>
            <a:ext cx="7143750" cy="3219450"/>
            <a:chOff x="576" y="672"/>
            <a:chExt cx="4500" cy="2028"/>
          </a:xfrm>
        </p:grpSpPr>
        <p:sp>
          <p:nvSpPr>
            <p:cNvPr id="339" name="Shape 339"/>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340" name="Shape 340"/>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341" name="Shape 341"/>
            <p:cNvSpPr/>
            <p:nvPr/>
          </p:nvSpPr>
          <p:spPr>
            <a:xfrm>
              <a:off x="575" y="1968"/>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Improve</a:t>
              </a:r>
            </a:p>
          </p:txBody>
        </p:sp>
        <p:sp>
          <p:nvSpPr>
            <p:cNvPr id="342" name="Shape 342"/>
            <p:cNvSpPr/>
            <p:nvPr/>
          </p:nvSpPr>
          <p:spPr>
            <a:xfrm>
              <a:off x="575" y="2400"/>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080808"/>
                  </a:solidFill>
                  <a:latin typeface="Proxima Nova"/>
                  <a:ea typeface="Proxima Nova"/>
                  <a:cs typeface="Proxima Nova"/>
                  <a:sym typeface="Proxima Nova"/>
                </a:rPr>
                <a:t>Control</a:t>
              </a:r>
            </a:p>
          </p:txBody>
        </p:sp>
        <p:sp>
          <p:nvSpPr>
            <p:cNvPr id="343" name="Shape 343"/>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2451248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Grp="1" noChangeArrowheads="1"/>
          </p:cNvSpPr>
          <p:nvPr>
            <p:ph type="title"/>
          </p:nvPr>
        </p:nvSpPr>
        <p:spPr/>
        <p:txBody>
          <a:bodyPr/>
          <a:lstStyle/>
          <a:p>
            <a:pPr eaLnBrk="1" hangingPunct="1"/>
            <a:r>
              <a:rPr lang="en-US" dirty="0" smtClean="0"/>
              <a:t>Improvement Strategies for Proven Xs</a:t>
            </a:r>
          </a:p>
        </p:txBody>
      </p:sp>
      <p:graphicFrame>
        <p:nvGraphicFramePr>
          <p:cNvPr id="2" name="Table 1"/>
          <p:cNvGraphicFramePr>
            <a:graphicFrameLocks noGrp="1"/>
          </p:cNvGraphicFramePr>
          <p:nvPr>
            <p:extLst>
              <p:ext uri="{D42A27DB-BD31-4B8C-83A1-F6EECF244321}">
                <p14:modId xmlns:p14="http://schemas.microsoft.com/office/powerpoint/2010/main" val="4032749235"/>
              </p:ext>
            </p:extLst>
          </p:nvPr>
        </p:nvGraphicFramePr>
        <p:xfrm>
          <a:off x="381000" y="1171245"/>
          <a:ext cx="8458200" cy="3457905"/>
        </p:xfrm>
        <a:graphic>
          <a:graphicData uri="http://schemas.openxmlformats.org/drawingml/2006/table">
            <a:tbl>
              <a:tblPr firstRow="1" bandRow="1">
                <a:tableStyleId>{5C22544A-7EE6-4342-B048-85BDC9FD1C3A}</a:tableStyleId>
              </a:tblPr>
              <a:tblGrid>
                <a:gridCol w="4229100"/>
                <a:gridCol w="4229100"/>
              </a:tblGrid>
              <a:tr h="366161">
                <a:tc>
                  <a:txBody>
                    <a:bodyPr/>
                    <a:lstStyle/>
                    <a:p>
                      <a:pPr algn="ctr"/>
                      <a:r>
                        <a:rPr lang="en-US" sz="1500" dirty="0" smtClean="0">
                          <a:solidFill>
                            <a:schemeClr val="bg1"/>
                          </a:solidFill>
                          <a:latin typeface="Proxima Nova" pitchFamily="50" charset="0"/>
                        </a:rPr>
                        <a:t>Proven Xs (Causes)</a:t>
                      </a:r>
                      <a:endParaRPr lang="en-US" sz="1500" dirty="0">
                        <a:solidFill>
                          <a:schemeClr val="bg1"/>
                        </a:solidFill>
                        <a:latin typeface="Proxima Nova" pitchFamily="50" charset="0"/>
                      </a:endParaRPr>
                    </a:p>
                  </a:txBody>
                  <a:tcPr marT="34290" marB="34290">
                    <a:solidFill>
                      <a:srgbClr val="24135F"/>
                    </a:solidFill>
                  </a:tcPr>
                </a:tc>
                <a:tc>
                  <a:txBody>
                    <a:bodyPr/>
                    <a:lstStyle/>
                    <a:p>
                      <a:pPr algn="ctr"/>
                      <a:r>
                        <a:rPr lang="en-US" sz="1500" dirty="0" smtClean="0">
                          <a:solidFill>
                            <a:schemeClr val="bg1"/>
                          </a:solidFill>
                          <a:latin typeface="Proxima Nova" pitchFamily="50" charset="0"/>
                        </a:rPr>
                        <a:t>Strategies</a:t>
                      </a:r>
                      <a:endParaRPr lang="en-US" sz="1500" dirty="0">
                        <a:solidFill>
                          <a:schemeClr val="bg1"/>
                        </a:solidFill>
                        <a:latin typeface="Proxima Nova" pitchFamily="50" charset="0"/>
                      </a:endParaRPr>
                    </a:p>
                  </a:txBody>
                  <a:tcPr marT="34290" marB="34290">
                    <a:solidFill>
                      <a:srgbClr val="24135F"/>
                    </a:solidFill>
                  </a:tcPr>
                </a:tc>
              </a:tr>
              <a:tr h="499707">
                <a:tc>
                  <a:txBody>
                    <a:bodyPr/>
                    <a:lstStyle/>
                    <a:p>
                      <a:r>
                        <a:rPr lang="en-US" sz="1500" dirty="0" smtClean="0">
                          <a:latin typeface="Proxima Nova" pitchFamily="50" charset="0"/>
                        </a:rPr>
                        <a:t>Manual scales do not yield accurate results that</a:t>
                      </a:r>
                      <a:r>
                        <a:rPr lang="en-US" sz="1500" baseline="0" dirty="0" smtClean="0">
                          <a:latin typeface="Proxima Nova" pitchFamily="50" charset="0"/>
                        </a:rPr>
                        <a:t> are </a:t>
                      </a:r>
                      <a:r>
                        <a:rPr lang="en-US" sz="1500" dirty="0" smtClean="0">
                          <a:latin typeface="Proxima Nova" pitchFamily="50" charset="0"/>
                        </a:rPr>
                        <a:t>repeatable</a:t>
                      </a:r>
                      <a:endParaRPr lang="en-US" sz="1500" dirty="0">
                        <a:latin typeface="Proxima Nova" pitchFamily="50" charset="0"/>
                      </a:endParaRPr>
                    </a:p>
                  </a:txBody>
                  <a:tcPr marT="34290" marB="34290"/>
                </a:tc>
                <a:tc>
                  <a:txBody>
                    <a:bodyPr/>
                    <a:lstStyle/>
                    <a:p>
                      <a:r>
                        <a:rPr lang="en-US" sz="1500" dirty="0" smtClean="0">
                          <a:latin typeface="Proxima Nova" pitchFamily="50" charset="0"/>
                        </a:rPr>
                        <a:t>Invest in digital scales</a:t>
                      </a:r>
                      <a:endParaRPr lang="en-US" sz="1500" dirty="0">
                        <a:latin typeface="Proxima Nova" pitchFamily="50" charset="0"/>
                      </a:endParaRPr>
                    </a:p>
                  </a:txBody>
                  <a:tcPr marT="34290" marB="34290"/>
                </a:tc>
              </a:tr>
              <a:tr h="1142188">
                <a:tc>
                  <a:txBody>
                    <a:bodyPr/>
                    <a:lstStyle/>
                    <a:p>
                      <a:r>
                        <a:rPr lang="en-US" sz="1500" dirty="0" smtClean="0">
                          <a:latin typeface="Proxima Nova" pitchFamily="50" charset="0"/>
                        </a:rPr>
                        <a:t>Failing</a:t>
                      </a:r>
                      <a:r>
                        <a:rPr lang="en-US" sz="1500" baseline="0" dirty="0" smtClean="0">
                          <a:latin typeface="Proxima Nova" pitchFamily="50" charset="0"/>
                        </a:rPr>
                        <a:t> to train and communicate expected portioning tool to use leads to inaccuracy.</a:t>
                      </a:r>
                      <a:endParaRPr lang="en-US" sz="1500" dirty="0">
                        <a:latin typeface="Proxima Nova" pitchFamily="50" charset="0"/>
                      </a:endParaRPr>
                    </a:p>
                  </a:txBody>
                  <a:tcPr marT="34290" marB="34290"/>
                </a:tc>
                <a:tc>
                  <a:txBody>
                    <a:bodyPr/>
                    <a:lstStyle/>
                    <a:p>
                      <a:r>
                        <a:rPr lang="en-US" sz="1500" dirty="0" smtClean="0">
                          <a:latin typeface="Proxima Nova" pitchFamily="50" charset="0"/>
                        </a:rPr>
                        <a:t>Develop portion guide to specify portion utensil,</a:t>
                      </a:r>
                      <a:r>
                        <a:rPr lang="en-US" sz="1500" baseline="0" dirty="0" smtClean="0">
                          <a:latin typeface="Proxima Nova" pitchFamily="50" charset="0"/>
                        </a:rPr>
                        <a:t> build diagram and service container.</a:t>
                      </a:r>
                    </a:p>
                    <a:p>
                      <a:r>
                        <a:rPr lang="en-US" sz="1500" baseline="0" dirty="0" smtClean="0">
                          <a:latin typeface="Proxima Nova" pitchFamily="50" charset="0"/>
                        </a:rPr>
                        <a:t>Mandate a specified portion utensil by menu and service type.</a:t>
                      </a:r>
                      <a:endParaRPr lang="en-US" sz="1500" dirty="0">
                        <a:latin typeface="Proxima Nova" pitchFamily="50" charset="0"/>
                      </a:endParaRPr>
                    </a:p>
                  </a:txBody>
                  <a:tcPr marT="34290" marB="34290"/>
                </a:tc>
              </a:tr>
              <a:tr h="1423776">
                <a:tc>
                  <a:txBody>
                    <a:bodyPr/>
                    <a:lstStyle/>
                    <a:p>
                      <a:r>
                        <a:rPr lang="en-US" sz="1500" dirty="0" smtClean="0">
                          <a:latin typeface="Proxima Nova" pitchFamily="50" charset="0"/>
                        </a:rPr>
                        <a:t>Portioning deli meat ahead of service improves accuracy</a:t>
                      </a:r>
                      <a:endParaRPr lang="en-US" sz="1500" dirty="0">
                        <a:latin typeface="Proxima Nova" pitchFamily="50" charset="0"/>
                      </a:endParaRPr>
                    </a:p>
                  </a:txBody>
                  <a:tcPr marT="34290" marB="34290"/>
                </a:tc>
                <a:tc>
                  <a:txBody>
                    <a:bodyPr/>
                    <a:lstStyle/>
                    <a:p>
                      <a:pPr marL="0" indent="0">
                        <a:buFont typeface="Arial" panose="020B0604020202020204" pitchFamily="34" charset="0"/>
                        <a:buNone/>
                      </a:pPr>
                      <a:r>
                        <a:rPr lang="en-US" sz="1500" dirty="0" smtClean="0">
                          <a:latin typeface="Proxima Nova" pitchFamily="50" charset="0"/>
                        </a:rPr>
                        <a:t>Create a standard for how to pre-portion</a:t>
                      </a:r>
                    </a:p>
                    <a:p>
                      <a:pPr marL="0" indent="0">
                        <a:buFont typeface="Arial" panose="020B0604020202020204" pitchFamily="34" charset="0"/>
                        <a:buNone/>
                      </a:pPr>
                      <a:endParaRPr lang="en-US" sz="1500" dirty="0" smtClean="0">
                        <a:latin typeface="Proxima Nova" pitchFamily="50" charset="0"/>
                      </a:endParaRPr>
                    </a:p>
                    <a:p>
                      <a:pPr marL="0" indent="0">
                        <a:buFont typeface="Arial" panose="020B0604020202020204" pitchFamily="34" charset="0"/>
                        <a:buNone/>
                      </a:pPr>
                      <a:r>
                        <a:rPr lang="en-US" sz="1500" dirty="0" smtClean="0">
                          <a:latin typeface="Proxima Nova" pitchFamily="50" charset="0"/>
                        </a:rPr>
                        <a:t>Where acceptable, specify the use of vendor pre-sliced deli meat</a:t>
                      </a:r>
                      <a:r>
                        <a:rPr lang="en-US" sz="1500" baseline="0" dirty="0" smtClean="0">
                          <a:latin typeface="Proxima Nova" pitchFamily="50" charset="0"/>
                        </a:rPr>
                        <a:t> and standardize slice weight across deli meat types</a:t>
                      </a:r>
                      <a:endParaRPr lang="en-US" sz="1500" dirty="0">
                        <a:latin typeface="Proxima Nova" pitchFamily="50" charset="0"/>
                      </a:endParaRPr>
                    </a:p>
                  </a:txBody>
                  <a:tcPr marT="34290" marB="34290"/>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52</a:t>
            </a:fld>
            <a:endParaRPr lang="en" dirty="0"/>
          </a:p>
        </p:txBody>
      </p:sp>
    </p:spTree>
    <p:extLst>
      <p:ext uri="{BB962C8B-B14F-4D97-AF65-F5344CB8AC3E}">
        <p14:creationId xmlns:p14="http://schemas.microsoft.com/office/powerpoint/2010/main" val="894581838"/>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Grp="1" noChangeArrowheads="1"/>
          </p:cNvSpPr>
          <p:nvPr>
            <p:ph type="title"/>
          </p:nvPr>
        </p:nvSpPr>
        <p:spPr/>
        <p:txBody>
          <a:bodyPr/>
          <a:lstStyle/>
          <a:p>
            <a:pPr eaLnBrk="1" hangingPunct="1"/>
            <a:r>
              <a:rPr lang="en-US" dirty="0" smtClean="0"/>
              <a:t>Descriptions of Possible Solutions (Pros and Cons)</a:t>
            </a:r>
          </a:p>
        </p:txBody>
      </p:sp>
      <p:graphicFrame>
        <p:nvGraphicFramePr>
          <p:cNvPr id="2" name="Table 1"/>
          <p:cNvGraphicFramePr>
            <a:graphicFrameLocks noGrp="1"/>
          </p:cNvGraphicFramePr>
          <p:nvPr>
            <p:extLst>
              <p:ext uri="{D42A27DB-BD31-4B8C-83A1-F6EECF244321}">
                <p14:modId xmlns:p14="http://schemas.microsoft.com/office/powerpoint/2010/main" val="1983646145"/>
              </p:ext>
            </p:extLst>
          </p:nvPr>
        </p:nvGraphicFramePr>
        <p:xfrm>
          <a:off x="304801" y="971551"/>
          <a:ext cx="8458200" cy="4114799"/>
        </p:xfrm>
        <a:graphic>
          <a:graphicData uri="http://schemas.openxmlformats.org/drawingml/2006/table">
            <a:tbl>
              <a:tblPr firstRow="1" bandRow="1">
                <a:tableStyleId>{5C22544A-7EE6-4342-B048-85BDC9FD1C3A}</a:tableStyleId>
              </a:tblPr>
              <a:tblGrid>
                <a:gridCol w="2737991"/>
                <a:gridCol w="2900809"/>
                <a:gridCol w="2819400"/>
              </a:tblGrid>
              <a:tr h="302103">
                <a:tc>
                  <a:txBody>
                    <a:bodyPr/>
                    <a:lstStyle/>
                    <a:p>
                      <a:pPr algn="ctr"/>
                      <a:r>
                        <a:rPr lang="en-US" sz="1400" dirty="0" smtClean="0">
                          <a:solidFill>
                            <a:schemeClr val="bg1"/>
                          </a:solidFill>
                          <a:latin typeface="Proxima Nova" pitchFamily="50" charset="0"/>
                        </a:rPr>
                        <a:t>Possible Solution</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Strengths</a:t>
                      </a:r>
                      <a:r>
                        <a:rPr lang="en-US" sz="1400" baseline="0" dirty="0" smtClean="0">
                          <a:solidFill>
                            <a:schemeClr val="bg1"/>
                          </a:solidFill>
                          <a:latin typeface="Proxima Nova" pitchFamily="50" charset="0"/>
                        </a:rPr>
                        <a:t> (Pros)</a:t>
                      </a:r>
                      <a:endParaRPr lang="en-US" sz="1400" dirty="0">
                        <a:solidFill>
                          <a:schemeClr val="bg1"/>
                        </a:solidFill>
                        <a:latin typeface="Proxima Nova" pitchFamily="50" charset="0"/>
                      </a:endParaRPr>
                    </a:p>
                  </a:txBody>
                  <a:tcPr marT="34285" marB="34285">
                    <a:solidFill>
                      <a:srgbClr val="24135F"/>
                    </a:solidFill>
                  </a:tcPr>
                </a:tc>
                <a:tc>
                  <a:txBody>
                    <a:bodyPr/>
                    <a:lstStyle/>
                    <a:p>
                      <a:pPr algn="ctr"/>
                      <a:r>
                        <a:rPr lang="en-US" sz="1400" dirty="0" smtClean="0">
                          <a:solidFill>
                            <a:schemeClr val="bg1"/>
                          </a:solidFill>
                          <a:latin typeface="Proxima Nova" pitchFamily="50" charset="0"/>
                        </a:rPr>
                        <a:t>Weaknesses</a:t>
                      </a:r>
                      <a:r>
                        <a:rPr lang="en-US" sz="1400" baseline="0" dirty="0" smtClean="0">
                          <a:solidFill>
                            <a:schemeClr val="bg1"/>
                          </a:solidFill>
                          <a:latin typeface="Proxima Nova" pitchFamily="50" charset="0"/>
                        </a:rPr>
                        <a:t> (Cons)</a:t>
                      </a:r>
                      <a:endParaRPr lang="en-US" sz="1400" dirty="0">
                        <a:solidFill>
                          <a:schemeClr val="bg1"/>
                        </a:solidFill>
                        <a:latin typeface="Proxima Nova" pitchFamily="50" charset="0"/>
                      </a:endParaRPr>
                    </a:p>
                  </a:txBody>
                  <a:tcPr marT="34285" marB="34285">
                    <a:solidFill>
                      <a:srgbClr val="24135F"/>
                    </a:solidFill>
                  </a:tcPr>
                </a:tc>
              </a:tr>
              <a:tr h="1027293">
                <a:tc>
                  <a:txBody>
                    <a:bodyPr/>
                    <a:lstStyle/>
                    <a:p>
                      <a:r>
                        <a:rPr lang="en-US" sz="1400" dirty="0" smtClean="0">
                          <a:latin typeface="Proxima Nova" pitchFamily="50" charset="0"/>
                        </a:rPr>
                        <a:t>Invest in digital scales</a:t>
                      </a:r>
                      <a:endParaRPr lang="en-US" sz="1400" dirty="0">
                        <a:latin typeface="Proxima Nova" pitchFamily="50" charset="0"/>
                      </a:endParaRPr>
                    </a:p>
                  </a:txBody>
                  <a:tcPr marT="34285" marB="34285"/>
                </a:tc>
                <a:tc>
                  <a:txBody>
                    <a:bodyPr/>
                    <a:lstStyle/>
                    <a:p>
                      <a:pPr marL="285750" indent="-285750">
                        <a:buFont typeface="Arial" panose="020B0604020202020204" pitchFamily="34" charset="0"/>
                        <a:buChar char="•"/>
                      </a:pPr>
                      <a:r>
                        <a:rPr lang="en-US" sz="1200" dirty="0" smtClean="0">
                          <a:latin typeface="Proxima Nova" pitchFamily="50" charset="0"/>
                        </a:rPr>
                        <a:t>More accurate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Proxima Nova" pitchFamily="50" charset="0"/>
                        </a:rPr>
                        <a:t>Easier to read</a:t>
                      </a:r>
                    </a:p>
                    <a:p>
                      <a:pPr marL="285750" indent="-285750">
                        <a:buFont typeface="Arial" panose="020B0604020202020204" pitchFamily="34" charset="0"/>
                        <a:buChar char="•"/>
                      </a:pPr>
                      <a:r>
                        <a:rPr lang="en-US" sz="1200" dirty="0" smtClean="0">
                          <a:latin typeface="Proxima Nova" pitchFamily="50" charset="0"/>
                        </a:rPr>
                        <a:t>More consistent customer experience</a:t>
                      </a:r>
                    </a:p>
                    <a:p>
                      <a:endParaRPr lang="en-US" sz="1200" dirty="0">
                        <a:latin typeface="Proxima Nova" pitchFamily="50" charset="0"/>
                      </a:endParaRPr>
                    </a:p>
                  </a:txBody>
                  <a:tcPr marT="34285" marB="34285"/>
                </a:tc>
                <a:tc>
                  <a:txBody>
                    <a:bodyPr/>
                    <a:lstStyle/>
                    <a:p>
                      <a:pPr marL="285750" indent="-285750">
                        <a:buFont typeface="Arial" panose="020B0604020202020204" pitchFamily="34" charset="0"/>
                        <a:buChar char="•"/>
                      </a:pPr>
                      <a:r>
                        <a:rPr lang="en-US" sz="1200" dirty="0" smtClean="0">
                          <a:latin typeface="Proxima Nova" pitchFamily="50" charset="0"/>
                        </a:rPr>
                        <a:t>Investment.</a:t>
                      </a:r>
                    </a:p>
                    <a:p>
                      <a:pPr marL="285750" indent="-285750">
                        <a:buFont typeface="Arial" panose="020B0604020202020204" pitchFamily="34" charset="0"/>
                        <a:buChar char="•"/>
                      </a:pPr>
                      <a:r>
                        <a:rPr lang="en-US" sz="1200" dirty="0" smtClean="0">
                          <a:latin typeface="Proxima Nova" pitchFamily="50" charset="0"/>
                        </a:rPr>
                        <a:t>Cost of batteries or limited electricity access</a:t>
                      </a:r>
                    </a:p>
                    <a:p>
                      <a:pPr marL="285750" indent="-285750">
                        <a:buFont typeface="Arial" panose="020B0604020202020204" pitchFamily="34" charset="0"/>
                        <a:buChar char="•"/>
                      </a:pPr>
                      <a:r>
                        <a:rPr lang="en-US" sz="1200" dirty="0" smtClean="0">
                          <a:latin typeface="Proxima Nova" pitchFamily="50" charset="0"/>
                        </a:rPr>
                        <a:t>May need more than one model for different applications</a:t>
                      </a:r>
                      <a:endParaRPr lang="en-US" sz="1200" dirty="0">
                        <a:latin typeface="Proxima Nova" pitchFamily="50" charset="0"/>
                      </a:endParaRPr>
                    </a:p>
                  </a:txBody>
                  <a:tcPr marT="34285" marB="34285"/>
                </a:tc>
              </a:tr>
              <a:tr h="1203859">
                <a:tc>
                  <a:txBody>
                    <a:bodyPr/>
                    <a:lstStyle/>
                    <a:p>
                      <a:r>
                        <a:rPr lang="en-US" sz="1400" dirty="0" smtClean="0">
                          <a:latin typeface="Proxima Nova" pitchFamily="50" charset="0"/>
                        </a:rPr>
                        <a:t>Portion Guide with Build diagrams</a:t>
                      </a:r>
                      <a:endParaRPr lang="en-US" sz="1400" dirty="0">
                        <a:latin typeface="Proxima Nova" pitchFamily="50" charset="0"/>
                      </a:endParaRPr>
                    </a:p>
                  </a:txBody>
                  <a:tcPr marT="34285" marB="34285"/>
                </a:tc>
                <a:tc>
                  <a:txBody>
                    <a:bodyPr/>
                    <a:lstStyle/>
                    <a:p>
                      <a:pPr marL="285750" indent="-285750">
                        <a:buFont typeface="Arial" panose="020B0604020202020204" pitchFamily="34" charset="0"/>
                        <a:buChar char="•"/>
                      </a:pPr>
                      <a:r>
                        <a:rPr lang="en-US" sz="1200" dirty="0" smtClean="0">
                          <a:latin typeface="Proxima Nova" pitchFamily="50" charset="0"/>
                        </a:rPr>
                        <a:t>All-inclusive information</a:t>
                      </a:r>
                    </a:p>
                    <a:p>
                      <a:pPr marL="285750" indent="-285750">
                        <a:buFont typeface="Arial" panose="020B0604020202020204" pitchFamily="34" charset="0"/>
                        <a:buChar char="•"/>
                      </a:pPr>
                      <a:r>
                        <a:rPr lang="en-US" sz="1200" dirty="0" smtClean="0">
                          <a:latin typeface="Proxima Nova" pitchFamily="50" charset="0"/>
                        </a:rPr>
                        <a:t>Centrally compiled – same standard everywhere </a:t>
                      </a:r>
                    </a:p>
                    <a:p>
                      <a:pPr marL="285750" indent="-285750">
                        <a:buFont typeface="Arial" panose="020B0604020202020204" pitchFamily="34" charset="0"/>
                        <a:buChar char="•"/>
                      </a:pPr>
                      <a:r>
                        <a:rPr lang="en-US" sz="1200" baseline="0" dirty="0" smtClean="0">
                          <a:latin typeface="Proxima Nova" pitchFamily="50" charset="0"/>
                        </a:rPr>
                        <a:t>Correspond to PRIMA recipe numbers</a:t>
                      </a:r>
                      <a:endParaRPr lang="en-US" sz="1200" dirty="0">
                        <a:latin typeface="Proxima Nova" pitchFamily="50" charset="0"/>
                      </a:endParaRPr>
                    </a:p>
                  </a:txBody>
                  <a:tcPr marT="34285" marB="34285"/>
                </a:tc>
                <a:tc>
                  <a:txBody>
                    <a:bodyPr/>
                    <a:lstStyle/>
                    <a:p>
                      <a:pPr marL="285750" indent="-285750">
                        <a:buFont typeface="Arial" panose="020B0604020202020204" pitchFamily="34" charset="0"/>
                        <a:buChar char="•"/>
                      </a:pPr>
                      <a:r>
                        <a:rPr lang="en-US" sz="1200" dirty="0" smtClean="0">
                          <a:latin typeface="Proxima Nova" pitchFamily="50" charset="0"/>
                        </a:rPr>
                        <a:t>Time and effort to build</a:t>
                      </a:r>
                    </a:p>
                    <a:p>
                      <a:pPr marL="285750" indent="-285750">
                        <a:buFont typeface="Arial" panose="020B0604020202020204" pitchFamily="34" charset="0"/>
                        <a:buChar char="•"/>
                      </a:pPr>
                      <a:r>
                        <a:rPr lang="en-US" sz="1200" dirty="0" smtClean="0">
                          <a:latin typeface="Proxima Nova" pitchFamily="50" charset="0"/>
                        </a:rPr>
                        <a:t>Needs update with every menu update</a:t>
                      </a:r>
                    </a:p>
                    <a:p>
                      <a:pPr marL="285750" indent="-285750">
                        <a:buFont typeface="Arial" panose="020B0604020202020204" pitchFamily="34" charset="0"/>
                        <a:buChar char="•"/>
                      </a:pPr>
                      <a:r>
                        <a:rPr lang="en-US" sz="1200" dirty="0" smtClean="0">
                          <a:latin typeface="Proxima Nova" pitchFamily="50" charset="0"/>
                        </a:rPr>
                        <a:t>Some clients have non-standard contracts with different expectations</a:t>
                      </a:r>
                      <a:endParaRPr lang="en-US" sz="1200" dirty="0">
                        <a:latin typeface="Proxima Nova" pitchFamily="50" charset="0"/>
                      </a:endParaRPr>
                    </a:p>
                  </a:txBody>
                  <a:tcPr marT="34285" marB="34285"/>
                </a:tc>
              </a:tr>
              <a:tr h="1581544">
                <a:tc>
                  <a:txBody>
                    <a:bodyPr/>
                    <a:lstStyle/>
                    <a:p>
                      <a:r>
                        <a:rPr lang="en-US" sz="1400" dirty="0" smtClean="0">
                          <a:latin typeface="Proxima Nova" pitchFamily="50" charset="0"/>
                        </a:rPr>
                        <a:t>Pre-portion deli meat</a:t>
                      </a:r>
                      <a:endParaRPr lang="en-US" sz="1400" dirty="0">
                        <a:latin typeface="Proxima Nova" pitchFamily="50" charset="0"/>
                      </a:endParaRPr>
                    </a:p>
                  </a:txBody>
                  <a:tcPr marT="34285" marB="34285"/>
                </a:tc>
                <a:tc>
                  <a:txBody>
                    <a:bodyPr/>
                    <a:lstStyle/>
                    <a:p>
                      <a:pPr marL="285750" indent="-285750">
                        <a:buFont typeface="Arial" panose="020B0604020202020204" pitchFamily="34" charset="0"/>
                        <a:buChar char="•"/>
                      </a:pPr>
                      <a:r>
                        <a:rPr lang="en-US" sz="1200" dirty="0" smtClean="0">
                          <a:latin typeface="Proxima Nova" pitchFamily="50" charset="0"/>
                        </a:rPr>
                        <a:t>Consistency</a:t>
                      </a:r>
                    </a:p>
                    <a:p>
                      <a:pPr marL="285750" indent="-285750">
                        <a:buFont typeface="Arial" panose="020B0604020202020204" pitchFamily="34" charset="0"/>
                        <a:buChar char="•"/>
                      </a:pPr>
                      <a:r>
                        <a:rPr lang="en-US" sz="1200" dirty="0" smtClean="0">
                          <a:latin typeface="Proxima Nova" pitchFamily="50" charset="0"/>
                        </a:rPr>
                        <a:t>Single</a:t>
                      </a:r>
                      <a:r>
                        <a:rPr lang="en-US" sz="1200" baseline="0" dirty="0" smtClean="0">
                          <a:latin typeface="Proxima Nova" pitchFamily="50" charset="0"/>
                        </a:rPr>
                        <a:t> approach at all locations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Proxima Nova" pitchFamily="50" charset="0"/>
                        </a:rPr>
                        <a:t>Vendor pre-sliced has longer shelf life (vacuumed</a:t>
                      </a:r>
                      <a:r>
                        <a:rPr lang="en-US" sz="1200" baseline="0" dirty="0" smtClean="0">
                          <a:latin typeface="Proxima Nova" pitchFamily="50" charset="0"/>
                        </a:rPr>
                        <a:t> sealed pouches).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Proxima Nova" pitchFamily="50" charset="0"/>
                        </a:rPr>
                        <a:t>Speed of service</a:t>
                      </a:r>
                      <a:endParaRPr lang="en-US" sz="1200" dirty="0" smtClean="0">
                        <a:latin typeface="Proxima Nova" pitchFamily="50" charset="0"/>
                      </a:endParaRPr>
                    </a:p>
                    <a:p>
                      <a:pPr marL="285750" indent="-285750">
                        <a:buFont typeface="Arial" panose="020B0604020202020204" pitchFamily="34" charset="0"/>
                        <a:buChar char="•"/>
                      </a:pPr>
                      <a:endParaRPr lang="en-US" sz="1200" dirty="0">
                        <a:latin typeface="Proxima Nova" pitchFamily="50" charset="0"/>
                      </a:endParaRPr>
                    </a:p>
                  </a:txBody>
                  <a:tcPr marT="34285" marB="34285"/>
                </a:tc>
                <a:tc>
                  <a:txBody>
                    <a:bodyPr/>
                    <a:lstStyle/>
                    <a:p>
                      <a:pPr marL="285750" indent="-285750">
                        <a:buFont typeface="Arial" panose="020B0604020202020204" pitchFamily="34" charset="0"/>
                        <a:buChar char="•"/>
                      </a:pPr>
                      <a:r>
                        <a:rPr lang="en-US" sz="1200" dirty="0" smtClean="0">
                          <a:latin typeface="Proxima Nova" pitchFamily="50" charset="0"/>
                        </a:rPr>
                        <a:t>Possible poor perception of “vendor” pre-sliced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Proxima Nova" pitchFamily="50" charset="0"/>
                        </a:rPr>
                        <a:t>Some clients have non-standard contracts with different expectations</a:t>
                      </a:r>
                    </a:p>
                    <a:p>
                      <a:pPr marL="285750" indent="-285750">
                        <a:buFont typeface="Arial" panose="020B0604020202020204" pitchFamily="34" charset="0"/>
                        <a:buChar char="•"/>
                      </a:pPr>
                      <a:r>
                        <a:rPr lang="en-US" sz="1200" dirty="0" smtClean="0">
                          <a:latin typeface="Proxima Nova" pitchFamily="50" charset="0"/>
                        </a:rPr>
                        <a:t>Cost difference of pre-sliced</a:t>
                      </a:r>
                    </a:p>
                    <a:p>
                      <a:pPr marL="285750" indent="-285750">
                        <a:buFont typeface="Arial" panose="020B0604020202020204" pitchFamily="34" charset="0"/>
                        <a:buChar char="•"/>
                      </a:pPr>
                      <a:r>
                        <a:rPr lang="en-US" sz="1200" dirty="0" smtClean="0">
                          <a:latin typeface="Proxima Nova" pitchFamily="50" charset="0"/>
                        </a:rPr>
                        <a:t>Time to handle deli meat twice (slice &amp; portion)</a:t>
                      </a:r>
                      <a:endParaRPr lang="en-US" sz="1200" dirty="0">
                        <a:latin typeface="Proxima Nova" pitchFamily="50" charset="0"/>
                      </a:endParaRPr>
                    </a:p>
                  </a:txBody>
                  <a:tcPr marT="34285" marB="34285"/>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53</a:t>
            </a:fld>
            <a:endParaRPr lang="en" dirty="0"/>
          </a:p>
        </p:txBody>
      </p:sp>
    </p:spTree>
    <p:extLst>
      <p:ext uri="{BB962C8B-B14F-4D97-AF65-F5344CB8AC3E}">
        <p14:creationId xmlns:p14="http://schemas.microsoft.com/office/powerpoint/2010/main" val="3377245279"/>
      </p:ext>
    </p:extLst>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p:txBody>
          <a:bodyPr/>
          <a:lstStyle/>
          <a:p>
            <a:pPr eaLnBrk="1" hangingPunct="1"/>
            <a:r>
              <a:rPr lang="en-US" dirty="0" smtClean="0"/>
              <a:t>Evaluation Using Pugh Concept Selection Matrix</a:t>
            </a:r>
          </a:p>
        </p:txBody>
      </p:sp>
      <p:graphicFrame>
        <p:nvGraphicFramePr>
          <p:cNvPr id="2" name="Table 1"/>
          <p:cNvGraphicFramePr>
            <a:graphicFrameLocks noGrp="1"/>
          </p:cNvGraphicFramePr>
          <p:nvPr>
            <p:extLst>
              <p:ext uri="{D42A27DB-BD31-4B8C-83A1-F6EECF244321}">
                <p14:modId xmlns:p14="http://schemas.microsoft.com/office/powerpoint/2010/main" val="2075894360"/>
              </p:ext>
            </p:extLst>
          </p:nvPr>
        </p:nvGraphicFramePr>
        <p:xfrm>
          <a:off x="914400" y="1015371"/>
          <a:ext cx="7239000" cy="3766179"/>
        </p:xfrm>
        <a:graphic>
          <a:graphicData uri="http://schemas.openxmlformats.org/drawingml/2006/table">
            <a:tbl>
              <a:tblPr/>
              <a:tblGrid>
                <a:gridCol w="4005484"/>
                <a:gridCol w="859358"/>
                <a:gridCol w="699139"/>
                <a:gridCol w="859358"/>
                <a:gridCol w="815661"/>
              </a:tblGrid>
              <a:tr h="167100">
                <a:tc>
                  <a:txBody>
                    <a:bodyPr/>
                    <a:lstStyle/>
                    <a:p>
                      <a:pPr algn="l" fontAlgn="b"/>
                      <a:r>
                        <a:rPr lang="en-US" sz="1050" b="1" i="0" u="none" strike="noStrike" dirty="0">
                          <a:solidFill>
                            <a:srgbClr val="FFFFFF"/>
                          </a:solidFill>
                          <a:effectLst/>
                          <a:latin typeface="Proxima Nova" pitchFamily="50" charset="0"/>
                        </a:rPr>
                        <a:t>Pugh Selection </a:t>
                      </a:r>
                      <a:r>
                        <a:rPr lang="en-US" sz="1050" b="1" i="0" u="none" strike="noStrike" dirty="0" smtClean="0">
                          <a:solidFill>
                            <a:srgbClr val="FFFFFF"/>
                          </a:solidFill>
                          <a:effectLst/>
                          <a:latin typeface="Proxima Nova" pitchFamily="50" charset="0"/>
                        </a:rPr>
                        <a:t>Matrix</a:t>
                      </a:r>
                      <a:endParaRPr lang="en-US" sz="1050" b="1" i="0" u="none" strike="noStrike" dirty="0">
                        <a:solidFill>
                          <a:srgbClr val="FFFFFF"/>
                        </a:solidFill>
                        <a:effectLst/>
                        <a:latin typeface="Proxima Nova" pitchFamily="50" charset="0"/>
                      </a:endParaRPr>
                    </a:p>
                  </a:txBody>
                  <a:tcPr marL="7620" marR="7620" marT="5715" marB="0" anchor="b">
                    <a:lnL>
                      <a:noFill/>
                    </a:lnL>
                    <a:lnR>
                      <a:noFill/>
                    </a:lnR>
                    <a:lnT>
                      <a:noFill/>
                    </a:lnT>
                    <a:lnB>
                      <a:noFill/>
                    </a:lnB>
                    <a:solidFill>
                      <a:srgbClr val="24135F"/>
                    </a:solidFill>
                  </a:tcPr>
                </a:tc>
                <a:tc>
                  <a:txBody>
                    <a:bodyPr/>
                    <a:lstStyle/>
                    <a:p>
                      <a:pPr algn="l" fontAlgn="b"/>
                      <a:r>
                        <a:rPr lang="en-US" sz="700" b="0" i="0" u="none" strike="noStrike" dirty="0">
                          <a:solidFill>
                            <a:srgbClr val="FFFFFF"/>
                          </a:solidFill>
                          <a:effectLst/>
                          <a:latin typeface="Proxima Nova" pitchFamily="50" charset="0"/>
                        </a:rPr>
                        <a:t> </a:t>
                      </a:r>
                    </a:p>
                  </a:txBody>
                  <a:tcPr marL="7620" marR="7620" marT="5715" marB="0" anchor="b">
                    <a:lnL>
                      <a:noFill/>
                    </a:lnL>
                    <a:lnR>
                      <a:noFill/>
                    </a:lnR>
                    <a:lnT>
                      <a:noFill/>
                    </a:lnT>
                    <a:lnB>
                      <a:noFill/>
                    </a:lnB>
                    <a:solidFill>
                      <a:srgbClr val="24135F"/>
                    </a:solidFill>
                  </a:tcPr>
                </a:tc>
                <a:tc>
                  <a:txBody>
                    <a:bodyPr/>
                    <a:lstStyle/>
                    <a:p>
                      <a:pPr algn="l" fontAlgn="b"/>
                      <a:r>
                        <a:rPr lang="en-US" sz="700" b="0" i="0" u="none" strike="noStrike" dirty="0">
                          <a:solidFill>
                            <a:srgbClr val="FFFFFF"/>
                          </a:solidFill>
                          <a:effectLst/>
                          <a:latin typeface="Proxima Nova" pitchFamily="50" charset="0"/>
                        </a:rPr>
                        <a:t> </a:t>
                      </a:r>
                    </a:p>
                  </a:txBody>
                  <a:tcPr marL="7620" marR="7620" marT="5715" marB="0" anchor="b">
                    <a:lnL>
                      <a:noFill/>
                    </a:lnL>
                    <a:lnR>
                      <a:noFill/>
                    </a:lnR>
                    <a:lnT>
                      <a:noFill/>
                    </a:lnT>
                    <a:lnB w="12700" cap="flat" cmpd="sng" algn="ctr">
                      <a:solidFill>
                        <a:srgbClr val="000000"/>
                      </a:solidFill>
                      <a:prstDash val="solid"/>
                      <a:round/>
                      <a:headEnd type="none" w="med" len="med"/>
                      <a:tailEnd type="none" w="med" len="med"/>
                    </a:lnB>
                    <a:solidFill>
                      <a:srgbClr val="24135F"/>
                    </a:solidFill>
                  </a:tcPr>
                </a:tc>
                <a:tc>
                  <a:txBody>
                    <a:bodyPr/>
                    <a:lstStyle/>
                    <a:p>
                      <a:pPr algn="l" fontAlgn="b"/>
                      <a:r>
                        <a:rPr lang="en-US" sz="700" b="0" i="0" u="none" strike="noStrike" dirty="0">
                          <a:solidFill>
                            <a:srgbClr val="FFFFFF"/>
                          </a:solidFill>
                          <a:effectLst/>
                          <a:latin typeface="Proxima Nova" pitchFamily="50" charset="0"/>
                        </a:rPr>
                        <a:t> </a:t>
                      </a:r>
                    </a:p>
                  </a:txBody>
                  <a:tcPr marL="7620" marR="7620" marT="5715" marB="0" anchor="b">
                    <a:lnL>
                      <a:noFill/>
                    </a:lnL>
                    <a:lnR>
                      <a:noFill/>
                    </a:lnR>
                    <a:lnT>
                      <a:noFill/>
                    </a:lnT>
                    <a:lnB w="12700" cap="flat" cmpd="sng" algn="ctr">
                      <a:solidFill>
                        <a:srgbClr val="000000"/>
                      </a:solidFill>
                      <a:prstDash val="solid"/>
                      <a:round/>
                      <a:headEnd type="none" w="med" len="med"/>
                      <a:tailEnd type="none" w="med" len="med"/>
                    </a:lnB>
                    <a:solidFill>
                      <a:srgbClr val="24135F"/>
                    </a:solidFill>
                  </a:tcPr>
                </a:tc>
                <a:tc>
                  <a:txBody>
                    <a:bodyPr/>
                    <a:lstStyle/>
                    <a:p>
                      <a:pPr algn="l" fontAlgn="b"/>
                      <a:r>
                        <a:rPr lang="en-US" sz="700" b="0" i="0" u="none" strike="noStrike" dirty="0">
                          <a:solidFill>
                            <a:srgbClr val="FFFFFF"/>
                          </a:solidFill>
                          <a:effectLst/>
                          <a:latin typeface="Proxima Nova" pitchFamily="50" charset="0"/>
                        </a:rPr>
                        <a:t> </a:t>
                      </a:r>
                    </a:p>
                  </a:txBody>
                  <a:tcPr marL="7620" marR="7620" marT="5715" marB="0" anchor="b">
                    <a:lnL>
                      <a:noFill/>
                    </a:lnL>
                    <a:lnR>
                      <a:noFill/>
                    </a:lnR>
                    <a:lnT>
                      <a:noFill/>
                    </a:lnT>
                    <a:lnB w="12700" cap="flat" cmpd="sng" algn="ctr">
                      <a:solidFill>
                        <a:srgbClr val="000000"/>
                      </a:solidFill>
                      <a:prstDash val="solid"/>
                      <a:round/>
                      <a:headEnd type="none" w="med" len="med"/>
                      <a:tailEnd type="none" w="med" len="med"/>
                    </a:lnB>
                    <a:solidFill>
                      <a:srgbClr val="24135F"/>
                    </a:solidFill>
                  </a:tcPr>
                </a:tc>
              </a:tr>
              <a:tr h="123030">
                <a:tc>
                  <a:txBody>
                    <a:bodyPr/>
                    <a:lstStyle/>
                    <a:p>
                      <a:pPr algn="ctr" fontAlgn="ctr"/>
                      <a:endParaRPr lang="en-US" sz="700" b="0" i="0" u="none" strike="noStrike">
                        <a:solidFill>
                          <a:srgbClr val="000000"/>
                        </a:solidFill>
                        <a:effectLst/>
                        <a:latin typeface="Proxima Nova" pitchFamily="50" charset="0"/>
                      </a:endParaRPr>
                    </a:p>
                  </a:txBody>
                  <a:tcPr marL="7620" marR="7620" marT="571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Proxima Nova" pitchFamily="50" charset="0"/>
                      </a:endParaRPr>
                    </a:p>
                  </a:txBody>
                  <a:tcPr marL="7620" marR="7620" marT="571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en-US" sz="700" b="1" i="0" u="none" strike="noStrike">
                          <a:solidFill>
                            <a:srgbClr val="000000"/>
                          </a:solidFill>
                          <a:effectLst/>
                          <a:latin typeface="Proxima Nova" pitchFamily="50" charset="0"/>
                        </a:rPr>
                        <a:t>Alternative Concepts</a:t>
                      </a:r>
                    </a:p>
                  </a:txBody>
                  <a:tcPr marL="7620" marR="7620" marT="57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58072">
                <a:tc>
                  <a:txBody>
                    <a:bodyPr/>
                    <a:lstStyle/>
                    <a:p>
                      <a:pPr algn="l" fontAlgn="ctr"/>
                      <a:r>
                        <a:rPr lang="en-US" sz="2000" b="1" i="0" u="none" strike="noStrike" dirty="0">
                          <a:solidFill>
                            <a:srgbClr val="000000"/>
                          </a:solidFill>
                          <a:effectLst/>
                          <a:latin typeface="Proxima Nova" pitchFamily="50" charset="0"/>
                        </a:rPr>
                        <a:t>Criteria</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Rating (1-10)</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700" b="1" i="0" u="none" strike="noStrike">
                          <a:solidFill>
                            <a:srgbClr val="000000"/>
                          </a:solidFill>
                          <a:effectLst/>
                          <a:latin typeface="Proxima Nova" pitchFamily="50" charset="0"/>
                        </a:rPr>
                        <a:t>Digital portion scales </a:t>
                      </a:r>
                    </a:p>
                  </a:txBody>
                  <a:tcPr marL="7620" marR="7620" marT="571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Supervised Training </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Pre-portioning</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Improves portioning accuracy</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9</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Ease of implementation and adaption</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9</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s</a:t>
                      </a:r>
                    </a:p>
                  </a:txBody>
                  <a:tcPr marL="7620" marR="7620"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Process change sustainability</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7</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Time needed to implement</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8</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s</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s</a:t>
                      </a:r>
                    </a:p>
                  </a:txBody>
                  <a:tcPr marL="7620" marR="7620"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Additional resources required, training, LOB approval, </a:t>
                      </a:r>
                      <a:r>
                        <a:rPr lang="en-US" sz="1100" b="0" i="0" u="none" strike="noStrike" dirty="0" smtClean="0">
                          <a:solidFill>
                            <a:srgbClr val="000000"/>
                          </a:solidFill>
                          <a:effectLst/>
                          <a:latin typeface="Proxima Nova" pitchFamily="50" charset="0"/>
                        </a:rPr>
                        <a:t>etc.</a:t>
                      </a:r>
                      <a:endParaRPr lang="en-US" sz="1100" b="0" i="0" u="none" strike="noStrike" dirty="0">
                        <a:solidFill>
                          <a:srgbClr val="000000"/>
                        </a:solidFill>
                        <a:effectLst/>
                        <a:latin typeface="Proxima Nova" pitchFamily="50" charset="0"/>
                      </a:endParaRP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7</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Simplicity</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8</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Proxima Nova" pitchFamily="50" charset="0"/>
                        </a:rPr>
                        <a:t>+</a:t>
                      </a:r>
                    </a:p>
                  </a:txBody>
                  <a:tcPr marL="7620" marR="7620"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001">
                <a:tc>
                  <a:txBody>
                    <a:bodyPr/>
                    <a:lstStyle/>
                    <a:p>
                      <a:pPr algn="l" fontAlgn="ctr"/>
                      <a:r>
                        <a:rPr lang="en-US" sz="1100" b="0" i="0" u="none" strike="noStrike" dirty="0">
                          <a:solidFill>
                            <a:srgbClr val="000000"/>
                          </a:solidFill>
                          <a:effectLst/>
                          <a:latin typeface="Proxima Nova" pitchFamily="50" charset="0"/>
                        </a:rPr>
                        <a:t>Cost of implementation</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Proxima Nova" pitchFamily="50" charset="0"/>
                        </a:rPr>
                        <a:t>7</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Proxima Nova" pitchFamily="50" charset="0"/>
                        </a:rPr>
                        <a:t>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030">
                <a:tc>
                  <a:txBody>
                    <a:bodyPr/>
                    <a:lstStyle/>
                    <a:p>
                      <a:pPr algn="l" fontAlgn="ctr"/>
                      <a:r>
                        <a:rPr lang="en-US" sz="700" b="0" i="0" u="none" strike="noStrike" dirty="0">
                          <a:solidFill>
                            <a:srgbClr val="000000"/>
                          </a:solidFill>
                          <a:effectLst/>
                          <a:latin typeface="Proxima Nova" pitchFamily="50" charset="0"/>
                        </a:rPr>
                        <a:t> </a:t>
                      </a:r>
                    </a:p>
                  </a:txBody>
                  <a:tcPr marL="7620" marR="7620" marT="571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Proxima Nova" pitchFamily="50" charset="0"/>
                        </a:rPr>
                        <a:t> </a:t>
                      </a:r>
                    </a:p>
                  </a:txBody>
                  <a:tcPr marL="7620" marR="7620" marT="571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Proxima Nova" pitchFamily="50" charset="0"/>
                        </a:rPr>
                        <a:t> </a:t>
                      </a:r>
                    </a:p>
                  </a:txBody>
                  <a:tcPr marL="7620" marR="7620"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Proxima Nova" pitchFamily="50" charset="0"/>
                        </a:rPr>
                        <a:t> </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Proxima Nova" pitchFamily="50" charset="0"/>
                        </a:rPr>
                        <a:t> </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030">
                <a:tc>
                  <a:txBody>
                    <a:bodyPr/>
                    <a:lstStyle/>
                    <a:p>
                      <a:pPr algn="l" fontAlgn="ctr"/>
                      <a:endParaRPr lang="en-US" sz="700" b="0" i="0" u="none" strike="noStrike">
                        <a:solidFill>
                          <a:srgbClr val="000000"/>
                        </a:solidFill>
                        <a:effectLst/>
                        <a:latin typeface="Proxima Nova" pitchFamily="50" charset="0"/>
                      </a:endParaRPr>
                    </a:p>
                  </a:txBody>
                  <a:tcPr marL="7620" marR="7620" marT="57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1" i="0" u="none" strike="noStrike">
                        <a:solidFill>
                          <a:srgbClr val="000000"/>
                        </a:solidFill>
                        <a:effectLst/>
                        <a:latin typeface="Proxima Nova" pitchFamily="50" charset="0"/>
                      </a:endParaRPr>
                    </a:p>
                  </a:txBody>
                  <a:tcPr marL="7620" marR="7620" marT="571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a:solidFill>
                          <a:srgbClr val="000000"/>
                        </a:solidFill>
                        <a:effectLst/>
                        <a:latin typeface="Proxima Nova" pitchFamily="50" charset="0"/>
                      </a:endParaRPr>
                    </a:p>
                  </a:txBody>
                  <a:tcPr marL="7620" marR="7620" marT="57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Proxima Nova" pitchFamily="50" charset="0"/>
                      </a:endParaRPr>
                    </a:p>
                  </a:txBody>
                  <a:tcPr marL="7620" marR="7620" marT="57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solidFill>
                          <a:srgbClr val="000000"/>
                        </a:solidFill>
                        <a:effectLst/>
                        <a:latin typeface="Proxima Nova" pitchFamily="50" charset="0"/>
                      </a:endParaRPr>
                    </a:p>
                  </a:txBody>
                  <a:tcPr marL="7620" marR="7620" marT="571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030">
                <a:tc>
                  <a:txBody>
                    <a:bodyPr/>
                    <a:lstStyle/>
                    <a:p>
                      <a:pPr algn="r" fontAlgn="ctr"/>
                      <a:r>
                        <a:rPr lang="en-US" sz="700" b="1" i="0" u="none" strike="noStrike">
                          <a:solidFill>
                            <a:srgbClr val="000000"/>
                          </a:solidFill>
                          <a:effectLst/>
                          <a:latin typeface="Proxima Nova" pitchFamily="50" charset="0"/>
                        </a:rPr>
                        <a:t>Sum of Positives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Proxima Nova" pitchFamily="50" charset="0"/>
                      </a:endParaRP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solidFill>
                            <a:srgbClr val="000000"/>
                          </a:solidFill>
                          <a:effectLst/>
                          <a:latin typeface="Proxima Nova" pitchFamily="50" charset="0"/>
                        </a:rPr>
                        <a:t>5</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3</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6</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030">
                <a:tc>
                  <a:txBody>
                    <a:bodyPr/>
                    <a:lstStyle/>
                    <a:p>
                      <a:pPr algn="r" fontAlgn="ctr"/>
                      <a:r>
                        <a:rPr lang="en-US" sz="700" b="1" i="0" u="none" strike="noStrike">
                          <a:solidFill>
                            <a:srgbClr val="000000"/>
                          </a:solidFill>
                          <a:effectLst/>
                          <a:latin typeface="Proxima Nova" pitchFamily="50" charset="0"/>
                        </a:rPr>
                        <a:t>Sum of Negatives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Proxima Nova" pitchFamily="50" charset="0"/>
                      </a:endParaRP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solidFill>
                            <a:srgbClr val="000000"/>
                          </a:solidFill>
                          <a:effectLst/>
                          <a:latin typeface="Proxima Nova" pitchFamily="50" charset="0"/>
                        </a:rPr>
                        <a:t>1</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1</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0</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030">
                <a:tc>
                  <a:txBody>
                    <a:bodyPr/>
                    <a:lstStyle/>
                    <a:p>
                      <a:pPr algn="r" fontAlgn="ctr"/>
                      <a:r>
                        <a:rPr lang="en-US" sz="700" b="1" i="0" u="none" strike="noStrike">
                          <a:solidFill>
                            <a:srgbClr val="000000"/>
                          </a:solidFill>
                          <a:effectLst/>
                          <a:latin typeface="Proxima Nova" pitchFamily="50" charset="0"/>
                        </a:rPr>
                        <a:t>Sum of Sames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Proxima Nova" pitchFamily="50" charset="0"/>
                      </a:endParaRP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solidFill>
                            <a:srgbClr val="000000"/>
                          </a:solidFill>
                          <a:effectLst/>
                          <a:latin typeface="Proxima Nova" pitchFamily="50" charset="0"/>
                        </a:rPr>
                        <a:t>1</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3</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1</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790">
                <a:tc>
                  <a:txBody>
                    <a:bodyPr/>
                    <a:lstStyle/>
                    <a:p>
                      <a:pPr algn="r" fontAlgn="ctr"/>
                      <a:r>
                        <a:rPr lang="en-US" sz="1100" b="1" i="0" u="none" strike="noStrike" dirty="0">
                          <a:solidFill>
                            <a:srgbClr val="000000"/>
                          </a:solidFill>
                          <a:effectLst/>
                          <a:latin typeface="Proxima Nova" pitchFamily="50" charset="0"/>
                        </a:rPr>
                        <a:t>Weighted Sum of Positives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000000"/>
                        </a:solidFill>
                        <a:effectLst/>
                        <a:latin typeface="Proxima Nova" pitchFamily="50" charset="0"/>
                      </a:endParaRP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Proxima Nova" pitchFamily="50" charset="0"/>
                        </a:rPr>
                        <a:t>40</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Proxima Nova" pitchFamily="50" charset="0"/>
                        </a:rPr>
                        <a:t>24</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Proxima Nova" pitchFamily="50" charset="0"/>
                        </a:rPr>
                        <a:t>48</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030">
                <a:tc>
                  <a:txBody>
                    <a:bodyPr/>
                    <a:lstStyle/>
                    <a:p>
                      <a:pPr algn="r" fontAlgn="ctr"/>
                      <a:r>
                        <a:rPr lang="en-US" sz="700" b="1" i="0" u="none" strike="noStrike">
                          <a:solidFill>
                            <a:srgbClr val="000000"/>
                          </a:solidFill>
                          <a:effectLst/>
                          <a:latin typeface="Proxima Nova" pitchFamily="50" charset="0"/>
                        </a:rPr>
                        <a:t>Weighted Sum of Negatives</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700" b="0" i="0" u="none" strike="noStrike">
                        <a:solidFill>
                          <a:srgbClr val="000000"/>
                        </a:solidFill>
                        <a:effectLst/>
                        <a:latin typeface="Proxima Nova" pitchFamily="50" charset="0"/>
                      </a:endParaRP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a:solidFill>
                            <a:srgbClr val="000000"/>
                          </a:solidFill>
                          <a:effectLst/>
                          <a:latin typeface="Proxima Nova" pitchFamily="50" charset="0"/>
                        </a:rPr>
                        <a:t>7</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Proxima Nova" pitchFamily="50" charset="0"/>
                        </a:rPr>
                        <a:t>7</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Proxima Nova" pitchFamily="50" charset="0"/>
                        </a:rPr>
                        <a:t>0</a:t>
                      </a:r>
                    </a:p>
                  </a:txBody>
                  <a:tcPr marL="7620" marR="7620"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54</a:t>
            </a:fld>
            <a:endParaRPr lang="en" dirty="0"/>
          </a:p>
        </p:txBody>
      </p:sp>
    </p:spTree>
    <p:extLst>
      <p:ext uri="{BB962C8B-B14F-4D97-AF65-F5344CB8AC3E}">
        <p14:creationId xmlns:p14="http://schemas.microsoft.com/office/powerpoint/2010/main" val="323107813"/>
      </p:ext>
    </p:extLst>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pPr eaLnBrk="1" hangingPunct="1"/>
            <a:r>
              <a:rPr lang="en-US" dirty="0" smtClean="0"/>
              <a:t>Pilot (as applicable)</a:t>
            </a:r>
          </a:p>
        </p:txBody>
      </p:sp>
      <p:sp>
        <p:nvSpPr>
          <p:cNvPr id="55301" name="Rectangle 5"/>
          <p:cNvSpPr>
            <a:spLocks noGrp="1" noChangeArrowheads="1"/>
          </p:cNvSpPr>
          <p:nvPr>
            <p:ph type="body" idx="1"/>
          </p:nvPr>
        </p:nvSpPr>
        <p:spPr/>
        <p:txBody>
          <a:bodyPr/>
          <a:lstStyle/>
          <a:p>
            <a:pPr marL="0" indent="0" eaLnBrk="1" hangingPunct="1"/>
            <a:r>
              <a:rPr lang="en-US" sz="1400" dirty="0" smtClean="0"/>
              <a:t>Digital Scales</a:t>
            </a:r>
            <a:r>
              <a:rPr lang="en-US" sz="1400" dirty="0"/>
              <a:t> </a:t>
            </a:r>
            <a:endParaRPr lang="en-US" sz="1400" dirty="0" smtClean="0"/>
          </a:p>
          <a:p>
            <a:pPr marL="598488" lvl="1" indent="-457200" eaLnBrk="1" hangingPunct="1">
              <a:buFont typeface="+mj-lt"/>
              <a:buAutoNum type="arabicPeriod"/>
            </a:pPr>
            <a:r>
              <a:rPr lang="en-US" dirty="0" smtClean="0"/>
              <a:t>Identify at least 5 locations that currently used manual scales and choose at least one weighed portion</a:t>
            </a:r>
          </a:p>
          <a:p>
            <a:pPr marL="598488" lvl="1" indent="-457200" eaLnBrk="1" hangingPunct="1">
              <a:buFont typeface="+mj-lt"/>
              <a:buAutoNum type="arabicPeriod"/>
            </a:pPr>
            <a:r>
              <a:rPr lang="en-US" dirty="0" smtClean="0"/>
              <a:t>Calculate total food cost of weighed portions before implementation and cost after</a:t>
            </a:r>
          </a:p>
          <a:p>
            <a:pPr marL="598488" lvl="1" indent="-457200" eaLnBrk="1" hangingPunct="1">
              <a:buFont typeface="+mj-lt"/>
              <a:buAutoNum type="arabicPeriod"/>
            </a:pPr>
            <a:endParaRPr lang="en-US" sz="800" dirty="0"/>
          </a:p>
          <a:p>
            <a:pPr marL="0" indent="0" eaLnBrk="1" hangingPunct="1"/>
            <a:r>
              <a:rPr lang="en-US" sz="1400" dirty="0" smtClean="0"/>
              <a:t>Portion Guide – pilot complete</a:t>
            </a:r>
          </a:p>
          <a:p>
            <a:pPr marL="598488" lvl="1" indent="-457200" eaLnBrk="1" hangingPunct="1">
              <a:buFont typeface="+mj-lt"/>
              <a:buAutoNum type="arabicPeriod"/>
            </a:pPr>
            <a:r>
              <a:rPr lang="en-US" dirty="0" smtClean="0"/>
              <a:t>Extend the implementation of Room Service portion guide to more Healthcare locations.</a:t>
            </a:r>
          </a:p>
          <a:p>
            <a:pPr marL="598488" lvl="1" indent="-457200" eaLnBrk="1" hangingPunct="1">
              <a:buFont typeface="+mj-lt"/>
              <a:buAutoNum type="arabicPeriod"/>
            </a:pPr>
            <a:r>
              <a:rPr lang="en-US" dirty="0" smtClean="0"/>
              <a:t>Create a portion guide for the summer retail menu.  Conduct before and after study in </a:t>
            </a:r>
            <a:r>
              <a:rPr lang="en-US" dirty="0"/>
              <a:t>5</a:t>
            </a:r>
            <a:r>
              <a:rPr lang="en-US" dirty="0" smtClean="0"/>
              <a:t> locations.</a:t>
            </a:r>
          </a:p>
          <a:p>
            <a:pPr marL="242888" lvl="1" indent="0" eaLnBrk="1" hangingPunct="1">
              <a:buNone/>
            </a:pPr>
            <a:endParaRPr lang="en-US" sz="900" dirty="0" smtClean="0"/>
          </a:p>
          <a:p>
            <a:pPr marL="0" indent="0" eaLnBrk="1" hangingPunct="1"/>
            <a:r>
              <a:rPr lang="en-US" sz="1400" dirty="0" smtClean="0"/>
              <a:t>Pre-portion deli meat</a:t>
            </a:r>
          </a:p>
          <a:p>
            <a:pPr marL="598488" lvl="1" indent="-457200" eaLnBrk="1" hangingPunct="1">
              <a:buFont typeface="+mj-lt"/>
              <a:buAutoNum type="arabicPeriod"/>
            </a:pPr>
            <a:r>
              <a:rPr lang="en-US" dirty="0" smtClean="0"/>
              <a:t>Where appropriate, move locations from in-house sliced to vendor to pre-sliced.</a:t>
            </a:r>
          </a:p>
          <a:p>
            <a:pPr marL="598488" lvl="1" indent="-457200" eaLnBrk="1" hangingPunct="1">
              <a:buFont typeface="+mj-lt"/>
              <a:buAutoNum type="arabicPeriod"/>
            </a:pPr>
            <a:r>
              <a:rPr lang="en-US" dirty="0" smtClean="0"/>
              <a:t>Require pre-portioned bundles prior to service (e.g., rolls for pre-sliced or balls for shaved).  Conduct COGS comparison as well as look for any change in customer behavior.</a:t>
            </a:r>
          </a:p>
          <a:p>
            <a:pPr marL="141288" lvl="1" indent="0" eaLnBrk="1" hangingPunct="1">
              <a:buNone/>
            </a:pPr>
            <a:endParaRPr lang="en-US" dirty="0" smtClean="0"/>
          </a:p>
          <a:p>
            <a:pPr marL="598488" lvl="1" indent="-457200" eaLnBrk="1" hangingPunct="1">
              <a:buFont typeface="+mj-lt"/>
              <a:buAutoNum type="arabicPeriod"/>
            </a:pPr>
            <a:endParaRPr lang="en-US" dirty="0" smtClean="0"/>
          </a:p>
        </p:txBody>
      </p:sp>
      <p:sp>
        <p:nvSpPr>
          <p:cNvPr id="55299" name="Rectangle 3"/>
          <p:cNvSpPr>
            <a:spLocks noChangeArrowheads="1"/>
          </p:cNvSpPr>
          <p:nvPr/>
        </p:nvSpPr>
        <p:spPr bwMode="auto">
          <a:xfrm>
            <a:off x="415926" y="604837"/>
            <a:ext cx="379413" cy="1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94" tIns="40995" rIns="81994" bIns="40995" anchor="b"/>
          <a:lstStyle/>
          <a:p>
            <a:pPr algn="l">
              <a:buSzTx/>
            </a:pPr>
            <a:endParaRPr lang="en-US" sz="500" dirty="0">
              <a:solidFill>
                <a:schemeClr val="folHlink"/>
              </a:solidFill>
            </a:endParaRPr>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55</a:t>
            </a:fld>
            <a:endParaRPr lang="en" dirty="0"/>
          </a:p>
        </p:txBody>
      </p:sp>
    </p:spTree>
    <p:extLst>
      <p:ext uri="{BB962C8B-B14F-4D97-AF65-F5344CB8AC3E}">
        <p14:creationId xmlns:p14="http://schemas.microsoft.com/office/powerpoint/2010/main" val="55668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Grp="1" noChangeArrowheads="1"/>
          </p:cNvSpPr>
          <p:nvPr>
            <p:ph type="title"/>
          </p:nvPr>
        </p:nvSpPr>
        <p:spPr/>
        <p:txBody>
          <a:bodyPr/>
          <a:lstStyle/>
          <a:p>
            <a:pPr eaLnBrk="1" hangingPunct="1"/>
            <a:r>
              <a:rPr lang="en-US" dirty="0" smtClean="0"/>
              <a:t>Future State Process Map(s)</a:t>
            </a:r>
          </a:p>
        </p:txBody>
      </p:sp>
      <p:pic>
        <p:nvPicPr>
          <p:cNvPr id="7" name="Picture 6"/>
          <p:cNvPicPr>
            <a:picLocks noChangeAspect="1"/>
          </p:cNvPicPr>
          <p:nvPr/>
        </p:nvPicPr>
        <p:blipFill>
          <a:blip r:embed="rId2"/>
          <a:stretch>
            <a:fillRect/>
          </a:stretch>
        </p:blipFill>
        <p:spPr>
          <a:xfrm>
            <a:off x="914402" y="1028700"/>
            <a:ext cx="6211614" cy="3752850"/>
          </a:xfrm>
          <a:prstGeom prst="rect">
            <a:avLst/>
          </a:prstGeom>
        </p:spPr>
      </p:pic>
      <p:sp>
        <p:nvSpPr>
          <p:cNvPr id="3" name="Oval 2"/>
          <p:cNvSpPr/>
          <p:nvPr/>
        </p:nvSpPr>
        <p:spPr bwMode="auto">
          <a:xfrm>
            <a:off x="2057400" y="1595437"/>
            <a:ext cx="2743200" cy="2176463"/>
          </a:xfrm>
          <a:prstGeom prst="ellipse">
            <a:avLst/>
          </a:prstGeom>
          <a:noFill/>
          <a:ln w="41275" cap="flat" cmpd="sng" algn="ctr">
            <a:solidFill>
              <a:schemeClr val="bg2">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6" name="Oval 5"/>
          <p:cNvSpPr/>
          <p:nvPr/>
        </p:nvSpPr>
        <p:spPr bwMode="auto">
          <a:xfrm>
            <a:off x="4876800" y="1095707"/>
            <a:ext cx="2743200" cy="2690813"/>
          </a:xfrm>
          <a:prstGeom prst="ellipse">
            <a:avLst/>
          </a:prstGeom>
          <a:noFill/>
          <a:ln w="41275" cap="flat" cmpd="sng" algn="ctr">
            <a:solidFill>
              <a:schemeClr val="bg2">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4" name="TextBox 3"/>
          <p:cNvSpPr txBox="1"/>
          <p:nvPr/>
        </p:nvSpPr>
        <p:spPr>
          <a:xfrm>
            <a:off x="7391400" y="3257550"/>
            <a:ext cx="1402624" cy="830997"/>
          </a:xfrm>
          <a:prstGeom prst="rect">
            <a:avLst/>
          </a:prstGeom>
          <a:noFill/>
          <a:ln>
            <a:solidFill>
              <a:schemeClr val="bg2">
                <a:lumMod val="50000"/>
              </a:schemeClr>
            </a:solidFill>
          </a:ln>
        </p:spPr>
        <p:txBody>
          <a:bodyPr wrap="square" rtlCol="0">
            <a:spAutoFit/>
          </a:bodyPr>
          <a:lstStyle/>
          <a:p>
            <a:r>
              <a:rPr lang="en-US" sz="1600" dirty="0" smtClean="0">
                <a:solidFill>
                  <a:srgbClr val="24135F"/>
                </a:solidFill>
                <a:latin typeface="Proxima Nova" pitchFamily="50" charset="0"/>
              </a:rPr>
              <a:t>Fewer FLA-level decisions</a:t>
            </a:r>
            <a:endParaRPr lang="en-US" sz="1600" dirty="0">
              <a:solidFill>
                <a:srgbClr val="24135F"/>
              </a:solidFill>
              <a:latin typeface="Proxima Nova" pitchFamily="50" charset="0"/>
            </a:endParaRPr>
          </a:p>
        </p:txBody>
      </p:sp>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56</a:t>
            </a:fld>
            <a:endParaRPr lang="en" dirty="0"/>
          </a:p>
        </p:txBody>
      </p:sp>
    </p:spTree>
    <p:extLst>
      <p:ext uri="{BB962C8B-B14F-4D97-AF65-F5344CB8AC3E}">
        <p14:creationId xmlns:p14="http://schemas.microsoft.com/office/powerpoint/2010/main" val="1213175102"/>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Work</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91721217"/>
              </p:ext>
            </p:extLst>
          </p:nvPr>
        </p:nvGraphicFramePr>
        <p:xfrm>
          <a:off x="304800" y="1047750"/>
          <a:ext cx="8458202" cy="3612767"/>
        </p:xfrm>
        <a:graphic>
          <a:graphicData uri="http://schemas.openxmlformats.org/drawingml/2006/table">
            <a:tbl>
              <a:tblPr/>
              <a:tblGrid>
                <a:gridCol w="620786"/>
                <a:gridCol w="3297922"/>
                <a:gridCol w="911779"/>
                <a:gridCol w="1416167"/>
                <a:gridCol w="2211548"/>
              </a:tblGrid>
              <a:tr h="884496">
                <a:tc>
                  <a:txBody>
                    <a:bodyPr/>
                    <a:lstStyle/>
                    <a:p>
                      <a:pPr algn="ctr" fontAlgn="b"/>
                      <a:r>
                        <a:rPr lang="en-US" sz="1200" b="1" i="0" u="none" strike="noStrike" dirty="0">
                          <a:solidFill>
                            <a:srgbClr val="24135F"/>
                          </a:solidFill>
                          <a:effectLst/>
                          <a:latin typeface="Proxima Nova" pitchFamily="50" charset="0"/>
                        </a:rPr>
                        <a:t>Order</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24135F"/>
                          </a:solidFill>
                          <a:effectLst/>
                          <a:latin typeface="Proxima Nova" pitchFamily="50" charset="0"/>
                        </a:rPr>
                        <a:t>Description of work/activity</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24135F"/>
                          </a:solidFill>
                          <a:effectLst/>
                          <a:latin typeface="Proxima Nova" pitchFamily="50" charset="0"/>
                        </a:rPr>
                        <a:t>Action time</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24135F"/>
                          </a:solidFill>
                          <a:effectLst/>
                          <a:latin typeface="Proxima Nova" pitchFamily="50" charset="0"/>
                        </a:rPr>
                        <a:t>est. frequency or number to be acted on</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24135F"/>
                          </a:solidFill>
                          <a:effectLst/>
                          <a:latin typeface="Proxima Nova" pitchFamily="50" charset="0"/>
                        </a:rPr>
                        <a:t>Quality Control Description</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01470">
                <a:tc>
                  <a:txBody>
                    <a:bodyPr/>
                    <a:lstStyle/>
                    <a:p>
                      <a:pPr algn="ctr" fontAlgn="b"/>
                      <a:r>
                        <a:rPr lang="en-US" sz="1200" b="0" i="0" u="none" strike="noStrike" dirty="0">
                          <a:solidFill>
                            <a:srgbClr val="24135F"/>
                          </a:solidFill>
                          <a:effectLst/>
                          <a:latin typeface="Proxima Nova" pitchFamily="50" charset="0"/>
                        </a:rPr>
                        <a:t> </a:t>
                      </a:r>
                      <a:r>
                        <a:rPr lang="en-US" sz="1200" b="0" i="0" u="none" strike="noStrike" dirty="0" smtClean="0">
                          <a:solidFill>
                            <a:srgbClr val="24135F"/>
                          </a:solidFill>
                          <a:effectLst/>
                          <a:latin typeface="Proxima Nova" pitchFamily="50" charset="0"/>
                        </a:rPr>
                        <a:t>1</a:t>
                      </a:r>
                      <a:endParaRPr lang="en-US" sz="1200" b="0" i="0" u="none" strike="noStrike" dirty="0">
                        <a:solidFill>
                          <a:srgbClr val="24135F"/>
                        </a:solidFill>
                        <a:effectLst/>
                        <a:latin typeface="Proxima Nova" pitchFamily="50" charset="0"/>
                      </a:endParaRP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Update Hubert </a:t>
                      </a:r>
                      <a:r>
                        <a:rPr lang="en-US" sz="1200" b="0" i="0" u="none" strike="noStrike" dirty="0" smtClean="0">
                          <a:solidFill>
                            <a:srgbClr val="24135F"/>
                          </a:solidFill>
                          <a:effectLst/>
                          <a:latin typeface="Proxima Nova" pitchFamily="50" charset="0"/>
                        </a:rPr>
                        <a:t>catalog </a:t>
                      </a:r>
                      <a:r>
                        <a:rPr lang="en-US" sz="1200" b="0" i="0" u="none" strike="noStrike" dirty="0">
                          <a:solidFill>
                            <a:srgbClr val="24135F"/>
                          </a:solidFill>
                          <a:effectLst/>
                          <a:latin typeface="Proxima Nova" pitchFamily="50" charset="0"/>
                        </a:rPr>
                        <a:t>to offer only digital scales</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6 hours </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once and reviewed annually </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Completed by Supply chain</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85349">
                <a:tc>
                  <a:txBody>
                    <a:bodyPr/>
                    <a:lstStyle/>
                    <a:p>
                      <a:pPr algn="ctr" fontAlgn="b"/>
                      <a:r>
                        <a:rPr lang="en-US" sz="1200" b="0" i="0" u="none" strike="noStrike" dirty="0">
                          <a:solidFill>
                            <a:srgbClr val="24135F"/>
                          </a:solidFill>
                          <a:effectLst/>
                          <a:latin typeface="Proxima Nova" pitchFamily="50" charset="0"/>
                        </a:rPr>
                        <a:t> </a:t>
                      </a:r>
                      <a:r>
                        <a:rPr lang="en-US" sz="1200" b="0" i="0" u="none" strike="noStrike" dirty="0" smtClean="0">
                          <a:solidFill>
                            <a:srgbClr val="24135F"/>
                          </a:solidFill>
                          <a:effectLst/>
                          <a:latin typeface="Proxima Nova" pitchFamily="50" charset="0"/>
                        </a:rPr>
                        <a:t>2</a:t>
                      </a:r>
                      <a:endParaRPr lang="en-US" sz="1200" b="0" i="0" u="none" strike="noStrike" dirty="0">
                        <a:solidFill>
                          <a:srgbClr val="24135F"/>
                        </a:solidFill>
                        <a:effectLst/>
                        <a:latin typeface="Proxima Nova" pitchFamily="50" charset="0"/>
                      </a:endParaRP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Update FM QA to specifically require digital scales (must be </a:t>
                      </a:r>
                      <a:r>
                        <a:rPr lang="en-US" sz="1200" b="0" i="0" u="none" strike="noStrike" dirty="0" smtClean="0">
                          <a:solidFill>
                            <a:srgbClr val="24135F"/>
                          </a:solidFill>
                          <a:effectLst/>
                          <a:latin typeface="Proxima Nova" pitchFamily="50" charset="0"/>
                        </a:rPr>
                        <a:t>available </a:t>
                      </a:r>
                      <a:r>
                        <a:rPr lang="en-US" sz="1200" b="0" i="0" u="none" strike="noStrike" dirty="0">
                          <a:solidFill>
                            <a:srgbClr val="24135F"/>
                          </a:solidFill>
                          <a:effectLst/>
                          <a:latin typeface="Proxima Nova" pitchFamily="50" charset="0"/>
                        </a:rPr>
                        <a:t>in unit) to assess recipe and portion accuracy</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30 min</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once   </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Completed by GOE </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3726">
                <a:tc>
                  <a:txBody>
                    <a:bodyPr/>
                    <a:lstStyle/>
                    <a:p>
                      <a:pPr algn="ctr" fontAlgn="b"/>
                      <a:r>
                        <a:rPr lang="en-US" sz="1200" b="0" i="0" u="none" strike="noStrike" dirty="0">
                          <a:solidFill>
                            <a:srgbClr val="24135F"/>
                          </a:solidFill>
                          <a:effectLst/>
                          <a:latin typeface="Proxima Nova" pitchFamily="50" charset="0"/>
                        </a:rPr>
                        <a:t> </a:t>
                      </a:r>
                      <a:r>
                        <a:rPr lang="en-US" sz="1200" b="0" i="0" u="none" strike="noStrike" dirty="0" smtClean="0">
                          <a:solidFill>
                            <a:srgbClr val="24135F"/>
                          </a:solidFill>
                          <a:effectLst/>
                          <a:latin typeface="Proxima Nova" pitchFamily="50" charset="0"/>
                        </a:rPr>
                        <a:t>3</a:t>
                      </a:r>
                      <a:endParaRPr lang="en-US" sz="1200" b="0" i="0" u="none" strike="noStrike" dirty="0">
                        <a:solidFill>
                          <a:srgbClr val="24135F"/>
                        </a:solidFill>
                        <a:effectLst/>
                        <a:latin typeface="Proxima Nova" pitchFamily="50" charset="0"/>
                      </a:endParaRP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Update recipes for sliced meats to include the 3 acceptable methods for portioning deli meats</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15 min per recipe</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12 recipes</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Completed by culinary</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57726">
                <a:tc>
                  <a:txBody>
                    <a:bodyPr/>
                    <a:lstStyle/>
                    <a:p>
                      <a:pPr algn="ctr" fontAlgn="b"/>
                      <a:r>
                        <a:rPr lang="en-US" sz="1200" b="0" i="0" u="none" strike="noStrike" dirty="0" smtClean="0">
                          <a:solidFill>
                            <a:srgbClr val="24135F"/>
                          </a:solidFill>
                          <a:effectLst/>
                          <a:latin typeface="Proxima Nova" pitchFamily="50" charset="0"/>
                        </a:rPr>
                        <a:t>4</a:t>
                      </a:r>
                      <a:endParaRPr lang="en-US" sz="1200" b="0" i="0" u="none" strike="noStrike" dirty="0">
                        <a:solidFill>
                          <a:srgbClr val="24135F"/>
                        </a:solidFill>
                        <a:effectLst/>
                        <a:latin typeface="Proxima Nova" pitchFamily="50" charset="0"/>
                      </a:endParaRP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Create a Portion Guide for all portioned items on centrally designed menus and updates (Retail, Residential, Patient)</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2 to 8 hours</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4 times a year</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solidFill>
                            <a:srgbClr val="24135F"/>
                          </a:solidFill>
                          <a:effectLst/>
                          <a:latin typeface="Proxima Nova" pitchFamily="50" charset="0"/>
                        </a:rPr>
                        <a:t>Completed by Culinary. Time varies by complexity of menu</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57</a:t>
            </a:fld>
            <a:endParaRPr lang="en" dirty="0"/>
          </a:p>
        </p:txBody>
      </p:sp>
    </p:spTree>
    <p:extLst>
      <p:ext uri="{BB962C8B-B14F-4D97-AF65-F5344CB8AC3E}">
        <p14:creationId xmlns:p14="http://schemas.microsoft.com/office/powerpoint/2010/main" val="412144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Grp="1" noChangeArrowheads="1"/>
          </p:cNvSpPr>
          <p:nvPr>
            <p:ph type="title"/>
          </p:nvPr>
        </p:nvSpPr>
        <p:spPr/>
        <p:txBody>
          <a:bodyPr/>
          <a:lstStyle/>
          <a:p>
            <a:pPr eaLnBrk="1" hangingPunct="1"/>
            <a:r>
              <a:rPr lang="en-US" dirty="0" smtClean="0"/>
              <a:t>Standard Work</a:t>
            </a:r>
          </a:p>
        </p:txBody>
      </p:sp>
      <p:sp>
        <p:nvSpPr>
          <p:cNvPr id="57348" name="Text Box 78"/>
          <p:cNvSpPr txBox="1">
            <a:spLocks noChangeArrowheads="1"/>
          </p:cNvSpPr>
          <p:nvPr/>
        </p:nvSpPr>
        <p:spPr bwMode="auto">
          <a:xfrm>
            <a:off x="4479635" y="4629150"/>
            <a:ext cx="184731" cy="400110"/>
          </a:xfrm>
          <a:prstGeom prst="rect">
            <a:avLst/>
          </a:prstGeom>
          <a:noFill/>
          <a:ln>
            <a:noFill/>
          </a:ln>
          <a:effectLst/>
          <a:extLst>
            <a:ext uri="{909E8E84-426E-40DD-AFC4-6F175D3DCCD1}">
              <a14:hiddenFill xmlns:a14="http://schemas.microsoft.com/office/drawing/2010/main">
                <a:gradFill rotWithShape="0">
                  <a:gsLst>
                    <a:gs pos="0">
                      <a:schemeClr val="tx2"/>
                    </a:gs>
                    <a:gs pos="100000">
                      <a:schemeClr val="accent1"/>
                    </a:gs>
                  </a:gsLst>
                  <a:lin ang="2700000" scaled="1"/>
                </a:gra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69963" eaLnBrk="0" hangingPunct="0">
              <a:defRPr sz="2000">
                <a:solidFill>
                  <a:schemeClr val="tx1"/>
                </a:solidFill>
                <a:latin typeface="Arial" charset="0"/>
                <a:cs typeface="Arial" charset="0"/>
              </a:defRPr>
            </a:lvl1pPr>
            <a:lvl2pPr marL="742950" indent="-285750" defTabSz="969963" eaLnBrk="0" hangingPunct="0">
              <a:defRPr sz="2000">
                <a:solidFill>
                  <a:schemeClr val="tx1"/>
                </a:solidFill>
                <a:latin typeface="Arial" charset="0"/>
                <a:cs typeface="Arial" charset="0"/>
              </a:defRPr>
            </a:lvl2pPr>
            <a:lvl3pPr marL="1143000" indent="-228600" defTabSz="969963" eaLnBrk="0" hangingPunct="0">
              <a:defRPr sz="2000">
                <a:solidFill>
                  <a:schemeClr val="tx1"/>
                </a:solidFill>
                <a:latin typeface="Arial" charset="0"/>
                <a:cs typeface="Arial" charset="0"/>
              </a:defRPr>
            </a:lvl3pPr>
            <a:lvl4pPr marL="1600200" indent="-228600" defTabSz="969963" eaLnBrk="0" hangingPunct="0">
              <a:defRPr sz="2000">
                <a:solidFill>
                  <a:schemeClr val="tx1"/>
                </a:solidFill>
                <a:latin typeface="Arial" charset="0"/>
                <a:cs typeface="Arial" charset="0"/>
              </a:defRPr>
            </a:lvl4pPr>
            <a:lvl5pPr marL="2057400" indent="-228600" defTabSz="969963" eaLnBrk="0" hangingPunct="0">
              <a:defRPr sz="2000">
                <a:solidFill>
                  <a:schemeClr val="tx1"/>
                </a:solidFill>
                <a:latin typeface="Arial" charset="0"/>
                <a:cs typeface="Arial" charset="0"/>
              </a:defRPr>
            </a:lvl5pPr>
            <a:lvl6pPr marL="25146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6pPr>
            <a:lvl7pPr marL="29718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7pPr>
            <a:lvl8pPr marL="34290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8pPr>
            <a:lvl9pPr marL="3886200" indent="-228600" algn="ctr" defTabSz="969963" eaLnBrk="0" fontAlgn="base" hangingPunct="0">
              <a:spcBef>
                <a:spcPct val="20000"/>
              </a:spcBef>
              <a:spcAft>
                <a:spcPct val="0"/>
              </a:spcAft>
              <a:buSzPct val="120000"/>
              <a:buFont typeface="Wingdings" pitchFamily="2" charset="2"/>
              <a:defRPr sz="2000">
                <a:solidFill>
                  <a:schemeClr val="tx1"/>
                </a:solidFill>
                <a:latin typeface="Arial" charset="0"/>
                <a:cs typeface="Arial" charset="0"/>
              </a:defRPr>
            </a:lvl9pPr>
          </a:lstStyle>
          <a:p>
            <a:pPr eaLnBrk="1" hangingPunct="1"/>
            <a:endParaRPr lang="en-US" dirty="0">
              <a:solidFill>
                <a:srgbClr val="B80000"/>
              </a:solidFill>
            </a:endParaRPr>
          </a:p>
        </p:txBody>
      </p:sp>
      <p:sp>
        <p:nvSpPr>
          <p:cNvPr id="2" name="TextBox 1"/>
          <p:cNvSpPr txBox="1"/>
          <p:nvPr/>
        </p:nvSpPr>
        <p:spPr>
          <a:xfrm>
            <a:off x="549565" y="1802346"/>
            <a:ext cx="8229600" cy="2718245"/>
          </a:xfrm>
          <a:prstGeom prst="rect">
            <a:avLst/>
          </a:prstGeom>
          <a:noFill/>
        </p:spPr>
        <p:txBody>
          <a:bodyPr wrap="square" rtlCol="0">
            <a:spAutoFit/>
          </a:bodyPr>
          <a:lstStyle/>
          <a:p>
            <a:pPr marL="0" marR="0" algn="l">
              <a:lnSpc>
                <a:spcPct val="107000"/>
              </a:lnSpc>
              <a:spcBef>
                <a:spcPts val="0"/>
              </a:spcBef>
              <a:spcAft>
                <a:spcPts val="800"/>
              </a:spcAft>
            </a:pPr>
            <a:r>
              <a:rPr lang="en-US" sz="1200" dirty="0" smtClean="0">
                <a:solidFill>
                  <a:srgbClr val="24135F"/>
                </a:solidFill>
                <a:latin typeface="Proxima Nova" pitchFamily="50" charset="0"/>
                <a:ea typeface="Calibri" panose="020F0502020204030204" pitchFamily="34" charset="0"/>
                <a:cs typeface="Times New Roman" panose="02020603050405020304" pitchFamily="18" charset="0"/>
              </a:rPr>
              <a:t>***</a:t>
            </a: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Only work with an amount that can be cut, pre-portioned and returned to refrigeration within 30 minutes ***</a:t>
            </a:r>
          </a:p>
          <a:p>
            <a:pPr marL="342900" marR="0" lvl="0" indent="-342900" algn="l">
              <a:lnSpc>
                <a:spcPct val="107000"/>
              </a:lnSpc>
              <a:spcBef>
                <a:spcPts val="0"/>
              </a:spcBef>
              <a:spcAft>
                <a:spcPts val="0"/>
              </a:spcAft>
              <a:buFont typeface="+mj-lt"/>
              <a:buAutoNum type="arabi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Shave deli meat item on slicer.</a:t>
            </a:r>
          </a:p>
          <a:p>
            <a:pPr marL="342900" marR="0" lvl="0" indent="-342900" algn="l">
              <a:lnSpc>
                <a:spcPct val="107000"/>
              </a:lnSpc>
              <a:spcBef>
                <a:spcPts val="0"/>
              </a:spcBef>
              <a:spcAft>
                <a:spcPts val="0"/>
              </a:spcAft>
              <a:buFont typeface="+mj-lt"/>
              <a:buAutoNum type="arabi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Pre-Portion to Portion Guide Amount by using the following method:</a:t>
            </a:r>
          </a:p>
          <a:p>
            <a:pPr marL="742950" marR="0" lvl="1" indent="-285750" algn="l">
              <a:lnSpc>
                <a:spcPct val="107000"/>
              </a:lnSpc>
              <a:spcBef>
                <a:spcPts val="0"/>
              </a:spcBef>
              <a:spcAft>
                <a:spcPts val="0"/>
              </a:spcAft>
              <a:buFont typeface="+mj-lt"/>
              <a:buAutoNum type="alphaL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Tare a digital food scale</a:t>
            </a:r>
          </a:p>
          <a:p>
            <a:pPr marL="742950" marR="0" lvl="1" indent="-285750" algn="l">
              <a:lnSpc>
                <a:spcPct val="107000"/>
              </a:lnSpc>
              <a:spcBef>
                <a:spcPts val="0"/>
              </a:spcBef>
              <a:spcAft>
                <a:spcPts val="0"/>
              </a:spcAft>
              <a:buFont typeface="+mj-lt"/>
              <a:buAutoNum type="alphaL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Weigh out the Portion Guide Amount (+/- 0.1 ozw</a:t>
            </a:r>
            <a:r>
              <a:rPr lang="en-US" sz="1200" dirty="0" smtClean="0">
                <a:solidFill>
                  <a:srgbClr val="24135F"/>
                </a:solidFill>
                <a:latin typeface="Proxima Nova" pitchFamily="50" charset="0"/>
                <a:ea typeface="Calibri" panose="020F0502020204030204" pitchFamily="34" charset="0"/>
                <a:cs typeface="Times New Roman" panose="02020603050405020304" pitchFamily="18" charset="0"/>
              </a:rPr>
              <a:t>) of each portion. </a:t>
            </a:r>
            <a:endParaRPr lang="en-US" sz="1200" dirty="0">
              <a:solidFill>
                <a:srgbClr val="24135F"/>
              </a:solidFill>
              <a:latin typeface="Proxima Nova" pitchFamily="50"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mj-lt"/>
              <a:buAutoNum type="alphaL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Using clean gloved hands, ball up shaved meat into a lightly compressed ball that will hold together but not crush the meat.</a:t>
            </a:r>
          </a:p>
          <a:p>
            <a:pPr marL="742950" marR="0" lvl="1" indent="-285750" algn="l">
              <a:lnSpc>
                <a:spcPct val="107000"/>
              </a:lnSpc>
              <a:spcBef>
                <a:spcPts val="0"/>
              </a:spcBef>
              <a:spcAft>
                <a:spcPts val="0"/>
              </a:spcAft>
              <a:buFont typeface="+mj-lt"/>
              <a:buAutoNum type="alphaL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Place in designated service container.  If more than one layer of portions will be placed in the container separate layers with parchment paper</a:t>
            </a:r>
          </a:p>
          <a:p>
            <a:pPr marL="742950" marR="0" lvl="1" indent="-285750" algn="l">
              <a:lnSpc>
                <a:spcPct val="107000"/>
              </a:lnSpc>
              <a:spcBef>
                <a:spcPts val="0"/>
              </a:spcBef>
              <a:spcAft>
                <a:spcPts val="0"/>
              </a:spcAft>
              <a:buFont typeface="+mj-lt"/>
              <a:buAutoNum type="alphaL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Weigh all portions</a:t>
            </a:r>
          </a:p>
          <a:p>
            <a:pPr marL="342900" marR="0" lvl="0" indent="-342900" algn="l">
              <a:lnSpc>
                <a:spcPct val="107000"/>
              </a:lnSpc>
              <a:spcBef>
                <a:spcPts val="0"/>
              </a:spcBef>
              <a:spcAft>
                <a:spcPts val="800"/>
              </a:spcAft>
              <a:buFont typeface="+mj-lt"/>
              <a:buAutoNum type="arabicPeriod"/>
            </a:pPr>
            <a:r>
              <a:rPr lang="en-US" sz="1200" dirty="0">
                <a:solidFill>
                  <a:srgbClr val="24135F"/>
                </a:solidFill>
                <a:latin typeface="Proxima Nova" pitchFamily="50" charset="0"/>
                <a:ea typeface="Calibri" panose="020F0502020204030204" pitchFamily="34" charset="0"/>
                <a:cs typeface="Times New Roman" panose="02020603050405020304" pitchFamily="18" charset="0"/>
              </a:rPr>
              <a:t>Cover, label and date container.  Return to refrigeration. Keep chilled for service</a:t>
            </a:r>
          </a:p>
          <a:p>
            <a:pPr marL="0" marR="0" algn="l">
              <a:lnSpc>
                <a:spcPct val="107000"/>
              </a:lnSpc>
              <a:spcBef>
                <a:spcPts val="0"/>
              </a:spcBef>
              <a:spcAft>
                <a:spcPts val="800"/>
              </a:spcAft>
            </a:pPr>
            <a:endParaRPr lang="en-US" sz="1050" dirty="0">
              <a:solidFill>
                <a:srgbClr val="24135F"/>
              </a:solidFill>
              <a:latin typeface="Proxima Nova" pitchFamily="50" charset="0"/>
              <a:ea typeface="Calibri" panose="020F0502020204030204" pitchFamily="34" charset="0"/>
              <a:cs typeface="Times New Roman" panose="02020603050405020304" pitchFamily="18" charset="0"/>
            </a:endParaRPr>
          </a:p>
        </p:txBody>
      </p:sp>
      <p:sp>
        <p:nvSpPr>
          <p:cNvPr id="3" name="TextBox 2"/>
          <p:cNvSpPr txBox="1"/>
          <p:nvPr/>
        </p:nvSpPr>
        <p:spPr>
          <a:xfrm>
            <a:off x="549565" y="1546934"/>
            <a:ext cx="6858000" cy="307777"/>
          </a:xfrm>
          <a:prstGeom prst="rect">
            <a:avLst/>
          </a:prstGeom>
          <a:noFill/>
        </p:spPr>
        <p:txBody>
          <a:bodyPr wrap="square" rtlCol="0">
            <a:spAutoFit/>
          </a:bodyPr>
          <a:lstStyle/>
          <a:p>
            <a:pPr algn="l"/>
            <a:r>
              <a:rPr lang="en-US" b="1" dirty="0" smtClean="0">
                <a:solidFill>
                  <a:srgbClr val="FF8F1C"/>
                </a:solidFill>
              </a:rPr>
              <a:t>Recommended instruction revision </a:t>
            </a:r>
            <a:endParaRPr lang="en-US" b="1" dirty="0">
              <a:solidFill>
                <a:srgbClr val="FF8F1C"/>
              </a:solidFill>
            </a:endParaRPr>
          </a:p>
        </p:txBody>
      </p:sp>
      <p:pic>
        <p:nvPicPr>
          <p:cNvPr id="5" name="Picture 4"/>
          <p:cNvPicPr>
            <a:picLocks noChangeAspect="1"/>
          </p:cNvPicPr>
          <p:nvPr/>
        </p:nvPicPr>
        <p:blipFill>
          <a:blip r:embed="rId3"/>
          <a:stretch>
            <a:fillRect/>
          </a:stretch>
        </p:blipFill>
        <p:spPr>
          <a:xfrm>
            <a:off x="3864266" y="970280"/>
            <a:ext cx="2971800" cy="503782"/>
          </a:xfrm>
          <a:prstGeom prst="rect">
            <a:avLst/>
          </a:prstGeom>
        </p:spPr>
      </p:pic>
      <p:sp>
        <p:nvSpPr>
          <p:cNvPr id="6" name="TextBox 5"/>
          <p:cNvSpPr txBox="1"/>
          <p:nvPr/>
        </p:nvSpPr>
        <p:spPr>
          <a:xfrm>
            <a:off x="457199" y="1047750"/>
            <a:ext cx="2743201" cy="307777"/>
          </a:xfrm>
          <a:prstGeom prst="rect">
            <a:avLst/>
          </a:prstGeom>
          <a:noFill/>
        </p:spPr>
        <p:txBody>
          <a:bodyPr wrap="square" rtlCol="0">
            <a:spAutoFit/>
          </a:bodyPr>
          <a:lstStyle/>
          <a:p>
            <a:r>
              <a:rPr lang="en-US" b="1" dirty="0" smtClean="0">
                <a:solidFill>
                  <a:srgbClr val="FF8F1C"/>
                </a:solidFill>
              </a:rPr>
              <a:t>Current Instructions</a:t>
            </a:r>
            <a:r>
              <a:rPr lang="en-US" dirty="0" smtClean="0">
                <a:solidFill>
                  <a:srgbClr val="FF8F1C"/>
                </a:solidFill>
              </a:rPr>
              <a:t>:</a:t>
            </a:r>
            <a:endParaRPr lang="en-US" dirty="0">
              <a:solidFill>
                <a:srgbClr val="FF8F1C"/>
              </a:solidFill>
            </a:endParaRPr>
          </a:p>
        </p:txBody>
      </p:sp>
      <p:sp>
        <p:nvSpPr>
          <p:cNvPr id="7" name="TextBox 6"/>
          <p:cNvSpPr txBox="1"/>
          <p:nvPr/>
        </p:nvSpPr>
        <p:spPr>
          <a:xfrm>
            <a:off x="2819401" y="352465"/>
            <a:ext cx="5830226" cy="307777"/>
          </a:xfrm>
          <a:prstGeom prst="rect">
            <a:avLst/>
          </a:prstGeom>
          <a:noFill/>
        </p:spPr>
        <p:txBody>
          <a:bodyPr wrap="square" rtlCol="0">
            <a:spAutoFit/>
          </a:bodyPr>
          <a:lstStyle/>
          <a:p>
            <a:pPr algn="r"/>
            <a:r>
              <a:rPr lang="en-US" b="1" dirty="0">
                <a:solidFill>
                  <a:srgbClr val="24135F"/>
                </a:solidFill>
                <a:latin typeface="Proxima Nova" pitchFamily="50" charset="0"/>
              </a:rPr>
              <a:t>PRIMA Shaved Turkey recipe M14556</a:t>
            </a:r>
          </a:p>
        </p:txBody>
      </p:sp>
      <p:sp>
        <p:nvSpPr>
          <p:cNvPr id="8" name="Rectangle 7"/>
          <p:cNvSpPr/>
          <p:nvPr/>
        </p:nvSpPr>
        <p:spPr bwMode="auto">
          <a:xfrm>
            <a:off x="420026" y="1008359"/>
            <a:ext cx="8266774" cy="465703"/>
          </a:xfrm>
          <a:prstGeom prst="rect">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12" name="Rectangle 11"/>
          <p:cNvSpPr/>
          <p:nvPr/>
        </p:nvSpPr>
        <p:spPr bwMode="auto">
          <a:xfrm>
            <a:off x="420026" y="1546935"/>
            <a:ext cx="8229600" cy="2701215"/>
          </a:xfrm>
          <a:prstGeom prst="rect">
            <a:avLst/>
          </a:prstGeom>
          <a:noFill/>
          <a:ln w="381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13"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58</a:t>
            </a:fld>
            <a:endParaRPr lang="en" dirty="0"/>
          </a:p>
        </p:txBody>
      </p:sp>
    </p:spTree>
    <p:extLst>
      <p:ext uri="{BB962C8B-B14F-4D97-AF65-F5344CB8AC3E}">
        <p14:creationId xmlns:p14="http://schemas.microsoft.com/office/powerpoint/2010/main" val="1378081897"/>
      </p:ext>
    </p:extLst>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Work</a:t>
            </a:r>
            <a:endParaRPr lang="en-US" dirty="0"/>
          </a:p>
        </p:txBody>
      </p:sp>
      <p:sp>
        <p:nvSpPr>
          <p:cNvPr id="8" name="Text Placeholder 7"/>
          <p:cNvSpPr>
            <a:spLocks noGrp="1"/>
          </p:cNvSpPr>
          <p:nvPr>
            <p:ph type="body" idx="1"/>
          </p:nvPr>
        </p:nvSpPr>
        <p:spPr/>
        <p:txBody>
          <a:bodyPr/>
          <a:lstStyle/>
          <a:p>
            <a:r>
              <a:rPr lang="en-US" sz="2400" dirty="0"/>
              <a:t>Hubert Catalog </a:t>
            </a:r>
            <a:r>
              <a:rPr lang="en-US" sz="1200" dirty="0"/>
              <a:t>(3 of 62 currently authorized scale options)</a:t>
            </a:r>
          </a:p>
          <a:p>
            <a:endParaRPr lang="en-US" sz="1200" dirty="0"/>
          </a:p>
        </p:txBody>
      </p:sp>
      <p:pic>
        <p:nvPicPr>
          <p:cNvPr id="5" name="Content Placeholder 4"/>
          <p:cNvPicPr>
            <a:picLocks noGrp="1" noChangeAspect="1"/>
          </p:cNvPicPr>
          <p:nvPr>
            <p:ph idx="4294967295"/>
          </p:nvPr>
        </p:nvPicPr>
        <p:blipFill>
          <a:blip r:embed="rId2"/>
          <a:stretch>
            <a:fillRect/>
          </a:stretch>
        </p:blipFill>
        <p:spPr>
          <a:xfrm>
            <a:off x="990600" y="1897464"/>
            <a:ext cx="4752975" cy="2554288"/>
          </a:xfrm>
          <a:prstGeom prst="rect">
            <a:avLst/>
          </a:prstGeom>
        </p:spPr>
      </p:pic>
      <p:pic>
        <p:nvPicPr>
          <p:cNvPr id="7" name="Picture 6"/>
          <p:cNvPicPr>
            <a:picLocks noChangeAspect="1"/>
          </p:cNvPicPr>
          <p:nvPr/>
        </p:nvPicPr>
        <p:blipFill>
          <a:blip r:embed="rId3"/>
          <a:stretch>
            <a:fillRect/>
          </a:stretch>
        </p:blipFill>
        <p:spPr>
          <a:xfrm>
            <a:off x="5715000" y="1809750"/>
            <a:ext cx="2514600" cy="2985299"/>
          </a:xfrm>
          <a:prstGeom prst="rect">
            <a:avLst/>
          </a:prstGeom>
        </p:spPr>
      </p:pic>
      <p:sp>
        <p:nvSpPr>
          <p:cNvPr id="3" name="&quot;No&quot; Symbol 2"/>
          <p:cNvSpPr/>
          <p:nvPr/>
        </p:nvSpPr>
        <p:spPr bwMode="auto">
          <a:xfrm>
            <a:off x="3429000" y="2267431"/>
            <a:ext cx="2057400" cy="1389544"/>
          </a:xfrm>
          <a:prstGeom prst="noSmoking">
            <a:avLst>
              <a:gd name="adj" fmla="val 11524"/>
            </a:avLst>
          </a:prstGeom>
          <a:gradFill rotWithShape="0">
            <a:gsLst>
              <a:gs pos="0">
                <a:schemeClr val="tx2"/>
              </a:gs>
              <a:gs pos="100000">
                <a:schemeClr val="accent1"/>
              </a:gs>
            </a:gsLst>
            <a:lin ang="2700000" scaled="1"/>
          </a:gra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69963" rtl="0" eaLnBrk="1" fontAlgn="base" latinLnBrk="0" hangingPunct="1">
              <a:lnSpc>
                <a:spcPct val="100000"/>
              </a:lnSpc>
              <a:spcBef>
                <a:spcPct val="20000"/>
              </a:spcBef>
              <a:spcAft>
                <a:spcPct val="0"/>
              </a:spcAft>
              <a:buClrTx/>
              <a:buSzPct val="12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59</a:t>
            </a:fld>
            <a:endParaRPr lang="en" dirty="0"/>
          </a:p>
        </p:txBody>
      </p:sp>
    </p:spTree>
    <p:extLst>
      <p:ext uri="{BB962C8B-B14F-4D97-AF65-F5344CB8AC3E}">
        <p14:creationId xmlns:p14="http://schemas.microsoft.com/office/powerpoint/2010/main" val="40324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eaLnBrk="1" hangingPunct="1"/>
            <a:r>
              <a:rPr lang="en-US" dirty="0" smtClean="0"/>
              <a:t>Summer survey Scope</a:t>
            </a:r>
          </a:p>
        </p:txBody>
      </p:sp>
      <p:sp>
        <p:nvSpPr>
          <p:cNvPr id="7172" name="Rectangle 7"/>
          <p:cNvSpPr>
            <a:spLocks noGrp="1" noChangeArrowheads="1"/>
          </p:cNvSpPr>
          <p:nvPr>
            <p:ph type="body" idx="1"/>
          </p:nvPr>
        </p:nvSpPr>
        <p:spPr/>
        <p:txBody>
          <a:bodyPr/>
          <a:lstStyle/>
          <a:p>
            <a:pPr marL="0" indent="0" eaLnBrk="1" hangingPunct="1"/>
            <a:r>
              <a:rPr lang="en-US" sz="1600" b="1" dirty="0" smtClean="0"/>
              <a:t>In Scope: </a:t>
            </a:r>
          </a:p>
          <a:p>
            <a:pPr marL="0" indent="0" eaLnBrk="1" hangingPunct="1"/>
            <a:r>
              <a:rPr lang="en-US" sz="1600" dirty="0"/>
              <a:t>The scope of </a:t>
            </a:r>
            <a:r>
              <a:rPr lang="en-US" sz="1600" dirty="0" smtClean="0"/>
              <a:t>the survey project </a:t>
            </a:r>
            <a:r>
              <a:rPr lang="en-US" sz="1600" dirty="0"/>
              <a:t>includes </a:t>
            </a:r>
            <a:r>
              <a:rPr lang="en-US" sz="1600" dirty="0" smtClean="0"/>
              <a:t>data </a:t>
            </a:r>
            <a:r>
              <a:rPr lang="en-US" sz="1600" dirty="0"/>
              <a:t>obtained from </a:t>
            </a:r>
            <a:r>
              <a:rPr lang="en-US" sz="1600" dirty="0" smtClean="0"/>
              <a:t>OSD </a:t>
            </a:r>
            <a:r>
              <a:rPr lang="en-US" sz="1600" dirty="0"/>
              <a:t>in-unit field surveys and data </a:t>
            </a:r>
            <a:r>
              <a:rPr lang="en-US" sz="1600" dirty="0" smtClean="0"/>
              <a:t>gathering. </a:t>
            </a:r>
          </a:p>
          <a:p>
            <a:pPr marL="0" indent="0" eaLnBrk="1" hangingPunct="1"/>
            <a:r>
              <a:rPr lang="en-US" sz="1600" dirty="0" smtClean="0"/>
              <a:t>The </a:t>
            </a:r>
            <a:r>
              <a:rPr lang="en-US" sz="1600" dirty="0"/>
              <a:t>study includes data from the following </a:t>
            </a:r>
            <a:r>
              <a:rPr lang="en-US" sz="1600" dirty="0" smtClean="0"/>
              <a:t>ABC Company </a:t>
            </a:r>
            <a:r>
              <a:rPr lang="en-US" sz="1600" dirty="0"/>
              <a:t>Lines of Business:</a:t>
            </a:r>
          </a:p>
          <a:p>
            <a:pPr marL="0" indent="0" eaLnBrk="1" hangingPunct="1"/>
            <a:r>
              <a:rPr lang="en-US" sz="1600" dirty="0"/>
              <a:t>	Education (Higher Ed &amp; K-12)*	Healthcare</a:t>
            </a:r>
          </a:p>
          <a:p>
            <a:pPr marL="0" indent="0" eaLnBrk="1" hangingPunct="1"/>
            <a:r>
              <a:rPr lang="en-US" sz="1600" dirty="0"/>
              <a:t>	Business Dining		</a:t>
            </a:r>
            <a:r>
              <a:rPr lang="en-US" sz="1600" dirty="0" smtClean="0"/>
              <a:t>Sports </a:t>
            </a:r>
            <a:r>
              <a:rPr lang="en-US" sz="1600" dirty="0"/>
              <a:t>Leisure and </a:t>
            </a:r>
            <a:r>
              <a:rPr lang="en-US" sz="1600" dirty="0" smtClean="0"/>
              <a:t>Corrections</a:t>
            </a:r>
          </a:p>
          <a:p>
            <a:pPr marL="0" indent="0" eaLnBrk="1" hangingPunct="1"/>
            <a:r>
              <a:rPr lang="en-US" sz="1600" b="1" dirty="0" smtClean="0"/>
              <a:t>Items Out of Scope:</a:t>
            </a:r>
          </a:p>
          <a:p>
            <a:pPr eaLnBrk="1" hangingPunct="1">
              <a:buFont typeface="Arial" panose="020B0604020202020204" pitchFamily="34" charset="0"/>
              <a:buChar char="•"/>
            </a:pPr>
            <a:r>
              <a:rPr lang="en-US" sz="1600" dirty="0" smtClean="0"/>
              <a:t>Pre-portioned </a:t>
            </a:r>
            <a:r>
              <a:rPr lang="en-US" sz="1600" dirty="0"/>
              <a:t>AP items, </a:t>
            </a:r>
            <a:r>
              <a:rPr lang="en-US" sz="1600" dirty="0" smtClean="0"/>
              <a:t>e.g. 3oz </a:t>
            </a:r>
            <a:r>
              <a:rPr lang="en-US" sz="1600" dirty="0"/>
              <a:t>chicken patty, </a:t>
            </a:r>
            <a:endParaRPr lang="en-US" sz="1600" dirty="0" smtClean="0"/>
          </a:p>
          <a:p>
            <a:pPr eaLnBrk="1" hangingPunct="1">
              <a:buFont typeface="Arial" panose="020B0604020202020204" pitchFamily="34" charset="0"/>
              <a:buChar char="•"/>
            </a:pPr>
            <a:r>
              <a:rPr lang="en-US" sz="1600" dirty="0" smtClean="0"/>
              <a:t>Customer-portioned </a:t>
            </a:r>
            <a:r>
              <a:rPr lang="en-US" sz="1600" dirty="0"/>
              <a:t>foods (self-serve), </a:t>
            </a:r>
            <a:endParaRPr lang="en-US" sz="1600" dirty="0" smtClean="0"/>
          </a:p>
          <a:p>
            <a:pPr eaLnBrk="1" hangingPunct="1">
              <a:buFont typeface="Arial" panose="020B0604020202020204" pitchFamily="34" charset="0"/>
              <a:buChar char="•"/>
            </a:pPr>
            <a:r>
              <a:rPr lang="en-US" sz="1600" dirty="0" smtClean="0"/>
              <a:t>National branded or 3</a:t>
            </a:r>
            <a:r>
              <a:rPr lang="en-US" sz="1600" baseline="30000" dirty="0" smtClean="0"/>
              <a:t>rd</a:t>
            </a:r>
            <a:r>
              <a:rPr lang="en-US" sz="1600" dirty="0" smtClean="0"/>
              <a:t> Party Commissary prepackaged foods </a:t>
            </a:r>
          </a:p>
          <a:p>
            <a:pPr eaLnBrk="1" hangingPunct="1">
              <a:buFont typeface="Arial" panose="020B0604020202020204" pitchFamily="34" charset="0"/>
              <a:buChar char="•"/>
            </a:pPr>
            <a:r>
              <a:rPr lang="en-US" sz="1600" dirty="0" smtClean="0"/>
              <a:t>Catering.</a:t>
            </a:r>
          </a:p>
          <a:p>
            <a:pPr marL="0" indent="0" eaLnBrk="1" hangingPunct="1"/>
            <a:endParaRPr lang="en-US" sz="700" b="1" dirty="0"/>
          </a:p>
          <a:p>
            <a:pPr marL="2297113" lvl="5" indent="0" algn="r">
              <a:buNone/>
            </a:pPr>
            <a:r>
              <a:rPr lang="en-US" b="1" dirty="0" smtClean="0"/>
              <a:t>* </a:t>
            </a:r>
            <a:r>
              <a:rPr lang="en-US" sz="1600" dirty="0" smtClean="0"/>
              <a:t>Limited Education data due to summer break</a:t>
            </a:r>
            <a:endParaRPr lang="en-US" dirty="0" smtClean="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dirty="0"/>
          </a:p>
        </p:txBody>
      </p:sp>
    </p:spTree>
    <p:extLst>
      <p:ext uri="{BB962C8B-B14F-4D97-AF65-F5344CB8AC3E}">
        <p14:creationId xmlns:p14="http://schemas.microsoft.com/office/powerpoint/2010/main" val="358487223"/>
      </p:ext>
    </p:extLst>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5"/>
          <p:cNvSpPr>
            <a:spLocks noGrp="1" noChangeArrowheads="1"/>
          </p:cNvSpPr>
          <p:nvPr>
            <p:ph type="title"/>
          </p:nvPr>
        </p:nvSpPr>
        <p:spPr/>
        <p:txBody>
          <a:bodyPr/>
          <a:lstStyle/>
          <a:p>
            <a:pPr eaLnBrk="1" hangingPunct="1"/>
            <a:r>
              <a:rPr lang="en-US" dirty="0" smtClean="0"/>
              <a:t>Updated Process FMEA</a:t>
            </a:r>
          </a:p>
        </p:txBody>
      </p:sp>
      <p:graphicFrame>
        <p:nvGraphicFramePr>
          <p:cNvPr id="3" name="Table 2"/>
          <p:cNvGraphicFramePr>
            <a:graphicFrameLocks noGrp="1"/>
          </p:cNvGraphicFramePr>
          <p:nvPr>
            <p:extLst>
              <p:ext uri="{D42A27DB-BD31-4B8C-83A1-F6EECF244321}">
                <p14:modId xmlns:p14="http://schemas.microsoft.com/office/powerpoint/2010/main" val="3014581595"/>
              </p:ext>
            </p:extLst>
          </p:nvPr>
        </p:nvGraphicFramePr>
        <p:xfrm>
          <a:off x="838202" y="1047750"/>
          <a:ext cx="7619998" cy="4095750"/>
        </p:xfrm>
        <a:graphic>
          <a:graphicData uri="http://schemas.openxmlformats.org/drawingml/2006/table">
            <a:tbl>
              <a:tblPr/>
              <a:tblGrid>
                <a:gridCol w="420414"/>
                <a:gridCol w="1121103"/>
                <a:gridCol w="1121103"/>
                <a:gridCol w="402897"/>
                <a:gridCol w="1480206"/>
                <a:gridCol w="1121103"/>
                <a:gridCol w="1121103"/>
                <a:gridCol w="166414"/>
                <a:gridCol w="166414"/>
                <a:gridCol w="166414"/>
                <a:gridCol w="332827"/>
              </a:tblGrid>
              <a:tr h="779146">
                <a:tc>
                  <a:txBody>
                    <a:bodyPr/>
                    <a:lstStyle/>
                    <a:p>
                      <a:pPr algn="ctr" fontAlgn="ctr"/>
                      <a:r>
                        <a:rPr lang="en-US" sz="600" b="1" i="0" u="none" strike="noStrike" dirty="0">
                          <a:effectLst/>
                          <a:latin typeface="Arial" panose="020B0604020202020204" pitchFamily="34" charset="0"/>
                        </a:rPr>
                        <a:t> </a:t>
                      </a:r>
                    </a:p>
                  </a:txBody>
                  <a:tcPr marL="5876" marR="5876" marT="4407"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1" i="0" u="none" strike="noStrike" dirty="0">
                          <a:effectLst/>
                          <a:latin typeface="Arial" panose="020B0604020202020204" pitchFamily="34" charset="0"/>
                        </a:rPr>
                        <a:t>What is the process step? </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dirty="0">
                          <a:effectLst/>
                          <a:latin typeface="Arial" panose="020B0604020202020204" pitchFamily="34" charset="0"/>
                        </a:rPr>
                        <a:t>In what ways can the Process Step, Variable, or Key Input go wrong?   (chance of not meeting requirements)</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dirty="0">
                          <a:effectLst/>
                          <a:latin typeface="Arial" panose="020B0604020202020204" pitchFamily="34" charset="0"/>
                        </a:rPr>
                        <a:t> Risk Priority # to rank order concerns</a:t>
                      </a:r>
                    </a:p>
                  </a:txBody>
                  <a:tcPr marL="5876" marR="5876" marT="44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600" b="1" i="0" u="none" strike="noStrike" dirty="0">
                          <a:effectLst/>
                          <a:latin typeface="Arial" panose="020B0604020202020204" pitchFamily="34" charset="0"/>
                        </a:rPr>
                        <a:t>What are the actions for reducing the Occurrence of the cause, or improving Detection?           Should have actions on high RPN's or Severity of 9 or 10.</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dirty="0">
                          <a:effectLst/>
                          <a:latin typeface="Arial" panose="020B0604020202020204" pitchFamily="34" charset="0"/>
                        </a:rPr>
                        <a:t>Who's Responsible for the recommended action? What date?</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dirty="0">
                          <a:effectLst/>
                          <a:latin typeface="Arial" panose="020B0604020202020204" pitchFamily="34" charset="0"/>
                        </a:rPr>
                        <a:t>What were the actions implemented?  Include completion month/year.   (Then recalculate resulting RPN.)   </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600" b="1" i="0" u="none" strike="noStrike" dirty="0">
                          <a:effectLst/>
                          <a:latin typeface="Arial" panose="020B0604020202020204" pitchFamily="34" charset="0"/>
                        </a:rPr>
                        <a:t>Future Severity</a:t>
                      </a:r>
                    </a:p>
                  </a:txBody>
                  <a:tcPr marL="5876" marR="5876" marT="440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Future </a:t>
                      </a:r>
                      <a:r>
                        <a:rPr lang="en-US" sz="600" b="1" i="0" u="none" strike="noStrike" dirty="0" smtClean="0">
                          <a:effectLst/>
                          <a:latin typeface="Arial" panose="020B0604020202020204" pitchFamily="34" charset="0"/>
                        </a:rPr>
                        <a:t>Occurrence</a:t>
                      </a:r>
                      <a:endParaRPr lang="en-US" sz="600" b="1" i="0" u="none" strike="noStrike" dirty="0">
                        <a:effectLst/>
                        <a:latin typeface="Arial" panose="020B0604020202020204" pitchFamily="34" charset="0"/>
                      </a:endParaRPr>
                    </a:p>
                  </a:txBody>
                  <a:tcPr marL="5876" marR="5876" marT="4407"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Future Detection</a:t>
                      </a:r>
                    </a:p>
                  </a:txBody>
                  <a:tcPr marL="5876" marR="5876" marT="4407"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 </a:t>
                      </a:r>
                    </a:p>
                  </a:txBody>
                  <a:tcPr marL="5876" marR="5876" marT="4407" marB="0" vert="wordArtVert"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E3E3E3"/>
                    </a:solidFill>
                  </a:tcPr>
                </a:tc>
              </a:tr>
              <a:tr h="500049">
                <a:tc>
                  <a:txBody>
                    <a:bodyPr/>
                    <a:lstStyle/>
                    <a:p>
                      <a:pPr algn="ctr" fontAlgn="ctr"/>
                      <a:r>
                        <a:rPr lang="en-US" sz="900" b="1" i="0" u="none" strike="noStrike" dirty="0">
                          <a:effectLst/>
                          <a:latin typeface="Arial" panose="020B0604020202020204" pitchFamily="34" charset="0"/>
                        </a:rPr>
                        <a:t>1</a:t>
                      </a:r>
                    </a:p>
                  </a:txBody>
                  <a:tcPr marL="5876" marR="5876" marT="4407"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dirty="0">
                          <a:effectLst/>
                          <a:latin typeface="Arial" panose="020B0604020202020204" pitchFamily="34" charset="0"/>
                        </a:rPr>
                        <a:t>Item portioned as part of service process</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move to self-serve from serve or shut down station due to staffing issues</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effectLst/>
                          <a:latin typeface="Arial" panose="020B0604020202020204" pitchFamily="34" charset="0"/>
                        </a:rPr>
                        <a:t>252</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1" i="1" u="sng" strike="noStrike" dirty="0">
                          <a:effectLst/>
                          <a:latin typeface="Arial" panose="020B0604020202020204" pitchFamily="34" charset="0"/>
                        </a:rPr>
                        <a:t>Did not complete study </a:t>
                      </a:r>
                      <a:r>
                        <a:rPr lang="en-US" sz="700" b="0" i="1" u="none" strike="noStrike" dirty="0">
                          <a:effectLst/>
                          <a:latin typeface="Arial" panose="020B0604020202020204" pitchFamily="34" charset="0"/>
                        </a:rPr>
                        <a:t>Recommend as future DMAIC Project to assess impact on food and labor cost</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panose="020B0604020202020204" pitchFamily="34" charset="0"/>
                        </a:rPr>
                        <a:t> </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rPr>
                        <a:t> </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 </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 </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 </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 </a:t>
                      </a:r>
                    </a:p>
                  </a:txBody>
                  <a:tcPr marL="5876" marR="5876" marT="440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517492">
                <a:tc>
                  <a:txBody>
                    <a:bodyPr/>
                    <a:lstStyle/>
                    <a:p>
                      <a:pPr algn="ctr" fontAlgn="ctr"/>
                      <a:r>
                        <a:rPr lang="en-US" sz="900" b="1" i="0" u="none" strike="noStrike" dirty="0">
                          <a:effectLst/>
                          <a:latin typeface="Arial" panose="020B0604020202020204" pitchFamily="34" charset="0"/>
                        </a:rPr>
                        <a:t>2</a:t>
                      </a:r>
                    </a:p>
                  </a:txBody>
                  <a:tcPr marL="5876" marR="5876" marT="4407"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dirty="0">
                          <a:effectLst/>
                          <a:latin typeface="Arial" panose="020B0604020202020204" pitchFamily="34" charset="0"/>
                        </a:rPr>
                        <a:t>Objective portioning Utensil is specified</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Device not accurate</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effectLst/>
                          <a:latin typeface="Arial" panose="020B0604020202020204" pitchFamily="34" charset="0"/>
                        </a:rPr>
                        <a:t>360</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ctr"/>
                      <a:r>
                        <a:rPr lang="en-US" sz="700" b="0" i="0" u="none" strike="noStrike" dirty="0">
                          <a:effectLst/>
                          <a:latin typeface="Arial" panose="020B0604020202020204" pitchFamily="34" charset="0"/>
                        </a:rPr>
                        <a:t>Move locations from manual to digital food portioning scales</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panose="020B0604020202020204" pitchFamily="34" charset="0"/>
                        </a:rPr>
                        <a:t>OP-x / Supply chain / throughout FY 16</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rPr>
                        <a:t>Pilot locations Jan 2016</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3</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48</a:t>
                      </a:r>
                    </a:p>
                  </a:txBody>
                  <a:tcPr marL="5876" marR="5876" marT="440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500049">
                <a:tc>
                  <a:txBody>
                    <a:bodyPr/>
                    <a:lstStyle/>
                    <a:p>
                      <a:pPr algn="ctr" fontAlgn="ctr"/>
                      <a:r>
                        <a:rPr lang="en-US" sz="900" b="1" i="0" u="none" strike="noStrike" dirty="0">
                          <a:effectLst/>
                          <a:latin typeface="Arial" panose="020B0604020202020204" pitchFamily="34" charset="0"/>
                        </a:rPr>
                        <a:t>3</a:t>
                      </a:r>
                    </a:p>
                  </a:txBody>
                  <a:tcPr marL="5876" marR="5876" marT="4407"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dirty="0">
                          <a:effectLst/>
                          <a:latin typeface="Arial" panose="020B0604020202020204" pitchFamily="34" charset="0"/>
                        </a:rPr>
                        <a:t>Utensil is made available</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Wrong device selected to portion</a:t>
                      </a:r>
                      <a:br>
                        <a:rPr lang="en-US" sz="600" b="0" i="0" u="none" strike="noStrike" dirty="0">
                          <a:effectLst/>
                          <a:latin typeface="Arial" panose="020B0604020202020204" pitchFamily="34" charset="0"/>
                        </a:rPr>
                      </a:br>
                      <a:r>
                        <a:rPr lang="en-US" sz="600" b="0" i="0" u="none" strike="noStrike" dirty="0">
                          <a:effectLst/>
                          <a:latin typeface="Arial" panose="020B0604020202020204" pitchFamily="34" charset="0"/>
                        </a:rPr>
                        <a:t> </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effectLst/>
                          <a:latin typeface="Arial" panose="020B0604020202020204" pitchFamily="34" charset="0"/>
                        </a:rPr>
                        <a:t>324</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ctr"/>
                      <a:r>
                        <a:rPr lang="en-US" sz="700" b="0" i="0" u="none" strike="noStrike" dirty="0">
                          <a:effectLst/>
                          <a:latin typeface="Arial" panose="020B0604020202020204" pitchFamily="34" charset="0"/>
                        </a:rPr>
                        <a:t>Menu releases to include portion guide for all items </a:t>
                      </a:r>
                      <a:r>
                        <a:rPr lang="en-US" sz="700" b="0" i="0" u="none" strike="noStrike" dirty="0" smtClean="0">
                          <a:effectLst/>
                          <a:latin typeface="Arial" panose="020B0604020202020204" pitchFamily="34" charset="0"/>
                        </a:rPr>
                        <a:t>portioned </a:t>
                      </a:r>
                      <a:r>
                        <a:rPr lang="en-US" sz="700" b="0" i="0" u="none" strike="noStrike" dirty="0">
                          <a:effectLst/>
                          <a:latin typeface="Arial" panose="020B0604020202020204" pitchFamily="34" charset="0"/>
                        </a:rPr>
                        <a:t>Tool is validated by </a:t>
                      </a:r>
                      <a:r>
                        <a:rPr lang="en-US" sz="700" b="0" i="0" u="none" strike="noStrike" dirty="0" smtClean="0">
                          <a:effectLst/>
                          <a:latin typeface="Arial" panose="020B0604020202020204" pitchFamily="34" charset="0"/>
                        </a:rPr>
                        <a:t>mgr.. </a:t>
                      </a:r>
                      <a:r>
                        <a:rPr lang="en-US" sz="700" b="0" i="0" u="none" strike="noStrike" dirty="0">
                          <a:effectLst/>
                          <a:latin typeface="Arial" panose="020B0604020202020204" pitchFamily="34" charset="0"/>
                        </a:rPr>
                        <a:t>/ suprv before each meal period</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panose="020B0604020202020204" pitchFamily="34" charset="0"/>
                        </a:rPr>
                        <a:t>OP-X / Culinary / Channel Growth    Spring Menu  implementation</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rPr>
                        <a:t>Pilot locations Dec 2015</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3</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48</a:t>
                      </a:r>
                    </a:p>
                  </a:txBody>
                  <a:tcPr marL="5876" marR="5876" marT="440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451207">
                <a:tc>
                  <a:txBody>
                    <a:bodyPr/>
                    <a:lstStyle/>
                    <a:p>
                      <a:pPr algn="ctr" fontAlgn="ctr"/>
                      <a:r>
                        <a:rPr lang="en-US" sz="900" b="1" i="0" u="none" strike="noStrike" dirty="0">
                          <a:effectLst/>
                          <a:latin typeface="Arial" panose="020B0604020202020204" pitchFamily="34" charset="0"/>
                        </a:rPr>
                        <a:t>4</a:t>
                      </a:r>
                    </a:p>
                  </a:txBody>
                  <a:tcPr marL="5876" marR="5876" marT="4407"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dirty="0">
                          <a:effectLst/>
                          <a:latin typeface="Arial" panose="020B0604020202020204" pitchFamily="34" charset="0"/>
                        </a:rPr>
                        <a:t>FLA Trained and uses utensil correctly</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Speed </a:t>
                      </a:r>
                      <a:r>
                        <a:rPr lang="en-US" sz="600" b="0" i="0" u="none" strike="noStrike" dirty="0" smtClean="0">
                          <a:effectLst/>
                          <a:latin typeface="Arial" panose="020B0604020202020204" pitchFamily="34" charset="0"/>
                        </a:rPr>
                        <a:t>pressure </a:t>
                      </a:r>
                      <a:r>
                        <a:rPr lang="en-US" sz="600" b="0" i="0" u="none" strike="noStrike" dirty="0">
                          <a:effectLst/>
                          <a:latin typeface="Arial" panose="020B0604020202020204" pitchFamily="34" charset="0"/>
                        </a:rPr>
                        <a:t>leads to inattention to accuracy.  Cust</a:t>
                      </a:r>
                      <a:r>
                        <a:rPr lang="en-US" sz="600" b="0" i="0" u="none" strike="noStrike" dirty="0" smtClean="0">
                          <a:effectLst/>
                          <a:latin typeface="Arial" panose="020B0604020202020204" pitchFamily="34" charset="0"/>
                        </a:rPr>
                        <a:t>. pressure </a:t>
                      </a:r>
                      <a:r>
                        <a:rPr lang="en-US" sz="600" b="0" i="0" u="none" strike="noStrike" dirty="0">
                          <a:effectLst/>
                          <a:latin typeface="Arial" panose="020B0604020202020204" pitchFamily="34" charset="0"/>
                        </a:rPr>
                        <a:t>for better "value"</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effectLst/>
                          <a:latin typeface="Arial" panose="020B0604020202020204" pitchFamily="34" charset="0"/>
                        </a:rPr>
                        <a:t>320</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ctr" fontAlgn="ctr"/>
                      <a:r>
                        <a:rPr lang="en-US" sz="700" b="0" i="0" u="none" strike="noStrike" dirty="0">
                          <a:effectLst/>
                          <a:latin typeface="Arial" panose="020B0604020202020204" pitchFamily="34" charset="0"/>
                        </a:rPr>
                        <a:t>Where </a:t>
                      </a:r>
                      <a:r>
                        <a:rPr lang="en-US" sz="700" b="0" i="0" u="none" strike="noStrike" dirty="0" smtClean="0">
                          <a:effectLst/>
                          <a:latin typeface="Arial" panose="020B0604020202020204" pitchFamily="34" charset="0"/>
                        </a:rPr>
                        <a:t>possible, </a:t>
                      </a:r>
                      <a:r>
                        <a:rPr lang="en-US" sz="700" b="0" i="0" u="none" strike="noStrike" dirty="0">
                          <a:effectLst/>
                          <a:latin typeface="Arial" panose="020B0604020202020204" pitchFamily="34" charset="0"/>
                        </a:rPr>
                        <a:t>pre-portion items BOH.  Update recipes to include pre-portioning directions</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panose="020B0604020202020204" pitchFamily="34" charset="0"/>
                        </a:rPr>
                        <a:t>OP-X / Culinary / Channel Growth    </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rPr>
                        <a:t>Pilot locations Jan 2016</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2</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32</a:t>
                      </a:r>
                    </a:p>
                  </a:txBody>
                  <a:tcPr marL="5876" marR="5876" marT="440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633783">
                <a:tc>
                  <a:txBody>
                    <a:bodyPr/>
                    <a:lstStyle/>
                    <a:p>
                      <a:pPr algn="ctr" fontAlgn="ctr"/>
                      <a:r>
                        <a:rPr lang="en-US" sz="900" b="1" i="0" u="none" strike="noStrike" dirty="0">
                          <a:effectLst/>
                          <a:latin typeface="Arial" panose="020B0604020202020204" pitchFamily="34" charset="0"/>
                        </a:rPr>
                        <a:t>5</a:t>
                      </a:r>
                    </a:p>
                  </a:txBody>
                  <a:tcPr marL="5876" marR="5876" marT="4407"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dirty="0">
                          <a:effectLst/>
                          <a:latin typeface="Arial" panose="020B0604020202020204" pitchFamily="34" charset="0"/>
                        </a:rPr>
                        <a:t>Build Diagram is used</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Build diagram not available or incorrect</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effectLst/>
                          <a:latin typeface="Arial" panose="020B0604020202020204" pitchFamily="34" charset="0"/>
                        </a:rPr>
                        <a:t>252</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ctr"/>
                      <a:r>
                        <a:rPr lang="en-US" sz="700" b="0" i="0" u="none" strike="noStrike" dirty="0">
                          <a:effectLst/>
                          <a:latin typeface="Arial" panose="020B0604020202020204" pitchFamily="34" charset="0"/>
                        </a:rPr>
                        <a:t>Menu releases to </a:t>
                      </a:r>
                      <a:r>
                        <a:rPr lang="en-US" sz="700" b="0" i="0" u="none" strike="noStrike" dirty="0" smtClean="0">
                          <a:effectLst/>
                          <a:latin typeface="Arial" panose="020B0604020202020204" pitchFamily="34" charset="0"/>
                        </a:rPr>
                        <a:t>include Build </a:t>
                      </a:r>
                      <a:r>
                        <a:rPr lang="en-US" sz="700" b="0" i="0" u="none" strike="noStrike" dirty="0">
                          <a:effectLst/>
                          <a:latin typeface="Arial" panose="020B0604020202020204" pitchFamily="34" charset="0"/>
                        </a:rPr>
                        <a:t>Diagrams that are easily located. Tool is validated by </a:t>
                      </a:r>
                      <a:r>
                        <a:rPr lang="en-US" sz="700" b="0" i="0" u="none" strike="noStrike" dirty="0" smtClean="0">
                          <a:effectLst/>
                          <a:latin typeface="Arial" panose="020B0604020202020204" pitchFamily="34" charset="0"/>
                        </a:rPr>
                        <a:t>mgr. </a:t>
                      </a:r>
                      <a:r>
                        <a:rPr lang="en-US" sz="700" b="0" i="0" u="none" strike="noStrike" dirty="0">
                          <a:effectLst/>
                          <a:latin typeface="Arial" panose="020B0604020202020204" pitchFamily="34" charset="0"/>
                        </a:rPr>
                        <a:t>/ suprv before each meal period</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panose="020B0604020202020204" pitchFamily="34" charset="0"/>
                        </a:rPr>
                        <a:t>OP-X / Culinary / Channel Growth    Spring Menu  implementation</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rPr>
                        <a:t>No further implementation - Recommend Fall menu release</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64</a:t>
                      </a:r>
                    </a:p>
                  </a:txBody>
                  <a:tcPr marL="5876" marR="5876" marT="440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r h="714024">
                <a:tc>
                  <a:txBody>
                    <a:bodyPr/>
                    <a:lstStyle/>
                    <a:p>
                      <a:pPr algn="ctr" fontAlgn="ctr"/>
                      <a:r>
                        <a:rPr lang="en-US" sz="900" b="1" i="0" u="none" strike="noStrike" dirty="0">
                          <a:effectLst/>
                          <a:latin typeface="Arial" panose="020B0604020202020204" pitchFamily="34" charset="0"/>
                        </a:rPr>
                        <a:t>6</a:t>
                      </a:r>
                    </a:p>
                  </a:txBody>
                  <a:tcPr marL="5876" marR="5876" marT="4407" marB="0" anchor="ctr">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600" b="0" i="0" u="none" strike="noStrike" dirty="0">
                          <a:effectLst/>
                          <a:latin typeface="Arial" panose="020B0604020202020204" pitchFamily="34" charset="0"/>
                        </a:rPr>
                        <a:t>Service </a:t>
                      </a:r>
                      <a:r>
                        <a:rPr lang="en-US" sz="600" b="0" i="0" u="none" strike="noStrike" dirty="0" smtClean="0">
                          <a:effectLst/>
                          <a:latin typeface="Arial" panose="020B0604020202020204" pitchFamily="34" charset="0"/>
                        </a:rPr>
                        <a:t>container </a:t>
                      </a:r>
                      <a:r>
                        <a:rPr lang="en-US" sz="600" b="0" i="0" u="none" strike="noStrike" dirty="0">
                          <a:effectLst/>
                          <a:latin typeface="Arial" panose="020B0604020202020204" pitchFamily="34" charset="0"/>
                        </a:rPr>
                        <a:t>is specified</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Portion presentation is poor</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effectLst/>
                          <a:latin typeface="Arial" panose="020B0604020202020204" pitchFamily="34" charset="0"/>
                        </a:rPr>
                        <a:t>280</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c>
                  <a:txBody>
                    <a:bodyPr/>
                    <a:lstStyle/>
                    <a:p>
                      <a:pPr algn="l" fontAlgn="ctr"/>
                      <a:r>
                        <a:rPr lang="en-US" sz="700" b="0" i="0" u="none" strike="noStrike" dirty="0">
                          <a:effectLst/>
                          <a:latin typeface="Arial" panose="020B0604020202020204" pitchFamily="34" charset="0"/>
                        </a:rPr>
                        <a:t>Specify </a:t>
                      </a:r>
                      <a:r>
                        <a:rPr lang="en-US" sz="700" b="0" i="0" u="none" strike="noStrike" dirty="0" smtClean="0">
                          <a:effectLst/>
                          <a:latin typeface="Arial" panose="020B0604020202020204" pitchFamily="34" charset="0"/>
                        </a:rPr>
                        <a:t>containers </a:t>
                      </a:r>
                      <a:r>
                        <a:rPr lang="en-US" sz="700" b="0" i="0" u="none" strike="noStrike" dirty="0">
                          <a:effectLst/>
                          <a:latin typeface="Arial" panose="020B0604020202020204" pitchFamily="34" charset="0"/>
                        </a:rPr>
                        <a:t>for appropriate items</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effectLst/>
                          <a:latin typeface="Arial" panose="020B0604020202020204" pitchFamily="34" charset="0"/>
                        </a:rPr>
                        <a:t>Channel Growth / Supply chain </a:t>
                      </a:r>
                    </a:p>
                  </a:txBody>
                  <a:tcPr marL="5876" marR="5876"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rPr>
                        <a:t>Needs further analysis</a:t>
                      </a:r>
                    </a:p>
                  </a:txBody>
                  <a:tcPr marL="5876" marR="5876" marT="44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600" b="0" i="0" u="none" strike="noStrike" dirty="0">
                          <a:effectLst/>
                          <a:latin typeface="Arial" panose="020B0604020202020204" pitchFamily="34" charset="0"/>
                        </a:rPr>
                        <a:t>4</a:t>
                      </a:r>
                    </a:p>
                  </a:txBody>
                  <a:tcPr marL="5876" marR="5876" marT="4407"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7</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0" i="0" u="none" strike="noStrike" dirty="0">
                          <a:effectLst/>
                          <a:latin typeface="Arial" panose="020B0604020202020204" pitchFamily="34" charset="0"/>
                        </a:rPr>
                        <a:t>10</a:t>
                      </a:r>
                    </a:p>
                  </a:txBody>
                  <a:tcPr marL="5876" marR="5876" marT="44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280</a:t>
                      </a:r>
                    </a:p>
                  </a:txBody>
                  <a:tcPr marL="5876" marR="5876" marT="4407"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E3"/>
                    </a:solidFill>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60</a:t>
            </a:fld>
            <a:endParaRPr lang="en" dirty="0"/>
          </a:p>
        </p:txBody>
      </p:sp>
    </p:spTree>
    <p:extLst>
      <p:ext uri="{BB962C8B-B14F-4D97-AF65-F5344CB8AC3E}">
        <p14:creationId xmlns:p14="http://schemas.microsoft.com/office/powerpoint/2010/main" val="2049511562"/>
      </p:ext>
    </p:extLst>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Change Management Plan</a:t>
            </a:r>
          </a:p>
        </p:txBody>
      </p:sp>
      <p:graphicFrame>
        <p:nvGraphicFramePr>
          <p:cNvPr id="2" name="Table 1"/>
          <p:cNvGraphicFramePr>
            <a:graphicFrameLocks noGrp="1"/>
          </p:cNvGraphicFramePr>
          <p:nvPr>
            <p:extLst>
              <p:ext uri="{D42A27DB-BD31-4B8C-83A1-F6EECF244321}">
                <p14:modId xmlns:p14="http://schemas.microsoft.com/office/powerpoint/2010/main" val="1902622682"/>
              </p:ext>
            </p:extLst>
          </p:nvPr>
        </p:nvGraphicFramePr>
        <p:xfrm>
          <a:off x="230187" y="1175640"/>
          <a:ext cx="8686800" cy="2920110"/>
        </p:xfrm>
        <a:graphic>
          <a:graphicData uri="http://schemas.openxmlformats.org/drawingml/2006/table">
            <a:tbl>
              <a:tblPr/>
              <a:tblGrid>
                <a:gridCol w="1447800"/>
                <a:gridCol w="1066801"/>
                <a:gridCol w="1611630"/>
                <a:gridCol w="1817370"/>
                <a:gridCol w="1600200"/>
                <a:gridCol w="1142999"/>
              </a:tblGrid>
              <a:tr h="139720">
                <a:tc gridSpan="6">
                  <a:txBody>
                    <a:bodyPr/>
                    <a:lstStyle/>
                    <a:p>
                      <a:pPr algn="l" fontAlgn="b"/>
                      <a:r>
                        <a:rPr lang="en-US" sz="600" b="1" i="0" u="none" strike="noStrike" dirty="0">
                          <a:solidFill>
                            <a:srgbClr val="FFFFFF"/>
                          </a:solidFill>
                          <a:effectLst/>
                          <a:latin typeface="Calibri" panose="020F0502020204030204" pitchFamily="34" charset="0"/>
                        </a:rPr>
                        <a:t>Change Management Plan</a:t>
                      </a:r>
                    </a:p>
                  </a:txBody>
                  <a:tcPr marL="5231" marR="5231" marT="3923" marB="0" anchor="b">
                    <a:lnL>
                      <a:noFill/>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7944">
                <a:tc>
                  <a:txBody>
                    <a:bodyPr/>
                    <a:lstStyle/>
                    <a:p>
                      <a:pPr algn="ctr" fontAlgn="b"/>
                      <a:r>
                        <a:rPr lang="en-US" sz="600" b="1" i="0" u="none" strike="noStrike" dirty="0">
                          <a:solidFill>
                            <a:srgbClr val="000000"/>
                          </a:solidFill>
                          <a:effectLst/>
                          <a:latin typeface="Calibri" panose="020F0502020204030204" pitchFamily="34" charset="0"/>
                        </a:rPr>
                        <a:t>Planned Change</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Who is Affected?</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Potential Objections</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Facts (What will really happen-use data)</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Benefits to those affected (Business and Personal Benefits)</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Noted in </a:t>
                      </a:r>
                      <a:r>
                        <a:rPr lang="en-US" sz="600" b="1" i="0" u="none" strike="noStrike" dirty="0" smtClean="0">
                          <a:solidFill>
                            <a:srgbClr val="000000"/>
                          </a:solidFill>
                          <a:effectLst/>
                          <a:latin typeface="Calibri" panose="020F0502020204030204" pitchFamily="34" charset="0"/>
                        </a:rPr>
                        <a:t>Communication </a:t>
                      </a:r>
                      <a:r>
                        <a:rPr lang="en-US" sz="600" b="1" i="0" u="none" strike="noStrike" dirty="0">
                          <a:solidFill>
                            <a:srgbClr val="000000"/>
                          </a:solidFill>
                          <a:effectLst/>
                          <a:latin typeface="Calibri" panose="020F0502020204030204" pitchFamily="34" charset="0"/>
                        </a:rPr>
                        <a:t>Plan?</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386953">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Transition from deli meat that is </a:t>
                      </a:r>
                      <a:r>
                        <a:rPr lang="en-US" sz="800" b="0" i="0" u="none" strike="noStrike" dirty="0" smtClean="0">
                          <a:solidFill>
                            <a:srgbClr val="000000"/>
                          </a:solidFill>
                          <a:effectLst/>
                          <a:latin typeface="Arial" panose="020B0604020202020204" pitchFamily="34" charset="0"/>
                          <a:cs typeface="Arial" panose="020B0604020202020204" pitchFamily="34" charset="0"/>
                        </a:rPr>
                        <a:t>randomly portioned </a:t>
                      </a:r>
                      <a:r>
                        <a:rPr lang="en-US" sz="800" b="0" i="0" u="none" strike="noStrike" dirty="0">
                          <a:solidFill>
                            <a:srgbClr val="000000"/>
                          </a:solidFill>
                          <a:effectLst/>
                          <a:latin typeface="Arial" panose="020B0604020202020204" pitchFamily="34" charset="0"/>
                          <a:cs typeface="Arial" panose="020B0604020202020204" pitchFamily="34" charset="0"/>
                        </a:rPr>
                        <a:t>to a rigorous pre-service portioning protocol.</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Frontline Associates</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Frontline Managers                       Customer</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It </a:t>
                      </a:r>
                      <a:r>
                        <a:rPr lang="en-US" sz="800" b="0" i="0" u="none" strike="noStrike" dirty="0">
                          <a:solidFill>
                            <a:srgbClr val="000000"/>
                          </a:solidFill>
                          <a:effectLst/>
                          <a:latin typeface="Arial" panose="020B0604020202020204" pitchFamily="34" charset="0"/>
                          <a:cs typeface="Arial" panose="020B0604020202020204" pitchFamily="34" charset="0"/>
                        </a:rPr>
                        <a:t>will take more time to </a:t>
                      </a:r>
                      <a:r>
                        <a:rPr lang="en-US" sz="800" b="0" i="0" u="none" strike="noStrike" dirty="0" smtClean="0">
                          <a:solidFill>
                            <a:srgbClr val="000000"/>
                          </a:solidFill>
                          <a:effectLst/>
                          <a:latin typeface="Arial" panose="020B0604020202020204" pitchFamily="34" charset="0"/>
                          <a:cs typeface="Arial" panose="020B0604020202020204" pitchFamily="34" charset="0"/>
                        </a:rPr>
                        <a:t>pre-portion</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My </a:t>
                      </a:r>
                      <a:r>
                        <a:rPr lang="en-US" sz="800" b="0" i="0" u="none" strike="noStrike" dirty="0">
                          <a:solidFill>
                            <a:srgbClr val="000000"/>
                          </a:solidFill>
                          <a:effectLst/>
                          <a:latin typeface="Arial" panose="020B0604020202020204" pitchFamily="34" charset="0"/>
                          <a:cs typeface="Arial" panose="020B0604020202020204" pitchFamily="34" charset="0"/>
                        </a:rPr>
                        <a:t>Client doesn't like the look of pre-portioned </a:t>
                      </a:r>
                      <a:r>
                        <a:rPr lang="en-US" sz="800" b="0" i="0" u="none" strike="noStrike" dirty="0" smtClean="0">
                          <a:solidFill>
                            <a:srgbClr val="000000"/>
                          </a:solidFill>
                          <a:effectLst/>
                          <a:latin typeface="Arial" panose="020B0604020202020204" pitchFamily="34" charset="0"/>
                          <a:cs typeface="Arial" panose="020B0604020202020204" pitchFamily="34" charset="0"/>
                        </a:rPr>
                        <a:t>meat</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Pre-portioning </a:t>
                      </a:r>
                      <a:r>
                        <a:rPr lang="en-US" sz="800" b="0" i="0" u="none" strike="noStrike" dirty="0">
                          <a:solidFill>
                            <a:srgbClr val="000000"/>
                          </a:solidFill>
                          <a:effectLst/>
                          <a:latin typeface="Arial" panose="020B0604020202020204" pitchFamily="34" charset="0"/>
                          <a:cs typeface="Arial" panose="020B0604020202020204" pitchFamily="34" charset="0"/>
                        </a:rPr>
                        <a:t>looks different                      </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Reduction </a:t>
                      </a:r>
                      <a:r>
                        <a:rPr lang="en-US" sz="800" b="0" i="0" u="none" strike="noStrike" dirty="0">
                          <a:solidFill>
                            <a:srgbClr val="000000"/>
                          </a:solidFill>
                          <a:effectLst/>
                          <a:latin typeface="Arial" panose="020B0604020202020204" pitchFamily="34" charset="0"/>
                          <a:cs typeface="Arial" panose="020B0604020202020204" pitchFamily="34" charset="0"/>
                        </a:rPr>
                        <a:t>of variances </a:t>
                      </a:r>
                      <a:r>
                        <a:rPr lang="en-US" sz="800" b="0" i="0" u="none" strike="noStrike" dirty="0" smtClean="0">
                          <a:solidFill>
                            <a:srgbClr val="000000"/>
                          </a:solidFill>
                          <a:effectLst/>
                          <a:latin typeface="Arial" panose="020B0604020202020204" pitchFamily="34" charset="0"/>
                          <a:cs typeface="Arial" panose="020B0604020202020204" pitchFamily="34" charset="0"/>
                        </a:rPr>
                        <a:t>- Control </a:t>
                      </a:r>
                      <a:r>
                        <a:rPr lang="en-US" sz="800" b="0" i="0" u="none" strike="noStrike" dirty="0">
                          <a:solidFill>
                            <a:srgbClr val="000000"/>
                          </a:solidFill>
                          <a:effectLst/>
                          <a:latin typeface="Arial" panose="020B0604020202020204" pitchFamily="34" charset="0"/>
                          <a:cs typeface="Arial" panose="020B0604020202020204" pitchFamily="34" charset="0"/>
                        </a:rPr>
                        <a:t>Chart </a:t>
                      </a:r>
                      <a:r>
                        <a:rPr lang="en-US" sz="800" b="0" i="0" u="none" strike="noStrike" dirty="0" smtClean="0">
                          <a:solidFill>
                            <a:srgbClr val="000000"/>
                          </a:solidFill>
                          <a:effectLst/>
                          <a:latin typeface="Arial" panose="020B0604020202020204" pitchFamily="34" charset="0"/>
                          <a:cs typeface="Arial" panose="020B0604020202020204" pitchFamily="34" charset="0"/>
                        </a:rPr>
                        <a:t>data</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Client </a:t>
                      </a:r>
                      <a:r>
                        <a:rPr lang="en-US" sz="800" b="0" i="0" u="none" strike="noStrike" dirty="0">
                          <a:solidFill>
                            <a:srgbClr val="000000"/>
                          </a:solidFill>
                          <a:effectLst/>
                          <a:latin typeface="Arial" panose="020B0604020202020204" pitchFamily="34" charset="0"/>
                          <a:cs typeface="Arial" panose="020B0604020202020204" pitchFamily="34" charset="0"/>
                        </a:rPr>
                        <a:t>acceptance will come with proper communication (outlining plan and benefits) and enhanced presentation tactics for displaying meat                                                           </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Easier </a:t>
                      </a:r>
                      <a:r>
                        <a:rPr lang="en-US" sz="800" b="0" i="0" u="none" strike="noStrike" dirty="0">
                          <a:solidFill>
                            <a:srgbClr val="000000"/>
                          </a:solidFill>
                          <a:effectLst/>
                          <a:latin typeface="Arial" panose="020B0604020202020204" pitchFamily="34" charset="0"/>
                          <a:cs typeface="Arial" panose="020B0604020202020204" pitchFamily="34" charset="0"/>
                        </a:rPr>
                        <a:t>to count portions prepared and accuracy of post service results on worksheets</a:t>
                      </a:r>
                      <a:r>
                        <a:rPr lang="en-US" sz="800" b="0" i="0" u="none" strike="noStrike" dirty="0" smtClean="0">
                          <a:solidFill>
                            <a:srgbClr val="000000"/>
                          </a:solidFill>
                          <a:effectLst/>
                          <a:latin typeface="Arial" panose="020B0604020202020204" pitchFamily="34" charset="0"/>
                          <a:cs typeface="Arial" panose="020B0604020202020204" pitchFamily="34" charset="0"/>
                        </a:rPr>
                        <a:t>.</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Consistent </a:t>
                      </a:r>
                      <a:r>
                        <a:rPr lang="en-US" sz="800" b="0" i="0" u="none" strike="noStrike" dirty="0">
                          <a:solidFill>
                            <a:srgbClr val="000000"/>
                          </a:solidFill>
                          <a:effectLst/>
                          <a:latin typeface="Arial" panose="020B0604020202020204" pitchFamily="34" charset="0"/>
                          <a:cs typeface="Arial" panose="020B0604020202020204" pitchFamily="34" charset="0"/>
                        </a:rPr>
                        <a:t>portions helps control costs</a:t>
                      </a:r>
                      <a:r>
                        <a:rPr lang="en-US" sz="800" b="0" i="0" u="none" strike="noStrike" dirty="0" smtClean="0">
                          <a:solidFill>
                            <a:srgbClr val="000000"/>
                          </a:solidFill>
                          <a:effectLst/>
                          <a:latin typeface="Arial" panose="020B0604020202020204" pitchFamily="34" charset="0"/>
                          <a:cs typeface="Arial" panose="020B0604020202020204" pitchFamily="34" charset="0"/>
                        </a:rPr>
                        <a:t>.</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Improved </a:t>
                      </a:r>
                      <a:r>
                        <a:rPr lang="en-US" sz="800" b="0" i="0" u="none" strike="noStrike" dirty="0">
                          <a:solidFill>
                            <a:srgbClr val="000000"/>
                          </a:solidFill>
                          <a:effectLst/>
                          <a:latin typeface="Arial" panose="020B0604020202020204" pitchFamily="34" charset="0"/>
                          <a:cs typeface="Arial" panose="020B0604020202020204" pitchFamily="34" charset="0"/>
                        </a:rPr>
                        <a:t>purchase </a:t>
                      </a:r>
                      <a:r>
                        <a:rPr lang="en-US" sz="800" b="0" i="0" u="none" strike="noStrike" dirty="0" smtClean="0">
                          <a:solidFill>
                            <a:srgbClr val="000000"/>
                          </a:solidFill>
                          <a:effectLst/>
                          <a:latin typeface="Arial" panose="020B0604020202020204" pitchFamily="34" charset="0"/>
                          <a:cs typeface="Arial" panose="020B0604020202020204" pitchFamily="34" charset="0"/>
                        </a:rPr>
                        <a:t>forecasting</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Consistency </a:t>
                      </a:r>
                      <a:r>
                        <a:rPr lang="en-US" sz="800" b="0" i="0" u="none" strike="noStrike" dirty="0">
                          <a:solidFill>
                            <a:srgbClr val="000000"/>
                          </a:solidFill>
                          <a:effectLst/>
                          <a:latin typeface="Arial" panose="020B0604020202020204" pitchFamily="34" charset="0"/>
                          <a:cs typeface="Arial" panose="020B0604020202020204" pitchFamily="34" charset="0"/>
                        </a:rPr>
                        <a:t>drives </a:t>
                      </a:r>
                      <a:r>
                        <a:rPr lang="en-US" sz="800" b="0" i="0" u="none" strike="noStrike" dirty="0" smtClean="0">
                          <a:solidFill>
                            <a:srgbClr val="000000"/>
                          </a:solidFill>
                          <a:effectLst/>
                          <a:latin typeface="Arial" panose="020B0604020202020204" pitchFamily="34" charset="0"/>
                          <a:cs typeface="Arial" panose="020B0604020202020204" pitchFamily="34" charset="0"/>
                        </a:rPr>
                        <a:t>sales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800" b="0" i="0" u="none" strike="noStrike" dirty="0">
                          <a:solidFill>
                            <a:srgbClr val="000000"/>
                          </a:solidFill>
                          <a:effectLst/>
                          <a:latin typeface="Arial" panose="020B0604020202020204" pitchFamily="34" charset="0"/>
                          <a:cs typeface="Arial" panose="020B0604020202020204" pitchFamily="34" charset="0"/>
                        </a:rPr>
                        <a:t>Yes</a:t>
                      </a:r>
                    </a:p>
                  </a:txBody>
                  <a:tcPr marL="5231" marR="5231" marT="3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5493">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Formalize the approval to use pre-sliced meat within MTM KIL options.</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Culinary</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Supply Chain</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Field Operators</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Vendors</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Quality </a:t>
                      </a:r>
                      <a:r>
                        <a:rPr lang="en-US" sz="800" b="0" i="0" u="none" strike="noStrike" dirty="0">
                          <a:solidFill>
                            <a:srgbClr val="000000"/>
                          </a:solidFill>
                          <a:effectLst/>
                          <a:latin typeface="Arial" panose="020B0604020202020204" pitchFamily="34" charset="0"/>
                          <a:cs typeface="Arial" panose="020B0604020202020204" pitchFamily="34" charset="0"/>
                        </a:rPr>
                        <a:t>concerns of </a:t>
                      </a:r>
                      <a:r>
                        <a:rPr lang="en-US" sz="800" b="0" i="0" u="none" strike="noStrike" dirty="0" smtClean="0">
                          <a:solidFill>
                            <a:srgbClr val="000000"/>
                          </a:solidFill>
                          <a:effectLst/>
                          <a:latin typeface="Arial" panose="020B0604020202020204" pitchFamily="34" charset="0"/>
                          <a:cs typeface="Arial" panose="020B0604020202020204" pitchFamily="34" charset="0"/>
                        </a:rPr>
                        <a:t>pre-sliced meats</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Sourcing </a:t>
                      </a:r>
                      <a:r>
                        <a:rPr lang="en-US" sz="800" b="0" i="0" u="none" strike="noStrike" dirty="0">
                          <a:solidFill>
                            <a:srgbClr val="000000"/>
                          </a:solidFill>
                          <a:effectLst/>
                          <a:latin typeface="Arial" panose="020B0604020202020204" pitchFamily="34" charset="0"/>
                          <a:cs typeface="Arial" panose="020B0604020202020204" pitchFamily="34" charset="0"/>
                        </a:rPr>
                        <a:t>a quality pre-sliced product may be cost prohibitive</a:t>
                      </a:r>
                      <a:br>
                        <a:rPr lang="en-US" sz="800" b="0" i="0" u="none" strike="noStrike" dirty="0">
                          <a:solidFill>
                            <a:srgbClr val="000000"/>
                          </a:solidFill>
                          <a:effectLst/>
                          <a:latin typeface="Arial" panose="020B0604020202020204" pitchFamily="34" charset="0"/>
                          <a:cs typeface="Arial" panose="020B0604020202020204" pitchFamily="34" charset="0"/>
                        </a:rPr>
                      </a:b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A number of locations are already using pre-sliced meats - minimal effect on customer perception and /or </a:t>
                      </a:r>
                      <a:r>
                        <a:rPr lang="en-US" sz="800" b="0" i="0" u="none" strike="noStrike" dirty="0" smtClean="0">
                          <a:solidFill>
                            <a:srgbClr val="000000"/>
                          </a:solidFill>
                          <a:effectLst/>
                          <a:latin typeface="Arial" panose="020B0604020202020204" pitchFamily="34" charset="0"/>
                          <a:cs typeface="Arial" panose="020B0604020202020204" pitchFamily="34" charset="0"/>
                        </a:rPr>
                        <a:t>profitability. </a:t>
                      </a:r>
                      <a:r>
                        <a:rPr lang="en-US" sz="800" b="0" i="0" u="none" strike="noStrike" dirty="0">
                          <a:solidFill>
                            <a:srgbClr val="000000"/>
                          </a:solidFill>
                          <a:effectLst/>
                          <a:latin typeface="Arial" panose="020B0604020202020204" pitchFamily="34" charset="0"/>
                          <a:cs typeface="Arial" panose="020B0604020202020204" pitchFamily="34" charset="0"/>
                        </a:rPr>
                        <a:t>*</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Supply </a:t>
                      </a:r>
                      <a:r>
                        <a:rPr lang="en-US" sz="800" b="0" i="0" u="none" strike="noStrike" dirty="0">
                          <a:solidFill>
                            <a:srgbClr val="000000"/>
                          </a:solidFill>
                          <a:effectLst/>
                          <a:latin typeface="Arial" panose="020B0604020202020204" pitchFamily="34" charset="0"/>
                          <a:cs typeface="Arial" panose="020B0604020202020204" pitchFamily="34" charset="0"/>
                        </a:rPr>
                        <a:t>chain can source an acceptable high quality product at a lower </a:t>
                      </a:r>
                      <a:r>
                        <a:rPr lang="en-US" sz="800" b="0" i="0" u="none" strike="noStrike" dirty="0" smtClean="0">
                          <a:solidFill>
                            <a:srgbClr val="000000"/>
                          </a:solidFill>
                          <a:effectLst/>
                          <a:latin typeface="Arial" panose="020B0604020202020204" pitchFamily="34" charset="0"/>
                          <a:cs typeface="Arial" panose="020B0604020202020204" pitchFamily="34" charset="0"/>
                        </a:rPr>
                        <a:t>price.</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Vendors </a:t>
                      </a:r>
                      <a:r>
                        <a:rPr lang="en-US" sz="800" b="0" i="0" u="none" strike="noStrike" dirty="0">
                          <a:solidFill>
                            <a:srgbClr val="000000"/>
                          </a:solidFill>
                          <a:effectLst/>
                          <a:latin typeface="Arial" panose="020B0604020202020204" pitchFamily="34" charset="0"/>
                          <a:cs typeface="Arial" panose="020B0604020202020204" pitchFamily="34" charset="0"/>
                        </a:rPr>
                        <a:t>stocking agreement reducing stock outs. </a:t>
                      </a:r>
                      <a:br>
                        <a:rPr lang="en-US" sz="800" b="0" i="0" u="none" strike="noStrike" dirty="0">
                          <a:solidFill>
                            <a:srgbClr val="000000"/>
                          </a:solidFill>
                          <a:effectLst/>
                          <a:latin typeface="Arial" panose="020B0604020202020204" pitchFamily="34" charset="0"/>
                          <a:cs typeface="Arial" panose="020B0604020202020204" pitchFamily="34" charset="0"/>
                        </a:rPr>
                      </a:b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smtClean="0">
                          <a:solidFill>
                            <a:srgbClr val="000000"/>
                          </a:solidFill>
                          <a:effectLst/>
                          <a:latin typeface="Arial" panose="020B0604020202020204" pitchFamily="34" charset="0"/>
                          <a:cs typeface="Arial" panose="020B0604020202020204" pitchFamily="34" charset="0"/>
                        </a:rPr>
                        <a:t>Undocumented </a:t>
                      </a:r>
                      <a:r>
                        <a:rPr lang="en-US" sz="800" b="0" i="0" u="none" strike="noStrike" dirty="0">
                          <a:solidFill>
                            <a:srgbClr val="000000"/>
                          </a:solidFill>
                          <a:effectLst/>
                          <a:latin typeface="Arial" panose="020B0604020202020204" pitchFamily="34" charset="0"/>
                          <a:cs typeface="Arial" panose="020B0604020202020204" pitchFamily="34" charset="0"/>
                        </a:rPr>
                        <a:t>proof - will need to assess through VOC and cost of purchasing </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61</a:t>
            </a:fld>
            <a:endParaRPr lang="en" dirty="0"/>
          </a:p>
        </p:txBody>
      </p:sp>
    </p:spTree>
    <p:extLst>
      <p:ext uri="{BB962C8B-B14F-4D97-AF65-F5344CB8AC3E}">
        <p14:creationId xmlns:p14="http://schemas.microsoft.com/office/powerpoint/2010/main" val="671158788"/>
      </p:ext>
    </p:extLst>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Change Management Plan</a:t>
            </a:r>
          </a:p>
        </p:txBody>
      </p:sp>
      <p:graphicFrame>
        <p:nvGraphicFramePr>
          <p:cNvPr id="2" name="Table 1"/>
          <p:cNvGraphicFramePr>
            <a:graphicFrameLocks noGrp="1"/>
          </p:cNvGraphicFramePr>
          <p:nvPr>
            <p:extLst>
              <p:ext uri="{D42A27DB-BD31-4B8C-83A1-F6EECF244321}">
                <p14:modId xmlns:p14="http://schemas.microsoft.com/office/powerpoint/2010/main" val="4169713800"/>
              </p:ext>
            </p:extLst>
          </p:nvPr>
        </p:nvGraphicFramePr>
        <p:xfrm>
          <a:off x="115887" y="1330601"/>
          <a:ext cx="8915399" cy="2688949"/>
        </p:xfrm>
        <a:graphic>
          <a:graphicData uri="http://schemas.openxmlformats.org/drawingml/2006/table">
            <a:tbl>
              <a:tblPr/>
              <a:tblGrid>
                <a:gridCol w="1676399"/>
                <a:gridCol w="1158241"/>
                <a:gridCol w="1737359"/>
                <a:gridCol w="1829467"/>
                <a:gridCol w="1828134"/>
                <a:gridCol w="685799"/>
              </a:tblGrid>
              <a:tr h="139720">
                <a:tc gridSpan="6">
                  <a:txBody>
                    <a:bodyPr/>
                    <a:lstStyle/>
                    <a:p>
                      <a:pPr algn="l" fontAlgn="b"/>
                      <a:r>
                        <a:rPr lang="en-US" sz="600" b="1" i="0" u="none" strike="noStrike" dirty="0">
                          <a:solidFill>
                            <a:srgbClr val="FFFFFF"/>
                          </a:solidFill>
                          <a:effectLst/>
                          <a:latin typeface="Calibri" panose="020F0502020204030204" pitchFamily="34" charset="0"/>
                        </a:rPr>
                        <a:t>Change Management Plan</a:t>
                      </a:r>
                    </a:p>
                  </a:txBody>
                  <a:tcPr marL="5231" marR="5231" marT="3923" marB="0" anchor="b">
                    <a:lnL>
                      <a:noFill/>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243">
                <a:tc>
                  <a:txBody>
                    <a:bodyPr/>
                    <a:lstStyle/>
                    <a:p>
                      <a:pPr algn="ctr" fontAlgn="b"/>
                      <a:r>
                        <a:rPr lang="en-US" sz="600" b="1" i="0" u="none" strike="noStrike" dirty="0">
                          <a:solidFill>
                            <a:srgbClr val="000000"/>
                          </a:solidFill>
                          <a:effectLst/>
                          <a:latin typeface="Calibri" panose="020F0502020204030204" pitchFamily="34" charset="0"/>
                        </a:rPr>
                        <a:t>Planned Change</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Who is Affected?</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Potential Objections</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Facts (What will really happen-use data)</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Benefits to those affected (Business and Personal Benefits)</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600" b="1" i="0" u="none" strike="noStrike" dirty="0">
                          <a:solidFill>
                            <a:srgbClr val="000000"/>
                          </a:solidFill>
                          <a:effectLst/>
                          <a:latin typeface="Calibri" panose="020F0502020204030204" pitchFamily="34" charset="0"/>
                        </a:rPr>
                        <a:t>Noted in </a:t>
                      </a:r>
                      <a:r>
                        <a:rPr lang="en-US" sz="600" b="1" i="0" u="none" strike="noStrike" dirty="0" smtClean="0">
                          <a:solidFill>
                            <a:srgbClr val="000000"/>
                          </a:solidFill>
                          <a:effectLst/>
                          <a:latin typeface="Calibri" panose="020F0502020204030204" pitchFamily="34" charset="0"/>
                        </a:rPr>
                        <a:t>Communication </a:t>
                      </a:r>
                      <a:r>
                        <a:rPr lang="en-US" sz="600" b="1" i="0" u="none" strike="noStrike" dirty="0">
                          <a:solidFill>
                            <a:srgbClr val="000000"/>
                          </a:solidFill>
                          <a:effectLst/>
                          <a:latin typeface="Calibri" panose="020F0502020204030204" pitchFamily="34" charset="0"/>
                        </a:rPr>
                        <a:t>Plan?</a:t>
                      </a:r>
                    </a:p>
                  </a:txBody>
                  <a:tcPr marL="5231" marR="5231" marT="3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261223">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Eliminate the use of non digital scales across </a:t>
                      </a:r>
                      <a:r>
                        <a:rPr lang="en-US" sz="800" b="0" i="0" u="none" strike="noStrike" dirty="0" smtClean="0">
                          <a:solidFill>
                            <a:srgbClr val="000000"/>
                          </a:solidFill>
                          <a:effectLst/>
                          <a:latin typeface="Arial" panose="020B0604020202020204" pitchFamily="34" charset="0"/>
                          <a:cs typeface="Arial" panose="020B0604020202020204" pitchFamily="34" charset="0"/>
                        </a:rPr>
                        <a:t>ABC Company</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Supply Chain</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Equipment Vendors</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Field Operators</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Asset Management</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The </a:t>
                      </a:r>
                      <a:r>
                        <a:rPr lang="en-US" sz="800" b="0" i="0" u="none" strike="noStrike" dirty="0">
                          <a:solidFill>
                            <a:srgbClr val="000000"/>
                          </a:solidFill>
                          <a:effectLst/>
                          <a:latin typeface="Arial" panose="020B0604020202020204" pitchFamily="34" charset="0"/>
                          <a:cs typeface="Arial" panose="020B0604020202020204" pitchFamily="34" charset="0"/>
                        </a:rPr>
                        <a:t>cost of purchasing digital scales is cost </a:t>
                      </a:r>
                      <a:r>
                        <a:rPr lang="en-US" sz="800" b="0" i="0" u="none" strike="noStrike" dirty="0" smtClean="0">
                          <a:solidFill>
                            <a:srgbClr val="000000"/>
                          </a:solidFill>
                          <a:effectLst/>
                          <a:latin typeface="Arial" panose="020B0604020202020204" pitchFamily="34" charset="0"/>
                          <a:cs typeface="Arial" panose="020B0604020202020204" pitchFamily="34" charset="0"/>
                        </a:rPr>
                        <a:t>prohibitive</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Eliminating </a:t>
                      </a:r>
                      <a:r>
                        <a:rPr lang="en-US" sz="800" b="0" i="0" u="none" strike="noStrike" dirty="0">
                          <a:solidFill>
                            <a:srgbClr val="000000"/>
                          </a:solidFill>
                          <a:effectLst/>
                          <a:latin typeface="Arial" panose="020B0604020202020204" pitchFamily="34" charset="0"/>
                          <a:cs typeface="Arial" panose="020B0604020202020204" pitchFamily="34" charset="0"/>
                        </a:rPr>
                        <a:t>non-digital scales from asset inventory will negatively affect the general ledger</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Font typeface="+mj-lt"/>
                        <a:buAutoNum type="arabicPeriod"/>
                      </a:pPr>
                      <a:r>
                        <a:rPr lang="en-US" sz="800" b="0" i="0" u="none" strike="noStrike" dirty="0">
                          <a:solidFill>
                            <a:srgbClr val="000000"/>
                          </a:solidFill>
                          <a:effectLst/>
                          <a:latin typeface="Arial" panose="020B0604020202020204" pitchFamily="34" charset="0"/>
                          <a:cs typeface="Arial" panose="020B0604020202020204" pitchFamily="34" charset="0"/>
                        </a:rPr>
                        <a:t>Many locations use digital scales and are hence able to consistently  portion - MSA Gage R&amp;R </a:t>
                      </a:r>
                      <a:endParaRPr lang="en-US" sz="800" b="0" i="0" u="none" strike="noStrike" dirty="0" smtClean="0">
                        <a:solidFill>
                          <a:srgbClr val="000000"/>
                        </a:solidFill>
                        <a:effectLst/>
                        <a:latin typeface="Arial" panose="020B0604020202020204" pitchFamily="34" charset="0"/>
                        <a:cs typeface="Arial" panose="020B0604020202020204" pitchFamily="34" charset="0"/>
                      </a:endParaRPr>
                    </a:p>
                    <a:p>
                      <a:pPr marL="342900" indent="-342900" algn="l" fontAlgn="t">
                        <a:buFont typeface="+mj-l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Many </a:t>
                      </a:r>
                      <a:r>
                        <a:rPr lang="en-US" sz="800" b="0" i="0" u="none" strike="noStrike" dirty="0">
                          <a:solidFill>
                            <a:srgbClr val="000000"/>
                          </a:solidFill>
                          <a:effectLst/>
                          <a:latin typeface="Arial" panose="020B0604020202020204" pitchFamily="34" charset="0"/>
                          <a:cs typeface="Arial" panose="020B0604020202020204" pitchFamily="34" charset="0"/>
                        </a:rPr>
                        <a:t>manual scales are obsolete, hard to keep clean  and/or in-op and should be disposed of anyway.  </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Accurate measurement </a:t>
                      </a:r>
                      <a:r>
                        <a:rPr lang="en-US" sz="800" b="0" i="0" u="none" strike="noStrike" dirty="0">
                          <a:solidFill>
                            <a:srgbClr val="000000"/>
                          </a:solidFill>
                          <a:effectLst/>
                          <a:latin typeface="Arial" panose="020B0604020202020204" pitchFamily="34" charset="0"/>
                          <a:cs typeface="Arial" panose="020B0604020202020204" pitchFamily="34" charset="0"/>
                        </a:rPr>
                        <a:t>to 0.1oz which translates to improved cost </a:t>
                      </a:r>
                      <a:r>
                        <a:rPr lang="en-US" sz="800" b="0" i="0" u="none" strike="noStrike" dirty="0" smtClean="0">
                          <a:solidFill>
                            <a:srgbClr val="000000"/>
                          </a:solidFill>
                          <a:effectLst/>
                          <a:latin typeface="Arial" panose="020B0604020202020204" pitchFamily="34" charset="0"/>
                          <a:cs typeface="Arial" panose="020B0604020202020204" pitchFamily="34" charset="0"/>
                        </a:rPr>
                        <a:t>control</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Easy </a:t>
                      </a:r>
                      <a:r>
                        <a:rPr lang="en-US" sz="800" b="0" i="0" u="none" strike="noStrike" dirty="0">
                          <a:solidFill>
                            <a:srgbClr val="000000"/>
                          </a:solidFill>
                          <a:effectLst/>
                          <a:latin typeface="Arial" panose="020B0604020202020204" pitchFamily="34" charset="0"/>
                          <a:cs typeface="Arial" panose="020B0604020202020204" pitchFamily="34" charset="0"/>
                        </a:rPr>
                        <a:t>to </a:t>
                      </a:r>
                      <a:r>
                        <a:rPr lang="en-US" sz="800" b="0" i="0" u="none" strike="noStrike" dirty="0" smtClean="0">
                          <a:solidFill>
                            <a:srgbClr val="000000"/>
                          </a:solidFill>
                          <a:effectLst/>
                          <a:latin typeface="Arial" panose="020B0604020202020204" pitchFamily="34" charset="0"/>
                          <a:cs typeface="Arial" panose="020B0604020202020204" pitchFamily="34" charset="0"/>
                        </a:rPr>
                        <a:t>read</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More discrete </a:t>
                      </a:r>
                      <a:r>
                        <a:rPr lang="en-US" sz="800" b="0" i="0" u="none" strike="noStrike" dirty="0">
                          <a:solidFill>
                            <a:srgbClr val="000000"/>
                          </a:solidFill>
                          <a:effectLst/>
                          <a:latin typeface="Arial" panose="020B0604020202020204" pitchFamily="34" charset="0"/>
                          <a:cs typeface="Arial" panose="020B0604020202020204" pitchFamily="34" charset="0"/>
                        </a:rPr>
                        <a:t>in service </a:t>
                      </a:r>
                      <a:r>
                        <a:rPr lang="en-US" sz="800" b="0" i="0" u="none" strike="noStrike" dirty="0" smtClean="0">
                          <a:solidFill>
                            <a:srgbClr val="000000"/>
                          </a:solidFill>
                          <a:effectLst/>
                          <a:latin typeface="Arial" panose="020B0604020202020204" pitchFamily="34" charset="0"/>
                          <a:cs typeface="Arial" panose="020B0604020202020204" pitchFamily="34" charset="0"/>
                        </a:rPr>
                        <a:t>areas</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Cost </a:t>
                      </a:r>
                      <a:r>
                        <a:rPr lang="en-US" sz="800" b="0" i="0" u="none" strike="noStrike" dirty="0">
                          <a:solidFill>
                            <a:srgbClr val="000000"/>
                          </a:solidFill>
                          <a:effectLst/>
                          <a:latin typeface="Arial" panose="020B0604020202020204" pitchFamily="34" charset="0"/>
                          <a:cs typeface="Arial" panose="020B0604020202020204" pitchFamily="34" charset="0"/>
                        </a:rPr>
                        <a:t>of digital scales are  budget friendly</a:t>
                      </a:r>
                      <a:r>
                        <a:rPr lang="en-US" sz="800" b="0" i="0" u="none" strike="noStrike" dirty="0" smtClean="0">
                          <a:solidFill>
                            <a:srgbClr val="000000"/>
                          </a:solidFill>
                          <a:effectLst/>
                          <a:latin typeface="Arial" panose="020B0604020202020204" pitchFamily="34" charset="0"/>
                          <a:cs typeface="Arial" panose="020B0604020202020204" pitchFamily="34" charset="0"/>
                        </a:rPr>
                        <a: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cs typeface="Arial" panose="020B0604020202020204" pitchFamily="34" charset="0"/>
                        </a:rPr>
                        <a:t> </a:t>
                      </a:r>
                      <a:r>
                        <a:rPr lang="en-US" sz="800" b="0" i="0" u="none" strike="noStrike" dirty="0" smtClean="0">
                          <a:solidFill>
                            <a:srgbClr val="000000"/>
                          </a:solidFill>
                          <a:effectLst/>
                          <a:latin typeface="Arial" panose="020B0604020202020204" pitchFamily="34" charset="0"/>
                          <a:cs typeface="Arial" panose="020B0604020202020204" pitchFamily="34" charset="0"/>
                        </a:rPr>
                        <a:t>Yes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9763">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Creation of Portion Guides</a:t>
                      </a:r>
                      <a:br>
                        <a:rPr lang="en-US" sz="800" b="0" i="0" u="none" strike="noStrike" dirty="0">
                          <a:solidFill>
                            <a:srgbClr val="000000"/>
                          </a:solidFill>
                          <a:effectLst/>
                          <a:latin typeface="Arial" panose="020B0604020202020204" pitchFamily="34" charset="0"/>
                          <a:cs typeface="Arial" panose="020B0604020202020204" pitchFamily="34" charset="0"/>
                        </a:rPr>
                      </a:b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Culinary</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Channel Growth</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FLM                                                                  FLAs</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1. Administrative </a:t>
                      </a:r>
                      <a:r>
                        <a:rPr lang="en-US" sz="800" b="0" i="0" u="none" strike="noStrike" dirty="0" smtClean="0">
                          <a:solidFill>
                            <a:srgbClr val="000000"/>
                          </a:solidFill>
                          <a:effectLst/>
                          <a:latin typeface="Arial" panose="020B0604020202020204" pitchFamily="34" charset="0"/>
                          <a:cs typeface="Arial" panose="020B0604020202020204" pitchFamily="34" charset="0"/>
                        </a:rPr>
                        <a:t>time </a:t>
                      </a:r>
                      <a:r>
                        <a:rPr lang="en-US" sz="800" b="0" i="0" u="none" strike="noStrike" dirty="0">
                          <a:solidFill>
                            <a:srgbClr val="000000"/>
                          </a:solidFill>
                          <a:effectLst/>
                          <a:latin typeface="Arial" panose="020B0604020202020204" pitchFamily="34" charset="0"/>
                          <a:cs typeface="Arial" panose="020B0604020202020204" pitchFamily="34" charset="0"/>
                        </a:rPr>
                        <a:t>and </a:t>
                      </a:r>
                      <a:r>
                        <a:rPr lang="en-US" sz="800" b="0" i="0" u="none" strike="noStrike" dirty="0" smtClean="0">
                          <a:solidFill>
                            <a:srgbClr val="000000"/>
                          </a:solidFill>
                          <a:effectLst/>
                          <a:latin typeface="Arial" panose="020B0604020202020204" pitchFamily="34" charset="0"/>
                          <a:cs typeface="Arial" panose="020B0604020202020204" pitchFamily="34" charset="0"/>
                        </a:rPr>
                        <a:t>resources </a:t>
                      </a:r>
                      <a:r>
                        <a:rPr lang="en-US" sz="800" b="0" i="0" u="none" strike="noStrike" dirty="0">
                          <a:solidFill>
                            <a:srgbClr val="000000"/>
                          </a:solidFill>
                          <a:effectLst/>
                          <a:latin typeface="Arial" panose="020B0604020202020204" pitchFamily="34" charset="0"/>
                          <a:cs typeface="Arial" panose="020B0604020202020204" pitchFamily="34" charset="0"/>
                        </a:rPr>
                        <a:t>to develop guides for </a:t>
                      </a:r>
                      <a:r>
                        <a:rPr lang="en-US" sz="800" b="0" i="0" u="none" strike="noStrike" dirty="0" smtClean="0">
                          <a:solidFill>
                            <a:srgbClr val="000000"/>
                          </a:solidFill>
                          <a:effectLst/>
                          <a:latin typeface="Arial" panose="020B0604020202020204" pitchFamily="34" charset="0"/>
                          <a:cs typeface="Arial" panose="020B0604020202020204" pitchFamily="34" charset="0"/>
                        </a:rPr>
                        <a:t>enterprise </a:t>
                      </a:r>
                      <a:r>
                        <a:rPr lang="en-US" sz="800" b="0" i="0" u="none" strike="noStrike" dirty="0">
                          <a:solidFill>
                            <a:srgbClr val="000000"/>
                          </a:solidFill>
                          <a:effectLst/>
                          <a:latin typeface="Arial" panose="020B0604020202020204" pitchFamily="34" charset="0"/>
                          <a:cs typeface="Arial" panose="020B0604020202020204" pitchFamily="34" charset="0"/>
                        </a:rPr>
                        <a:t>menu / recipes</a:t>
                      </a:r>
                      <a:br>
                        <a:rPr lang="en-US" sz="800" b="0" i="0" u="none" strike="noStrike" dirty="0">
                          <a:solidFill>
                            <a:srgbClr val="000000"/>
                          </a:solidFill>
                          <a:effectLst/>
                          <a:latin typeface="Arial" panose="020B0604020202020204" pitchFamily="34" charset="0"/>
                          <a:cs typeface="Arial" panose="020B0604020202020204" pitchFamily="34" charset="0"/>
                        </a:rPr>
                      </a:br>
                      <a:r>
                        <a:rPr lang="en-US" sz="800" b="0" i="0" u="none" strike="noStrike" dirty="0">
                          <a:solidFill>
                            <a:srgbClr val="000000"/>
                          </a:solidFill>
                          <a:effectLst/>
                          <a:latin typeface="Arial" panose="020B0604020202020204" pitchFamily="34" charset="0"/>
                          <a:cs typeface="Arial" panose="020B0604020202020204" pitchFamily="34" charset="0"/>
                        </a:rPr>
                        <a:t>2. Hard to keep track of what is expected    </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MTM standards currently in place will require modest alteration to include portion guidelines, i.e., tools to use, process changes, i.e., pre-portion meats, etc.. Build </a:t>
                      </a:r>
                      <a:r>
                        <a:rPr lang="en-US" sz="800" b="0" i="0" u="none" strike="noStrike" dirty="0" smtClean="0">
                          <a:solidFill>
                            <a:srgbClr val="000000"/>
                          </a:solidFill>
                          <a:effectLst/>
                          <a:latin typeface="Arial" panose="020B0604020202020204" pitchFamily="34" charset="0"/>
                          <a:cs typeface="Arial" panose="020B0604020202020204" pitchFamily="34" charset="0"/>
                        </a:rPr>
                        <a:t>Diagram. See 2sample t-test results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One </a:t>
                      </a:r>
                      <a:r>
                        <a:rPr lang="en-US" sz="800" b="0" i="0" u="none" strike="noStrike" dirty="0">
                          <a:solidFill>
                            <a:srgbClr val="000000"/>
                          </a:solidFill>
                          <a:effectLst/>
                          <a:latin typeface="Arial" panose="020B0604020202020204" pitchFamily="34" charset="0"/>
                          <a:cs typeface="Arial" panose="020B0604020202020204" pitchFamily="34" charset="0"/>
                        </a:rPr>
                        <a:t>Stop instruction </a:t>
                      </a:r>
                      <a:r>
                        <a:rPr lang="en-US" sz="800" b="0" i="0" u="none" strike="noStrike" dirty="0" smtClean="0">
                          <a:solidFill>
                            <a:srgbClr val="000000"/>
                          </a:solidFill>
                          <a:effectLst/>
                          <a:latin typeface="Arial" panose="020B0604020202020204" pitchFamily="34" charset="0"/>
                          <a:cs typeface="Arial" panose="020B0604020202020204" pitchFamily="34" charset="0"/>
                        </a:rPr>
                        <a:t>guide</a:t>
                      </a:r>
                    </a:p>
                    <a:p>
                      <a:pPr marL="342900" indent="-342900" algn="l" fontAlgn="t">
                        <a:buAutoNum type="arabicPeriod"/>
                      </a:pPr>
                      <a:r>
                        <a:rPr lang="en-US" sz="800" b="0" i="0" u="none" strike="noStrike" dirty="0" smtClean="0">
                          <a:solidFill>
                            <a:srgbClr val="000000"/>
                          </a:solidFill>
                          <a:effectLst/>
                          <a:latin typeface="Arial" panose="020B0604020202020204" pitchFamily="34" charset="0"/>
                          <a:cs typeface="Arial" panose="020B0604020202020204" pitchFamily="34" charset="0"/>
                        </a:rPr>
                        <a:t>Developed </a:t>
                      </a:r>
                      <a:r>
                        <a:rPr lang="en-US" sz="800" b="0" i="0" u="none" strike="noStrike" dirty="0">
                          <a:solidFill>
                            <a:srgbClr val="000000"/>
                          </a:solidFill>
                          <a:effectLst/>
                          <a:latin typeface="Arial" panose="020B0604020202020204" pitchFamily="34" charset="0"/>
                          <a:cs typeface="Arial" panose="020B0604020202020204" pitchFamily="34" charset="0"/>
                        </a:rPr>
                        <a:t>from the "Center" will improve consistency of portioning expectations</a:t>
                      </a:r>
                    </a:p>
                  </a:txBody>
                  <a:tcPr marL="5231" marR="5231" marT="39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cs typeface="Arial" panose="020B0604020202020204" pitchFamily="34" charset="0"/>
                        </a:rPr>
                        <a:t> </a:t>
                      </a:r>
                      <a:r>
                        <a:rPr lang="en-US" sz="800" b="0" i="0" u="none" strike="noStrike" dirty="0" smtClean="0">
                          <a:solidFill>
                            <a:srgbClr val="000000"/>
                          </a:solidFill>
                          <a:effectLst/>
                          <a:latin typeface="Arial" panose="020B0604020202020204" pitchFamily="34" charset="0"/>
                          <a:cs typeface="Arial" panose="020B0604020202020204" pitchFamily="34" charset="0"/>
                        </a:rPr>
                        <a:t>Yes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5231" marR="5231" marT="3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62</a:t>
            </a:fld>
            <a:endParaRPr lang="en" dirty="0"/>
          </a:p>
        </p:txBody>
      </p:sp>
    </p:spTree>
    <p:extLst>
      <p:ext uri="{BB962C8B-B14F-4D97-AF65-F5344CB8AC3E}">
        <p14:creationId xmlns:p14="http://schemas.microsoft.com/office/powerpoint/2010/main" val="282871494"/>
      </p:ext>
    </p:extLst>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dirty="0" smtClean="0"/>
              <a:t>Implementation Plan</a:t>
            </a:r>
          </a:p>
        </p:txBody>
      </p:sp>
      <p:graphicFrame>
        <p:nvGraphicFramePr>
          <p:cNvPr id="4" name="Table 3"/>
          <p:cNvGraphicFramePr>
            <a:graphicFrameLocks noGrp="1"/>
          </p:cNvGraphicFramePr>
          <p:nvPr>
            <p:extLst>
              <p:ext uri="{D42A27DB-BD31-4B8C-83A1-F6EECF244321}">
                <p14:modId xmlns:p14="http://schemas.microsoft.com/office/powerpoint/2010/main" val="2692640521"/>
              </p:ext>
            </p:extLst>
          </p:nvPr>
        </p:nvGraphicFramePr>
        <p:xfrm>
          <a:off x="457200" y="1150019"/>
          <a:ext cx="8001000" cy="3555331"/>
        </p:xfrm>
        <a:graphic>
          <a:graphicData uri="http://schemas.openxmlformats.org/drawingml/2006/table">
            <a:tbl>
              <a:tblPr/>
              <a:tblGrid>
                <a:gridCol w="4306186"/>
                <a:gridCol w="1275907"/>
                <a:gridCol w="2418907"/>
              </a:tblGrid>
              <a:tr h="176216">
                <a:tc>
                  <a:txBody>
                    <a:bodyPr/>
                    <a:lstStyle/>
                    <a:p>
                      <a:pPr algn="l" fontAlgn="t"/>
                      <a:r>
                        <a:rPr lang="en-US" sz="900" b="1" i="0" u="none" strike="noStrike" dirty="0">
                          <a:solidFill>
                            <a:srgbClr val="24135F"/>
                          </a:solidFill>
                          <a:effectLst/>
                          <a:latin typeface="Proxima Nova" pitchFamily="50" charset="0"/>
                        </a:rPr>
                        <a:t>What</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t"/>
                      <a:r>
                        <a:rPr lang="en-US" sz="900" b="1" i="0" u="none" strike="noStrike" dirty="0">
                          <a:solidFill>
                            <a:srgbClr val="24135F"/>
                          </a:solidFill>
                          <a:effectLst/>
                          <a:latin typeface="Proxima Nova" pitchFamily="50" charset="0"/>
                        </a:rPr>
                        <a:t>When</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t"/>
                      <a:r>
                        <a:rPr lang="en-US" sz="900" b="1" i="0" u="none" strike="noStrike" dirty="0">
                          <a:solidFill>
                            <a:srgbClr val="24135F"/>
                          </a:solidFill>
                          <a:effectLst/>
                          <a:latin typeface="Proxima Nova" pitchFamily="50" charset="0"/>
                        </a:rPr>
                        <a:t>Who</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88595">
                <a:tc>
                  <a:txBody>
                    <a:bodyPr/>
                    <a:lstStyle/>
                    <a:p>
                      <a:pPr algn="l" rtl="0" fontAlgn="t"/>
                      <a:r>
                        <a:rPr lang="en-US" sz="1200" b="1" i="0" u="none" strike="noStrike" dirty="0">
                          <a:solidFill>
                            <a:srgbClr val="24135F"/>
                          </a:solidFill>
                          <a:effectLst/>
                          <a:latin typeface="Proxima Nova" pitchFamily="50" charset="0"/>
                        </a:rPr>
                        <a:t>Digital Scales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24135F"/>
                          </a:solidFill>
                          <a:effectLst/>
                          <a:latin typeface="Proxima Nova" pitchFamily="50" charset="0"/>
                        </a:rPr>
                        <a:t>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24135F"/>
                          </a:solidFill>
                          <a:effectLst/>
                          <a:latin typeface="Proxima Nova" pitchFamily="50" charset="0"/>
                        </a:rPr>
                        <a:t>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767">
                <a:tc>
                  <a:txBody>
                    <a:bodyPr/>
                    <a:lstStyle/>
                    <a:p>
                      <a:pPr algn="l" rtl="0" fontAlgn="t">
                        <a:buClr>
                          <a:srgbClr val="000000"/>
                        </a:buClr>
                        <a:buSzPts val="1100"/>
                        <a:buFont typeface="Arial" panose="020B0604020202020204" pitchFamily="34" charset="0"/>
                        <a:buChar char="•"/>
                      </a:pPr>
                      <a:r>
                        <a:rPr lang="en-US" sz="1100" b="0" i="0" u="none" strike="noStrike" dirty="0">
                          <a:solidFill>
                            <a:srgbClr val="24135F"/>
                          </a:solidFill>
                          <a:effectLst/>
                          <a:latin typeface="Proxima Nova" pitchFamily="50" charset="0"/>
                        </a:rPr>
                        <a:t>Provide results to GOE leadership</a:t>
                      </a:r>
                    </a:p>
                  </a:txBody>
                  <a:tcPr marL="18288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smtClean="0">
                          <a:solidFill>
                            <a:srgbClr val="24135F"/>
                          </a:solidFill>
                          <a:effectLst/>
                          <a:latin typeface="Proxima Nova" pitchFamily="50" charset="0"/>
                        </a:rPr>
                        <a:t>February 2016</a:t>
                      </a:r>
                      <a:endParaRPr lang="en-US" sz="1100" b="0" i="0" u="none" strike="noStrike" dirty="0">
                        <a:solidFill>
                          <a:srgbClr val="24135F"/>
                        </a:solidFill>
                        <a:effectLst/>
                        <a:latin typeface="Proxima Nova" pitchFamily="50" charset="0"/>
                      </a:endParaRP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GB Candidates</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73">
                <a:tc>
                  <a:txBody>
                    <a:bodyPr/>
                    <a:lstStyle/>
                    <a:p>
                      <a:pPr algn="l" rtl="0" fontAlgn="t">
                        <a:buClr>
                          <a:srgbClr val="000000"/>
                        </a:buClr>
                        <a:buSzPts val="1100"/>
                        <a:buFont typeface="Arial" panose="020B0604020202020204" pitchFamily="34" charset="0"/>
                        <a:buChar char="•"/>
                      </a:pPr>
                      <a:r>
                        <a:rPr lang="en-US" sz="1100" b="0" i="0" u="none" strike="noStrike" dirty="0">
                          <a:solidFill>
                            <a:srgbClr val="24135F"/>
                          </a:solidFill>
                          <a:effectLst/>
                          <a:latin typeface="Proxima Nova" pitchFamily="50" charset="0"/>
                        </a:rPr>
                        <a:t>Update </a:t>
                      </a:r>
                      <a:r>
                        <a:rPr lang="en-US" sz="1100" b="0" i="0" u="none" strike="noStrike" dirty="0" smtClean="0">
                          <a:solidFill>
                            <a:srgbClr val="24135F"/>
                          </a:solidFill>
                          <a:effectLst/>
                          <a:latin typeface="Proxima Nova" pitchFamily="50" charset="0"/>
                        </a:rPr>
                        <a:t>ABC Company’s </a:t>
                      </a:r>
                      <a:r>
                        <a:rPr lang="en-US" sz="1100" b="0" i="0" u="none" strike="noStrike" dirty="0">
                          <a:solidFill>
                            <a:srgbClr val="24135F"/>
                          </a:solidFill>
                          <a:effectLst/>
                          <a:latin typeface="Proxima Nova" pitchFamily="50" charset="0"/>
                        </a:rPr>
                        <a:t>Hubert catalog to emphasize recommendation to purchase digital scales for portioning</a:t>
                      </a:r>
                    </a:p>
                  </a:txBody>
                  <a:tcPr marL="18288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Q3 FY 16</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Supply Chain</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406">
                <a:tc>
                  <a:txBody>
                    <a:bodyPr/>
                    <a:lstStyle/>
                    <a:p>
                      <a:pPr algn="l" rtl="0" fontAlgn="t">
                        <a:buClr>
                          <a:srgbClr val="000000"/>
                        </a:buClr>
                        <a:buSzPts val="1100"/>
                        <a:buFont typeface="Arial" panose="020B0604020202020204" pitchFamily="34" charset="0"/>
                        <a:buChar char="•"/>
                      </a:pPr>
                      <a:r>
                        <a:rPr lang="en-US" sz="1100" b="0" i="0" u="none" strike="noStrike" dirty="0">
                          <a:solidFill>
                            <a:srgbClr val="24135F"/>
                          </a:solidFill>
                          <a:effectLst/>
                          <a:latin typeface="Proxima Nova" pitchFamily="50" charset="0"/>
                        </a:rPr>
                        <a:t>Communicate recommendation to field.  Provide guidance for locations that do not control smallwares expenditures.</a:t>
                      </a:r>
                    </a:p>
                  </a:txBody>
                  <a:tcPr marL="18288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Q3 FY 16</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GOE and LOB Op-X teams</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95">
                <a:tc>
                  <a:txBody>
                    <a:bodyPr/>
                    <a:lstStyle/>
                    <a:p>
                      <a:pPr algn="l" rtl="0" fontAlgn="t"/>
                      <a:r>
                        <a:rPr lang="en-US" sz="1200" b="1" i="0" u="none" strike="noStrike" dirty="0">
                          <a:solidFill>
                            <a:srgbClr val="24135F"/>
                          </a:solidFill>
                          <a:effectLst/>
                          <a:latin typeface="Proxima Nova" pitchFamily="50" charset="0"/>
                        </a:rPr>
                        <a:t>Portion Guide</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24135F"/>
                          </a:solidFill>
                          <a:effectLst/>
                          <a:latin typeface="Proxima Nova" pitchFamily="50" charset="0"/>
                        </a:rPr>
                        <a:t>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24135F"/>
                          </a:solidFill>
                          <a:effectLst/>
                          <a:latin typeface="Proxima Nova" pitchFamily="50" charset="0"/>
                        </a:rPr>
                        <a:t>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3050">
                <a:tc>
                  <a:txBody>
                    <a:bodyPr/>
                    <a:lstStyle/>
                    <a:p>
                      <a:pPr algn="l" rtl="0" fontAlgn="t">
                        <a:buClr>
                          <a:srgbClr val="000000"/>
                        </a:buClr>
                        <a:buSzPts val="1100"/>
                        <a:buFont typeface="Arial" panose="020B0604020202020204" pitchFamily="34" charset="0"/>
                        <a:buChar char="•"/>
                      </a:pPr>
                      <a:r>
                        <a:rPr lang="en-US" sz="1100" b="0" i="0" u="none" strike="noStrike" dirty="0">
                          <a:solidFill>
                            <a:srgbClr val="24135F"/>
                          </a:solidFill>
                          <a:effectLst/>
                          <a:latin typeface="Proxima Nova" pitchFamily="50" charset="0"/>
                        </a:rPr>
                        <a:t>Work with Culinary and Channel Growth to develop plan to create and implement Portion Guides for each centrally-managed menu.</a:t>
                      </a:r>
                    </a:p>
                  </a:txBody>
                  <a:tcPr marL="18288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Q3 FY16</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LOB Op-X Teams and menu design Teams for each centrally planned menu</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595">
                <a:tc>
                  <a:txBody>
                    <a:bodyPr/>
                    <a:lstStyle/>
                    <a:p>
                      <a:pPr algn="l" rtl="0" fontAlgn="t"/>
                      <a:r>
                        <a:rPr lang="en-US" sz="1200" b="1" i="0" u="none" strike="noStrike" dirty="0">
                          <a:solidFill>
                            <a:srgbClr val="24135F"/>
                          </a:solidFill>
                          <a:effectLst/>
                          <a:latin typeface="Proxima Nova" pitchFamily="50" charset="0"/>
                        </a:rPr>
                        <a:t>Pre-portion deli meat</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24135F"/>
                          </a:solidFill>
                          <a:effectLst/>
                          <a:latin typeface="Proxima Nova" pitchFamily="50" charset="0"/>
                        </a:rPr>
                        <a:t>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24135F"/>
                          </a:solidFill>
                          <a:effectLst/>
                          <a:latin typeface="Proxima Nova" pitchFamily="50" charset="0"/>
                        </a:rPr>
                        <a:t> </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534">
                <a:tc>
                  <a:txBody>
                    <a:bodyPr/>
                    <a:lstStyle/>
                    <a:p>
                      <a:pPr algn="l" rtl="0" fontAlgn="t">
                        <a:buClr>
                          <a:srgbClr val="000000"/>
                        </a:buClr>
                        <a:buSzPts val="1100"/>
                        <a:buFont typeface="Arial" panose="020B0604020202020204" pitchFamily="34" charset="0"/>
                        <a:buChar char="•"/>
                      </a:pPr>
                      <a:r>
                        <a:rPr lang="en-US" sz="1100" b="0" i="0" u="none" strike="noStrike" dirty="0">
                          <a:solidFill>
                            <a:srgbClr val="24135F"/>
                          </a:solidFill>
                          <a:effectLst/>
                          <a:latin typeface="Proxima Nova" pitchFamily="50" charset="0"/>
                        </a:rPr>
                        <a:t>Culinary to update MTO recipes for deli meats to include acceptable methods for proportioning.</a:t>
                      </a:r>
                    </a:p>
                  </a:txBody>
                  <a:tcPr marL="18288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Q3 FY16</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4135F"/>
                          </a:solidFill>
                          <a:effectLst/>
                          <a:latin typeface="Proxima Nova" pitchFamily="50" charset="0"/>
                        </a:rPr>
                        <a:t>Culinary PRIMA support team</a:t>
                      </a:r>
                    </a:p>
                  </a:txBody>
                  <a:tcPr marL="7620" marR="7620"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63</a:t>
            </a:fld>
            <a:endParaRPr lang="en" dirty="0"/>
          </a:p>
        </p:txBody>
      </p:sp>
    </p:spTree>
    <p:extLst>
      <p:ext uri="{BB962C8B-B14F-4D97-AF65-F5344CB8AC3E}">
        <p14:creationId xmlns:p14="http://schemas.microsoft.com/office/powerpoint/2010/main" val="1969358195"/>
      </p:ext>
    </p:extLst>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a:t>
            </a:r>
            <a:r>
              <a:rPr lang="en-US" dirty="0" smtClean="0"/>
              <a:t>Improvements: Pre-Portioning</a:t>
            </a:r>
            <a:endParaRPr lang="en-US" dirty="0"/>
          </a:p>
        </p:txBody>
      </p:sp>
      <p:pic>
        <p:nvPicPr>
          <p:cNvPr id="5" name="Content Placeholder 4"/>
          <p:cNvPicPr>
            <a:picLocks noGrp="1" noChangeAspect="1"/>
          </p:cNvPicPr>
          <p:nvPr>
            <p:ph idx="4294967295"/>
          </p:nvPr>
        </p:nvPicPr>
        <p:blipFill>
          <a:blip r:embed="rId2"/>
          <a:stretch>
            <a:fillRect/>
          </a:stretch>
        </p:blipFill>
        <p:spPr>
          <a:xfrm>
            <a:off x="228599" y="971550"/>
            <a:ext cx="7166571" cy="3962400"/>
          </a:xfrm>
          <a:prstGeom prst="rect">
            <a:avLst/>
          </a:prstGeom>
        </p:spPr>
      </p:pic>
      <p:sp>
        <p:nvSpPr>
          <p:cNvPr id="6" name="TextBox 5"/>
          <p:cNvSpPr txBox="1"/>
          <p:nvPr/>
        </p:nvSpPr>
        <p:spPr>
          <a:xfrm>
            <a:off x="4146698" y="4095750"/>
            <a:ext cx="4889500" cy="738664"/>
          </a:xfrm>
          <a:prstGeom prst="rect">
            <a:avLst/>
          </a:prstGeom>
          <a:solidFill>
            <a:schemeClr val="tx2">
              <a:lumMod val="90000"/>
            </a:schemeClr>
          </a:solidFill>
        </p:spPr>
        <p:txBody>
          <a:bodyPr wrap="square" rtlCol="0">
            <a:spAutoFit/>
          </a:bodyPr>
          <a:lstStyle/>
          <a:p>
            <a:pPr algn="l"/>
            <a:r>
              <a:rPr lang="en-US" dirty="0" smtClean="0">
                <a:solidFill>
                  <a:srgbClr val="24135F"/>
                </a:solidFill>
                <a:latin typeface="Proxima Nova" pitchFamily="50" charset="0"/>
              </a:rPr>
              <a:t>Practical Conclusion:</a:t>
            </a:r>
          </a:p>
          <a:p>
            <a:pPr algn="l"/>
            <a:r>
              <a:rPr lang="en-US" dirty="0" smtClean="0">
                <a:solidFill>
                  <a:srgbClr val="24135F"/>
                </a:solidFill>
                <a:latin typeface="Proxima Nova" pitchFamily="50" charset="0"/>
              </a:rPr>
              <a:t>In field use, portioning deli meat prior to placing into service is more accurate</a:t>
            </a:r>
            <a:endParaRPr lang="en-US" dirty="0">
              <a:solidFill>
                <a:srgbClr val="24135F"/>
              </a:solidFill>
              <a:latin typeface="Proxima Nova" pitchFamily="50" charset="0"/>
            </a:endParaRPr>
          </a:p>
        </p:txBody>
      </p:sp>
      <p:sp>
        <p:nvSpPr>
          <p:cNvPr id="7"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64</a:t>
            </a:fld>
            <a:endParaRPr lang="en" dirty="0"/>
          </a:p>
        </p:txBody>
      </p:sp>
    </p:spTree>
    <p:extLst>
      <p:ext uri="{BB962C8B-B14F-4D97-AF65-F5344CB8AC3E}">
        <p14:creationId xmlns:p14="http://schemas.microsoft.com/office/powerpoint/2010/main" val="251995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a:t>
            </a:r>
            <a:r>
              <a:rPr lang="en-US" dirty="0" smtClean="0"/>
              <a:t>Improvements: Manual vs Digital Scales</a:t>
            </a:r>
            <a:endParaRPr lang="en-US" dirty="0"/>
          </a:p>
        </p:txBody>
      </p:sp>
      <p:pic>
        <p:nvPicPr>
          <p:cNvPr id="5" name="Content Placeholder 4"/>
          <p:cNvPicPr>
            <a:picLocks noGrp="1" noChangeAspect="1"/>
          </p:cNvPicPr>
          <p:nvPr>
            <p:ph idx="4294967295"/>
          </p:nvPr>
        </p:nvPicPr>
        <p:blipFill>
          <a:blip r:embed="rId2"/>
          <a:stretch>
            <a:fillRect/>
          </a:stretch>
        </p:blipFill>
        <p:spPr>
          <a:xfrm>
            <a:off x="381000" y="1047750"/>
            <a:ext cx="7086600" cy="3952875"/>
          </a:xfrm>
          <a:prstGeom prst="rect">
            <a:avLst/>
          </a:prstGeom>
        </p:spPr>
      </p:pic>
      <p:sp>
        <p:nvSpPr>
          <p:cNvPr id="7" name="TextBox 6"/>
          <p:cNvSpPr txBox="1"/>
          <p:nvPr/>
        </p:nvSpPr>
        <p:spPr>
          <a:xfrm>
            <a:off x="4343400" y="4019550"/>
            <a:ext cx="4495800" cy="738664"/>
          </a:xfrm>
          <a:prstGeom prst="rect">
            <a:avLst/>
          </a:prstGeom>
          <a:solidFill>
            <a:schemeClr val="tx2"/>
          </a:solidFill>
        </p:spPr>
        <p:txBody>
          <a:bodyPr wrap="square" rtlCol="0">
            <a:spAutoFit/>
          </a:bodyPr>
          <a:lstStyle/>
          <a:p>
            <a:pPr algn="l"/>
            <a:r>
              <a:rPr lang="en-US" dirty="0" smtClean="0">
                <a:solidFill>
                  <a:srgbClr val="24135F"/>
                </a:solidFill>
              </a:rPr>
              <a:t>Practical Conclusion:</a:t>
            </a:r>
          </a:p>
          <a:p>
            <a:pPr algn="l"/>
            <a:r>
              <a:rPr lang="en-US" dirty="0" smtClean="0">
                <a:solidFill>
                  <a:srgbClr val="24135F"/>
                </a:solidFill>
              </a:rPr>
              <a:t>In </a:t>
            </a:r>
            <a:r>
              <a:rPr lang="en-US" dirty="0">
                <a:solidFill>
                  <a:srgbClr val="24135F"/>
                </a:solidFill>
              </a:rPr>
              <a:t>field </a:t>
            </a:r>
            <a:r>
              <a:rPr lang="en-US" dirty="0" smtClean="0">
                <a:solidFill>
                  <a:srgbClr val="24135F"/>
                </a:solidFill>
              </a:rPr>
              <a:t>use, weights read on manual scale significantly different than digital</a:t>
            </a:r>
            <a:endParaRPr lang="en-US" dirty="0">
              <a:solidFill>
                <a:srgbClr val="24135F"/>
              </a:solidFill>
            </a:endParaRPr>
          </a:p>
        </p:txBody>
      </p:sp>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65</a:t>
            </a:fld>
            <a:endParaRPr lang="en" dirty="0"/>
          </a:p>
        </p:txBody>
      </p:sp>
    </p:spTree>
    <p:extLst>
      <p:ext uri="{BB962C8B-B14F-4D97-AF65-F5344CB8AC3E}">
        <p14:creationId xmlns:p14="http://schemas.microsoft.com/office/powerpoint/2010/main" val="83114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Six Sigma Roadmap</a:t>
            </a:r>
            <a:br>
              <a:rPr lang="en"/>
            </a:br>
            <a:endParaRPr lang="en"/>
          </a:p>
        </p:txBody>
      </p:sp>
      <p:sp>
        <p:nvSpPr>
          <p:cNvPr id="429" name="Shape 4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66</a:t>
            </a:fld>
            <a:endParaRPr lang="en"/>
          </a:p>
        </p:txBody>
      </p:sp>
      <p:grpSp>
        <p:nvGrpSpPr>
          <p:cNvPr id="430" name="Shape 430"/>
          <p:cNvGrpSpPr/>
          <p:nvPr/>
        </p:nvGrpSpPr>
        <p:grpSpPr>
          <a:xfrm>
            <a:off x="914400" y="1257300"/>
            <a:ext cx="7143750" cy="3219450"/>
            <a:chOff x="576" y="672"/>
            <a:chExt cx="4500" cy="2028"/>
          </a:xfrm>
        </p:grpSpPr>
        <p:sp>
          <p:nvSpPr>
            <p:cNvPr id="431" name="Shape 431"/>
            <p:cNvSpPr/>
            <p:nvPr/>
          </p:nvSpPr>
          <p:spPr>
            <a:xfrm>
              <a:off x="575" y="1104"/>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Measure</a:t>
              </a:r>
            </a:p>
          </p:txBody>
        </p:sp>
        <p:sp>
          <p:nvSpPr>
            <p:cNvPr id="432" name="Shape 432"/>
            <p:cNvSpPr/>
            <p:nvPr/>
          </p:nvSpPr>
          <p:spPr>
            <a:xfrm>
              <a:off x="575" y="1536"/>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Analyze</a:t>
              </a:r>
            </a:p>
          </p:txBody>
        </p:sp>
        <p:sp>
          <p:nvSpPr>
            <p:cNvPr id="433" name="Shape 433"/>
            <p:cNvSpPr/>
            <p:nvPr/>
          </p:nvSpPr>
          <p:spPr>
            <a:xfrm>
              <a:off x="575" y="1968"/>
              <a:ext cx="4500" cy="300"/>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latin typeface="Proxima Nova"/>
                  <a:ea typeface="Proxima Nova"/>
                  <a:cs typeface="Proxima Nova"/>
                  <a:sym typeface="Proxima Nova"/>
                </a:rPr>
                <a:t>Improve</a:t>
              </a:r>
            </a:p>
          </p:txBody>
        </p:sp>
        <p:sp>
          <p:nvSpPr>
            <p:cNvPr id="434" name="Shape 434"/>
            <p:cNvSpPr/>
            <p:nvPr/>
          </p:nvSpPr>
          <p:spPr>
            <a:xfrm>
              <a:off x="575" y="2400"/>
              <a:ext cx="4500" cy="300"/>
            </a:xfrm>
            <a:prstGeom prst="roundRect">
              <a:avLst>
                <a:gd name="adj" fmla="val 16667"/>
              </a:avLst>
            </a:prstGeom>
            <a:solidFill>
              <a:srgbClr val="24135F"/>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080808"/>
                </a:buClr>
                <a:buSzPct val="25000"/>
                <a:buFont typeface="Noto Sans Symbols"/>
                <a:buNone/>
              </a:pPr>
              <a:r>
                <a:rPr lang="en" sz="2400">
                  <a:solidFill>
                    <a:srgbClr val="FFFFFF"/>
                  </a:solidFill>
                  <a:latin typeface="Proxima Nova"/>
                  <a:ea typeface="Proxima Nova"/>
                  <a:cs typeface="Proxima Nova"/>
                  <a:sym typeface="Proxima Nova"/>
                </a:rPr>
                <a:t>Control</a:t>
              </a:r>
            </a:p>
          </p:txBody>
        </p:sp>
        <p:sp>
          <p:nvSpPr>
            <p:cNvPr id="435" name="Shape 435"/>
            <p:cNvSpPr/>
            <p:nvPr/>
          </p:nvSpPr>
          <p:spPr>
            <a:xfrm>
              <a:off x="575" y="671"/>
              <a:ext cx="4500" cy="299"/>
            </a:xfrm>
            <a:prstGeom prst="roundRect">
              <a:avLst>
                <a:gd name="adj" fmla="val 16667"/>
              </a:avLst>
            </a:prstGeom>
            <a:solidFill>
              <a:schemeClr val="accent1"/>
            </a:solidFill>
            <a:ln w="38100" cap="flat" cmpd="sng">
              <a:solidFill>
                <a:srgbClr val="080808"/>
              </a:solidFill>
              <a:prstDash val="solid"/>
              <a:round/>
              <a:headEnd type="none" w="med" len="med"/>
              <a:tailEnd type="none" w="med" len="med"/>
            </a:ln>
            <a:effectLst>
              <a:outerShdw dist="107763" dir="2700000" algn="ctr" rotWithShape="0">
                <a:srgbClr val="080808">
                  <a:alpha val="49800"/>
                </a:srgbClr>
              </a:outerShdw>
            </a:effectLst>
          </p:spPr>
          <p:txBody>
            <a:bodyPr lIns="91425" tIns="45700" rIns="91425" bIns="45700" anchor="ctr" anchorCtr="0">
              <a:noAutofit/>
            </a:bodyPr>
            <a:lstStyle/>
            <a:p>
              <a:pPr marL="0" marR="0" lvl="0" indent="0" algn="ctr" rtl="0">
                <a:lnSpc>
                  <a:spcPct val="85000"/>
                </a:lnSpc>
                <a:spcBef>
                  <a:spcPts val="0"/>
                </a:spcBef>
                <a:spcAft>
                  <a:spcPts val="0"/>
                </a:spcAft>
                <a:buClr>
                  <a:srgbClr val="FFFFFF"/>
                </a:buClr>
                <a:buSzPct val="25000"/>
                <a:buFont typeface="Noto Sans Symbols"/>
                <a:buNone/>
              </a:pPr>
              <a:r>
                <a:rPr lang="en" sz="2400">
                  <a:latin typeface="Proxima Nova"/>
                  <a:ea typeface="Proxima Nova"/>
                  <a:cs typeface="Proxima Nova"/>
                  <a:sym typeface="Proxima Nova"/>
                </a:rPr>
                <a:t>Define</a:t>
              </a:r>
            </a:p>
          </p:txBody>
        </p:sp>
      </p:grpSp>
    </p:spTree>
    <p:extLst>
      <p:ext uri="{BB962C8B-B14F-4D97-AF65-F5344CB8AC3E}">
        <p14:creationId xmlns:p14="http://schemas.microsoft.com/office/powerpoint/2010/main" val="305350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Grp="1" noChangeArrowheads="1"/>
          </p:cNvSpPr>
          <p:nvPr>
            <p:ph type="title"/>
          </p:nvPr>
        </p:nvSpPr>
        <p:spPr/>
        <p:txBody>
          <a:bodyPr/>
          <a:lstStyle/>
          <a:p>
            <a:pPr eaLnBrk="1" hangingPunct="1"/>
            <a:r>
              <a:rPr lang="en-US" dirty="0" smtClean="0"/>
              <a:t>Control Plan – Portion Accuracy</a:t>
            </a:r>
          </a:p>
        </p:txBody>
      </p:sp>
      <p:graphicFrame>
        <p:nvGraphicFramePr>
          <p:cNvPr id="2" name="Table 1"/>
          <p:cNvGraphicFramePr>
            <a:graphicFrameLocks noGrp="1"/>
          </p:cNvGraphicFramePr>
          <p:nvPr>
            <p:extLst>
              <p:ext uri="{D42A27DB-BD31-4B8C-83A1-F6EECF244321}">
                <p14:modId xmlns:p14="http://schemas.microsoft.com/office/powerpoint/2010/main" val="1210896716"/>
              </p:ext>
            </p:extLst>
          </p:nvPr>
        </p:nvGraphicFramePr>
        <p:xfrm>
          <a:off x="152400" y="1008358"/>
          <a:ext cx="8897938" cy="4050608"/>
        </p:xfrm>
        <a:graphic>
          <a:graphicData uri="http://schemas.openxmlformats.org/drawingml/2006/table">
            <a:tbl>
              <a:tblPr/>
              <a:tblGrid>
                <a:gridCol w="661952"/>
                <a:gridCol w="212518"/>
                <a:gridCol w="449433"/>
                <a:gridCol w="554872"/>
                <a:gridCol w="661952"/>
                <a:gridCol w="661952"/>
                <a:gridCol w="661952"/>
                <a:gridCol w="661952"/>
                <a:gridCol w="661952"/>
                <a:gridCol w="661952"/>
                <a:gridCol w="1187619"/>
                <a:gridCol w="486729"/>
                <a:gridCol w="481607"/>
                <a:gridCol w="891496"/>
              </a:tblGrid>
              <a:tr h="324379">
                <a:tc gridSpan="5">
                  <a:txBody>
                    <a:bodyPr/>
                    <a:lstStyle/>
                    <a:p>
                      <a:pPr algn="l" fontAlgn="b"/>
                      <a:r>
                        <a:rPr lang="en-US" sz="800" b="1" i="0" u="none" strike="noStrike" dirty="0">
                          <a:solidFill>
                            <a:srgbClr val="FFFFFF"/>
                          </a:solidFill>
                          <a:effectLst/>
                          <a:latin typeface="Arial" panose="020B0604020202020204" pitchFamily="34" charset="0"/>
                        </a:rPr>
                        <a:t>Juran's Process Control Plan Matrix</a:t>
                      </a:r>
                    </a:p>
                  </a:txBody>
                  <a:tcPr marL="5848" marR="5848" marT="4386" marB="0" anchor="b">
                    <a:lnL>
                      <a:noFill/>
                    </a:lnL>
                    <a:lnR>
                      <a:noFill/>
                    </a:lnR>
                    <a:lnT>
                      <a:noFill/>
                    </a:lnT>
                    <a:lnB>
                      <a:noFill/>
                    </a:lnB>
                    <a:solidFill>
                      <a:srgbClr val="800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c>
                  <a:txBody>
                    <a:bodyPr/>
                    <a:lstStyle/>
                    <a:p>
                      <a:pPr algn="l" fontAlgn="b"/>
                      <a:r>
                        <a:rPr lang="en-US" sz="800" b="1" i="0" u="none" strike="noStrike" dirty="0">
                          <a:solidFill>
                            <a:srgbClr val="FFFFFF"/>
                          </a:solidFill>
                          <a:effectLst/>
                          <a:latin typeface="Arial" panose="020B0604020202020204" pitchFamily="34" charset="0"/>
                        </a:rPr>
                        <a:t> </a:t>
                      </a:r>
                    </a:p>
                  </a:txBody>
                  <a:tcPr marL="5848" marR="5848" marT="4386" marB="0" anchor="b">
                    <a:lnL>
                      <a:noFill/>
                    </a:lnL>
                    <a:lnR>
                      <a:noFill/>
                    </a:lnR>
                    <a:lnT>
                      <a:noFill/>
                    </a:lnT>
                    <a:lnB>
                      <a:noFill/>
                    </a:lnB>
                    <a:solidFill>
                      <a:srgbClr val="800080"/>
                    </a:solidFill>
                  </a:tcPr>
                </a:tc>
              </a:tr>
              <a:tr h="95826">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effectLst/>
                        <a:latin typeface="Arial" panose="020B0604020202020204" pitchFamily="34" charset="0"/>
                      </a:endParaRPr>
                    </a:p>
                  </a:txBody>
                  <a:tcPr marL="5848" marR="5848"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51470">
                <a:tc gridSpan="5">
                  <a:txBody>
                    <a:bodyPr/>
                    <a:lstStyle/>
                    <a:p>
                      <a:pPr algn="l" fontAlgn="b"/>
                      <a:r>
                        <a:rPr lang="en-US" sz="800" b="1" i="0" u="none" strike="noStrike" dirty="0">
                          <a:effectLst/>
                          <a:latin typeface="Arial" panose="020B0604020202020204" pitchFamily="34" charset="0"/>
                        </a:rPr>
                        <a:t>Process Control Plan for: Portion Accuracy improvement</a:t>
                      </a:r>
                    </a:p>
                  </a:txBody>
                  <a:tcPr marL="5848" marR="5848" marT="438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effectLst/>
                          <a:latin typeface="Arial" panose="020B0604020202020204" pitchFamily="34" charset="0"/>
                        </a:rPr>
                        <a:t>Date</a:t>
                      </a:r>
                      <a:r>
                        <a:rPr lang="en-US" sz="800" b="0" i="0" u="none" strike="noStrike" dirty="0">
                          <a:effectLst/>
                          <a:latin typeface="Arial" panose="020B0604020202020204" pitchFamily="34" charset="0"/>
                        </a:rPr>
                        <a:t>:1/26/16</a:t>
                      </a:r>
                      <a:endParaRPr lang="en-US" sz="800" b="1" i="0" u="none" strike="noStrike" dirty="0">
                        <a:effectLst/>
                        <a:latin typeface="Arial" panose="020B0604020202020204" pitchFamily="34" charset="0"/>
                      </a:endParaRP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effectLst/>
                          <a:latin typeface="Arial" panose="020B0604020202020204" pitchFamily="34" charset="0"/>
                        </a:rPr>
                        <a:t>Revision Level:</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1" i="0" u="none" strike="noStrike" dirty="0">
                          <a:effectLst/>
                          <a:latin typeface="Arial" panose="020B0604020202020204" pitchFamily="34" charset="0"/>
                        </a:rPr>
                        <a:t>Approved By:</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effectLst/>
                          <a:latin typeface="Arial" panose="020B0604020202020204" pitchFamily="34" charset="0"/>
                        </a:rPr>
                        <a:t> </a:t>
                      </a:r>
                    </a:p>
                  </a:txBody>
                  <a:tcPr marL="5848" marR="5848" marT="438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70">
                <a:tc gridSpan="2">
                  <a:txBody>
                    <a:bodyPr/>
                    <a:lstStyle/>
                    <a:p>
                      <a:pPr algn="l" fontAlgn="b"/>
                      <a:r>
                        <a:rPr lang="en-US" sz="600" b="0" i="0" u="none" strike="noStrike" dirty="0">
                          <a:effectLst/>
                          <a:latin typeface="Arial" panose="020B0604020202020204" pitchFamily="34" charset="0"/>
                        </a:rPr>
                        <a:t> </a:t>
                      </a:r>
                    </a:p>
                  </a:txBody>
                  <a:tcPr marL="5848" marR="5848" marT="438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algn="l" fontAlgn="b"/>
                      <a:endParaRPr lang="en-US" sz="800" b="0" i="0" u="none" strike="noStrike">
                        <a:effectLst/>
                        <a:latin typeface="Arial" panose="020B0604020202020204" pitchFamily="34" charset="0"/>
                      </a:endParaRPr>
                    </a:p>
                  </a:txBody>
                  <a:tcPr marL="5848" marR="5848" marT="584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gn="l" fontAlgn="b"/>
                      <a:r>
                        <a:rPr lang="en-US" sz="600" b="0" i="0" u="none" strike="noStrike" dirty="0">
                          <a:effectLst/>
                          <a:latin typeface="Arial" panose="020B0604020202020204" pitchFamily="34" charset="0"/>
                        </a:rPr>
                        <a:t> </a:t>
                      </a:r>
                    </a:p>
                  </a:txBody>
                  <a:tcPr marL="5848" marR="5848" marT="4386"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80"/>
                    </a:solidFill>
                  </a:tcPr>
                </a:tc>
              </a:tr>
              <a:tr h="557606">
                <a:tc gridSpan="2">
                  <a:txBody>
                    <a:bodyPr/>
                    <a:lstStyle/>
                    <a:p>
                      <a:pPr algn="ctr" fontAlgn="ctr"/>
                      <a:r>
                        <a:rPr lang="en-US" sz="800" b="1" i="0" u="none" strike="noStrike" dirty="0">
                          <a:effectLst/>
                          <a:latin typeface="Arial" panose="020B0604020202020204" pitchFamily="34" charset="0"/>
                        </a:rPr>
                        <a:t>Control Subject</a:t>
                      </a:r>
                    </a:p>
                  </a:txBody>
                  <a:tcPr marL="5848" marR="5848" marT="4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000" b="1" i="0" u="none" strike="noStrike" dirty="0">
                        <a:effectLst/>
                        <a:latin typeface="Arial" panose="020B0604020202020204" pitchFamily="34" charset="0"/>
                      </a:endParaRP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Arial" panose="020B0604020202020204" pitchFamily="34" charset="0"/>
                        </a:rPr>
                        <a:t>Subject Goal (Standard)</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Unit of Measure</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Sensor</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Frequency of Measurement</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Sample Size</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Where Measurement Recorded</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Measured by Whom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Criteria for Taking Action</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What Actions to Take</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Who Decides</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Who Acts</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Where Action Recorded</a:t>
                      </a:r>
                    </a:p>
                  </a:txBody>
                  <a:tcPr marL="5848" marR="5848" marT="43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43474">
                <a:tc gridSpan="2">
                  <a:txBody>
                    <a:bodyPr/>
                    <a:lstStyle/>
                    <a:p>
                      <a:pPr algn="ctr" fontAlgn="ctr"/>
                      <a:r>
                        <a:rPr lang="en-US" sz="800" b="1" i="0" u="none" strike="noStrike" dirty="0">
                          <a:effectLst/>
                          <a:latin typeface="Arial" panose="020B0604020202020204" pitchFamily="34" charset="0"/>
                        </a:rPr>
                        <a:t>Portioned deli meat (ham and turkey tested)</a:t>
                      </a:r>
                    </a:p>
                  </a:txBody>
                  <a:tcPr marL="5848" marR="5848" marT="4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000" b="1" i="0" u="none" strike="noStrike" dirty="0">
                        <a:effectLst/>
                        <a:latin typeface="Arial" panose="020B0604020202020204" pitchFamily="34" charset="0"/>
                      </a:endParaRP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Arial" panose="020B0604020202020204" pitchFamily="34" charset="0"/>
                        </a:rPr>
                        <a:t>3.0 *</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smtClean="0">
                          <a:effectLst/>
                          <a:latin typeface="Arial" panose="020B0604020202020204" pitchFamily="34" charset="0"/>
                        </a:rPr>
                        <a:t>oz.</a:t>
                      </a:r>
                      <a:endParaRPr lang="en-US" sz="800" b="1" i="0" u="none" strike="noStrike" dirty="0">
                        <a:effectLst/>
                        <a:latin typeface="Arial" panose="020B0604020202020204" pitchFamily="34" charset="0"/>
                      </a:endParaRP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digital scale</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monthly</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20</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collection form attached to production record</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&gt;10% of std</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dirty="0">
                          <a:effectLst/>
                          <a:latin typeface="Arial" panose="020B0604020202020204" pitchFamily="34" charset="0"/>
                        </a:rPr>
                        <a:t>Retrain, check accuracy of scale, </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Productivity Portal</a:t>
                      </a:r>
                    </a:p>
                  </a:txBody>
                  <a:tcPr marL="5848" marR="5848" marT="43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90427">
                <a:tc gridSpan="2">
                  <a:txBody>
                    <a:bodyPr/>
                    <a:lstStyle/>
                    <a:p>
                      <a:pPr algn="ctr" fontAlgn="ctr"/>
                      <a:r>
                        <a:rPr lang="en-US" sz="800" b="1" i="0" u="none" strike="noStrike" dirty="0">
                          <a:effectLst/>
                          <a:latin typeface="Arial" panose="020B0604020202020204" pitchFamily="34" charset="0"/>
                        </a:rPr>
                        <a:t>Digital scales used for portioning</a:t>
                      </a:r>
                    </a:p>
                  </a:txBody>
                  <a:tcPr marL="5848" marR="5848" marT="4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000" b="1" i="0" u="none" strike="noStrike">
                        <a:effectLst/>
                        <a:latin typeface="Arial" panose="020B0604020202020204" pitchFamily="34" charset="0"/>
                      </a:endParaRP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Arial" panose="020B0604020202020204" pitchFamily="34" charset="0"/>
                        </a:rPr>
                        <a:t>1 for every 500K in sales</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each</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inventory</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annual</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all locations</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smallwares inventory</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less than standard</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dirty="0">
                          <a:effectLst/>
                          <a:latin typeface="Arial" panose="020B0604020202020204" pitchFamily="34" charset="0"/>
                        </a:rPr>
                        <a:t>Purchase scales, contact client if they are responsible for </a:t>
                      </a:r>
                      <a:r>
                        <a:rPr lang="en-US" sz="800" b="1" i="0" u="none" strike="noStrike" dirty="0" smtClean="0">
                          <a:effectLst/>
                          <a:latin typeface="Arial" panose="020B0604020202020204" pitchFamily="34" charset="0"/>
                        </a:rPr>
                        <a:t>small wares</a:t>
                      </a:r>
                      <a:endParaRPr lang="en-US" sz="800" b="1" i="0" u="none" strike="noStrike" dirty="0">
                        <a:effectLst/>
                        <a:latin typeface="Arial" panose="020B0604020202020204" pitchFamily="34" charset="0"/>
                      </a:endParaRP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Updated inventory</a:t>
                      </a:r>
                    </a:p>
                  </a:txBody>
                  <a:tcPr marL="5848" marR="5848" marT="43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135956">
                <a:tc gridSpan="2">
                  <a:txBody>
                    <a:bodyPr/>
                    <a:lstStyle/>
                    <a:p>
                      <a:pPr algn="ctr" fontAlgn="ctr"/>
                      <a:r>
                        <a:rPr lang="en-US" sz="800" b="1" i="0" u="none" strike="noStrike" dirty="0">
                          <a:effectLst/>
                          <a:latin typeface="Arial" panose="020B0604020202020204" pitchFamily="34" charset="0"/>
                        </a:rPr>
                        <a:t>Portion Utensil assessment</a:t>
                      </a:r>
                    </a:p>
                  </a:txBody>
                  <a:tcPr marL="5848" marR="5848" marT="43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1000" b="1" i="0" u="none" strike="noStrike">
                        <a:effectLst/>
                        <a:latin typeface="Arial" panose="020B0604020202020204" pitchFamily="34" charset="0"/>
                      </a:endParaRPr>
                    </a:p>
                  </a:txBody>
                  <a:tcPr marL="5848" marR="5848" marT="5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Arial" panose="020B0604020202020204" pitchFamily="34" charset="0"/>
                        </a:rPr>
                        <a:t>100% match to Portion Guide</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each</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 Food </a:t>
                      </a:r>
                      <a:r>
                        <a:rPr lang="en-US" sz="800" b="1" i="0" u="none" strike="noStrike" dirty="0" smtClean="0">
                          <a:effectLst/>
                          <a:latin typeface="Arial" panose="020B0604020202020204" pitchFamily="34" charset="0"/>
                        </a:rPr>
                        <a:t>Management </a:t>
                      </a:r>
                      <a:r>
                        <a:rPr lang="en-US" sz="800" b="1" i="0" u="none" strike="noStrike" dirty="0">
                          <a:effectLst/>
                          <a:latin typeface="Arial" panose="020B0604020202020204" pitchFamily="34" charset="0"/>
                        </a:rPr>
                        <a:t>QA</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monthly</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all locations</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FM QA criteria </a:t>
                      </a:r>
                      <a:r>
                        <a:rPr lang="en-US" sz="800" b="1" i="0" u="none" strike="noStrike" dirty="0" smtClean="0">
                          <a:effectLst/>
                          <a:latin typeface="Arial" panose="020B0604020202020204" pitchFamily="34" charset="0"/>
                        </a:rPr>
                        <a:t>achievement</a:t>
                      </a:r>
                      <a:endParaRPr lang="en-US" sz="800" b="1" i="0" u="none" strike="noStrike" dirty="0">
                        <a:effectLst/>
                        <a:latin typeface="Arial" panose="020B0604020202020204" pitchFamily="34" charset="0"/>
                      </a:endParaRP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QA assessor (multiple levels)</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less than standard</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1" i="0" u="none" strike="noStrike" dirty="0">
                          <a:effectLst/>
                          <a:latin typeface="Arial" panose="020B0604020202020204" pitchFamily="34" charset="0"/>
                        </a:rPr>
                        <a:t>Purchase utensils, Retrain, conduct more assessments to assure compliance, coaching or </a:t>
                      </a:r>
                      <a:r>
                        <a:rPr lang="en-US" sz="800" b="1" i="0" u="none" strike="noStrike" dirty="0" smtClean="0">
                          <a:effectLst/>
                          <a:latin typeface="Arial" panose="020B0604020202020204" pitchFamily="34" charset="0"/>
                        </a:rPr>
                        <a:t>discipline </a:t>
                      </a:r>
                      <a:r>
                        <a:rPr lang="en-US" sz="800" b="1" i="0" u="none" strike="noStrike" dirty="0">
                          <a:effectLst/>
                          <a:latin typeface="Arial" panose="020B0604020202020204" pitchFamily="34" charset="0"/>
                        </a:rPr>
                        <a:t>if needed </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FLM</a:t>
                      </a:r>
                    </a:p>
                  </a:txBody>
                  <a:tcPr marL="5848" marR="5848" marT="4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800" b="1" i="0" u="none" strike="noStrike" dirty="0">
                          <a:effectLst/>
                          <a:latin typeface="Arial" panose="020B0604020202020204" pitchFamily="34" charset="0"/>
                        </a:rPr>
                        <a:t> </a:t>
                      </a:r>
                      <a:r>
                        <a:rPr lang="en-US" sz="800" b="1" i="0" u="none" strike="noStrike" dirty="0" smtClean="0">
                          <a:effectLst/>
                          <a:latin typeface="Arial" panose="020B0604020202020204" pitchFamily="34" charset="0"/>
                        </a:rPr>
                        <a:t>QA report</a:t>
                      </a:r>
                      <a:endParaRPr lang="en-US" sz="800" b="1" i="0" u="none" strike="noStrike" dirty="0">
                        <a:effectLst/>
                        <a:latin typeface="Arial" panose="020B0604020202020204" pitchFamily="34" charset="0"/>
                      </a:endParaRPr>
                    </a:p>
                  </a:txBody>
                  <a:tcPr marL="5848" marR="5848" marT="43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914400" y="4629150"/>
            <a:ext cx="3200400" cy="253916"/>
          </a:xfrm>
          <a:prstGeom prst="rect">
            <a:avLst/>
          </a:prstGeom>
          <a:noFill/>
        </p:spPr>
        <p:txBody>
          <a:bodyPr wrap="square" rtlCol="0">
            <a:spAutoFit/>
          </a:bodyPr>
          <a:lstStyle/>
          <a:p>
            <a:r>
              <a:rPr lang="en-US" sz="1050" dirty="0"/>
              <a:t> * or contract requirement</a:t>
            </a:r>
          </a:p>
        </p:txBody>
      </p:sp>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67</a:t>
            </a:fld>
            <a:endParaRPr lang="en" dirty="0"/>
          </a:p>
        </p:txBody>
      </p:sp>
    </p:spTree>
    <p:extLst>
      <p:ext uri="{BB962C8B-B14F-4D97-AF65-F5344CB8AC3E}">
        <p14:creationId xmlns:p14="http://schemas.microsoft.com/office/powerpoint/2010/main" val="152908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Grp="1" noChangeArrowheads="1"/>
          </p:cNvSpPr>
          <p:nvPr>
            <p:ph type="title"/>
          </p:nvPr>
        </p:nvSpPr>
        <p:spPr/>
        <p:txBody>
          <a:bodyPr/>
          <a:lstStyle/>
          <a:p>
            <a:pPr eaLnBrk="1" hangingPunct="1"/>
            <a:r>
              <a:rPr lang="en-US" dirty="0" smtClean="0"/>
              <a:t>Visual Controls - Pre-portioned Meat </a:t>
            </a:r>
          </a:p>
        </p:txBody>
      </p:sp>
      <p:pic>
        <p:nvPicPr>
          <p:cNvPr id="3" name="Picture 2"/>
          <p:cNvPicPr>
            <a:picLocks noChangeAspect="1"/>
          </p:cNvPicPr>
          <p:nvPr/>
        </p:nvPicPr>
        <p:blipFill rotWithShape="1">
          <a:blip r:embed="rId2"/>
          <a:srcRect l="32000" t="13245" r="30499" b="17882"/>
          <a:stretch/>
        </p:blipFill>
        <p:spPr>
          <a:xfrm rot="5400000">
            <a:off x="987552" y="1012698"/>
            <a:ext cx="2743200" cy="3803904"/>
          </a:xfrm>
          <a:prstGeom prst="rect">
            <a:avLst/>
          </a:prstGeom>
        </p:spPr>
      </p:pic>
      <p:pic>
        <p:nvPicPr>
          <p:cNvPr id="5" name="Picture 4"/>
          <p:cNvPicPr>
            <a:picLocks noChangeAspect="1"/>
          </p:cNvPicPr>
          <p:nvPr/>
        </p:nvPicPr>
        <p:blipFill rotWithShape="1">
          <a:blip r:embed="rId3"/>
          <a:srcRect l="30208" t="15333" r="36792" b="20667"/>
          <a:stretch/>
        </p:blipFill>
        <p:spPr>
          <a:xfrm rot="5400000">
            <a:off x="5168820" y="919594"/>
            <a:ext cx="2743201" cy="3990110"/>
          </a:xfrm>
          <a:prstGeom prst="rect">
            <a:avLst/>
          </a:prstGeom>
        </p:spPr>
      </p:pic>
      <p:sp>
        <p:nvSpPr>
          <p:cNvPr id="2" name="TextBox 1"/>
          <p:cNvSpPr txBox="1"/>
          <p:nvPr/>
        </p:nvSpPr>
        <p:spPr>
          <a:xfrm>
            <a:off x="1371600" y="1078519"/>
            <a:ext cx="2057400" cy="307777"/>
          </a:xfrm>
          <a:prstGeom prst="rect">
            <a:avLst/>
          </a:prstGeom>
          <a:noFill/>
        </p:spPr>
        <p:txBody>
          <a:bodyPr wrap="square" rtlCol="0">
            <a:spAutoFit/>
          </a:bodyPr>
          <a:lstStyle/>
          <a:p>
            <a:r>
              <a:rPr lang="en-US" dirty="0" smtClean="0">
                <a:solidFill>
                  <a:srgbClr val="24135F"/>
                </a:solidFill>
                <a:latin typeface="Proxima Nova" pitchFamily="50" charset="0"/>
              </a:rPr>
              <a:t>Counter Display</a:t>
            </a:r>
            <a:endParaRPr lang="en-US" dirty="0">
              <a:solidFill>
                <a:srgbClr val="24135F"/>
              </a:solidFill>
              <a:latin typeface="Proxima Nova" pitchFamily="50" charset="0"/>
            </a:endParaRPr>
          </a:p>
        </p:txBody>
      </p:sp>
      <p:sp>
        <p:nvSpPr>
          <p:cNvPr id="7" name="TextBox 6"/>
          <p:cNvSpPr txBox="1"/>
          <p:nvPr/>
        </p:nvSpPr>
        <p:spPr>
          <a:xfrm>
            <a:off x="5486400" y="1120973"/>
            <a:ext cx="2057400" cy="307777"/>
          </a:xfrm>
          <a:prstGeom prst="rect">
            <a:avLst/>
          </a:prstGeom>
          <a:noFill/>
        </p:spPr>
        <p:txBody>
          <a:bodyPr wrap="square" rtlCol="0">
            <a:spAutoFit/>
          </a:bodyPr>
          <a:lstStyle/>
          <a:p>
            <a:r>
              <a:rPr lang="en-US" dirty="0" smtClean="0">
                <a:solidFill>
                  <a:srgbClr val="24135F"/>
                </a:solidFill>
                <a:latin typeface="Proxima Nova" pitchFamily="50" charset="0"/>
              </a:rPr>
              <a:t>Service line</a:t>
            </a:r>
            <a:endParaRPr lang="en-US" dirty="0">
              <a:solidFill>
                <a:srgbClr val="24135F"/>
              </a:solidFill>
              <a:latin typeface="Proxima Nova" pitchFamily="50" charset="0"/>
            </a:endParaRPr>
          </a:p>
        </p:txBody>
      </p:sp>
      <p:sp>
        <p:nvSpPr>
          <p:cNvPr id="9"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68</a:t>
            </a:fld>
            <a:endParaRPr lang="en" dirty="0"/>
          </a:p>
        </p:txBody>
      </p:sp>
    </p:spTree>
    <p:extLst>
      <p:ext uri="{BB962C8B-B14F-4D97-AF65-F5344CB8AC3E}">
        <p14:creationId xmlns:p14="http://schemas.microsoft.com/office/powerpoint/2010/main" val="931109110"/>
      </p:ext>
    </p:extLst>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title"/>
          </p:nvPr>
        </p:nvSpPr>
        <p:spPr/>
        <p:txBody>
          <a:bodyPr/>
          <a:lstStyle/>
          <a:p>
            <a:pPr eaLnBrk="1" hangingPunct="1"/>
            <a:r>
              <a:rPr lang="en-US" dirty="0" smtClean="0"/>
              <a:t>Mistake Proofing Techniques</a:t>
            </a:r>
          </a:p>
        </p:txBody>
      </p:sp>
      <p:sp>
        <p:nvSpPr>
          <p:cNvPr id="66564" name="Rectangle 6"/>
          <p:cNvSpPr>
            <a:spLocks noGrp="1" noChangeArrowheads="1"/>
          </p:cNvSpPr>
          <p:nvPr>
            <p:ph type="body" idx="1"/>
          </p:nvPr>
        </p:nvSpPr>
        <p:spPr/>
        <p:txBody>
          <a:bodyPr/>
          <a:lstStyle/>
          <a:p>
            <a:pPr marL="0" indent="0" eaLnBrk="1" hangingPunct="1"/>
            <a:r>
              <a:rPr lang="en-US" sz="2000" dirty="0" smtClean="0"/>
              <a:t>Examples:</a:t>
            </a:r>
          </a:p>
        </p:txBody>
      </p:sp>
      <p:pic>
        <p:nvPicPr>
          <p:cNvPr id="1026" name="Picture 2" descr="Image result for images food s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99722"/>
            <a:ext cx="2601912" cy="18660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images food scal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a:stretch>
            <a:fillRect/>
          </a:stretch>
        </p:blipFill>
        <p:spPr>
          <a:xfrm>
            <a:off x="4657725" y="1667921"/>
            <a:ext cx="2743201" cy="2057401"/>
          </a:xfrm>
          <a:prstGeom prst="rect">
            <a:avLst/>
          </a:prstGeom>
        </p:spPr>
      </p:pic>
      <p:sp>
        <p:nvSpPr>
          <p:cNvPr id="4" name="TextBox 3"/>
          <p:cNvSpPr txBox="1"/>
          <p:nvPr/>
        </p:nvSpPr>
        <p:spPr>
          <a:xfrm>
            <a:off x="1182414" y="3786485"/>
            <a:ext cx="3018440" cy="461665"/>
          </a:xfrm>
          <a:prstGeom prst="rect">
            <a:avLst/>
          </a:prstGeom>
          <a:noFill/>
        </p:spPr>
        <p:txBody>
          <a:bodyPr wrap="square" rtlCol="0">
            <a:spAutoFit/>
          </a:bodyPr>
          <a:lstStyle/>
          <a:p>
            <a:r>
              <a:rPr lang="en-US" sz="2400" dirty="0" smtClean="0">
                <a:solidFill>
                  <a:srgbClr val="24135F"/>
                </a:solidFill>
                <a:latin typeface="Proxima Nova" pitchFamily="50" charset="0"/>
              </a:rPr>
              <a:t>Hard to read</a:t>
            </a:r>
            <a:endParaRPr lang="en-US" sz="2400" dirty="0">
              <a:solidFill>
                <a:srgbClr val="24135F"/>
              </a:solidFill>
              <a:latin typeface="Proxima Nova" pitchFamily="50" charset="0"/>
            </a:endParaRPr>
          </a:p>
        </p:txBody>
      </p:sp>
      <p:sp>
        <p:nvSpPr>
          <p:cNvPr id="10" name="TextBox 9"/>
          <p:cNvSpPr txBox="1"/>
          <p:nvPr/>
        </p:nvSpPr>
        <p:spPr>
          <a:xfrm>
            <a:off x="4572000" y="3786485"/>
            <a:ext cx="3018440" cy="461665"/>
          </a:xfrm>
          <a:prstGeom prst="rect">
            <a:avLst/>
          </a:prstGeom>
          <a:noFill/>
        </p:spPr>
        <p:txBody>
          <a:bodyPr wrap="square" rtlCol="0">
            <a:spAutoFit/>
          </a:bodyPr>
          <a:lstStyle/>
          <a:p>
            <a:r>
              <a:rPr lang="en-US" sz="2400" dirty="0" smtClean="0">
                <a:solidFill>
                  <a:srgbClr val="24135F"/>
                </a:solidFill>
                <a:latin typeface="Proxima Nova" pitchFamily="50" charset="0"/>
              </a:rPr>
              <a:t>Easy to read</a:t>
            </a:r>
            <a:endParaRPr lang="en-US" sz="2400" dirty="0">
              <a:solidFill>
                <a:srgbClr val="24135F"/>
              </a:solidFill>
              <a:latin typeface="Proxima Nova" pitchFamily="50" charset="0"/>
            </a:endParaRPr>
          </a:p>
        </p:txBody>
      </p:sp>
      <p:sp>
        <p:nvSpPr>
          <p:cNvPr id="11"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69</a:t>
            </a:fld>
            <a:endParaRPr lang="en" dirty="0"/>
          </a:p>
        </p:txBody>
      </p:sp>
    </p:spTree>
    <p:extLst>
      <p:ext uri="{BB962C8B-B14F-4D97-AF65-F5344CB8AC3E}">
        <p14:creationId xmlns:p14="http://schemas.microsoft.com/office/powerpoint/2010/main" val="1795346326"/>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eaLnBrk="1" hangingPunct="1"/>
            <a:r>
              <a:rPr lang="en-US" dirty="0" smtClean="0"/>
              <a:t>Portion Accuracy Project Scope</a:t>
            </a:r>
          </a:p>
        </p:txBody>
      </p:sp>
      <p:sp>
        <p:nvSpPr>
          <p:cNvPr id="7172" name="Rectangle 7"/>
          <p:cNvSpPr>
            <a:spLocks noGrp="1" noChangeArrowheads="1"/>
          </p:cNvSpPr>
          <p:nvPr>
            <p:ph type="body" idx="1"/>
          </p:nvPr>
        </p:nvSpPr>
        <p:spPr/>
        <p:txBody>
          <a:bodyPr/>
          <a:lstStyle/>
          <a:p>
            <a:pPr marL="0" indent="0" eaLnBrk="1" hangingPunct="1"/>
            <a:r>
              <a:rPr lang="en-US" b="1" dirty="0" smtClean="0"/>
              <a:t>In Scope: </a:t>
            </a:r>
          </a:p>
          <a:p>
            <a:pPr marL="0" indent="0" eaLnBrk="1" hangingPunct="1"/>
            <a:r>
              <a:rPr lang="en-US" dirty="0" smtClean="0"/>
              <a:t>Retail locations that offer Made-to-order deli sandwiches.</a:t>
            </a:r>
          </a:p>
          <a:p>
            <a:pPr marL="0" indent="0" eaLnBrk="1" hangingPunct="1"/>
            <a:r>
              <a:rPr lang="en-US" dirty="0" smtClean="0"/>
              <a:t>Limited study to ham and turkey SKUs</a:t>
            </a:r>
          </a:p>
          <a:p>
            <a:pPr marL="0" indent="0" eaLnBrk="1" hangingPunct="1"/>
            <a:endParaRPr lang="en-US" dirty="0" smtClean="0"/>
          </a:p>
          <a:p>
            <a:pPr marL="0" indent="0" eaLnBrk="1" hangingPunct="1"/>
            <a:endParaRPr lang="en-US" dirty="0" smtClean="0"/>
          </a:p>
          <a:p>
            <a:pPr marL="0" indent="0" eaLnBrk="1" hangingPunct="1"/>
            <a:r>
              <a:rPr lang="en-US" b="1" dirty="0" smtClean="0"/>
              <a:t>Items Out of Scope:</a:t>
            </a:r>
          </a:p>
          <a:p>
            <a:pPr eaLnBrk="1" hangingPunct="1">
              <a:buFont typeface="Arial" panose="020B0604020202020204" pitchFamily="34" charset="0"/>
              <a:buChar char="•"/>
            </a:pPr>
            <a:r>
              <a:rPr lang="en-US" dirty="0" smtClean="0"/>
              <a:t>Other service types (pre-made sandwiches, catering, etc.)</a:t>
            </a:r>
          </a:p>
          <a:p>
            <a:pPr eaLnBrk="1" hangingPunct="1">
              <a:buFont typeface="Arial" panose="020B0604020202020204" pitchFamily="34" charset="0"/>
              <a:buChar char="•"/>
            </a:pPr>
            <a:r>
              <a:rPr lang="en-US" dirty="0" smtClean="0"/>
              <a:t>Other deli ingredients (roast beef, salami, cheese toppings etc.).</a:t>
            </a:r>
          </a:p>
          <a:p>
            <a:pPr marL="0" indent="0" eaLnBrk="1" hangingPunct="1"/>
            <a:endParaRPr lang="en-US" sz="800" b="1" dirty="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dirty="0"/>
          </a:p>
        </p:txBody>
      </p:sp>
    </p:spTree>
    <p:extLst>
      <p:ext uri="{BB962C8B-B14F-4D97-AF65-F5344CB8AC3E}">
        <p14:creationId xmlns:p14="http://schemas.microsoft.com/office/powerpoint/2010/main" val="130797924"/>
      </p:ext>
    </p:extLst>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title"/>
          </p:nvPr>
        </p:nvSpPr>
        <p:spPr/>
        <p:txBody>
          <a:bodyPr/>
          <a:lstStyle/>
          <a:p>
            <a:pPr eaLnBrk="1" hangingPunct="1"/>
            <a:r>
              <a:rPr lang="en-US" dirty="0" smtClean="0"/>
              <a:t>Control Charts</a:t>
            </a:r>
          </a:p>
        </p:txBody>
      </p:sp>
      <p:sp>
        <p:nvSpPr>
          <p:cNvPr id="67588" name="Rectangle 6"/>
          <p:cNvSpPr>
            <a:spLocks noGrp="1" noChangeArrowheads="1"/>
          </p:cNvSpPr>
          <p:nvPr>
            <p:ph type="body" idx="1"/>
          </p:nvPr>
        </p:nvSpPr>
        <p:spPr/>
        <p:txBody>
          <a:bodyPr/>
          <a:lstStyle/>
          <a:p>
            <a:pPr marL="0" indent="0" algn="ctr" eaLnBrk="1" hangingPunct="1"/>
            <a:r>
              <a:rPr lang="en-US" sz="2000" dirty="0" smtClean="0"/>
              <a:t>Comparison of In-house vs Vendor Sliced Meat</a:t>
            </a:r>
          </a:p>
        </p:txBody>
      </p:sp>
      <p:pic>
        <p:nvPicPr>
          <p:cNvPr id="6" name="Picture 5"/>
          <p:cNvPicPr>
            <a:picLocks noChangeAspect="1"/>
          </p:cNvPicPr>
          <p:nvPr/>
        </p:nvPicPr>
        <p:blipFill>
          <a:blip r:embed="rId3"/>
          <a:stretch>
            <a:fillRect/>
          </a:stretch>
        </p:blipFill>
        <p:spPr>
          <a:xfrm>
            <a:off x="457200" y="1010455"/>
            <a:ext cx="3754582" cy="1883360"/>
          </a:xfrm>
          <a:prstGeom prst="rect">
            <a:avLst/>
          </a:prstGeom>
        </p:spPr>
      </p:pic>
      <p:pic>
        <p:nvPicPr>
          <p:cNvPr id="7" name="Picture 6"/>
          <p:cNvPicPr>
            <a:picLocks noChangeAspect="1"/>
          </p:cNvPicPr>
          <p:nvPr/>
        </p:nvPicPr>
        <p:blipFill>
          <a:blip r:embed="rId4"/>
          <a:stretch>
            <a:fillRect/>
          </a:stretch>
        </p:blipFill>
        <p:spPr>
          <a:xfrm>
            <a:off x="4800601" y="1010455"/>
            <a:ext cx="3754581" cy="1883360"/>
          </a:xfrm>
          <a:prstGeom prst="rect">
            <a:avLst/>
          </a:prstGeom>
        </p:spPr>
      </p:pic>
      <p:pic>
        <p:nvPicPr>
          <p:cNvPr id="8" name="Picture 7"/>
          <p:cNvPicPr>
            <a:picLocks noChangeAspect="1"/>
          </p:cNvPicPr>
          <p:nvPr/>
        </p:nvPicPr>
        <p:blipFill>
          <a:blip r:embed="rId5"/>
          <a:stretch>
            <a:fillRect/>
          </a:stretch>
        </p:blipFill>
        <p:spPr>
          <a:xfrm>
            <a:off x="439880" y="2941890"/>
            <a:ext cx="3771902" cy="1892048"/>
          </a:xfrm>
          <a:prstGeom prst="rect">
            <a:avLst/>
          </a:prstGeom>
        </p:spPr>
      </p:pic>
      <p:pic>
        <p:nvPicPr>
          <p:cNvPr id="9" name="Picture 8"/>
          <p:cNvPicPr>
            <a:picLocks noChangeAspect="1"/>
          </p:cNvPicPr>
          <p:nvPr/>
        </p:nvPicPr>
        <p:blipFill>
          <a:blip r:embed="rId6"/>
          <a:stretch>
            <a:fillRect/>
          </a:stretch>
        </p:blipFill>
        <p:spPr>
          <a:xfrm>
            <a:off x="4780897" y="2941890"/>
            <a:ext cx="3793987" cy="1903126"/>
          </a:xfrm>
          <a:prstGeom prst="rect">
            <a:avLst/>
          </a:prstGeom>
        </p:spPr>
      </p:pic>
      <p:sp>
        <p:nvSpPr>
          <p:cNvPr id="10"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70</a:t>
            </a:fld>
            <a:endParaRPr lang="en" dirty="0"/>
          </a:p>
        </p:txBody>
      </p:sp>
    </p:spTree>
    <p:extLst>
      <p:ext uri="{BB962C8B-B14F-4D97-AF65-F5344CB8AC3E}">
        <p14:creationId xmlns:p14="http://schemas.microsoft.com/office/powerpoint/2010/main" val="1126261267"/>
      </p:ext>
    </p:extLst>
  </p:cSld>
  <p:clrMapOvr>
    <a:masterClrMapping/>
  </p:clrMapOvr>
  <p:transition>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title"/>
          </p:nvPr>
        </p:nvSpPr>
        <p:spPr/>
        <p:txBody>
          <a:bodyPr/>
          <a:lstStyle/>
          <a:p>
            <a:pPr eaLnBrk="1" hangingPunct="1"/>
            <a:r>
              <a:rPr lang="en-US" dirty="0" smtClean="0"/>
              <a:t>Communication Plan</a:t>
            </a:r>
          </a:p>
        </p:txBody>
      </p:sp>
      <p:graphicFrame>
        <p:nvGraphicFramePr>
          <p:cNvPr id="2" name="Table 1"/>
          <p:cNvGraphicFramePr>
            <a:graphicFrameLocks noGrp="1"/>
          </p:cNvGraphicFramePr>
          <p:nvPr>
            <p:extLst>
              <p:ext uri="{D42A27DB-BD31-4B8C-83A1-F6EECF244321}">
                <p14:modId xmlns:p14="http://schemas.microsoft.com/office/powerpoint/2010/main" val="1581067916"/>
              </p:ext>
            </p:extLst>
          </p:nvPr>
        </p:nvGraphicFramePr>
        <p:xfrm>
          <a:off x="152400" y="971550"/>
          <a:ext cx="8912225" cy="3886200"/>
        </p:xfrm>
        <a:graphic>
          <a:graphicData uri="http://schemas.openxmlformats.org/drawingml/2006/table">
            <a:tbl>
              <a:tblPr/>
              <a:tblGrid>
                <a:gridCol w="702224"/>
                <a:gridCol w="1407708"/>
                <a:gridCol w="2344551"/>
                <a:gridCol w="1642326"/>
                <a:gridCol w="1173090"/>
                <a:gridCol w="470865"/>
                <a:gridCol w="469236"/>
                <a:gridCol w="702225"/>
              </a:tblGrid>
              <a:tr h="160206">
                <a:tc gridSpan="8">
                  <a:txBody>
                    <a:bodyPr/>
                    <a:lstStyle/>
                    <a:p>
                      <a:pPr algn="l" fontAlgn="t"/>
                      <a:r>
                        <a:rPr lang="en-US" sz="600" b="1" i="0" u="none" strike="noStrike" dirty="0">
                          <a:solidFill>
                            <a:srgbClr val="FFFFFF"/>
                          </a:solidFill>
                          <a:effectLst/>
                          <a:latin typeface="Proxima Nova" pitchFamily="50" charset="0"/>
                        </a:rPr>
                        <a:t>Communication Plan</a:t>
                      </a:r>
                    </a:p>
                  </a:txBody>
                  <a:tcPr marL="4915" marR="4915" marT="3686" marB="0">
                    <a:lnL>
                      <a:noFill/>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2235">
                <a:tc>
                  <a:txBody>
                    <a:bodyPr/>
                    <a:lstStyle/>
                    <a:p>
                      <a:pPr algn="ctr" fontAlgn="t"/>
                      <a:r>
                        <a:rPr lang="en-US" sz="800" b="0" i="0" u="none" strike="noStrike" dirty="0">
                          <a:solidFill>
                            <a:srgbClr val="000000"/>
                          </a:solidFill>
                          <a:effectLst/>
                          <a:latin typeface="Proxima Nova" pitchFamily="50" charset="0"/>
                        </a:rPr>
                        <a:t>Stakeholder</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Current Knowledge</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What Need to Know</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What to Communicate</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Medium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Who Communicates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By When</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Completed</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812665">
                <a:tc>
                  <a:txBody>
                    <a:bodyPr/>
                    <a:lstStyle/>
                    <a:p>
                      <a:pPr algn="l" fontAlgn="t"/>
                      <a:r>
                        <a:rPr lang="en-US" sz="1100" b="0" i="0" u="none" strike="noStrike" dirty="0">
                          <a:solidFill>
                            <a:srgbClr val="000000"/>
                          </a:solidFill>
                          <a:effectLst/>
                          <a:latin typeface="Proxima Nova" pitchFamily="50" charset="0"/>
                        </a:rPr>
                        <a:t>FLA</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Portions should be sufficient to customer - don't want to be </a:t>
                      </a:r>
                      <a:r>
                        <a:rPr lang="en-US" sz="1100" b="0" i="0" u="none" strike="noStrike" dirty="0" smtClean="0">
                          <a:solidFill>
                            <a:srgbClr val="000000"/>
                          </a:solidFill>
                          <a:effectLst/>
                          <a:latin typeface="Proxima Nova" pitchFamily="50" charset="0"/>
                        </a:rPr>
                        <a:t>chintzy </a:t>
                      </a:r>
                      <a:r>
                        <a:rPr lang="en-US" sz="1100" b="0" i="0" u="none" strike="noStrike" dirty="0">
                          <a:solidFill>
                            <a:srgbClr val="000000"/>
                          </a:solidFill>
                          <a:effectLst/>
                          <a:latin typeface="Proxima Nova" pitchFamily="50" charset="0"/>
                        </a:rPr>
                        <a:t>or give too much.  Reactive to perceived  customer expectations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Portions should = consistency.  There are nutrition standards we commit to and portion consistency matters.  Also customers want to know what to expect so each server needs to provide the same amount.  Finally, we can't know what is really popular if some people give bigger or smaller portions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Portion accuracy matters because nutrition matters and consistency matters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Pre-service huddles with provided talking points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FLM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Proxima Nova" pitchFamily="50" charset="0"/>
                        </a:rPr>
                        <a:t>30-Dec</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Proxima Nova" pitchFamily="50" charset="0"/>
                        </a:rPr>
                        <a:t>Completed for pilot locations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1094">
                <a:tc>
                  <a:txBody>
                    <a:bodyPr/>
                    <a:lstStyle/>
                    <a:p>
                      <a:pPr algn="l" fontAlgn="t"/>
                      <a:r>
                        <a:rPr lang="en-US" sz="1100" b="0" i="0" u="none" strike="noStrike" dirty="0">
                          <a:solidFill>
                            <a:srgbClr val="000000"/>
                          </a:solidFill>
                          <a:effectLst/>
                          <a:latin typeface="Proxima Nova" pitchFamily="50" charset="0"/>
                        </a:rPr>
                        <a:t>FLM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Portioning is obvious and simple.  A little more or less cottage cheese is not my biggest problem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Over portioning is food waste and under portioning is a client commitment issue.  While perfection is unrealistic, consistency is an important value for teams to adopt</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Portion accuracy matters because nutrition matters and consistency matters.  Portion accuracy impacts food cost target </a:t>
                      </a:r>
                      <a:r>
                        <a:rPr lang="en-US" sz="1100" b="0" i="0" u="none" strike="noStrike" dirty="0" smtClean="0">
                          <a:solidFill>
                            <a:srgbClr val="000000"/>
                          </a:solidFill>
                          <a:effectLst/>
                          <a:latin typeface="Proxima Nova" pitchFamily="50" charset="0"/>
                        </a:rPr>
                        <a:t>achievement </a:t>
                      </a:r>
                      <a:r>
                        <a:rPr lang="en-US" sz="1100" b="0" i="0" u="none" strike="noStrike" dirty="0">
                          <a:solidFill>
                            <a:srgbClr val="000000"/>
                          </a:solidFill>
                          <a:effectLst/>
                          <a:latin typeface="Proxima Nova" pitchFamily="50" charset="0"/>
                        </a:rPr>
                        <a:t>and customer satisfaction</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DM Team call with FSDs and FLMs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Proxima Nova" pitchFamily="50" charset="0"/>
                        </a:rPr>
                        <a:t>DM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Proxima Nova" pitchFamily="50" charset="0"/>
                        </a:rPr>
                        <a:t>30-Dec</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Proxima Nova" pitchFamily="50" charset="0"/>
                        </a:rPr>
                        <a:t>Completed for pilot locations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71</a:t>
            </a:fld>
            <a:endParaRPr lang="en" dirty="0"/>
          </a:p>
        </p:txBody>
      </p:sp>
    </p:spTree>
    <p:extLst>
      <p:ext uri="{BB962C8B-B14F-4D97-AF65-F5344CB8AC3E}">
        <p14:creationId xmlns:p14="http://schemas.microsoft.com/office/powerpoint/2010/main" val="1039357155"/>
      </p:ext>
    </p:extLst>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p:cNvSpPr>
            <a:spLocks noGrp="1" noChangeArrowheads="1"/>
          </p:cNvSpPr>
          <p:nvPr>
            <p:ph type="title"/>
          </p:nvPr>
        </p:nvSpPr>
        <p:spPr/>
        <p:txBody>
          <a:bodyPr/>
          <a:lstStyle/>
          <a:p>
            <a:pPr eaLnBrk="1" hangingPunct="1"/>
            <a:r>
              <a:rPr lang="en-US" dirty="0" smtClean="0"/>
              <a:t>Communication Plan</a:t>
            </a:r>
          </a:p>
        </p:txBody>
      </p:sp>
      <p:graphicFrame>
        <p:nvGraphicFramePr>
          <p:cNvPr id="2" name="Table 1"/>
          <p:cNvGraphicFramePr>
            <a:graphicFrameLocks noGrp="1"/>
          </p:cNvGraphicFramePr>
          <p:nvPr>
            <p:extLst>
              <p:ext uri="{D42A27DB-BD31-4B8C-83A1-F6EECF244321}">
                <p14:modId xmlns:p14="http://schemas.microsoft.com/office/powerpoint/2010/main" val="3841454686"/>
              </p:ext>
            </p:extLst>
          </p:nvPr>
        </p:nvGraphicFramePr>
        <p:xfrm>
          <a:off x="17465" y="1159330"/>
          <a:ext cx="9126535" cy="3546020"/>
        </p:xfrm>
        <a:graphic>
          <a:graphicData uri="http://schemas.openxmlformats.org/drawingml/2006/table">
            <a:tbl>
              <a:tblPr/>
              <a:tblGrid>
                <a:gridCol w="896936"/>
                <a:gridCol w="1263733"/>
                <a:gridCol w="2400930"/>
                <a:gridCol w="1681819"/>
                <a:gridCol w="1201299"/>
                <a:gridCol w="482188"/>
                <a:gridCol w="480520"/>
                <a:gridCol w="719110"/>
              </a:tblGrid>
              <a:tr h="182162">
                <a:tc gridSpan="8">
                  <a:txBody>
                    <a:bodyPr/>
                    <a:lstStyle/>
                    <a:p>
                      <a:pPr algn="l" fontAlgn="t"/>
                      <a:r>
                        <a:rPr lang="en-US" sz="600" b="1" i="0" u="none" strike="noStrike" dirty="0">
                          <a:solidFill>
                            <a:srgbClr val="FFFFFF"/>
                          </a:solidFill>
                          <a:effectLst/>
                          <a:latin typeface="Proxima Nova" pitchFamily="50" charset="0"/>
                        </a:rPr>
                        <a:t>Communication Plan</a:t>
                      </a:r>
                    </a:p>
                  </a:txBody>
                  <a:tcPr marL="4915" marR="4915" marT="3686" marB="0">
                    <a:lnL>
                      <a:noFill/>
                    </a:lnL>
                    <a:lnR>
                      <a:noFill/>
                    </a:lnR>
                    <a:lnT>
                      <a:noFill/>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731">
                <a:tc>
                  <a:txBody>
                    <a:bodyPr/>
                    <a:lstStyle/>
                    <a:p>
                      <a:pPr algn="ctr" fontAlgn="t"/>
                      <a:r>
                        <a:rPr lang="en-US" sz="800" b="0" i="0" u="none" strike="noStrike" dirty="0">
                          <a:solidFill>
                            <a:srgbClr val="000000"/>
                          </a:solidFill>
                          <a:effectLst/>
                          <a:latin typeface="Proxima Nova" pitchFamily="50" charset="0"/>
                        </a:rPr>
                        <a:t>Stakeholder</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Current Knowledge</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What Need to Know</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What to Communicate</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Medium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Who Communicates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By When</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t"/>
                      <a:r>
                        <a:rPr lang="en-US" sz="800" b="0" i="0" u="none" strike="noStrike" dirty="0">
                          <a:solidFill>
                            <a:srgbClr val="000000"/>
                          </a:solidFill>
                          <a:effectLst/>
                          <a:latin typeface="Proxima Nova" pitchFamily="50" charset="0"/>
                        </a:rPr>
                        <a:t>Completed</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283846">
                <a:tc>
                  <a:txBody>
                    <a:bodyPr/>
                    <a:lstStyle/>
                    <a:p>
                      <a:pPr algn="l" fontAlgn="t"/>
                      <a:r>
                        <a:rPr lang="en-US" sz="1200" b="0" i="0" u="none" strike="noStrike" dirty="0">
                          <a:solidFill>
                            <a:srgbClr val="000000"/>
                          </a:solidFill>
                          <a:effectLst/>
                          <a:latin typeface="Proxima Nova" pitchFamily="50" charset="0"/>
                        </a:rPr>
                        <a:t>Client</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Portions need to meet my personal expectations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Food portions impact nutritional commitment we've made, may contribute to food waste (an environmental issue), and impact customer expectations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Portion accuracy matters because nutrition matters and consistency matters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DM conversation with clients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DM</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 </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 </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0566">
                <a:tc>
                  <a:txBody>
                    <a:bodyPr/>
                    <a:lstStyle/>
                    <a:p>
                      <a:pPr algn="l" fontAlgn="t"/>
                      <a:r>
                        <a:rPr lang="en-US" sz="1200" b="0" i="0" u="none" strike="noStrike" dirty="0">
                          <a:solidFill>
                            <a:srgbClr val="000000"/>
                          </a:solidFill>
                          <a:effectLst/>
                          <a:latin typeface="Proxima Nova" pitchFamily="50" charset="0"/>
                        </a:rPr>
                        <a:t>Customers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I want value for what I pay </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Portion accuracy matters because nutrition matters and consistency matters</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Value is important. Commitments made for consistency are important</a:t>
                      </a:r>
                    </a:p>
                  </a:txBody>
                  <a:tcPr marL="4915" marR="4915" marT="3686"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Talking points for FLAs to use, conversation with customers, sample plates to demonstrate what to expect</a:t>
                      </a:r>
                    </a:p>
                  </a:txBody>
                  <a:tcPr marL="4915" marR="4915" marT="3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FLM / DM</a:t>
                      </a:r>
                    </a:p>
                  </a:txBody>
                  <a:tcPr marL="4915" marR="4915" marT="3686"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 </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Proxima Nova" pitchFamily="50" charset="0"/>
                        </a:rPr>
                        <a:t> </a:t>
                      </a:r>
                    </a:p>
                  </a:txBody>
                  <a:tcPr marL="4915" marR="4915" marT="36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72</a:t>
            </a:fld>
            <a:endParaRPr lang="en" dirty="0"/>
          </a:p>
        </p:txBody>
      </p:sp>
    </p:spTree>
    <p:extLst>
      <p:ext uri="{BB962C8B-B14F-4D97-AF65-F5344CB8AC3E}">
        <p14:creationId xmlns:p14="http://schemas.microsoft.com/office/powerpoint/2010/main" val="2506450374"/>
      </p:ext>
    </p:extLst>
  </p:cSld>
  <p:clrMapOvr>
    <a:masterClrMapping/>
  </p:clrMapOvr>
  <p:transition>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results</a:t>
            </a:r>
            <a:endParaRPr lang="en-US" dirty="0"/>
          </a:p>
        </p:txBody>
      </p:sp>
      <p:sp>
        <p:nvSpPr>
          <p:cNvPr id="3" name="Content Placeholder 2"/>
          <p:cNvSpPr>
            <a:spLocks noGrp="1"/>
          </p:cNvSpPr>
          <p:nvPr>
            <p:ph type="body" idx="1"/>
          </p:nvPr>
        </p:nvSpPr>
        <p:spPr/>
        <p:txBody>
          <a:bodyPr/>
          <a:lstStyle/>
          <a:p>
            <a:r>
              <a:rPr lang="en-US" sz="1200" dirty="0" smtClean="0"/>
              <a:t>Portion Guide</a:t>
            </a:r>
          </a:p>
          <a:p>
            <a:pPr lvl="1">
              <a:buFont typeface="Arial" panose="020B0604020202020204" pitchFamily="34" charset="0"/>
              <a:buChar char="•"/>
            </a:pPr>
            <a:r>
              <a:rPr lang="en-US" dirty="0" smtClean="0"/>
              <a:t>Ave savings per week ~$27 for the eight patient menu items assessed (approx. 0.3 % of menued food cost).</a:t>
            </a:r>
          </a:p>
          <a:p>
            <a:pPr lvl="2">
              <a:buFont typeface="Arial" panose="020B0604020202020204" pitchFamily="34" charset="0"/>
              <a:buChar char="•"/>
            </a:pPr>
            <a:r>
              <a:rPr lang="en-US" dirty="0" smtClean="0"/>
              <a:t>At 21% drop through for all loc. (P&amp;L ratio) = $112K annually (conservative) + other menu items </a:t>
            </a:r>
          </a:p>
          <a:p>
            <a:pPr lvl="2">
              <a:buFont typeface="Arial" panose="020B0604020202020204" pitchFamily="34" charset="0"/>
              <a:buChar char="•"/>
            </a:pPr>
            <a:r>
              <a:rPr lang="en-US" dirty="0" smtClean="0"/>
              <a:t>Non-P&amp;L locations would have improved consistency.</a:t>
            </a:r>
            <a:endParaRPr lang="en-US" sz="1050" dirty="0"/>
          </a:p>
          <a:p>
            <a:pPr marL="101600" indent="0"/>
            <a:r>
              <a:rPr lang="en-US" sz="1200" dirty="0" smtClean="0"/>
              <a:t>Digital Scales</a:t>
            </a:r>
          </a:p>
          <a:p>
            <a:pPr marL="585788" lvl="1">
              <a:buFont typeface="Arial" panose="020B0604020202020204" pitchFamily="34" charset="0"/>
              <a:buChar char="•"/>
            </a:pPr>
            <a:r>
              <a:rPr lang="en-US" dirty="0" smtClean="0"/>
              <a:t>Manual scale results read 11% higher than digital.</a:t>
            </a:r>
          </a:p>
          <a:p>
            <a:pPr marL="585788" lvl="1">
              <a:buFont typeface="Arial" panose="020B0604020202020204" pitchFamily="34" charset="0"/>
              <a:buChar char="•"/>
            </a:pPr>
            <a:r>
              <a:rPr lang="en-US" dirty="0" smtClean="0"/>
              <a:t>Digital scales will improve accuracy but not result in food cost savings. </a:t>
            </a:r>
          </a:p>
          <a:p>
            <a:pPr marL="203200" indent="0"/>
            <a:endParaRPr lang="en-US" sz="1200" dirty="0" smtClean="0"/>
          </a:p>
          <a:p>
            <a:pPr marL="203200" indent="0"/>
            <a:r>
              <a:rPr lang="en-US" sz="1200" dirty="0" smtClean="0"/>
              <a:t>Pre-Portioned Deli Meats</a:t>
            </a:r>
          </a:p>
          <a:p>
            <a:pPr marL="687388" lvl="1">
              <a:buFont typeface="Arial" panose="020B0604020202020204" pitchFamily="34" charset="0"/>
              <a:buChar char="•"/>
            </a:pPr>
            <a:r>
              <a:rPr lang="en-US" dirty="0" smtClean="0"/>
              <a:t>We purchase approx. $3 MM in just 2 SKUs of deli turkey and ham</a:t>
            </a:r>
          </a:p>
          <a:p>
            <a:pPr marL="687388" lvl="1">
              <a:buFont typeface="Arial" panose="020B0604020202020204" pitchFamily="34" charset="0"/>
              <a:buChar char="•"/>
            </a:pPr>
            <a:r>
              <a:rPr lang="en-US" dirty="0" smtClean="0"/>
              <a:t>Impact of not pre-portioning = 13% over-portioning</a:t>
            </a:r>
          </a:p>
          <a:p>
            <a:pPr marL="687388" lvl="1">
              <a:buFont typeface="Arial" panose="020B0604020202020204" pitchFamily="34" charset="0"/>
              <a:buChar char="•"/>
            </a:pPr>
            <a:r>
              <a:rPr lang="en-US" dirty="0" smtClean="0"/>
              <a:t>Sandwich error ~ 52% </a:t>
            </a:r>
          </a:p>
          <a:p>
            <a:pPr marL="687388" lvl="1">
              <a:buFont typeface="Arial" panose="020B0604020202020204" pitchFamily="34" charset="0"/>
              <a:buChar char="•"/>
            </a:pPr>
            <a:r>
              <a:rPr lang="en-US" dirty="0" smtClean="0"/>
              <a:t>Savings of correction approx. $205 K for 2 SKU’s*</a:t>
            </a:r>
          </a:p>
          <a:p>
            <a:pPr marL="687388" lvl="1">
              <a:buFont typeface="Arial" panose="020B0604020202020204" pitchFamily="34" charset="0"/>
              <a:buChar char="•"/>
            </a:pPr>
            <a:endParaRPr lang="en-US" sz="1050" dirty="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73</a:t>
            </a:fld>
            <a:endParaRPr lang="en" dirty="0"/>
          </a:p>
        </p:txBody>
      </p:sp>
    </p:spTree>
    <p:extLst>
      <p:ext uri="{BB962C8B-B14F-4D97-AF65-F5344CB8AC3E}">
        <p14:creationId xmlns:p14="http://schemas.microsoft.com/office/powerpoint/2010/main" val="241488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p:cNvSpPr>
            <a:spLocks noGrp="1" noChangeArrowheads="1"/>
          </p:cNvSpPr>
          <p:nvPr>
            <p:ph type="title"/>
          </p:nvPr>
        </p:nvSpPr>
        <p:spPr/>
        <p:txBody>
          <a:bodyPr/>
          <a:lstStyle/>
          <a:p>
            <a:pPr eaLnBrk="1" hangingPunct="1"/>
            <a:r>
              <a:rPr lang="en-US" dirty="0" smtClean="0"/>
              <a:t>Project Results</a:t>
            </a:r>
          </a:p>
        </p:txBody>
      </p:sp>
      <p:graphicFrame>
        <p:nvGraphicFramePr>
          <p:cNvPr id="6" name="Table 5"/>
          <p:cNvGraphicFramePr>
            <a:graphicFrameLocks noGrp="1"/>
          </p:cNvGraphicFramePr>
          <p:nvPr>
            <p:extLst>
              <p:ext uri="{D42A27DB-BD31-4B8C-83A1-F6EECF244321}">
                <p14:modId xmlns:p14="http://schemas.microsoft.com/office/powerpoint/2010/main" val="1805967295"/>
              </p:ext>
            </p:extLst>
          </p:nvPr>
        </p:nvGraphicFramePr>
        <p:xfrm>
          <a:off x="381000" y="1072525"/>
          <a:ext cx="4114800" cy="3480425"/>
        </p:xfrm>
        <a:graphic>
          <a:graphicData uri="http://schemas.openxmlformats.org/drawingml/2006/table">
            <a:tbl>
              <a:tblPr firstRow="1" bandRow="1">
                <a:tableStyleId>{5C22544A-7EE6-4342-B048-85BDC9FD1C3A}</a:tableStyleId>
              </a:tblPr>
              <a:tblGrid>
                <a:gridCol w="1028700"/>
                <a:gridCol w="1028700"/>
                <a:gridCol w="1028700"/>
                <a:gridCol w="1028700"/>
              </a:tblGrid>
              <a:tr h="380453">
                <a:tc>
                  <a:txBody>
                    <a:bodyPr/>
                    <a:lstStyle/>
                    <a:p>
                      <a:pPr algn="ctr"/>
                      <a:endParaRPr lang="en-US" sz="1400" dirty="0">
                        <a:solidFill>
                          <a:schemeClr val="bg1"/>
                        </a:solidFill>
                      </a:endParaRPr>
                    </a:p>
                  </a:txBody>
                  <a:tcPr marT="34288" marB="34288" anchor="ctr">
                    <a:solidFill>
                      <a:srgbClr val="24135F"/>
                    </a:solidFill>
                  </a:tcPr>
                </a:tc>
                <a:tc>
                  <a:txBody>
                    <a:bodyPr/>
                    <a:lstStyle/>
                    <a:p>
                      <a:pPr algn="ctr"/>
                      <a:r>
                        <a:rPr lang="en-US" sz="1400" dirty="0" smtClean="0">
                          <a:solidFill>
                            <a:schemeClr val="bg1"/>
                          </a:solidFill>
                        </a:rPr>
                        <a:t>Current</a:t>
                      </a:r>
                      <a:endParaRPr lang="en-US" sz="1400" dirty="0">
                        <a:solidFill>
                          <a:schemeClr val="bg1"/>
                        </a:solidFill>
                      </a:endParaRPr>
                    </a:p>
                  </a:txBody>
                  <a:tcPr marT="34288" marB="34288" anchor="ctr">
                    <a:solidFill>
                      <a:srgbClr val="24135F"/>
                    </a:solidFill>
                  </a:tcPr>
                </a:tc>
                <a:tc>
                  <a:txBody>
                    <a:bodyPr/>
                    <a:lstStyle/>
                    <a:p>
                      <a:pPr algn="ctr"/>
                      <a:r>
                        <a:rPr lang="en-US" sz="1400" dirty="0" smtClean="0">
                          <a:solidFill>
                            <a:schemeClr val="bg1"/>
                          </a:solidFill>
                        </a:rPr>
                        <a:t>Goal</a:t>
                      </a:r>
                      <a:endParaRPr lang="en-US" sz="1400" dirty="0">
                        <a:solidFill>
                          <a:schemeClr val="bg1"/>
                        </a:solidFill>
                      </a:endParaRPr>
                    </a:p>
                  </a:txBody>
                  <a:tcPr marT="34288" marB="34288" anchor="ctr">
                    <a:solidFill>
                      <a:srgbClr val="24135F"/>
                    </a:solidFill>
                  </a:tcPr>
                </a:tc>
                <a:tc>
                  <a:txBody>
                    <a:bodyPr/>
                    <a:lstStyle/>
                    <a:p>
                      <a:pPr algn="ctr"/>
                      <a:r>
                        <a:rPr lang="en-US" sz="1400" dirty="0" smtClean="0">
                          <a:solidFill>
                            <a:schemeClr val="bg1"/>
                          </a:solidFill>
                        </a:rPr>
                        <a:t>Actual</a:t>
                      </a:r>
                      <a:endParaRPr lang="en-US" sz="1400" dirty="0">
                        <a:solidFill>
                          <a:schemeClr val="bg1"/>
                        </a:solidFill>
                      </a:endParaRPr>
                    </a:p>
                  </a:txBody>
                  <a:tcPr marT="34288" marB="34288" anchor="ctr">
                    <a:solidFill>
                      <a:srgbClr val="24135F"/>
                    </a:solidFill>
                  </a:tcPr>
                </a:tc>
              </a:tr>
              <a:tr h="676357">
                <a:tc>
                  <a:txBody>
                    <a:bodyPr/>
                    <a:lstStyle/>
                    <a:p>
                      <a:pPr algn="ctr"/>
                      <a:r>
                        <a:rPr lang="en-US" sz="1100" dirty="0" smtClean="0"/>
                        <a:t>COPQ  </a:t>
                      </a:r>
                    </a:p>
                    <a:p>
                      <a:pPr algn="ctr"/>
                      <a:r>
                        <a:rPr lang="en-US" sz="1100" dirty="0" smtClean="0"/>
                        <a:t>(Ham</a:t>
                      </a:r>
                      <a:r>
                        <a:rPr lang="en-US" sz="1100" baseline="0" dirty="0" smtClean="0"/>
                        <a:t> / Turkey)</a:t>
                      </a:r>
                      <a:endParaRPr lang="en-US" sz="1100" dirty="0"/>
                    </a:p>
                  </a:txBody>
                  <a:tcPr marT="34288" marB="34288" anchor="ctr"/>
                </a:tc>
                <a:tc>
                  <a:txBody>
                    <a:bodyPr/>
                    <a:lstStyle/>
                    <a:p>
                      <a:pPr algn="ctr"/>
                      <a:r>
                        <a:rPr lang="en-US" sz="1100" dirty="0" smtClean="0">
                          <a:solidFill>
                            <a:schemeClr val="tx1"/>
                          </a:solidFill>
                        </a:rPr>
                        <a:t>$6 to $9 mil</a:t>
                      </a:r>
                      <a:br>
                        <a:rPr lang="en-US" sz="1100" dirty="0" smtClean="0">
                          <a:solidFill>
                            <a:schemeClr val="tx1"/>
                          </a:solidFill>
                        </a:rPr>
                      </a:br>
                      <a:r>
                        <a:rPr lang="en-US" sz="1100" dirty="0" smtClean="0">
                          <a:solidFill>
                            <a:srgbClr val="FF0000"/>
                          </a:solidFill>
                        </a:rPr>
                        <a:t>$297, 162</a:t>
                      </a:r>
                      <a:endParaRPr lang="en-US" sz="1100" dirty="0">
                        <a:solidFill>
                          <a:srgbClr val="FF0000"/>
                        </a:solidFill>
                      </a:endParaRPr>
                    </a:p>
                  </a:txBody>
                  <a:tcPr marT="34288" marB="34288" anchor="ctr"/>
                </a:tc>
                <a:tc>
                  <a:txBody>
                    <a:bodyPr/>
                    <a:lstStyle/>
                    <a:p>
                      <a:pPr algn="ctr"/>
                      <a:r>
                        <a:rPr lang="en-US" sz="1100" dirty="0" smtClean="0"/>
                        <a:t>$3 to 4.5 mil</a:t>
                      </a:r>
                    </a:p>
                    <a:p>
                      <a:pPr algn="ctr"/>
                      <a:r>
                        <a:rPr lang="en-US" sz="1100" dirty="0" smtClean="0">
                          <a:solidFill>
                            <a:srgbClr val="FF0000"/>
                          </a:solidFill>
                        </a:rPr>
                        <a:t>$148,581</a:t>
                      </a:r>
                      <a:endParaRPr lang="en-US" sz="1100" dirty="0">
                        <a:solidFill>
                          <a:srgbClr val="FF0000"/>
                        </a:solidFill>
                      </a:endParaRPr>
                    </a:p>
                  </a:txBody>
                  <a:tcPr marT="34288" marB="34288" anchor="ctr"/>
                </a:tc>
                <a:tc>
                  <a:txBody>
                    <a:bodyPr/>
                    <a:lstStyle/>
                    <a:p>
                      <a:pPr algn="ctr"/>
                      <a:endParaRPr lang="en-US" sz="1100" dirty="0" smtClean="0"/>
                    </a:p>
                    <a:p>
                      <a:pPr algn="ctr"/>
                      <a:endParaRPr lang="en-US" sz="1100" dirty="0" smtClean="0"/>
                    </a:p>
                    <a:p>
                      <a:pPr algn="ctr"/>
                      <a:r>
                        <a:rPr lang="en-US" sz="1100" dirty="0" smtClean="0">
                          <a:solidFill>
                            <a:srgbClr val="FF0000"/>
                          </a:solidFill>
                        </a:rPr>
                        <a:t>$47,182*</a:t>
                      </a:r>
                      <a:endParaRPr lang="en-US" sz="1100" dirty="0">
                        <a:solidFill>
                          <a:srgbClr val="FF0000"/>
                        </a:solidFill>
                      </a:endParaRPr>
                    </a:p>
                  </a:txBody>
                  <a:tcPr marT="34288" marB="34288" anchor="ctr"/>
                </a:tc>
              </a:tr>
              <a:tr h="1070902">
                <a:tc>
                  <a:txBody>
                    <a:bodyPr/>
                    <a:lstStyle/>
                    <a:p>
                      <a:r>
                        <a:rPr lang="en-US" sz="1100" dirty="0" smtClean="0"/>
                        <a:t>Relevant Metric</a:t>
                      </a:r>
                      <a:endParaRPr lang="en-US" sz="1100" dirty="0"/>
                    </a:p>
                  </a:txBody>
                  <a:tcPr marT="34288" marB="34288"/>
                </a:tc>
                <a:tc>
                  <a:txBody>
                    <a:bodyPr/>
                    <a:lstStyle/>
                    <a:p>
                      <a:pPr algn="ctr"/>
                      <a:r>
                        <a:rPr lang="en-US" sz="1100" dirty="0" smtClean="0"/>
                        <a:t>10.2%</a:t>
                      </a:r>
                    </a:p>
                    <a:p>
                      <a:pPr algn="ctr"/>
                      <a:r>
                        <a:rPr lang="en-US" sz="1100" baseline="0" dirty="0" smtClean="0"/>
                        <a:t>Defect Rate</a:t>
                      </a:r>
                    </a:p>
                    <a:p>
                      <a:pPr algn="ctr"/>
                      <a:r>
                        <a:rPr lang="en-US" sz="1100" baseline="0" dirty="0" smtClean="0"/>
                        <a:t>9.5% </a:t>
                      </a:r>
                      <a:r>
                        <a:rPr lang="en-US" sz="1100" baseline="0" dirty="0" err="1" smtClean="0"/>
                        <a:t>Sandw</a:t>
                      </a:r>
                      <a:r>
                        <a:rPr lang="en-US" sz="1100" baseline="0" dirty="0" smtClean="0"/>
                        <a:t>.</a:t>
                      </a:r>
                      <a:endParaRPr lang="en-US" sz="1100" dirty="0"/>
                    </a:p>
                  </a:txBody>
                  <a:tcPr marT="34288" marB="34288" anchor="ctr"/>
                </a:tc>
                <a:tc>
                  <a:txBody>
                    <a:bodyPr/>
                    <a:lstStyle/>
                    <a:p>
                      <a:pPr algn="ctr"/>
                      <a:r>
                        <a:rPr lang="en-US" sz="1100" dirty="0" smtClean="0"/>
                        <a:t>5% </a:t>
                      </a:r>
                    </a:p>
                    <a:p>
                      <a:pPr algn="ctr"/>
                      <a:r>
                        <a:rPr lang="en-US" sz="1100" dirty="0" smtClean="0"/>
                        <a:t>Defect Rate</a:t>
                      </a:r>
                      <a:endParaRPr lang="en-US" sz="1100" dirty="0"/>
                    </a:p>
                  </a:txBody>
                  <a:tcPr marT="34288" marB="34288" anchor="ctr"/>
                </a:tc>
                <a:tc>
                  <a:txBody>
                    <a:bodyPr/>
                    <a:lstStyle/>
                    <a:p>
                      <a:pPr algn="ctr"/>
                      <a:r>
                        <a:rPr lang="en-US" sz="1100" dirty="0" smtClean="0"/>
                        <a:t>4.7%*</a:t>
                      </a:r>
                    </a:p>
                    <a:p>
                      <a:pPr algn="ctr"/>
                      <a:r>
                        <a:rPr lang="en-US" sz="1100" dirty="0" smtClean="0"/>
                        <a:t>Defect rate</a:t>
                      </a:r>
                      <a:endParaRPr lang="en-US" sz="1100" dirty="0"/>
                    </a:p>
                  </a:txBody>
                  <a:tcPr marT="34288" marB="34288" anchor="ctr"/>
                </a:tc>
              </a:tr>
              <a:tr h="873629">
                <a:tc>
                  <a:txBody>
                    <a:bodyPr/>
                    <a:lstStyle/>
                    <a:p>
                      <a:r>
                        <a:rPr lang="en-US" sz="1100" dirty="0" smtClean="0"/>
                        <a:t>PPM (of DPMO)</a:t>
                      </a:r>
                    </a:p>
                    <a:p>
                      <a:r>
                        <a:rPr lang="en-US" sz="1100" dirty="0" smtClean="0"/>
                        <a:t>(Turkey / Ham)</a:t>
                      </a:r>
                      <a:endParaRPr lang="en-US" sz="1100" dirty="0"/>
                    </a:p>
                  </a:txBody>
                  <a:tcPr marT="34288" marB="34288"/>
                </a:tc>
                <a:tc>
                  <a:txBody>
                    <a:bodyPr/>
                    <a:lstStyle/>
                    <a:p>
                      <a:pPr algn="ctr"/>
                      <a:r>
                        <a:rPr lang="en-US" sz="1100" dirty="0" smtClean="0"/>
                        <a:t>102,865</a:t>
                      </a:r>
                    </a:p>
                    <a:p>
                      <a:pPr algn="ctr"/>
                      <a:endParaRPr lang="en-US" sz="1100" dirty="0" smtClean="0"/>
                    </a:p>
                    <a:p>
                      <a:pPr algn="ctr"/>
                      <a:r>
                        <a:rPr lang="en-US" sz="1100" dirty="0" smtClean="0"/>
                        <a:t>95,853</a:t>
                      </a:r>
                    </a:p>
                  </a:txBody>
                  <a:tcPr marT="34288" marB="34288" anchor="ctr"/>
                </a:tc>
                <a:tc>
                  <a:txBody>
                    <a:bodyPr/>
                    <a:lstStyle/>
                    <a:p>
                      <a:pPr algn="ctr"/>
                      <a:r>
                        <a:rPr lang="en-US" sz="1100" dirty="0" smtClean="0"/>
                        <a:t>50,000</a:t>
                      </a:r>
                      <a:endParaRPr lang="en-US" sz="1100" dirty="0"/>
                    </a:p>
                  </a:txBody>
                  <a:tcPr marT="34288" marB="34288" anchor="ctr"/>
                </a:tc>
                <a:tc>
                  <a:txBody>
                    <a:bodyPr/>
                    <a:lstStyle/>
                    <a:p>
                      <a:pPr algn="ctr"/>
                      <a:endParaRPr lang="en-US" sz="1100" dirty="0" smtClean="0"/>
                    </a:p>
                    <a:p>
                      <a:pPr algn="ctr"/>
                      <a:endParaRPr lang="en-US" sz="1100" dirty="0" smtClean="0"/>
                    </a:p>
                    <a:p>
                      <a:pPr algn="ctr"/>
                      <a:r>
                        <a:rPr lang="en-US" sz="1100" dirty="0" smtClean="0"/>
                        <a:t>25,532</a:t>
                      </a:r>
                    </a:p>
                    <a:p>
                      <a:pPr algn="ctr"/>
                      <a:endParaRPr lang="en-US" sz="1100" dirty="0"/>
                    </a:p>
                  </a:txBody>
                  <a:tcPr marT="34288" marB="34288" anchor="ctr"/>
                </a:tc>
              </a:tr>
              <a:tr h="479084">
                <a:tc>
                  <a:txBody>
                    <a:bodyPr/>
                    <a:lstStyle/>
                    <a:p>
                      <a:r>
                        <a:rPr lang="en-US" sz="1100" dirty="0" smtClean="0"/>
                        <a:t>Sigma Level</a:t>
                      </a:r>
                      <a:endParaRPr lang="en-US" sz="1100" dirty="0"/>
                    </a:p>
                  </a:txBody>
                  <a:tcPr marT="34288" marB="34288"/>
                </a:tc>
                <a:tc>
                  <a:txBody>
                    <a:bodyPr/>
                    <a:lstStyle/>
                    <a:p>
                      <a:pPr algn="ctr"/>
                      <a:r>
                        <a:rPr lang="en-US" sz="1100" dirty="0" smtClean="0"/>
                        <a:t>2.77</a:t>
                      </a:r>
                    </a:p>
                    <a:p>
                      <a:pPr algn="ctr"/>
                      <a:r>
                        <a:rPr lang="en-US" sz="1100" dirty="0" smtClean="0"/>
                        <a:t>2.81</a:t>
                      </a:r>
                    </a:p>
                  </a:txBody>
                  <a:tcPr marT="34288" marB="34288" anchor="ctr"/>
                </a:tc>
                <a:tc>
                  <a:txBody>
                    <a:bodyPr/>
                    <a:lstStyle/>
                    <a:p>
                      <a:pPr algn="ctr"/>
                      <a:r>
                        <a:rPr lang="en-US" sz="1100" dirty="0" smtClean="0"/>
                        <a:t>3.14</a:t>
                      </a:r>
                      <a:endParaRPr lang="en-US" sz="1100" dirty="0"/>
                    </a:p>
                  </a:txBody>
                  <a:tcPr marT="34288" marB="34288" anchor="ctr"/>
                </a:tc>
                <a:tc>
                  <a:txBody>
                    <a:bodyPr/>
                    <a:lstStyle/>
                    <a:p>
                      <a:pPr algn="ctr"/>
                      <a:r>
                        <a:rPr lang="en-US" sz="1100" dirty="0" smtClean="0"/>
                        <a:t>3.45</a:t>
                      </a:r>
                    </a:p>
                    <a:p>
                      <a:pPr algn="ctr"/>
                      <a:endParaRPr lang="en-US" sz="1100" dirty="0"/>
                    </a:p>
                  </a:txBody>
                  <a:tcPr marT="34288" marB="34288"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4820715"/>
              </p:ext>
            </p:extLst>
          </p:nvPr>
        </p:nvGraphicFramePr>
        <p:xfrm>
          <a:off x="457200" y="4612481"/>
          <a:ext cx="2057400" cy="321469"/>
        </p:xfrm>
        <a:graphic>
          <a:graphicData uri="http://schemas.openxmlformats.org/drawingml/2006/table">
            <a:tbl>
              <a:tblPr>
                <a:tableStyleId>{5C22544A-7EE6-4342-B048-85BDC9FD1C3A}</a:tableStyleId>
              </a:tblPr>
              <a:tblGrid>
                <a:gridCol w="2057400"/>
              </a:tblGrid>
              <a:tr h="171450">
                <a:tc>
                  <a:txBody>
                    <a:bodyPr/>
                    <a:lstStyle/>
                    <a:p>
                      <a:pPr algn="l" fontAlgn="ctr"/>
                      <a:r>
                        <a:rPr lang="en-US" sz="800" u="none" strike="noStrike" dirty="0" smtClean="0">
                          <a:effectLst/>
                        </a:rPr>
                        <a:t>*HAM </a:t>
                      </a:r>
                      <a:r>
                        <a:rPr lang="en-US" sz="800" u="none" strike="noStrike" dirty="0">
                          <a:effectLst/>
                        </a:rPr>
                        <a:t>BUFFET BNLS W/A 1877</a:t>
                      </a:r>
                      <a:endParaRPr lang="en-US" sz="800" b="0" i="0" u="none" strike="noStrike" dirty="0">
                        <a:solidFill>
                          <a:srgbClr val="000000"/>
                        </a:solidFill>
                        <a:effectLst/>
                        <a:latin typeface="Arial" panose="020B0604020202020204" pitchFamily="34" charset="0"/>
                      </a:endParaRPr>
                    </a:p>
                  </a:txBody>
                  <a:tcPr marL="0" marR="0" marT="0" marB="0" anchor="ctr">
                    <a:solidFill>
                      <a:schemeClr val="bg1"/>
                    </a:solidFill>
                  </a:tcPr>
                </a:tc>
              </a:tr>
              <a:tr h="150019">
                <a:tc>
                  <a:txBody>
                    <a:bodyPr/>
                    <a:lstStyle/>
                    <a:p>
                      <a:pPr algn="l" fontAlgn="ctr"/>
                      <a:r>
                        <a:rPr lang="en-US" sz="800" u="none" strike="noStrike" dirty="0">
                          <a:effectLst/>
                        </a:rPr>
                        <a:t>TURKEY BRST CLS SKLS</a:t>
                      </a:r>
                      <a:endParaRPr lang="en-US" sz="800" b="0" i="0" u="none" strike="noStrike" dirty="0">
                        <a:solidFill>
                          <a:srgbClr val="000000"/>
                        </a:solidFill>
                        <a:effectLst/>
                        <a:latin typeface="Arial" panose="020B0604020202020204" pitchFamily="34" charset="0"/>
                      </a:endParaRPr>
                    </a:p>
                  </a:txBody>
                  <a:tcPr marL="0" marR="0" marT="0" marB="0" anchor="ctr">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4012550"/>
              </p:ext>
            </p:extLst>
          </p:nvPr>
        </p:nvGraphicFramePr>
        <p:xfrm>
          <a:off x="4800600" y="868202"/>
          <a:ext cx="3860799" cy="3604460"/>
        </p:xfrm>
        <a:graphic>
          <a:graphicData uri="http://schemas.openxmlformats.org/drawingml/2006/table">
            <a:tbl>
              <a:tblPr/>
              <a:tblGrid>
                <a:gridCol w="517649"/>
                <a:gridCol w="754905"/>
                <a:gridCol w="517649"/>
                <a:gridCol w="517649"/>
                <a:gridCol w="517649"/>
                <a:gridCol w="517649"/>
                <a:gridCol w="517649"/>
              </a:tblGrid>
              <a:tr h="204413">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enter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enter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7">
                <a:tc>
                  <a:txBody>
                    <a:bodyPr/>
                    <a:lstStyle/>
                    <a:p>
                      <a:pPr algn="r" fontAlgn="b"/>
                      <a:r>
                        <a:rPr lang="en-US" sz="800" b="0" i="0" u="none" strike="noStrike">
                          <a:solidFill>
                            <a:srgbClr val="000000"/>
                          </a:solidFill>
                          <a:effectLst/>
                          <a:latin typeface="Calibri" panose="020F0502020204030204" pitchFamily="34" charset="0"/>
                        </a:rPr>
                        <a:t>1</a:t>
                      </a:r>
                    </a:p>
                  </a:txBody>
                  <a:tcPr marL="7620" marR="7620" marT="571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panose="020F0502020204030204" pitchFamily="34" charset="0"/>
                        </a:rPr>
                        <a:t>Number Of Units Processed </a:t>
                      </a:r>
                    </a:p>
                  </a:txBody>
                  <a:tcPr marL="7620" marR="7620" marT="571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panose="020F0502020204030204" pitchFamily="34" charset="0"/>
                        </a:rPr>
                        <a:t>n=</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Calibri" panose="020F0502020204030204" pitchFamily="34" charset="0"/>
                        </a:rPr>
                        <a:t>217</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solidFill>
                            <a:srgbClr val="000000"/>
                          </a:solidFill>
                          <a:effectLst/>
                          <a:latin typeface="Calibri" panose="020F0502020204030204" pitchFamily="34" charset="0"/>
                        </a:rPr>
                        <a:t>94</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6237">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7828">
                <a:tc>
                  <a:txBody>
                    <a:bodyPr/>
                    <a:lstStyle/>
                    <a:p>
                      <a:pPr algn="r" fontAlgn="b"/>
                      <a:r>
                        <a:rPr lang="en-US" sz="800" b="0" i="0" u="none" strike="noStrike">
                          <a:solidFill>
                            <a:srgbClr val="000000"/>
                          </a:solidFill>
                          <a:effectLst/>
                          <a:latin typeface="Calibri" panose="020F0502020204030204" pitchFamily="34" charset="0"/>
                        </a:rPr>
                        <a:t>2</a:t>
                      </a:r>
                    </a:p>
                  </a:txBody>
                  <a:tcPr marL="7620" marR="7620" marT="5715"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Number Of Defect Opportunities</a:t>
                      </a:r>
                    </a:p>
                  </a:txBody>
                  <a:tcPr marL="7620" marR="7620" marT="5715"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Per Unit </a:t>
                      </a: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6237">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7828">
                <a:tc>
                  <a:txBody>
                    <a:bodyPr/>
                    <a:lstStyle/>
                    <a:p>
                      <a:pPr algn="r" fontAlgn="b"/>
                      <a:r>
                        <a:rPr lang="en-US" sz="800" b="0" i="0" u="none" strike="noStrike">
                          <a:solidFill>
                            <a:srgbClr val="000000"/>
                          </a:solidFill>
                          <a:effectLst/>
                          <a:latin typeface="Calibri" panose="020F0502020204030204" pitchFamily="34" charset="0"/>
                        </a:rPr>
                        <a:t>3</a:t>
                      </a:r>
                    </a:p>
                  </a:txBody>
                  <a:tcPr marL="7620" marR="7620" marT="5715" marB="0" anchor="b">
                    <a:lnL>
                      <a:noFill/>
                    </a:lnL>
                    <a:lnR>
                      <a:noFill/>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Total Count Of Defects Made</a:t>
                      </a:r>
                    </a:p>
                  </a:txBody>
                  <a:tcPr marL="7620" marR="7620" marT="5715" marB="0" anchor="b">
                    <a:lnL>
                      <a:noFill/>
                    </a:lnL>
                    <a:lnR>
                      <a:noFill/>
                    </a:lnR>
                    <a:lnT>
                      <a:noFill/>
                    </a:lnT>
                    <a:lnB>
                      <a:noFill/>
                    </a:lnB>
                  </a:tcPr>
                </a:tc>
                <a:tc gridSpan="2">
                  <a:txBody>
                    <a:bodyPr/>
                    <a:lstStyle/>
                    <a:p>
                      <a:pPr algn="l" fontAlgn="b"/>
                      <a:r>
                        <a:rPr lang="en-US" sz="800" b="0" i="0" u="none" strike="noStrike">
                          <a:solidFill>
                            <a:srgbClr val="000000"/>
                          </a:solidFill>
                          <a:effectLst/>
                          <a:latin typeface="Calibri" panose="020F0502020204030204" pitchFamily="34" charset="0"/>
                        </a:rPr>
                        <a:t>(Include Defects Made And Later Fixed) </a:t>
                      </a:r>
                    </a:p>
                  </a:txBody>
                  <a:tcPr marL="7620" marR="7620" marT="5715"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800" b="0" i="0" u="none" strike="noStrike">
                          <a:solidFill>
                            <a:srgbClr val="000000"/>
                          </a:solidFill>
                          <a:effectLst/>
                          <a:latin typeface="Calibri" panose="020F0502020204030204" pitchFamily="34" charset="0"/>
                        </a:rPr>
                        <a:t>c=</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104</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12</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237">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r"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944">
                <a:tc>
                  <a:txBody>
                    <a:bodyPr/>
                    <a:lstStyle/>
                    <a:p>
                      <a:pPr algn="r" fontAlgn="b"/>
                      <a:r>
                        <a:rPr lang="en-US" sz="800" b="0" i="0" u="none" strike="noStrike">
                          <a:solidFill>
                            <a:srgbClr val="000000"/>
                          </a:solidFill>
                          <a:effectLst/>
                          <a:latin typeface="Calibri" panose="020F0502020204030204" pitchFamily="34" charset="0"/>
                        </a:rPr>
                        <a:t>4</a:t>
                      </a:r>
                    </a:p>
                  </a:txBody>
                  <a:tcPr marL="7620" marR="7620" marT="5715" marB="0" anchor="b">
                    <a:lnL>
                      <a:noFill/>
                    </a:lnL>
                    <a:lnR>
                      <a:noFill/>
                    </a:lnR>
                    <a:lnT>
                      <a:noFill/>
                    </a:lnT>
                    <a:lnB>
                      <a:noFill/>
                    </a:lnB>
                  </a:tcPr>
                </a:tc>
                <a:tc gridSpan="4">
                  <a:txBody>
                    <a:bodyPr/>
                    <a:lstStyle/>
                    <a:p>
                      <a:pPr algn="l" fontAlgn="b"/>
                      <a:r>
                        <a:rPr lang="en-US" sz="800" b="0" i="0" u="none" strike="noStrike">
                          <a:solidFill>
                            <a:srgbClr val="000000"/>
                          </a:solidFill>
                          <a:effectLst/>
                          <a:latin typeface="Calibri" panose="020F0502020204030204" pitchFamily="34" charset="0"/>
                        </a:rPr>
                        <a:t>Solve for Defects Per Opportunity DPO = c / (n*o)</a:t>
                      </a:r>
                    </a:p>
                  </a:txBody>
                  <a:tcPr marL="7620" marR="7620" marT="571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panose="020F0502020204030204" pitchFamily="34" charset="0"/>
                        </a:rPr>
                        <a:t>0.095853</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0.025532</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237">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944">
                <a:tc>
                  <a:txBody>
                    <a:bodyPr/>
                    <a:lstStyle/>
                    <a:p>
                      <a:pPr algn="r" fontAlgn="b"/>
                      <a:r>
                        <a:rPr lang="en-US" sz="800" b="0" i="0" u="none" strike="noStrike">
                          <a:solidFill>
                            <a:srgbClr val="000000"/>
                          </a:solidFill>
                          <a:effectLst/>
                          <a:latin typeface="Calibri" panose="020F0502020204030204" pitchFamily="34" charset="0"/>
                        </a:rPr>
                        <a:t>5</a:t>
                      </a:r>
                    </a:p>
                  </a:txBody>
                  <a:tcPr marL="7620" marR="7620" marT="5715" marB="0" anchor="b">
                    <a:lnL>
                      <a:noFill/>
                    </a:lnL>
                    <a:lnR>
                      <a:noFill/>
                    </a:lnR>
                    <a:lnT>
                      <a:noFill/>
                    </a:lnT>
                    <a:lnB>
                      <a:noFill/>
                    </a:lnB>
                  </a:tcPr>
                </a:tc>
                <a:tc gridSpan="4">
                  <a:txBody>
                    <a:bodyPr/>
                    <a:lstStyle/>
                    <a:p>
                      <a:pPr algn="l" fontAlgn="b"/>
                      <a:r>
                        <a:rPr lang="en-US" sz="800" b="0" i="0" u="none" strike="noStrike">
                          <a:solidFill>
                            <a:srgbClr val="000000"/>
                          </a:solidFill>
                          <a:effectLst/>
                          <a:latin typeface="Calibri" panose="020F0502020204030204" pitchFamily="34" charset="0"/>
                        </a:rPr>
                        <a:t>Solve For Defects Per Million Opportunities (DPO * 1,000,000)</a:t>
                      </a:r>
                    </a:p>
                  </a:txBody>
                  <a:tcPr marL="7620" marR="7620" marT="571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800" b="0" i="0" u="none" strike="noStrike">
                          <a:solidFill>
                            <a:srgbClr val="000000"/>
                          </a:solidFill>
                          <a:effectLst/>
                          <a:latin typeface="Calibri" panose="020F0502020204030204" pitchFamily="34" charset="0"/>
                        </a:rPr>
                        <a:t>95,853</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25,532</a:t>
                      </a:r>
                    </a:p>
                  </a:txBody>
                  <a:tcPr marL="7620" marR="7620"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413">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620" marR="7620" marT="571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905">
                <a:tc>
                  <a:txBody>
                    <a:bodyPr/>
                    <a:lstStyle/>
                    <a:p>
                      <a:pPr algn="r" fontAlgn="b"/>
                      <a:r>
                        <a:rPr lang="en-US" sz="800" b="0" i="0" u="none" strike="noStrike">
                          <a:solidFill>
                            <a:srgbClr val="000000"/>
                          </a:solidFill>
                          <a:effectLst/>
                          <a:latin typeface="Calibri" panose="020F0502020204030204" pitchFamily="34" charset="0"/>
                        </a:rPr>
                        <a:t>6</a:t>
                      </a:r>
                    </a:p>
                  </a:txBody>
                  <a:tcPr marL="7620" marR="7620" marT="5715" marB="0" anchor="b">
                    <a:lnL>
                      <a:noFill/>
                    </a:lnL>
                    <a:lnR>
                      <a:noFill/>
                    </a:lnR>
                    <a:lnT>
                      <a:noFill/>
                    </a:lnT>
                    <a:lnB>
                      <a:noFill/>
                    </a:lnB>
                  </a:tcPr>
                </a:tc>
                <a:tc gridSpan="3">
                  <a:txBody>
                    <a:bodyPr/>
                    <a:lstStyle/>
                    <a:p>
                      <a:pPr algn="l" fontAlgn="b"/>
                      <a:r>
                        <a:rPr lang="en-US" sz="800" b="0" i="0" u="none" strike="noStrike">
                          <a:solidFill>
                            <a:srgbClr val="000000"/>
                          </a:solidFill>
                          <a:effectLst/>
                          <a:latin typeface="Calibri" panose="020F0502020204030204" pitchFamily="34" charset="0"/>
                        </a:rPr>
                        <a:t>Look Up Process Sigma In Abridged Sigma Conversion Table</a:t>
                      </a:r>
                    </a:p>
                  </a:txBody>
                  <a:tcPr marL="7620" marR="7620" marT="571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Calibri" panose="020F0502020204030204" pitchFamily="34" charset="0"/>
                        </a:rPr>
                        <a:t>Sigma =</a:t>
                      </a:r>
                    </a:p>
                  </a:txBody>
                  <a:tcPr marL="7620" marR="7620" marT="571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2.81</a:t>
                      </a:r>
                    </a:p>
                  </a:txBody>
                  <a:tcPr marL="7620" marR="7620" marT="571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3.45</a:t>
                      </a:r>
                    </a:p>
                  </a:txBody>
                  <a:tcPr marL="7620" marR="7620"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74</a:t>
            </a:fld>
            <a:endParaRPr lang="en" dirty="0"/>
          </a:p>
        </p:txBody>
      </p:sp>
    </p:spTree>
    <p:extLst>
      <p:ext uri="{BB962C8B-B14F-4D97-AF65-F5344CB8AC3E}">
        <p14:creationId xmlns:p14="http://schemas.microsoft.com/office/powerpoint/2010/main" val="352244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title"/>
          </p:nvPr>
        </p:nvSpPr>
        <p:spPr/>
        <p:txBody>
          <a:bodyPr/>
          <a:lstStyle/>
          <a:p>
            <a:pPr eaLnBrk="1" hangingPunct="1"/>
            <a:r>
              <a:rPr lang="en-US" dirty="0" smtClean="0"/>
              <a:t>Lessons Learned</a:t>
            </a:r>
          </a:p>
        </p:txBody>
      </p:sp>
      <p:sp>
        <p:nvSpPr>
          <p:cNvPr id="75780" name="Rectangle 4"/>
          <p:cNvSpPr>
            <a:spLocks noGrp="1" noChangeArrowheads="1"/>
          </p:cNvSpPr>
          <p:nvPr>
            <p:ph type="body" idx="1"/>
          </p:nvPr>
        </p:nvSpPr>
        <p:spPr/>
        <p:txBody>
          <a:bodyPr/>
          <a:lstStyle/>
          <a:p>
            <a:pPr marL="457200" lvl="0" indent="-457200">
              <a:buFont typeface="+mj-lt"/>
              <a:buAutoNum type="arabicPeriod"/>
            </a:pPr>
            <a:r>
              <a:rPr lang="en-US" dirty="0" smtClean="0"/>
              <a:t>Field-test </a:t>
            </a:r>
            <a:r>
              <a:rPr lang="en-US" dirty="0"/>
              <a:t>all studies prior to ‘roll-out’            </a:t>
            </a:r>
            <a:endParaRPr lang="en-US" dirty="0" smtClean="0"/>
          </a:p>
          <a:p>
            <a:pPr marL="506413" lvl="2" indent="0">
              <a:buNone/>
            </a:pPr>
            <a:r>
              <a:rPr lang="en-US" dirty="0" smtClean="0"/>
              <a:t>The deli meat study identified more variables than we  initially anticipated.</a:t>
            </a:r>
          </a:p>
          <a:p>
            <a:pPr marL="506413" lvl="2" indent="0">
              <a:buNone/>
            </a:pPr>
            <a:r>
              <a:rPr lang="en-US" dirty="0" smtClean="0"/>
              <a:t>The Portion accuracy survey in the summer could have required additional data points to provide better insight. Number of portions prepared of each item tested would have simplified impact calculations</a:t>
            </a:r>
          </a:p>
          <a:p>
            <a:pPr marL="457200" indent="-457200">
              <a:buFont typeface="+mj-lt"/>
              <a:buAutoNum type="arabicPeriod"/>
            </a:pPr>
            <a:r>
              <a:rPr lang="en-US" dirty="0" smtClean="0"/>
              <a:t>Break down big concept into smaller projects</a:t>
            </a:r>
          </a:p>
          <a:p>
            <a:pPr marL="506413" lvl="2" indent="0">
              <a:buNone/>
            </a:pPr>
            <a:r>
              <a:rPr lang="en-US" dirty="0" smtClean="0"/>
              <a:t>Look at only a section of the portioning picture such as a single LOB or a single food group. Use a couple of dedicated pilot locations</a:t>
            </a:r>
          </a:p>
          <a:p>
            <a:pPr marL="457200" indent="-457200">
              <a:buFont typeface="+mj-lt"/>
              <a:buAutoNum type="arabicPeriod"/>
            </a:pPr>
            <a:r>
              <a:rPr lang="en-US" dirty="0" smtClean="0"/>
              <a:t>Locate key corporate data early</a:t>
            </a:r>
          </a:p>
          <a:p>
            <a:pPr marL="506413" lvl="2" indent="0">
              <a:buNone/>
            </a:pPr>
            <a:r>
              <a:rPr lang="en-US" dirty="0" smtClean="0"/>
              <a:t>Calculations of impact were more complex because data unavailable.</a:t>
            </a:r>
            <a:endParaRPr lang="en-US" dirty="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75</a:t>
            </a:fld>
            <a:endParaRPr lang="en" dirty="0"/>
          </a:p>
        </p:txBody>
      </p:sp>
    </p:spTree>
    <p:extLst>
      <p:ext uri="{BB962C8B-B14F-4D97-AF65-F5344CB8AC3E}">
        <p14:creationId xmlns:p14="http://schemas.microsoft.com/office/powerpoint/2010/main" val="378644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future projects</a:t>
            </a:r>
            <a:endParaRPr lang="en-US" dirty="0"/>
          </a:p>
        </p:txBody>
      </p:sp>
      <p:sp>
        <p:nvSpPr>
          <p:cNvPr id="3" name="Content Placeholder 2"/>
          <p:cNvSpPr>
            <a:spLocks noGrp="1"/>
          </p:cNvSpPr>
          <p:nvPr>
            <p:ph type="body" idx="1"/>
          </p:nvPr>
        </p:nvSpPr>
        <p:spPr/>
        <p:txBody>
          <a:bodyPr/>
          <a:lstStyle/>
          <a:p>
            <a:pPr marL="457200" lvl="0" indent="-457200">
              <a:buFont typeface="+mj-lt"/>
              <a:buAutoNum type="arabicPeriod"/>
            </a:pPr>
            <a:r>
              <a:rPr lang="en-US" sz="1200" dirty="0" smtClean="0"/>
              <a:t>What is customer impact, if any, of portion consistency?  Does it matter to customers and/or to financial results that we objectively portion toppings on MTO items like shredded lettuce on sandwiches?</a:t>
            </a:r>
            <a:r>
              <a:rPr lang="en-US" sz="1200" dirty="0"/>
              <a:t> </a:t>
            </a:r>
            <a:r>
              <a:rPr lang="en-US" sz="1200" dirty="0" smtClean="0"/>
              <a:t>Many </a:t>
            </a:r>
            <a:r>
              <a:rPr lang="en-US" sz="1200" dirty="0"/>
              <a:t>national brands only tightly control a few items and allow significant variability in other </a:t>
            </a:r>
            <a:r>
              <a:rPr lang="en-US" sz="1200" dirty="0" smtClean="0"/>
              <a:t>items. Is </a:t>
            </a:r>
            <a:r>
              <a:rPr lang="en-US" sz="1200" dirty="0"/>
              <a:t>that perceived as more customer-friendly</a:t>
            </a:r>
            <a:r>
              <a:rPr lang="en-US" sz="1200" dirty="0" smtClean="0"/>
              <a:t>?</a:t>
            </a:r>
          </a:p>
          <a:p>
            <a:pPr marL="457200" indent="-457200">
              <a:buFont typeface="+mj-lt"/>
              <a:buAutoNum type="arabicPeriod"/>
            </a:pPr>
            <a:r>
              <a:rPr lang="en-US" sz="1200" dirty="0" smtClean="0"/>
              <a:t>What is a realistic tolerance for accuracy for different food types and portions?</a:t>
            </a:r>
          </a:p>
          <a:p>
            <a:pPr marL="457200" indent="-457200">
              <a:buFont typeface="+mj-lt"/>
              <a:buAutoNum type="arabicPeriod"/>
            </a:pPr>
            <a:r>
              <a:rPr lang="en-US" sz="1200" dirty="0" smtClean="0"/>
              <a:t>Are there portioning techniques that effectively yield  accuracy while also providing a better customer experience (e.g. piped mashed potatoes)?</a:t>
            </a:r>
          </a:p>
          <a:p>
            <a:pPr marL="457200" indent="-457200">
              <a:buFont typeface="+mj-lt"/>
              <a:buAutoNum type="arabicPeriod"/>
            </a:pPr>
            <a:r>
              <a:rPr lang="en-US" sz="1200" dirty="0" smtClean="0"/>
              <a:t>What is customer reaction to exclusively using pre-sliced deli meats?  Does it matter at premium locations?</a:t>
            </a:r>
          </a:p>
          <a:p>
            <a:pPr marL="457200" indent="-457200">
              <a:buFont typeface="+mj-lt"/>
              <a:buAutoNum type="arabicPeriod"/>
            </a:pPr>
            <a:r>
              <a:rPr lang="en-US" sz="1200" dirty="0" smtClean="0"/>
              <a:t>How accurate is post-cost analysis for self-serve stations like salad bars?  Do we correctly document food use?  Is there a better method than daily production </a:t>
            </a:r>
            <a:r>
              <a:rPr lang="en-US" sz="1200" dirty="0"/>
              <a:t>r</a:t>
            </a:r>
            <a:r>
              <a:rPr lang="en-US" sz="1200" dirty="0" smtClean="0"/>
              <a:t>ecords?</a:t>
            </a:r>
            <a:endParaRPr lang="en-US" sz="1200" dirty="0"/>
          </a:p>
          <a:p>
            <a:pPr marL="457200" indent="-457200">
              <a:buFont typeface="+mj-lt"/>
              <a:buAutoNum type="arabicPeriod"/>
            </a:pPr>
            <a:r>
              <a:rPr lang="en-US" sz="1200" dirty="0" smtClean="0"/>
              <a:t>How frequently do locations shift to self-serve for all items in a residential hall station?  What impact does that have on food cost?  Does it offset labor cost and customer satisfaction?</a:t>
            </a:r>
          </a:p>
          <a:p>
            <a:pPr marL="457200" lvl="0" indent="-457200">
              <a:buFont typeface="+mj-lt"/>
              <a:buAutoNum type="arabicPeriod"/>
            </a:pPr>
            <a:r>
              <a:rPr lang="en-US" sz="1200" dirty="0"/>
              <a:t>Study to </a:t>
            </a:r>
            <a:r>
              <a:rPr lang="en-US" sz="1200" dirty="0" smtClean="0"/>
              <a:t>understand and improve </a:t>
            </a:r>
            <a:r>
              <a:rPr lang="en-US" sz="1200" dirty="0"/>
              <a:t>quality of PRIMA </a:t>
            </a:r>
            <a:r>
              <a:rPr lang="en-US" sz="1200" dirty="0" smtClean="0"/>
              <a:t>data, not simply ‘compliance’</a:t>
            </a:r>
          </a:p>
          <a:p>
            <a:pPr marL="457200" lvl="0" indent="-457200">
              <a:buFont typeface="+mj-lt"/>
              <a:buAutoNum type="arabicPeriod"/>
            </a:pPr>
            <a:r>
              <a:rPr lang="en-US" sz="1200" dirty="0"/>
              <a:t>Can coffee waste be reduced?  Coffee category, excluding refreshment services, represents over 5% of food purchases.  Few locations track their coffee waste</a:t>
            </a:r>
          </a:p>
          <a:p>
            <a:pPr marL="0" indent="0"/>
            <a:endParaRPr lang="en-US" sz="1200" dirty="0" smtClean="0"/>
          </a:p>
          <a:p>
            <a:pPr marL="457200" indent="-457200">
              <a:buFont typeface="+mj-lt"/>
              <a:buAutoNum type="arabicPeriod"/>
            </a:pPr>
            <a:endParaRPr lang="en-US" sz="1200" dirty="0"/>
          </a:p>
        </p:txBody>
      </p:sp>
      <p:sp>
        <p:nvSpPr>
          <p:cNvPr id="5"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76</a:t>
            </a:fld>
            <a:endParaRPr lang="en" dirty="0"/>
          </a:p>
        </p:txBody>
      </p:sp>
    </p:spTree>
    <p:extLst>
      <p:ext uri="{BB962C8B-B14F-4D97-AF65-F5344CB8AC3E}">
        <p14:creationId xmlns:p14="http://schemas.microsoft.com/office/powerpoint/2010/main" val="100006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en-US" dirty="0" smtClean="0"/>
              <a:t>Project Justification and Expected Results</a:t>
            </a:r>
          </a:p>
        </p:txBody>
      </p:sp>
      <p:sp>
        <p:nvSpPr>
          <p:cNvPr id="8196" name="Rectangle 7"/>
          <p:cNvSpPr>
            <a:spLocks noGrp="1" noChangeArrowheads="1"/>
          </p:cNvSpPr>
          <p:nvPr>
            <p:ph type="body" idx="1"/>
          </p:nvPr>
        </p:nvSpPr>
        <p:spPr/>
        <p:txBody>
          <a:bodyPr/>
          <a:lstStyle/>
          <a:p>
            <a:pPr marL="0" indent="0" eaLnBrk="1" hangingPunct="1"/>
            <a:r>
              <a:rPr lang="en-US" sz="1400" b="1" dirty="0" smtClean="0"/>
              <a:t>Relevant Metrics </a:t>
            </a:r>
          </a:p>
          <a:p>
            <a:pPr marL="0" indent="0" eaLnBrk="1" hangingPunct="1"/>
            <a:r>
              <a:rPr lang="en-US" sz="1400" dirty="0" smtClean="0"/>
              <a:t>ABC Company </a:t>
            </a:r>
            <a:r>
              <a:rPr lang="en-US" sz="1400" dirty="0"/>
              <a:t>purchases </a:t>
            </a:r>
            <a:r>
              <a:rPr lang="en-US" sz="1400" b="1" dirty="0"/>
              <a:t>$2.5 billion </a:t>
            </a:r>
            <a:r>
              <a:rPr lang="en-US" sz="1400" dirty="0"/>
              <a:t>of food each </a:t>
            </a:r>
            <a:r>
              <a:rPr lang="en-US" sz="1400" dirty="0" smtClean="0"/>
              <a:t>year. </a:t>
            </a:r>
          </a:p>
          <a:p>
            <a:pPr marL="444500" eaLnBrk="1" hangingPunct="1">
              <a:buFont typeface="Arial" panose="020B0604020202020204" pitchFamily="34" charset="0"/>
              <a:buChar char="•"/>
            </a:pPr>
            <a:r>
              <a:rPr lang="en-US" sz="1400" dirty="0"/>
              <a:t>Reducing waste from any cause, including inaccurate portioning, by 1 percentage point is worth approximately $15 million to </a:t>
            </a:r>
            <a:r>
              <a:rPr lang="en-US" sz="1400" dirty="0" smtClean="0"/>
              <a:t>ABC Company. </a:t>
            </a:r>
            <a:endParaRPr lang="en-US" sz="1400" dirty="0" smtClean="0"/>
          </a:p>
          <a:p>
            <a:pPr marL="444500" eaLnBrk="1" hangingPunct="1">
              <a:buFont typeface="Arial" panose="020B0604020202020204" pitchFamily="34" charset="0"/>
              <a:buChar char="•"/>
            </a:pPr>
            <a:r>
              <a:rPr lang="en-US" sz="1400" dirty="0" smtClean="0"/>
              <a:t>Industry </a:t>
            </a:r>
            <a:r>
              <a:rPr lang="en-US" sz="1400" dirty="0"/>
              <a:t>standard for waste is 3-4% of COGS</a:t>
            </a:r>
            <a:r>
              <a:rPr lang="en-US" sz="1400" dirty="0" smtClean="0"/>
              <a:t>. Many </a:t>
            </a:r>
            <a:r>
              <a:rPr lang="en-US" sz="1400" dirty="0" smtClean="0"/>
              <a:t>ABC Company </a:t>
            </a:r>
            <a:r>
              <a:rPr lang="en-US" sz="1400" dirty="0"/>
              <a:t>locations have over 10-12% waste.  </a:t>
            </a:r>
          </a:p>
          <a:p>
            <a:pPr marL="0" indent="0" eaLnBrk="1" hangingPunct="1"/>
            <a:r>
              <a:rPr lang="en-US" sz="1400" b="1" dirty="0" smtClean="0"/>
              <a:t>Improvement Targets: </a:t>
            </a:r>
          </a:p>
          <a:p>
            <a:pPr lvl="1" indent="-342900" eaLnBrk="1" hangingPunct="1">
              <a:buFont typeface="Arial" panose="020B0604020202020204" pitchFamily="34" charset="0"/>
              <a:buChar char="•"/>
            </a:pPr>
            <a:r>
              <a:rPr lang="en-US" dirty="0" smtClean="0"/>
              <a:t>Reduce incidence of mis-portioning by 50% for targeted items (ham and turkey deli meats)</a:t>
            </a:r>
          </a:p>
          <a:p>
            <a:pPr marL="0" indent="0" eaLnBrk="1" hangingPunct="1"/>
            <a:r>
              <a:rPr lang="en-US" sz="1400" b="1" dirty="0" smtClean="0"/>
              <a:t>Operational/Strategic Impact: </a:t>
            </a:r>
          </a:p>
          <a:p>
            <a:pPr marL="457200" indent="-457200" eaLnBrk="1" hangingPunct="1">
              <a:buFont typeface="+mj-lt"/>
              <a:buAutoNum type="arabicPeriod"/>
            </a:pPr>
            <a:r>
              <a:rPr lang="en-US" sz="1400" dirty="0" smtClean="0"/>
              <a:t>All mis-portioning disrupts the customer’s perception of value for price paid.</a:t>
            </a:r>
          </a:p>
          <a:p>
            <a:pPr marL="457200" indent="-457200" eaLnBrk="1" hangingPunct="1">
              <a:buFont typeface="+mj-lt"/>
              <a:buAutoNum type="arabicPeriod"/>
            </a:pPr>
            <a:r>
              <a:rPr lang="en-US" sz="1400" dirty="0"/>
              <a:t>Reducing inaccurate portioning enables </a:t>
            </a:r>
          </a:p>
          <a:p>
            <a:pPr marL="457200" indent="-457200" eaLnBrk="1" hangingPunct="1">
              <a:buFont typeface="+mj-lt"/>
              <a:buAutoNum type="arabicPeriod"/>
            </a:pPr>
            <a:endParaRPr lang="en-US" sz="1400" dirty="0" smtClean="0"/>
          </a:p>
        </p:txBody>
      </p:sp>
      <p:sp>
        <p:nvSpPr>
          <p:cNvPr id="4" name="TextBox 3"/>
          <p:cNvSpPr txBox="1"/>
          <p:nvPr/>
        </p:nvSpPr>
        <p:spPr>
          <a:xfrm>
            <a:off x="441961" y="3714750"/>
            <a:ext cx="8168639" cy="461665"/>
          </a:xfrm>
          <a:prstGeom prst="rect">
            <a:avLst/>
          </a:prstGeom>
          <a:noFill/>
        </p:spPr>
        <p:txBody>
          <a:bodyPr wrap="square" numCol="2" rtlCol="0">
            <a:spAutoFit/>
          </a:bodyPr>
          <a:lstStyle/>
          <a:p>
            <a:pPr lvl="2" algn="l" eaLnBrk="1" hangingPunct="1">
              <a:buFont typeface="Arial" panose="020B0604020202020204" pitchFamily="34" charset="0"/>
              <a:buChar char="•"/>
            </a:pPr>
            <a:r>
              <a:rPr lang="en-US" sz="1200" dirty="0">
                <a:solidFill>
                  <a:srgbClr val="24135F"/>
                </a:solidFill>
                <a:latin typeface="Proxima Nova" pitchFamily="50" charset="0"/>
              </a:rPr>
              <a:t>Savings to </a:t>
            </a:r>
            <a:r>
              <a:rPr lang="en-US" sz="1200" dirty="0" smtClean="0">
                <a:solidFill>
                  <a:srgbClr val="24135F"/>
                </a:solidFill>
                <a:latin typeface="Proxima Nova" pitchFamily="50" charset="0"/>
              </a:rPr>
              <a:t>reinvest </a:t>
            </a:r>
            <a:r>
              <a:rPr lang="en-US" sz="1200" dirty="0">
                <a:solidFill>
                  <a:srgbClr val="24135F"/>
                </a:solidFill>
                <a:latin typeface="Proxima Nova" pitchFamily="50" charset="0"/>
              </a:rPr>
              <a:t>in other initiatives </a:t>
            </a:r>
          </a:p>
          <a:p>
            <a:pPr lvl="2" algn="l" eaLnBrk="1" hangingPunct="1">
              <a:buFont typeface="Arial" panose="020B0604020202020204" pitchFamily="34" charset="0"/>
              <a:buChar char="•"/>
            </a:pPr>
            <a:r>
              <a:rPr lang="en-US" sz="1200" dirty="0">
                <a:solidFill>
                  <a:srgbClr val="24135F"/>
                </a:solidFill>
                <a:latin typeface="Proxima Nova" pitchFamily="50" charset="0"/>
              </a:rPr>
              <a:t>Market share growth </a:t>
            </a:r>
          </a:p>
          <a:p>
            <a:pPr lvl="2" algn="l" eaLnBrk="1" hangingPunct="1">
              <a:buFont typeface="Arial" panose="020B0604020202020204" pitchFamily="34" charset="0"/>
              <a:buChar char="•"/>
            </a:pPr>
            <a:r>
              <a:rPr lang="en-US" sz="1200" dirty="0">
                <a:solidFill>
                  <a:srgbClr val="24135F"/>
                </a:solidFill>
                <a:latin typeface="Proxima Nova" pitchFamily="50" charset="0"/>
              </a:rPr>
              <a:t>Reduced ecological footprint</a:t>
            </a:r>
          </a:p>
          <a:p>
            <a:pPr lvl="2" algn="l" eaLnBrk="1" hangingPunct="1">
              <a:buFont typeface="Arial" panose="020B0604020202020204" pitchFamily="34" charset="0"/>
              <a:buChar char="•"/>
            </a:pPr>
            <a:r>
              <a:rPr lang="en-US" sz="1200" dirty="0">
                <a:solidFill>
                  <a:srgbClr val="24135F"/>
                </a:solidFill>
                <a:latin typeface="Proxima Nova" pitchFamily="50" charset="0"/>
              </a:rPr>
              <a:t>Repeat sales driven by consistency </a:t>
            </a:r>
          </a:p>
        </p:txBody>
      </p:sp>
      <p:sp>
        <p:nvSpPr>
          <p:cNvPr id="6"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dirty="0"/>
          </a:p>
        </p:txBody>
      </p:sp>
    </p:spTree>
    <p:extLst>
      <p:ext uri="{BB962C8B-B14F-4D97-AF65-F5344CB8AC3E}">
        <p14:creationId xmlns:p14="http://schemas.microsoft.com/office/powerpoint/2010/main" val="3086529210"/>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noFill/>
        </p:spPr>
        <p:txBody>
          <a:bodyPr/>
          <a:lstStyle/>
          <a:p>
            <a:pPr eaLnBrk="1" hangingPunct="1"/>
            <a:r>
              <a:rPr lang="en-US" dirty="0" smtClean="0"/>
              <a:t>Financial Impact: Business Case</a:t>
            </a:r>
          </a:p>
        </p:txBody>
      </p:sp>
      <p:sp>
        <p:nvSpPr>
          <p:cNvPr id="5" name="Content Placeholder 2"/>
          <p:cNvSpPr>
            <a:spLocks noGrp="1"/>
          </p:cNvSpPr>
          <p:nvPr>
            <p:ph type="body" idx="1"/>
          </p:nvPr>
        </p:nvSpPr>
        <p:spPr/>
        <p:txBody>
          <a:bodyPr/>
          <a:lstStyle/>
          <a:p>
            <a:pPr marL="0" indent="0" algn="ctr">
              <a:buNone/>
            </a:pPr>
            <a:r>
              <a:rPr lang="en-US" sz="1400" b="1" u="sng" dirty="0" smtClean="0"/>
              <a:t>Data Analysis from 2013 Higher Ed Portion Study</a:t>
            </a:r>
            <a:r>
              <a:rPr lang="en-US" sz="1200" b="1" u="sng" dirty="0" smtClean="0"/>
              <a:t> </a:t>
            </a:r>
          </a:p>
          <a:p>
            <a:pPr marL="0" indent="0" algn="ctr">
              <a:buNone/>
            </a:pPr>
            <a:endParaRPr lang="en-US" sz="1200" b="1" u="sng" dirty="0" smtClean="0"/>
          </a:p>
          <a:p>
            <a:pPr marL="0" indent="0">
              <a:buNone/>
            </a:pPr>
            <a:r>
              <a:rPr lang="en-US" sz="1200" dirty="0" smtClean="0"/>
              <a:t>Annual </a:t>
            </a:r>
            <a:r>
              <a:rPr lang="en-US" sz="1200" dirty="0"/>
              <a:t>F&amp;B </a:t>
            </a:r>
            <a:r>
              <a:rPr lang="en-US" sz="1200" dirty="0" smtClean="0"/>
              <a:t>Spend = $775M</a:t>
            </a:r>
          </a:p>
          <a:p>
            <a:pPr marL="0" indent="0">
              <a:buNone/>
            </a:pPr>
            <a:r>
              <a:rPr lang="en-US" sz="1200" dirty="0" smtClean="0"/>
              <a:t>Annual Residential Dining Spend = $325M</a:t>
            </a:r>
          </a:p>
          <a:p>
            <a:pPr marL="0" indent="0">
              <a:buNone/>
            </a:pPr>
            <a:r>
              <a:rPr lang="en-US" sz="1200" dirty="0" smtClean="0"/>
              <a:t>Annual Residential Dining Spend that is food = $279M</a:t>
            </a:r>
          </a:p>
          <a:p>
            <a:pPr marL="0" indent="0">
              <a:buNone/>
            </a:pPr>
            <a:endParaRPr lang="en-US" sz="1200" dirty="0" smtClean="0"/>
          </a:p>
          <a:p>
            <a:pPr marL="0" indent="0">
              <a:buNone/>
            </a:pPr>
            <a:r>
              <a:rPr lang="en-US" sz="1200" dirty="0"/>
              <a:t>Higher Education </a:t>
            </a:r>
            <a:r>
              <a:rPr lang="en-US" sz="1200" b="1" dirty="0" smtClean="0"/>
              <a:t>Residential</a:t>
            </a:r>
            <a:r>
              <a:rPr lang="en-US" sz="1200" dirty="0" smtClean="0"/>
              <a:t> savings potential =</a:t>
            </a:r>
            <a:endParaRPr lang="en-US" sz="1200" dirty="0"/>
          </a:p>
          <a:p>
            <a:pPr marL="0" indent="0">
              <a:buNone/>
            </a:pPr>
            <a:r>
              <a:rPr lang="en-US" sz="1200" dirty="0" smtClean="0"/>
              <a:t>$279M </a:t>
            </a:r>
            <a:r>
              <a:rPr lang="en-US" sz="1200" dirty="0"/>
              <a:t>* </a:t>
            </a:r>
            <a:r>
              <a:rPr lang="en-US" sz="1200" dirty="0" smtClean="0"/>
              <a:t>1.7% </a:t>
            </a:r>
            <a:r>
              <a:rPr lang="en-US" sz="1200" dirty="0"/>
              <a:t>= </a:t>
            </a:r>
            <a:r>
              <a:rPr lang="en-US" sz="1200" dirty="0" smtClean="0"/>
              <a:t>$4.7M </a:t>
            </a:r>
            <a:r>
              <a:rPr lang="en-US" sz="1200" dirty="0"/>
              <a:t>potential savings from correct </a:t>
            </a:r>
            <a:r>
              <a:rPr lang="en-US" sz="1200" dirty="0" smtClean="0"/>
              <a:t>portioning</a:t>
            </a:r>
            <a:endParaRPr lang="en-US" sz="1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280" y="2266951"/>
            <a:ext cx="427731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 y="2878820"/>
            <a:ext cx="1828800" cy="830997"/>
          </a:xfrm>
          <a:prstGeom prst="rect">
            <a:avLst/>
          </a:prstGeom>
        </p:spPr>
        <p:txBody>
          <a:bodyPr wrap="square">
            <a:spAutoFit/>
          </a:bodyPr>
          <a:lstStyle/>
          <a:p>
            <a:pPr algn="ctr"/>
            <a:r>
              <a:rPr lang="en-US" sz="1600" b="1" dirty="0" smtClean="0">
                <a:solidFill>
                  <a:srgbClr val="339933"/>
                </a:solidFill>
                <a:latin typeface="Proxima Nova" pitchFamily="50" charset="0"/>
              </a:rPr>
              <a:t>Overall Average of Overportion Cost = </a:t>
            </a:r>
            <a:r>
              <a:rPr lang="en-US" sz="1600" b="1" u="sng" dirty="0" smtClean="0">
                <a:solidFill>
                  <a:srgbClr val="339933"/>
                </a:solidFill>
                <a:latin typeface="Proxima Nova" pitchFamily="50" charset="0"/>
              </a:rPr>
              <a:t>1.7%</a:t>
            </a:r>
            <a:endParaRPr lang="en-US" sz="1600" b="1" u="sng" dirty="0">
              <a:solidFill>
                <a:srgbClr val="339933"/>
              </a:solidFill>
              <a:latin typeface="Proxima Nova" pitchFamily="50" charset="0"/>
            </a:endParaRPr>
          </a:p>
        </p:txBody>
      </p:sp>
      <p:sp>
        <p:nvSpPr>
          <p:cNvPr id="2" name="TextBox 1"/>
          <p:cNvSpPr txBox="1"/>
          <p:nvPr/>
        </p:nvSpPr>
        <p:spPr>
          <a:xfrm>
            <a:off x="7086600" y="133350"/>
            <a:ext cx="1905000" cy="1600438"/>
          </a:xfrm>
          <a:prstGeom prst="rect">
            <a:avLst/>
          </a:prstGeom>
          <a:noFill/>
          <a:ln>
            <a:solidFill>
              <a:schemeClr val="accent1"/>
            </a:solidFill>
          </a:ln>
        </p:spPr>
        <p:txBody>
          <a:bodyPr wrap="square" rtlCol="0">
            <a:spAutoFit/>
          </a:bodyPr>
          <a:lstStyle/>
          <a:p>
            <a:r>
              <a:rPr lang="en-US" sz="1000" dirty="0" smtClean="0">
                <a:solidFill>
                  <a:srgbClr val="24135F"/>
                </a:solidFill>
                <a:latin typeface="Proxima Nova" pitchFamily="50" charset="0"/>
              </a:rPr>
              <a:t>2 caveats to conclusion:</a:t>
            </a:r>
          </a:p>
          <a:p>
            <a:pPr marL="457200" indent="-457200" algn="l">
              <a:buFont typeface="+mj-lt"/>
              <a:buAutoNum type="arabicPeriod"/>
            </a:pPr>
            <a:r>
              <a:rPr lang="en-US" sz="1100" dirty="0" smtClean="0">
                <a:solidFill>
                  <a:srgbClr val="24135F"/>
                </a:solidFill>
                <a:latin typeface="Proxima Nova" pitchFamily="50" charset="0"/>
              </a:rPr>
              <a:t>The majority of Residential Dining food is self-serve or pre-portioned.</a:t>
            </a:r>
          </a:p>
          <a:p>
            <a:pPr marL="457200" indent="-457200" algn="l">
              <a:buFont typeface="+mj-lt"/>
              <a:buAutoNum type="arabicPeriod"/>
            </a:pPr>
            <a:r>
              <a:rPr lang="en-US" sz="1100" dirty="0" smtClean="0">
                <a:solidFill>
                  <a:srgbClr val="24135F"/>
                </a:solidFill>
                <a:latin typeface="Proxima Nova" pitchFamily="50" charset="0"/>
              </a:rPr>
              <a:t>The savings is off-set to a degree by the cost of fixing under portioning</a:t>
            </a:r>
            <a:endParaRPr lang="en-US" sz="1100" dirty="0">
              <a:solidFill>
                <a:srgbClr val="24135F"/>
              </a:solidFill>
              <a:latin typeface="Proxima Nova" pitchFamily="50" charset="0"/>
            </a:endParaRPr>
          </a:p>
        </p:txBody>
      </p:sp>
      <p:sp>
        <p:nvSpPr>
          <p:cNvPr id="8" name="Shape 9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dirty="0"/>
          </a:p>
        </p:txBody>
      </p:sp>
    </p:spTree>
    <p:extLst>
      <p:ext uri="{BB962C8B-B14F-4D97-AF65-F5344CB8AC3E}">
        <p14:creationId xmlns:p14="http://schemas.microsoft.com/office/powerpoint/2010/main" val="442743772"/>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amark Color Scheme">
    <a:dk1>
      <a:srgbClr val="000000"/>
    </a:dk1>
    <a:lt1>
      <a:sysClr val="window" lastClr="FFFFFF"/>
    </a:lt1>
    <a:dk2>
      <a:srgbClr val="000000"/>
    </a:dk2>
    <a:lt2>
      <a:srgbClr val="B2B2B2"/>
    </a:lt2>
    <a:accent1>
      <a:srgbClr val="EA002A"/>
    </a:accent1>
    <a:accent2>
      <a:srgbClr val="7F7F7F"/>
    </a:accent2>
    <a:accent3>
      <a:srgbClr val="FF5977"/>
    </a:accent3>
    <a:accent4>
      <a:srgbClr val="404040"/>
    </a:accent4>
    <a:accent5>
      <a:srgbClr val="750015"/>
    </a:accent5>
    <a:accent6>
      <a:srgbClr val="EA002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563E910682E4EA55C9FA3FD51D38F" ma:contentTypeVersion="21" ma:contentTypeDescription="Create a new document." ma:contentTypeScope="" ma:versionID="33e29789ca11f85b9346d46db164352d">
  <xsd:schema xmlns:xsd="http://www.w3.org/2001/XMLSchema" xmlns:xs="http://www.w3.org/2001/XMLSchema" xmlns:p="http://schemas.microsoft.com/office/2006/metadata/properties" xmlns:ns2="11117e2b-2f14-4feb-a07f-cf85806264d2" xmlns:ns3="1c797442-1677-4e80-a4df-5e806a73cf22" targetNamespace="http://schemas.microsoft.com/office/2006/metadata/properties" ma:root="true" ma:fieldsID="1822191d3846a9a07b06660e70425006" ns2:_="" ns3:_="">
    <xsd:import namespace="11117e2b-2f14-4feb-a07f-cf85806264d2"/>
    <xsd:import namespace="1c797442-1677-4e80-a4df-5e806a73cf2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7e2b-2f14-4feb-a07f-cf85806264d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ab3d45-1a4e-44e5-8ad5-10b115d6302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97442-1677-4e80-a4df-5e806a73cf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29783af-577e-415e-92a6-79916f205856}" ma:internalName="TaxCatchAll" ma:showField="CatchAllData" ma:web="1c797442-1677-4e80-a4df-5e806a73cf2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11117e2b-2f14-4feb-a07f-cf85806264d2" xsi:nil="true"/>
    <MigrationWizIdSecurityGroups xmlns="11117e2b-2f14-4feb-a07f-cf85806264d2" xsi:nil="true"/>
    <MigrationWizId xmlns="11117e2b-2f14-4feb-a07f-cf85806264d2">0B8A0a7Jzrk3UeUtac1RQeWJCbWs</MigrationWizId>
    <TaxCatchAll xmlns="1c797442-1677-4e80-a4df-5e806a73cf22" xsi:nil="true"/>
    <MigrationWizIdDocumentLibraryPermissions xmlns="11117e2b-2f14-4feb-a07f-cf85806264d2" xsi:nil="true"/>
    <lcf76f155ced4ddcb4097134ff3c332f xmlns="11117e2b-2f14-4feb-a07f-cf85806264d2">
      <Terms xmlns="http://schemas.microsoft.com/office/infopath/2007/PartnerControls"/>
    </lcf76f155ced4ddcb4097134ff3c332f>
    <MigrationWizIdPermissionLevels xmlns="11117e2b-2f14-4feb-a07f-cf85806264d2" xsi:nil="true"/>
  </documentManagement>
</p:properties>
</file>

<file path=customXml/itemProps1.xml><?xml version="1.0" encoding="utf-8"?>
<ds:datastoreItem xmlns:ds="http://schemas.openxmlformats.org/officeDocument/2006/customXml" ds:itemID="{AE0C6000-5C0B-4171-91B4-A2A6BC1CBF92}"/>
</file>

<file path=customXml/itemProps2.xml><?xml version="1.0" encoding="utf-8"?>
<ds:datastoreItem xmlns:ds="http://schemas.openxmlformats.org/officeDocument/2006/customXml" ds:itemID="{B7C2CC3D-0538-4192-8889-BCDA6B83719D}"/>
</file>

<file path=customXml/itemProps3.xml><?xml version="1.0" encoding="utf-8"?>
<ds:datastoreItem xmlns:ds="http://schemas.openxmlformats.org/officeDocument/2006/customXml" ds:itemID="{F2C76AA3-827D-4739-9BDB-B6BD4B072E01}"/>
</file>

<file path=docProps/app.xml><?xml version="1.0" encoding="utf-8"?>
<Properties xmlns="http://schemas.openxmlformats.org/officeDocument/2006/extended-properties" xmlns:vt="http://schemas.openxmlformats.org/officeDocument/2006/docPropsVTypes">
  <TotalTime>229</TotalTime>
  <Words>8297</Words>
  <Application>Microsoft Office PowerPoint</Application>
  <PresentationFormat>On-screen Show (16:9)</PresentationFormat>
  <Paragraphs>1773</Paragraphs>
  <Slides>76</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Oswald</vt:lpstr>
      <vt:lpstr>Courier New</vt:lpstr>
      <vt:lpstr>Noto Sans Symbols</vt:lpstr>
      <vt:lpstr>Proxima Nova</vt:lpstr>
      <vt:lpstr>Times New Roman</vt:lpstr>
      <vt:lpstr>Wingdings</vt:lpstr>
      <vt:lpstr>Monotype Sorts</vt:lpstr>
      <vt:lpstr>Calibri</vt:lpstr>
      <vt:lpstr>simple-light-2</vt:lpstr>
      <vt:lpstr>Lean Six Sigma Green Belt </vt:lpstr>
      <vt:lpstr>Six Sigma Roadmap</vt:lpstr>
      <vt:lpstr>Operational Definitions of Key Terms</vt:lpstr>
      <vt:lpstr>Operational Definitions of Key Terms</vt:lpstr>
      <vt:lpstr>Problem and Goal</vt:lpstr>
      <vt:lpstr>Summer survey Scope</vt:lpstr>
      <vt:lpstr>Portion Accuracy Project Scope</vt:lpstr>
      <vt:lpstr>Project Justification and Expected Results</vt:lpstr>
      <vt:lpstr>Financial Impact: Business Case</vt:lpstr>
      <vt:lpstr>Addressable opportunity: Items we serve that have reasonable opportunity for error</vt:lpstr>
      <vt:lpstr>Business Dining Food Spend </vt:lpstr>
      <vt:lpstr>Addressable Opportunity</vt:lpstr>
      <vt:lpstr>Project Team Membership</vt:lpstr>
      <vt:lpstr>Project Plan- Milestones and Timing</vt:lpstr>
      <vt:lpstr>Voice of Customer to CTQ Analysis</vt:lpstr>
      <vt:lpstr>Stakeholder Analysis Worksheet </vt:lpstr>
      <vt:lpstr>High Level Process Map (SIPOC)</vt:lpstr>
      <vt:lpstr>Six Sigma Roadmap </vt:lpstr>
      <vt:lpstr>Project Y (or Ys) in Y=f(x)</vt:lpstr>
      <vt:lpstr>Current State Detailed Process Map</vt:lpstr>
      <vt:lpstr>Plan for Baseline Data Collection</vt:lpstr>
      <vt:lpstr>Measurement System - Study</vt:lpstr>
      <vt:lpstr>Validate Measurement System Gage R&amp;R</vt:lpstr>
      <vt:lpstr>Baseline Performance – results of 2015 study  </vt:lpstr>
      <vt:lpstr>Baseline Performance: Calculated Recipe cost &amp; Actual cost</vt:lpstr>
      <vt:lpstr>Baseline Performance : LOB Analysis</vt:lpstr>
      <vt:lpstr>Baseline Performance: How out of compliance</vt:lpstr>
      <vt:lpstr>Baseline Performance : Food Category</vt:lpstr>
      <vt:lpstr>Food Category Chi Square</vt:lpstr>
      <vt:lpstr>Measure Baseline Performance</vt:lpstr>
      <vt:lpstr>Project evolution</vt:lpstr>
      <vt:lpstr>Six Sigma Roadmap </vt:lpstr>
      <vt:lpstr>Portion Variability by Line of Business</vt:lpstr>
      <vt:lpstr>Analysis of Cause</vt:lpstr>
      <vt:lpstr>Causes of Inaccurate and/or Over Portioning </vt:lpstr>
      <vt:lpstr>Current State FMEA</vt:lpstr>
      <vt:lpstr>Potential Xs—Theories To Be Tested</vt:lpstr>
      <vt:lpstr>Data Collection Plan for Analyze Phase</vt:lpstr>
      <vt:lpstr>Data Collection Plan for Analyze Phase</vt:lpstr>
      <vt:lpstr>Test of Theories X1</vt:lpstr>
      <vt:lpstr>Test of Theories X2</vt:lpstr>
      <vt:lpstr>Power Calculation of X2</vt:lpstr>
      <vt:lpstr>Test of Theories X3</vt:lpstr>
      <vt:lpstr>Test of Theories X4</vt:lpstr>
      <vt:lpstr>Test of Theories X4</vt:lpstr>
      <vt:lpstr>Test of Theories X5</vt:lpstr>
      <vt:lpstr>Test of Theories X6</vt:lpstr>
      <vt:lpstr>Test of Theories X6</vt:lpstr>
      <vt:lpstr>Summary of Testing Results</vt:lpstr>
      <vt:lpstr>List of Vital Few Root Causes (Proven Xs)</vt:lpstr>
      <vt:lpstr>Six Sigma Roadmap </vt:lpstr>
      <vt:lpstr>Improvement Strategies for Proven Xs</vt:lpstr>
      <vt:lpstr>Descriptions of Possible Solutions (Pros and Cons)</vt:lpstr>
      <vt:lpstr>Evaluation Using Pugh Concept Selection Matrix</vt:lpstr>
      <vt:lpstr>Pilot (as applicable)</vt:lpstr>
      <vt:lpstr>Future State Process Map(s)</vt:lpstr>
      <vt:lpstr>Standard Work</vt:lpstr>
      <vt:lpstr>Standard Work</vt:lpstr>
      <vt:lpstr>Standard Work</vt:lpstr>
      <vt:lpstr>Updated Process FMEA</vt:lpstr>
      <vt:lpstr>Change Management Plan</vt:lpstr>
      <vt:lpstr>Change Management Plan</vt:lpstr>
      <vt:lpstr>Implementation Plan</vt:lpstr>
      <vt:lpstr>Proof of Improvements: Pre-Portioning</vt:lpstr>
      <vt:lpstr>Proof of Improvements: Manual vs Digital Scales</vt:lpstr>
      <vt:lpstr>Six Sigma Roadmap </vt:lpstr>
      <vt:lpstr>Control Plan – Portion Accuracy</vt:lpstr>
      <vt:lpstr>Visual Controls - Pre-portioned Meat </vt:lpstr>
      <vt:lpstr>Mistake Proofing Techniques</vt:lpstr>
      <vt:lpstr>Control Charts</vt:lpstr>
      <vt:lpstr>Communication Plan</vt:lpstr>
      <vt:lpstr>Communication Plan</vt:lpstr>
      <vt:lpstr>Project results</vt:lpstr>
      <vt:lpstr>Project Results</vt:lpstr>
      <vt:lpstr>Lessons Learned</vt:lpstr>
      <vt:lpstr>Possible future 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dc:title>
  <dc:creator>Audra DAgostino</dc:creator>
  <cp:lastModifiedBy>TFRIGERI</cp:lastModifiedBy>
  <cp:revision>37</cp:revision>
  <dcterms:modified xsi:type="dcterms:W3CDTF">2017-08-01T15:29:55Z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0x010100A85563E910682E4EA55C9FA3FD51D38F</vt:lpwstr>
  </property>
  <property fmtid="{D5CDD505-2E9C-101B-9397-08002B2CF9AE}" pid="3" name="Order">
    <vt:r8>12100</vt:r8>
  </property>
  <property fmtid="{D5CDD505-2E9C-101B-9397-08002B2CF9AE}" pid="4" name="MediaServiceImageTags">
    <vt:lpwstr/>
  </property>
</Properties>
</file>