
<file path=[Content_Types].xml><?xml version="1.0" encoding="utf-8"?>
<Types xmlns="http://schemas.openxmlformats.org/package/2006/content-types">
  <Default Extension="png" ContentType="image/pn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diagrams/data1.xml" ContentType="application/vnd.openxmlformats-officedocument.drawingml.diagramData+xml"/>
  <Override PartName="/ppt/presentation.xml" ContentType="application/vnd.openxmlformats-officedocument.presentationml.presentation.main+xml"/>
  <Override PartName="/ppt/slides/slide65.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63.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64.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96"/>
  </p:notesMasterIdLst>
  <p:sldIdLst>
    <p:sldId id="442" r:id="rId2"/>
    <p:sldId id="684" r:id="rId3"/>
    <p:sldId id="591" r:id="rId4"/>
    <p:sldId id="592" r:id="rId5"/>
    <p:sldId id="593" r:id="rId6"/>
    <p:sldId id="594" r:id="rId7"/>
    <p:sldId id="595" r:id="rId8"/>
    <p:sldId id="596" r:id="rId9"/>
    <p:sldId id="597" r:id="rId10"/>
    <p:sldId id="598" r:id="rId11"/>
    <p:sldId id="599" r:id="rId12"/>
    <p:sldId id="600" r:id="rId13"/>
    <p:sldId id="601" r:id="rId14"/>
    <p:sldId id="602" r:id="rId15"/>
    <p:sldId id="604" r:id="rId16"/>
    <p:sldId id="605" r:id="rId17"/>
    <p:sldId id="606" r:id="rId18"/>
    <p:sldId id="685" r:id="rId19"/>
    <p:sldId id="608" r:id="rId20"/>
    <p:sldId id="609" r:id="rId21"/>
    <p:sldId id="610" r:id="rId22"/>
    <p:sldId id="611" r:id="rId23"/>
    <p:sldId id="612" r:id="rId24"/>
    <p:sldId id="613" r:id="rId25"/>
    <p:sldId id="614" r:id="rId26"/>
    <p:sldId id="615" r:id="rId27"/>
    <p:sldId id="616" r:id="rId28"/>
    <p:sldId id="617" r:id="rId29"/>
    <p:sldId id="618" r:id="rId30"/>
    <p:sldId id="619" r:id="rId31"/>
    <p:sldId id="620" r:id="rId32"/>
    <p:sldId id="621" r:id="rId33"/>
    <p:sldId id="622" r:id="rId34"/>
    <p:sldId id="623" r:id="rId35"/>
    <p:sldId id="624" r:id="rId36"/>
    <p:sldId id="625" r:id="rId37"/>
    <p:sldId id="626" r:id="rId38"/>
    <p:sldId id="627" r:id="rId39"/>
    <p:sldId id="686" r:id="rId40"/>
    <p:sldId id="629" r:id="rId41"/>
    <p:sldId id="630" r:id="rId42"/>
    <p:sldId id="631" r:id="rId43"/>
    <p:sldId id="632" r:id="rId44"/>
    <p:sldId id="633" r:id="rId45"/>
    <p:sldId id="634" r:id="rId46"/>
    <p:sldId id="635" r:id="rId47"/>
    <p:sldId id="636" r:id="rId48"/>
    <p:sldId id="637" r:id="rId49"/>
    <p:sldId id="638" r:id="rId50"/>
    <p:sldId id="639" r:id="rId51"/>
    <p:sldId id="640" r:id="rId52"/>
    <p:sldId id="641" r:id="rId53"/>
    <p:sldId id="642" r:id="rId54"/>
    <p:sldId id="643" r:id="rId55"/>
    <p:sldId id="644" r:id="rId56"/>
    <p:sldId id="645" r:id="rId57"/>
    <p:sldId id="646" r:id="rId58"/>
    <p:sldId id="647" r:id="rId59"/>
    <p:sldId id="687" r:id="rId60"/>
    <p:sldId id="649" r:id="rId61"/>
    <p:sldId id="650" r:id="rId62"/>
    <p:sldId id="651" r:id="rId63"/>
    <p:sldId id="652" r:id="rId64"/>
    <p:sldId id="653" r:id="rId65"/>
    <p:sldId id="654" r:id="rId66"/>
    <p:sldId id="655" r:id="rId67"/>
    <p:sldId id="656" r:id="rId68"/>
    <p:sldId id="657" r:id="rId69"/>
    <p:sldId id="658" r:id="rId70"/>
    <p:sldId id="659" r:id="rId71"/>
    <p:sldId id="660" r:id="rId72"/>
    <p:sldId id="661" r:id="rId73"/>
    <p:sldId id="662" r:id="rId74"/>
    <p:sldId id="663" r:id="rId75"/>
    <p:sldId id="664" r:id="rId76"/>
    <p:sldId id="665" r:id="rId77"/>
    <p:sldId id="666" r:id="rId78"/>
    <p:sldId id="667" r:id="rId79"/>
    <p:sldId id="668" r:id="rId80"/>
    <p:sldId id="688" r:id="rId81"/>
    <p:sldId id="670" r:id="rId82"/>
    <p:sldId id="671" r:id="rId83"/>
    <p:sldId id="672" r:id="rId84"/>
    <p:sldId id="673" r:id="rId85"/>
    <p:sldId id="674" r:id="rId86"/>
    <p:sldId id="675" r:id="rId87"/>
    <p:sldId id="676" r:id="rId88"/>
    <p:sldId id="677" r:id="rId89"/>
    <p:sldId id="678" r:id="rId90"/>
    <p:sldId id="679" r:id="rId91"/>
    <p:sldId id="680" r:id="rId92"/>
    <p:sldId id="681" r:id="rId93"/>
    <p:sldId id="682" r:id="rId94"/>
    <p:sldId id="683" r:id="rId95"/>
  </p:sldIdLst>
  <p:sldSz cx="9144000" cy="5143500" type="screen16x9"/>
  <p:notesSz cx="6858000" cy="9144000"/>
  <p:embeddedFontLst>
    <p:embeddedFont>
      <p:font typeface="Oswald" panose="020B0604020202020204" charset="0"/>
      <p:regular r:id="rId97"/>
      <p:bold r:id="rId98"/>
    </p:embeddedFont>
    <p:embeddedFont>
      <p:font typeface="Microsoft Sans Serif" panose="020B0604020202020204" pitchFamily="34" charset="0"/>
      <p:regular r:id="rId99"/>
    </p:embeddedFont>
    <p:embeddedFont>
      <p:font typeface="Proxima Nova" panose="020B0604020202020204" charset="0"/>
      <p:regular r:id="rId100"/>
      <p:bold r:id="rId101"/>
      <p:italic r:id="rId102"/>
      <p:boldItalic r:id="rId103"/>
    </p:embeddedFont>
    <p:embeddedFont>
      <p:font typeface="Calibri" panose="020F0502020204030204" pitchFamily="34" charset="0"/>
      <p:regular r:id="rId104"/>
      <p:bold r:id="rId105"/>
      <p:italic r:id="rId106"/>
      <p:boldItalic r:id="rId10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35F"/>
    <a:srgbClr val="FF8F1C"/>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DF0D50F-BC8E-4DC9-B027-7C23DC79217E}">
  <a:tblStyle styleId="{EDF0D50F-BC8E-4DC9-B027-7C23DC79217E}"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100" d="100"/>
          <a:sy n="100" d="100"/>
        </p:scale>
        <p:origin x="-516"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1.xml"/><Relationship Id="rId16" Type="http://schemas.openxmlformats.org/officeDocument/2006/relationships/slide" Target="slides/slide15.xml"/><Relationship Id="rId107" Type="http://schemas.openxmlformats.org/officeDocument/2006/relationships/font" Target="fonts/font11.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7.fntdata"/><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0.fntdata"/><Relationship Id="rId114"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4.fntdata"/><Relationship Id="rId105"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Status Errors</c:v>
                </c:pt>
              </c:strCache>
            </c:strRef>
          </c:tx>
          <c:spPr>
            <a:solidFill>
              <a:srgbClr val="002060"/>
            </a:solidFill>
          </c:spPr>
          <c:invertIfNegative val="0"/>
          <c:dLbls>
            <c:showLegendKey val="0"/>
            <c:showVal val="1"/>
            <c:showCatName val="0"/>
            <c:showSerName val="0"/>
            <c:showPercent val="0"/>
            <c:showBubbleSize val="0"/>
            <c:showLeaderLines val="0"/>
          </c:dLbls>
          <c:cat>
            <c:strRef>
              <c:f>Sheet1!$A$2:$A$3</c:f>
              <c:strCache>
                <c:ptCount val="2"/>
                <c:pt idx="0">
                  <c:v>Baseline</c:v>
                </c:pt>
                <c:pt idx="1">
                  <c:v>Improve</c:v>
                </c:pt>
              </c:strCache>
            </c:strRef>
          </c:cat>
          <c:val>
            <c:numRef>
              <c:f>Sheet1!$B$2:$B$3</c:f>
              <c:numCache>
                <c:formatCode>0%</c:formatCode>
                <c:ptCount val="2"/>
                <c:pt idx="0">
                  <c:v>0.15000000000000005</c:v>
                </c:pt>
                <c:pt idx="1">
                  <c:v>7.0000000000000034E-2</c:v>
                </c:pt>
              </c:numCache>
            </c:numRef>
          </c:val>
        </c:ser>
        <c:dLbls>
          <c:showLegendKey val="0"/>
          <c:showVal val="0"/>
          <c:showCatName val="0"/>
          <c:showSerName val="0"/>
          <c:showPercent val="0"/>
          <c:showBubbleSize val="0"/>
        </c:dLbls>
        <c:gapWidth val="150"/>
        <c:axId val="40549760"/>
        <c:axId val="105718912"/>
      </c:barChart>
      <c:catAx>
        <c:axId val="40549760"/>
        <c:scaling>
          <c:orientation val="minMax"/>
        </c:scaling>
        <c:delete val="0"/>
        <c:axPos val="b"/>
        <c:majorTickMark val="out"/>
        <c:minorTickMark val="none"/>
        <c:tickLblPos val="nextTo"/>
        <c:crossAx val="105718912"/>
        <c:crosses val="autoZero"/>
        <c:auto val="1"/>
        <c:lblAlgn val="ctr"/>
        <c:lblOffset val="100"/>
        <c:noMultiLvlLbl val="0"/>
      </c:catAx>
      <c:valAx>
        <c:axId val="105718912"/>
        <c:scaling>
          <c:orientation val="minMax"/>
        </c:scaling>
        <c:delete val="0"/>
        <c:axPos val="l"/>
        <c:majorGridlines/>
        <c:title>
          <c:tx>
            <c:rich>
              <a:bodyPr rot="-5400000" vert="horz"/>
              <a:lstStyle/>
              <a:p>
                <a:pPr>
                  <a:defRPr/>
                </a:pPr>
                <a:r>
                  <a:rPr lang="en-US" dirty="0" smtClean="0"/>
                  <a:t>Percent errors</a:t>
                </a:r>
                <a:endParaRPr lang="en-US" dirty="0"/>
              </a:p>
            </c:rich>
          </c:tx>
          <c:layout/>
          <c:overlay val="0"/>
        </c:title>
        <c:numFmt formatCode="0%" sourceLinked="1"/>
        <c:majorTickMark val="out"/>
        <c:minorTickMark val="none"/>
        <c:tickLblPos val="nextTo"/>
        <c:crossAx val="405497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AA220-18E9-482F-9F0F-1D87F895B1B9}"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n-US"/>
        </a:p>
      </dgm:t>
    </dgm:pt>
    <dgm:pt modelId="{845218C9-B57E-4DF3-81EA-B323FF0C7FD2}">
      <dgm:prSet phldrT="[Text]" custT="1"/>
      <dgm:spPr/>
      <dgm:t>
        <a:bodyPr/>
        <a:lstStyle/>
        <a:p>
          <a:r>
            <a:rPr lang="en-US" sz="1600" dirty="0" smtClean="0">
              <a:latin typeface="Proxima Nova" pitchFamily="50" charset="0"/>
            </a:rPr>
            <a:t>Quality</a:t>
          </a:r>
          <a:endParaRPr lang="en-US" sz="1600" dirty="0">
            <a:latin typeface="Proxima Nova" pitchFamily="50" charset="0"/>
          </a:endParaRPr>
        </a:p>
      </dgm:t>
    </dgm:pt>
    <dgm:pt modelId="{F496C874-C71D-4A3C-B736-B706A7210243}" type="parTrans" cxnId="{2A4BE2C6-4A9B-4ACF-B424-FB64DC4FC6DD}">
      <dgm:prSet/>
      <dgm:spPr/>
      <dgm:t>
        <a:bodyPr/>
        <a:lstStyle/>
        <a:p>
          <a:endParaRPr lang="en-US" sz="1600">
            <a:latin typeface="Proxima Nova" pitchFamily="50" charset="0"/>
          </a:endParaRPr>
        </a:p>
      </dgm:t>
    </dgm:pt>
    <dgm:pt modelId="{53EC8DCD-3888-4EB6-864A-9836AFA65377}" type="sibTrans" cxnId="{2A4BE2C6-4A9B-4ACF-B424-FB64DC4FC6DD}">
      <dgm:prSet/>
      <dgm:spPr/>
      <dgm:t>
        <a:bodyPr/>
        <a:lstStyle/>
        <a:p>
          <a:endParaRPr lang="en-US" sz="1600">
            <a:latin typeface="Proxima Nova" pitchFamily="50" charset="0"/>
          </a:endParaRPr>
        </a:p>
      </dgm:t>
    </dgm:pt>
    <dgm:pt modelId="{5C61DF68-DFEE-4062-902F-ED49B945AB2F}">
      <dgm:prSet phldrT="[Text]" custT="1"/>
      <dgm:spPr/>
      <dgm:t>
        <a:bodyPr/>
        <a:lstStyle/>
        <a:p>
          <a:r>
            <a:rPr lang="en-US" sz="1400" dirty="0" smtClean="0">
              <a:latin typeface="Proxima Nova" pitchFamily="50" charset="0"/>
            </a:rPr>
            <a:t>Improved clinical outcomes by allowing the correct data to be available as needed for patients </a:t>
          </a:r>
          <a:endParaRPr lang="en-US" sz="1400" dirty="0">
            <a:latin typeface="Proxima Nova" pitchFamily="50" charset="0"/>
          </a:endParaRPr>
        </a:p>
      </dgm:t>
    </dgm:pt>
    <dgm:pt modelId="{8E556424-4FDA-4EE0-97B0-BD76BC366E4B}" type="parTrans" cxnId="{B123C43C-BB26-4520-B772-4D8BDD4936D8}">
      <dgm:prSet/>
      <dgm:spPr/>
      <dgm:t>
        <a:bodyPr/>
        <a:lstStyle/>
        <a:p>
          <a:endParaRPr lang="en-US" sz="1600">
            <a:latin typeface="Proxima Nova" pitchFamily="50" charset="0"/>
          </a:endParaRPr>
        </a:p>
      </dgm:t>
    </dgm:pt>
    <dgm:pt modelId="{B8B210A6-7221-46EA-9801-A038E54CD509}" type="sibTrans" cxnId="{B123C43C-BB26-4520-B772-4D8BDD4936D8}">
      <dgm:prSet/>
      <dgm:spPr/>
      <dgm:t>
        <a:bodyPr/>
        <a:lstStyle/>
        <a:p>
          <a:endParaRPr lang="en-US" sz="1600">
            <a:latin typeface="Proxima Nova" pitchFamily="50" charset="0"/>
          </a:endParaRPr>
        </a:p>
      </dgm:t>
    </dgm:pt>
    <dgm:pt modelId="{2C3C8500-8F6D-43BD-B621-1ACEF1390066}">
      <dgm:prSet phldrT="[Text]" custT="1"/>
      <dgm:spPr/>
      <dgm:t>
        <a:bodyPr/>
        <a:lstStyle/>
        <a:p>
          <a:r>
            <a:rPr lang="en-US" sz="1600" dirty="0" smtClean="0">
              <a:latin typeface="Proxima Nova" pitchFamily="50" charset="0"/>
            </a:rPr>
            <a:t>Service</a:t>
          </a:r>
          <a:endParaRPr lang="en-US" sz="1600" dirty="0">
            <a:latin typeface="Proxima Nova" pitchFamily="50" charset="0"/>
          </a:endParaRPr>
        </a:p>
      </dgm:t>
    </dgm:pt>
    <dgm:pt modelId="{5252D017-072A-4B14-92D3-6999927DF39B}" type="parTrans" cxnId="{87DE56D3-5E92-4FBE-AF0F-857548A3C0C9}">
      <dgm:prSet/>
      <dgm:spPr/>
      <dgm:t>
        <a:bodyPr/>
        <a:lstStyle/>
        <a:p>
          <a:endParaRPr lang="en-US" sz="1600">
            <a:latin typeface="Proxima Nova" pitchFamily="50" charset="0"/>
          </a:endParaRPr>
        </a:p>
      </dgm:t>
    </dgm:pt>
    <dgm:pt modelId="{86036C91-3016-452C-898A-1B790FF4920D}" type="sibTrans" cxnId="{87DE56D3-5E92-4FBE-AF0F-857548A3C0C9}">
      <dgm:prSet/>
      <dgm:spPr/>
      <dgm:t>
        <a:bodyPr/>
        <a:lstStyle/>
        <a:p>
          <a:endParaRPr lang="en-US" sz="1600">
            <a:latin typeface="Proxima Nova" pitchFamily="50" charset="0"/>
          </a:endParaRPr>
        </a:p>
      </dgm:t>
    </dgm:pt>
    <dgm:pt modelId="{11F9B041-1A18-4AEE-80FB-02060A6CE049}">
      <dgm:prSet phldrT="[Text]" custT="1"/>
      <dgm:spPr/>
      <dgm:t>
        <a:bodyPr/>
        <a:lstStyle/>
        <a:p>
          <a:r>
            <a:rPr lang="en-US" sz="1400" dirty="0" smtClean="0">
              <a:latin typeface="Proxima Nova" pitchFamily="50" charset="0"/>
            </a:rPr>
            <a:t>Move patients through the system more efficiently and reduce the possibility of missed authorizations/in-correct reviews</a:t>
          </a:r>
          <a:endParaRPr lang="en-US" sz="1400" dirty="0">
            <a:latin typeface="Proxima Nova" pitchFamily="50" charset="0"/>
          </a:endParaRPr>
        </a:p>
      </dgm:t>
    </dgm:pt>
    <dgm:pt modelId="{01B80BC4-7E25-4864-80A9-C7C30655423E}" type="parTrans" cxnId="{C29A826A-77E3-45C4-83C9-6A7C5A03B8EA}">
      <dgm:prSet/>
      <dgm:spPr/>
      <dgm:t>
        <a:bodyPr/>
        <a:lstStyle/>
        <a:p>
          <a:endParaRPr lang="en-US" sz="1600">
            <a:latin typeface="Proxima Nova" pitchFamily="50" charset="0"/>
          </a:endParaRPr>
        </a:p>
      </dgm:t>
    </dgm:pt>
    <dgm:pt modelId="{2B5E63DC-D2D3-4F78-9976-9748436D8337}" type="sibTrans" cxnId="{C29A826A-77E3-45C4-83C9-6A7C5A03B8EA}">
      <dgm:prSet/>
      <dgm:spPr/>
      <dgm:t>
        <a:bodyPr/>
        <a:lstStyle/>
        <a:p>
          <a:endParaRPr lang="en-US" sz="1600">
            <a:latin typeface="Proxima Nova" pitchFamily="50" charset="0"/>
          </a:endParaRPr>
        </a:p>
      </dgm:t>
    </dgm:pt>
    <dgm:pt modelId="{5ECED250-CB95-4543-957D-E11C1F11F971}">
      <dgm:prSet phldrT="[Text]" custT="1"/>
      <dgm:spPr/>
      <dgm:t>
        <a:bodyPr/>
        <a:lstStyle/>
        <a:p>
          <a:r>
            <a:rPr lang="en-US" sz="1600" dirty="0" smtClean="0">
              <a:latin typeface="Proxima Nova" pitchFamily="50" charset="0"/>
            </a:rPr>
            <a:t>Premium</a:t>
          </a:r>
          <a:endParaRPr lang="en-US" sz="1600" dirty="0">
            <a:latin typeface="Proxima Nova" pitchFamily="50" charset="0"/>
          </a:endParaRPr>
        </a:p>
      </dgm:t>
    </dgm:pt>
    <dgm:pt modelId="{DD9D4BF7-78CE-42D3-9737-41490F000813}" type="parTrans" cxnId="{7B369A0F-53B3-4253-B8B0-2C6AA6E6C3CB}">
      <dgm:prSet/>
      <dgm:spPr/>
      <dgm:t>
        <a:bodyPr/>
        <a:lstStyle/>
        <a:p>
          <a:endParaRPr lang="en-US" sz="1600">
            <a:latin typeface="Proxima Nova" pitchFamily="50" charset="0"/>
          </a:endParaRPr>
        </a:p>
      </dgm:t>
    </dgm:pt>
    <dgm:pt modelId="{BCA945BA-D3C6-4207-BE0B-C84A51C2C40F}" type="sibTrans" cxnId="{7B369A0F-53B3-4253-B8B0-2C6AA6E6C3CB}">
      <dgm:prSet/>
      <dgm:spPr/>
      <dgm:t>
        <a:bodyPr/>
        <a:lstStyle/>
        <a:p>
          <a:endParaRPr lang="en-US" sz="1600">
            <a:latin typeface="Proxima Nova" pitchFamily="50" charset="0"/>
          </a:endParaRPr>
        </a:p>
      </dgm:t>
    </dgm:pt>
    <dgm:pt modelId="{E9D5BD3E-CCC0-4599-868B-CA237B2C09AE}">
      <dgm:prSet phldrT="[Text]" custT="1"/>
      <dgm:spPr/>
      <dgm:t>
        <a:bodyPr/>
        <a:lstStyle/>
        <a:p>
          <a:r>
            <a:rPr lang="en-US" sz="1400" dirty="0" smtClean="0">
              <a:latin typeface="Proxima Nova" pitchFamily="50" charset="0"/>
            </a:rPr>
            <a:t>Improve denials or loss of revenue by submitting correct data</a:t>
          </a:r>
          <a:endParaRPr lang="en-US" sz="1400" dirty="0">
            <a:latin typeface="Proxima Nova" pitchFamily="50" charset="0"/>
          </a:endParaRPr>
        </a:p>
      </dgm:t>
    </dgm:pt>
    <dgm:pt modelId="{763F0D39-B377-4494-AAE3-F2A31BEDDE4D}" type="parTrans" cxnId="{8559B0FE-071C-49FA-A2FF-3EAC05A99389}">
      <dgm:prSet/>
      <dgm:spPr/>
      <dgm:t>
        <a:bodyPr/>
        <a:lstStyle/>
        <a:p>
          <a:endParaRPr lang="en-US" sz="1600">
            <a:latin typeface="Proxima Nova" pitchFamily="50" charset="0"/>
          </a:endParaRPr>
        </a:p>
      </dgm:t>
    </dgm:pt>
    <dgm:pt modelId="{23D1D5BA-FADF-4A74-A129-B18E459870D1}" type="sibTrans" cxnId="{8559B0FE-071C-49FA-A2FF-3EAC05A99389}">
      <dgm:prSet/>
      <dgm:spPr/>
      <dgm:t>
        <a:bodyPr/>
        <a:lstStyle/>
        <a:p>
          <a:endParaRPr lang="en-US" sz="1600">
            <a:latin typeface="Proxima Nova" pitchFamily="50" charset="0"/>
          </a:endParaRPr>
        </a:p>
      </dgm:t>
    </dgm:pt>
    <dgm:pt modelId="{828A0003-594F-47FF-B83E-F17D539C0AD9}">
      <dgm:prSet phldrT="[Text]" custT="1"/>
      <dgm:spPr/>
      <dgm:t>
        <a:bodyPr/>
        <a:lstStyle/>
        <a:p>
          <a:r>
            <a:rPr lang="en-US" sz="1600" dirty="0" smtClean="0">
              <a:latin typeface="Proxima Nova" pitchFamily="50" charset="0"/>
            </a:rPr>
            <a:t>People</a:t>
          </a:r>
          <a:endParaRPr lang="en-US" sz="1600" dirty="0">
            <a:latin typeface="Proxima Nova" pitchFamily="50" charset="0"/>
          </a:endParaRPr>
        </a:p>
      </dgm:t>
    </dgm:pt>
    <dgm:pt modelId="{7298A130-2D36-4D77-9C43-4C3FFC701FFA}" type="parTrans" cxnId="{DCAD015D-A40C-4784-8705-856449D391DA}">
      <dgm:prSet/>
      <dgm:spPr/>
      <dgm:t>
        <a:bodyPr/>
        <a:lstStyle/>
        <a:p>
          <a:endParaRPr lang="en-US" sz="1600">
            <a:latin typeface="Proxima Nova" pitchFamily="50" charset="0"/>
          </a:endParaRPr>
        </a:p>
      </dgm:t>
    </dgm:pt>
    <dgm:pt modelId="{69D480FF-39CE-4114-A882-71592F0596A9}" type="sibTrans" cxnId="{DCAD015D-A40C-4784-8705-856449D391DA}">
      <dgm:prSet/>
      <dgm:spPr/>
      <dgm:t>
        <a:bodyPr/>
        <a:lstStyle/>
        <a:p>
          <a:endParaRPr lang="en-US" sz="1600">
            <a:latin typeface="Proxima Nova" pitchFamily="50" charset="0"/>
          </a:endParaRPr>
        </a:p>
      </dgm:t>
    </dgm:pt>
    <dgm:pt modelId="{1418C443-0D6D-42B8-823E-1140AF276990}">
      <dgm:prSet phldrT="[Text]" custT="1"/>
      <dgm:spPr/>
      <dgm:t>
        <a:bodyPr/>
        <a:lstStyle/>
        <a:p>
          <a:r>
            <a:rPr lang="en-US" sz="1400" dirty="0" smtClean="0">
              <a:latin typeface="Proxima Nova" pitchFamily="50" charset="0"/>
            </a:rPr>
            <a:t>Improve caregiver satisfaction by providing clinicians with the correct information to perform their jobs</a:t>
          </a:r>
          <a:endParaRPr lang="en-US" sz="1400" dirty="0">
            <a:latin typeface="Proxima Nova" pitchFamily="50" charset="0"/>
          </a:endParaRPr>
        </a:p>
      </dgm:t>
    </dgm:pt>
    <dgm:pt modelId="{256321F1-5ADB-4EA6-86DF-14A88DCEE036}" type="parTrans" cxnId="{DF6EC87B-0CEB-4ED5-83CC-C0EF48FCF2BF}">
      <dgm:prSet/>
      <dgm:spPr/>
      <dgm:t>
        <a:bodyPr/>
        <a:lstStyle/>
        <a:p>
          <a:endParaRPr lang="en-US" sz="1600">
            <a:latin typeface="Proxima Nova" pitchFamily="50" charset="0"/>
          </a:endParaRPr>
        </a:p>
      </dgm:t>
    </dgm:pt>
    <dgm:pt modelId="{8C68C765-C2E3-4C8D-AF47-0331885AAD8D}" type="sibTrans" cxnId="{DF6EC87B-0CEB-4ED5-83CC-C0EF48FCF2BF}">
      <dgm:prSet/>
      <dgm:spPr/>
      <dgm:t>
        <a:bodyPr/>
        <a:lstStyle/>
        <a:p>
          <a:endParaRPr lang="en-US" sz="1600">
            <a:latin typeface="Proxima Nova" pitchFamily="50" charset="0"/>
          </a:endParaRPr>
        </a:p>
      </dgm:t>
    </dgm:pt>
    <dgm:pt modelId="{59303BB2-7847-47C5-A9B0-0A4C42425A7C}" type="pres">
      <dgm:prSet presAssocID="{18CAA220-18E9-482F-9F0F-1D87F895B1B9}" presName="Name0" presStyleCnt="0">
        <dgm:presLayoutVars>
          <dgm:dir/>
          <dgm:animLvl val="lvl"/>
          <dgm:resizeHandles val="exact"/>
        </dgm:presLayoutVars>
      </dgm:prSet>
      <dgm:spPr/>
      <dgm:t>
        <a:bodyPr/>
        <a:lstStyle/>
        <a:p>
          <a:endParaRPr lang="en-US"/>
        </a:p>
      </dgm:t>
    </dgm:pt>
    <dgm:pt modelId="{9A824176-0DB9-403B-B3A2-ADE917EFF0A8}" type="pres">
      <dgm:prSet presAssocID="{845218C9-B57E-4DF3-81EA-B323FF0C7FD2}" presName="composite" presStyleCnt="0"/>
      <dgm:spPr/>
    </dgm:pt>
    <dgm:pt modelId="{609C70EA-C0E7-484D-8BB8-90C96BF04A11}" type="pres">
      <dgm:prSet presAssocID="{845218C9-B57E-4DF3-81EA-B323FF0C7FD2}" presName="parTx" presStyleLbl="alignNode1" presStyleIdx="0" presStyleCnt="4">
        <dgm:presLayoutVars>
          <dgm:chMax val="0"/>
          <dgm:chPref val="0"/>
          <dgm:bulletEnabled val="1"/>
        </dgm:presLayoutVars>
      </dgm:prSet>
      <dgm:spPr/>
      <dgm:t>
        <a:bodyPr/>
        <a:lstStyle/>
        <a:p>
          <a:endParaRPr lang="en-US"/>
        </a:p>
      </dgm:t>
    </dgm:pt>
    <dgm:pt modelId="{51D5D90E-8D11-4368-AFA9-4B65B06E4B2D}" type="pres">
      <dgm:prSet presAssocID="{845218C9-B57E-4DF3-81EA-B323FF0C7FD2}" presName="desTx" presStyleLbl="alignAccFollowNode1" presStyleIdx="0" presStyleCnt="4">
        <dgm:presLayoutVars>
          <dgm:bulletEnabled val="1"/>
        </dgm:presLayoutVars>
      </dgm:prSet>
      <dgm:spPr/>
      <dgm:t>
        <a:bodyPr/>
        <a:lstStyle/>
        <a:p>
          <a:endParaRPr lang="en-US"/>
        </a:p>
      </dgm:t>
    </dgm:pt>
    <dgm:pt modelId="{00125930-4BA9-461D-98D1-384A1D9BA9DE}" type="pres">
      <dgm:prSet presAssocID="{53EC8DCD-3888-4EB6-864A-9836AFA65377}" presName="space" presStyleCnt="0"/>
      <dgm:spPr/>
    </dgm:pt>
    <dgm:pt modelId="{0B47E0F0-2466-419A-B86C-483278C6B50B}" type="pres">
      <dgm:prSet presAssocID="{2C3C8500-8F6D-43BD-B621-1ACEF1390066}" presName="composite" presStyleCnt="0"/>
      <dgm:spPr/>
    </dgm:pt>
    <dgm:pt modelId="{42A0DC42-0EF6-45ED-B5B3-61D58247CB92}" type="pres">
      <dgm:prSet presAssocID="{2C3C8500-8F6D-43BD-B621-1ACEF1390066}" presName="parTx" presStyleLbl="alignNode1" presStyleIdx="1" presStyleCnt="4">
        <dgm:presLayoutVars>
          <dgm:chMax val="0"/>
          <dgm:chPref val="0"/>
          <dgm:bulletEnabled val="1"/>
        </dgm:presLayoutVars>
      </dgm:prSet>
      <dgm:spPr/>
      <dgm:t>
        <a:bodyPr/>
        <a:lstStyle/>
        <a:p>
          <a:endParaRPr lang="en-US"/>
        </a:p>
      </dgm:t>
    </dgm:pt>
    <dgm:pt modelId="{56643D5C-BC1D-4F73-92B6-353F2461D0DF}" type="pres">
      <dgm:prSet presAssocID="{2C3C8500-8F6D-43BD-B621-1ACEF1390066}" presName="desTx" presStyleLbl="alignAccFollowNode1" presStyleIdx="1" presStyleCnt="4">
        <dgm:presLayoutVars>
          <dgm:bulletEnabled val="1"/>
        </dgm:presLayoutVars>
      </dgm:prSet>
      <dgm:spPr/>
      <dgm:t>
        <a:bodyPr/>
        <a:lstStyle/>
        <a:p>
          <a:endParaRPr lang="en-US"/>
        </a:p>
      </dgm:t>
    </dgm:pt>
    <dgm:pt modelId="{EDF9ACE6-2CEE-47E2-92D1-8AAEE775583D}" type="pres">
      <dgm:prSet presAssocID="{86036C91-3016-452C-898A-1B790FF4920D}" presName="space" presStyleCnt="0"/>
      <dgm:spPr/>
    </dgm:pt>
    <dgm:pt modelId="{D90E5591-A937-40A1-AF04-A8739B84978B}" type="pres">
      <dgm:prSet presAssocID="{5ECED250-CB95-4543-957D-E11C1F11F971}" presName="composite" presStyleCnt="0"/>
      <dgm:spPr/>
    </dgm:pt>
    <dgm:pt modelId="{0A5380BC-085A-4EBF-AB38-5836C443CF4E}" type="pres">
      <dgm:prSet presAssocID="{5ECED250-CB95-4543-957D-E11C1F11F971}" presName="parTx" presStyleLbl="alignNode1" presStyleIdx="2" presStyleCnt="4">
        <dgm:presLayoutVars>
          <dgm:chMax val="0"/>
          <dgm:chPref val="0"/>
          <dgm:bulletEnabled val="1"/>
        </dgm:presLayoutVars>
      </dgm:prSet>
      <dgm:spPr/>
      <dgm:t>
        <a:bodyPr/>
        <a:lstStyle/>
        <a:p>
          <a:endParaRPr lang="en-US"/>
        </a:p>
      </dgm:t>
    </dgm:pt>
    <dgm:pt modelId="{321DAE9E-9160-4BAE-8B79-353527A2EDAE}" type="pres">
      <dgm:prSet presAssocID="{5ECED250-CB95-4543-957D-E11C1F11F971}" presName="desTx" presStyleLbl="alignAccFollowNode1" presStyleIdx="2" presStyleCnt="4">
        <dgm:presLayoutVars>
          <dgm:bulletEnabled val="1"/>
        </dgm:presLayoutVars>
      </dgm:prSet>
      <dgm:spPr/>
      <dgm:t>
        <a:bodyPr/>
        <a:lstStyle/>
        <a:p>
          <a:endParaRPr lang="en-US"/>
        </a:p>
      </dgm:t>
    </dgm:pt>
    <dgm:pt modelId="{509837B9-3B9E-4816-960C-AF7CEFC75608}" type="pres">
      <dgm:prSet presAssocID="{BCA945BA-D3C6-4207-BE0B-C84A51C2C40F}" presName="space" presStyleCnt="0"/>
      <dgm:spPr/>
    </dgm:pt>
    <dgm:pt modelId="{A475C30B-993E-4645-85B7-EEA3D4822189}" type="pres">
      <dgm:prSet presAssocID="{828A0003-594F-47FF-B83E-F17D539C0AD9}" presName="composite" presStyleCnt="0"/>
      <dgm:spPr/>
    </dgm:pt>
    <dgm:pt modelId="{51282946-A937-4917-8E31-B1A28FF30439}" type="pres">
      <dgm:prSet presAssocID="{828A0003-594F-47FF-B83E-F17D539C0AD9}" presName="parTx" presStyleLbl="alignNode1" presStyleIdx="3" presStyleCnt="4">
        <dgm:presLayoutVars>
          <dgm:chMax val="0"/>
          <dgm:chPref val="0"/>
          <dgm:bulletEnabled val="1"/>
        </dgm:presLayoutVars>
      </dgm:prSet>
      <dgm:spPr/>
      <dgm:t>
        <a:bodyPr/>
        <a:lstStyle/>
        <a:p>
          <a:endParaRPr lang="en-US"/>
        </a:p>
      </dgm:t>
    </dgm:pt>
    <dgm:pt modelId="{4942D0D3-D1BA-4324-B997-CDB1917FD9A9}" type="pres">
      <dgm:prSet presAssocID="{828A0003-594F-47FF-B83E-F17D539C0AD9}" presName="desTx" presStyleLbl="alignAccFollowNode1" presStyleIdx="3" presStyleCnt="4">
        <dgm:presLayoutVars>
          <dgm:bulletEnabled val="1"/>
        </dgm:presLayoutVars>
      </dgm:prSet>
      <dgm:spPr/>
      <dgm:t>
        <a:bodyPr/>
        <a:lstStyle/>
        <a:p>
          <a:endParaRPr lang="en-US"/>
        </a:p>
      </dgm:t>
    </dgm:pt>
  </dgm:ptLst>
  <dgm:cxnLst>
    <dgm:cxn modelId="{C289B87F-9074-4DA2-B42D-2944FBC0271A}" type="presOf" srcId="{E9D5BD3E-CCC0-4599-868B-CA237B2C09AE}" destId="{321DAE9E-9160-4BAE-8B79-353527A2EDAE}" srcOrd="0" destOrd="0" presId="urn:microsoft.com/office/officeart/2005/8/layout/hList1"/>
    <dgm:cxn modelId="{795BC4E2-ADD0-4D5B-831A-C662B8F374D5}" type="presOf" srcId="{18CAA220-18E9-482F-9F0F-1D87F895B1B9}" destId="{59303BB2-7847-47C5-A9B0-0A4C42425A7C}" srcOrd="0" destOrd="0" presId="urn:microsoft.com/office/officeart/2005/8/layout/hList1"/>
    <dgm:cxn modelId="{AD53C2C8-DD39-408E-8654-F83C08B08B10}" type="presOf" srcId="{5C61DF68-DFEE-4062-902F-ED49B945AB2F}" destId="{51D5D90E-8D11-4368-AFA9-4B65B06E4B2D}" srcOrd="0" destOrd="0" presId="urn:microsoft.com/office/officeart/2005/8/layout/hList1"/>
    <dgm:cxn modelId="{BAACEBF6-D49B-4F9D-92FC-7209DEF2F3FD}" type="presOf" srcId="{845218C9-B57E-4DF3-81EA-B323FF0C7FD2}" destId="{609C70EA-C0E7-484D-8BB8-90C96BF04A11}" srcOrd="0" destOrd="0" presId="urn:microsoft.com/office/officeart/2005/8/layout/hList1"/>
    <dgm:cxn modelId="{E7D42CED-1FD0-40CE-825E-D3EA0246575F}" type="presOf" srcId="{5ECED250-CB95-4543-957D-E11C1F11F971}" destId="{0A5380BC-085A-4EBF-AB38-5836C443CF4E}" srcOrd="0" destOrd="0" presId="urn:microsoft.com/office/officeart/2005/8/layout/hList1"/>
    <dgm:cxn modelId="{2A4BE2C6-4A9B-4ACF-B424-FB64DC4FC6DD}" srcId="{18CAA220-18E9-482F-9F0F-1D87F895B1B9}" destId="{845218C9-B57E-4DF3-81EA-B323FF0C7FD2}" srcOrd="0" destOrd="0" parTransId="{F496C874-C71D-4A3C-B736-B706A7210243}" sibTransId="{53EC8DCD-3888-4EB6-864A-9836AFA65377}"/>
    <dgm:cxn modelId="{8559B0FE-071C-49FA-A2FF-3EAC05A99389}" srcId="{5ECED250-CB95-4543-957D-E11C1F11F971}" destId="{E9D5BD3E-CCC0-4599-868B-CA237B2C09AE}" srcOrd="0" destOrd="0" parTransId="{763F0D39-B377-4494-AAE3-F2A31BEDDE4D}" sibTransId="{23D1D5BA-FADF-4A74-A129-B18E459870D1}"/>
    <dgm:cxn modelId="{DCAD015D-A40C-4784-8705-856449D391DA}" srcId="{18CAA220-18E9-482F-9F0F-1D87F895B1B9}" destId="{828A0003-594F-47FF-B83E-F17D539C0AD9}" srcOrd="3" destOrd="0" parTransId="{7298A130-2D36-4D77-9C43-4C3FFC701FFA}" sibTransId="{69D480FF-39CE-4114-A882-71592F0596A9}"/>
    <dgm:cxn modelId="{DF6EC87B-0CEB-4ED5-83CC-C0EF48FCF2BF}" srcId="{828A0003-594F-47FF-B83E-F17D539C0AD9}" destId="{1418C443-0D6D-42B8-823E-1140AF276990}" srcOrd="0" destOrd="0" parTransId="{256321F1-5ADB-4EA6-86DF-14A88DCEE036}" sibTransId="{8C68C765-C2E3-4C8D-AF47-0331885AAD8D}"/>
    <dgm:cxn modelId="{7B369A0F-53B3-4253-B8B0-2C6AA6E6C3CB}" srcId="{18CAA220-18E9-482F-9F0F-1D87F895B1B9}" destId="{5ECED250-CB95-4543-957D-E11C1F11F971}" srcOrd="2" destOrd="0" parTransId="{DD9D4BF7-78CE-42D3-9737-41490F000813}" sibTransId="{BCA945BA-D3C6-4207-BE0B-C84A51C2C40F}"/>
    <dgm:cxn modelId="{4D2F1997-3B58-4C92-B720-9917871BE3F1}" type="presOf" srcId="{1418C443-0D6D-42B8-823E-1140AF276990}" destId="{4942D0D3-D1BA-4324-B997-CDB1917FD9A9}" srcOrd="0" destOrd="0" presId="urn:microsoft.com/office/officeart/2005/8/layout/hList1"/>
    <dgm:cxn modelId="{87DE56D3-5E92-4FBE-AF0F-857548A3C0C9}" srcId="{18CAA220-18E9-482F-9F0F-1D87F895B1B9}" destId="{2C3C8500-8F6D-43BD-B621-1ACEF1390066}" srcOrd="1" destOrd="0" parTransId="{5252D017-072A-4B14-92D3-6999927DF39B}" sibTransId="{86036C91-3016-452C-898A-1B790FF4920D}"/>
    <dgm:cxn modelId="{F82C2FCA-D4F3-4B5D-91F1-9BB1C11DD98C}" type="presOf" srcId="{2C3C8500-8F6D-43BD-B621-1ACEF1390066}" destId="{42A0DC42-0EF6-45ED-B5B3-61D58247CB92}" srcOrd="0" destOrd="0" presId="urn:microsoft.com/office/officeart/2005/8/layout/hList1"/>
    <dgm:cxn modelId="{B123C43C-BB26-4520-B772-4D8BDD4936D8}" srcId="{845218C9-B57E-4DF3-81EA-B323FF0C7FD2}" destId="{5C61DF68-DFEE-4062-902F-ED49B945AB2F}" srcOrd="0" destOrd="0" parTransId="{8E556424-4FDA-4EE0-97B0-BD76BC366E4B}" sibTransId="{B8B210A6-7221-46EA-9801-A038E54CD509}"/>
    <dgm:cxn modelId="{C29A826A-77E3-45C4-83C9-6A7C5A03B8EA}" srcId="{2C3C8500-8F6D-43BD-B621-1ACEF1390066}" destId="{11F9B041-1A18-4AEE-80FB-02060A6CE049}" srcOrd="0" destOrd="0" parTransId="{01B80BC4-7E25-4864-80A9-C7C30655423E}" sibTransId="{2B5E63DC-D2D3-4F78-9976-9748436D8337}"/>
    <dgm:cxn modelId="{E6B2DD0D-36BA-44F0-AACC-0BE1193D402D}" type="presOf" srcId="{11F9B041-1A18-4AEE-80FB-02060A6CE049}" destId="{56643D5C-BC1D-4F73-92B6-353F2461D0DF}" srcOrd="0" destOrd="0" presId="urn:microsoft.com/office/officeart/2005/8/layout/hList1"/>
    <dgm:cxn modelId="{8697AEFB-40DE-4C58-BC8F-7AE0EF59071F}" type="presOf" srcId="{828A0003-594F-47FF-B83E-F17D539C0AD9}" destId="{51282946-A937-4917-8E31-B1A28FF30439}" srcOrd="0" destOrd="0" presId="urn:microsoft.com/office/officeart/2005/8/layout/hList1"/>
    <dgm:cxn modelId="{47FD3684-41E6-4238-82B1-F16223F5067F}" type="presParOf" srcId="{59303BB2-7847-47C5-A9B0-0A4C42425A7C}" destId="{9A824176-0DB9-403B-B3A2-ADE917EFF0A8}" srcOrd="0" destOrd="0" presId="urn:microsoft.com/office/officeart/2005/8/layout/hList1"/>
    <dgm:cxn modelId="{6B28BA49-81B5-4319-BC84-CCF3DE29C1B4}" type="presParOf" srcId="{9A824176-0DB9-403B-B3A2-ADE917EFF0A8}" destId="{609C70EA-C0E7-484D-8BB8-90C96BF04A11}" srcOrd="0" destOrd="0" presId="urn:microsoft.com/office/officeart/2005/8/layout/hList1"/>
    <dgm:cxn modelId="{509D30E8-2576-43E2-8FE8-066306941B41}" type="presParOf" srcId="{9A824176-0DB9-403B-B3A2-ADE917EFF0A8}" destId="{51D5D90E-8D11-4368-AFA9-4B65B06E4B2D}" srcOrd="1" destOrd="0" presId="urn:microsoft.com/office/officeart/2005/8/layout/hList1"/>
    <dgm:cxn modelId="{12E949FD-BC1A-4AEB-91CD-D9A099DDEA36}" type="presParOf" srcId="{59303BB2-7847-47C5-A9B0-0A4C42425A7C}" destId="{00125930-4BA9-461D-98D1-384A1D9BA9DE}" srcOrd="1" destOrd="0" presId="urn:microsoft.com/office/officeart/2005/8/layout/hList1"/>
    <dgm:cxn modelId="{E5232B39-B606-44D2-9F04-D807F23CA0E4}" type="presParOf" srcId="{59303BB2-7847-47C5-A9B0-0A4C42425A7C}" destId="{0B47E0F0-2466-419A-B86C-483278C6B50B}" srcOrd="2" destOrd="0" presId="urn:microsoft.com/office/officeart/2005/8/layout/hList1"/>
    <dgm:cxn modelId="{5DBE7F56-8EF2-4220-822C-019C0F170A56}" type="presParOf" srcId="{0B47E0F0-2466-419A-B86C-483278C6B50B}" destId="{42A0DC42-0EF6-45ED-B5B3-61D58247CB92}" srcOrd="0" destOrd="0" presId="urn:microsoft.com/office/officeart/2005/8/layout/hList1"/>
    <dgm:cxn modelId="{3ECF34D2-270E-437F-91BF-F2D144B66E4C}" type="presParOf" srcId="{0B47E0F0-2466-419A-B86C-483278C6B50B}" destId="{56643D5C-BC1D-4F73-92B6-353F2461D0DF}" srcOrd="1" destOrd="0" presId="urn:microsoft.com/office/officeart/2005/8/layout/hList1"/>
    <dgm:cxn modelId="{102CFF5F-5E97-4990-AD1C-CF205BE674BF}" type="presParOf" srcId="{59303BB2-7847-47C5-A9B0-0A4C42425A7C}" destId="{EDF9ACE6-2CEE-47E2-92D1-8AAEE775583D}" srcOrd="3" destOrd="0" presId="urn:microsoft.com/office/officeart/2005/8/layout/hList1"/>
    <dgm:cxn modelId="{C9BC8D80-38A2-4C8D-8F24-0B9E68774DEF}" type="presParOf" srcId="{59303BB2-7847-47C5-A9B0-0A4C42425A7C}" destId="{D90E5591-A937-40A1-AF04-A8739B84978B}" srcOrd="4" destOrd="0" presId="urn:microsoft.com/office/officeart/2005/8/layout/hList1"/>
    <dgm:cxn modelId="{BFA700A5-24DF-42E4-A450-8E69F2744808}" type="presParOf" srcId="{D90E5591-A937-40A1-AF04-A8739B84978B}" destId="{0A5380BC-085A-4EBF-AB38-5836C443CF4E}" srcOrd="0" destOrd="0" presId="urn:microsoft.com/office/officeart/2005/8/layout/hList1"/>
    <dgm:cxn modelId="{2404AA30-3417-44D4-A681-5A07E6779ADE}" type="presParOf" srcId="{D90E5591-A937-40A1-AF04-A8739B84978B}" destId="{321DAE9E-9160-4BAE-8B79-353527A2EDAE}" srcOrd="1" destOrd="0" presId="urn:microsoft.com/office/officeart/2005/8/layout/hList1"/>
    <dgm:cxn modelId="{4BC2C626-6385-4DAB-B301-187938BC1EEE}" type="presParOf" srcId="{59303BB2-7847-47C5-A9B0-0A4C42425A7C}" destId="{509837B9-3B9E-4816-960C-AF7CEFC75608}" srcOrd="5" destOrd="0" presId="urn:microsoft.com/office/officeart/2005/8/layout/hList1"/>
    <dgm:cxn modelId="{D7CD57B7-18EB-496B-8DF0-67DC162C963D}" type="presParOf" srcId="{59303BB2-7847-47C5-A9B0-0A4C42425A7C}" destId="{A475C30B-993E-4645-85B7-EEA3D4822189}" srcOrd="6" destOrd="0" presId="urn:microsoft.com/office/officeart/2005/8/layout/hList1"/>
    <dgm:cxn modelId="{474B7018-A728-4614-8E52-9A072495B3AE}" type="presParOf" srcId="{A475C30B-993E-4645-85B7-EEA3D4822189}" destId="{51282946-A937-4917-8E31-B1A28FF30439}" srcOrd="0" destOrd="0" presId="urn:microsoft.com/office/officeart/2005/8/layout/hList1"/>
    <dgm:cxn modelId="{8BFE27A6-94B5-47A3-A048-385580E6A226}" type="presParOf" srcId="{A475C30B-993E-4645-85B7-EEA3D4822189}" destId="{4942D0D3-D1BA-4324-B997-CDB1917FD9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C70EA-C0E7-484D-8BB8-90C96BF04A11}">
      <dsp:nvSpPr>
        <dsp:cNvPr id="0" name=""/>
        <dsp:cNvSpPr/>
      </dsp:nvSpPr>
      <dsp:spPr>
        <a:xfrm>
          <a:off x="3180" y="963"/>
          <a:ext cx="1912180" cy="76487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latin typeface="Proxima Nova" pitchFamily="50" charset="0"/>
            </a:rPr>
            <a:t>Quality</a:t>
          </a:r>
          <a:endParaRPr lang="en-US" sz="1600" kern="1200" dirty="0">
            <a:latin typeface="Proxima Nova" pitchFamily="50" charset="0"/>
          </a:endParaRPr>
        </a:p>
      </dsp:txBody>
      <dsp:txXfrm>
        <a:off x="3180" y="963"/>
        <a:ext cx="1912180" cy="764872"/>
      </dsp:txXfrm>
    </dsp:sp>
    <dsp:sp modelId="{51D5D90E-8D11-4368-AFA9-4B65B06E4B2D}">
      <dsp:nvSpPr>
        <dsp:cNvPr id="0" name=""/>
        <dsp:cNvSpPr/>
      </dsp:nvSpPr>
      <dsp:spPr>
        <a:xfrm>
          <a:off x="3180" y="765836"/>
          <a:ext cx="1912180" cy="197640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Proxima Nova" pitchFamily="50" charset="0"/>
            </a:rPr>
            <a:t>Improved clinical outcomes by allowing the correct data to be available as needed for patients </a:t>
          </a:r>
          <a:endParaRPr lang="en-US" sz="1400" kern="1200" dirty="0">
            <a:latin typeface="Proxima Nova" pitchFamily="50" charset="0"/>
          </a:endParaRPr>
        </a:p>
      </dsp:txBody>
      <dsp:txXfrm>
        <a:off x="3180" y="765836"/>
        <a:ext cx="1912180" cy="1976400"/>
      </dsp:txXfrm>
    </dsp:sp>
    <dsp:sp modelId="{42A0DC42-0EF6-45ED-B5B3-61D58247CB92}">
      <dsp:nvSpPr>
        <dsp:cNvPr id="0" name=""/>
        <dsp:cNvSpPr/>
      </dsp:nvSpPr>
      <dsp:spPr>
        <a:xfrm>
          <a:off x="2183066" y="963"/>
          <a:ext cx="1912180" cy="764872"/>
        </a:xfrm>
        <a:prstGeom prst="rect">
          <a:avLst/>
        </a:prstGeom>
        <a:gradFill rotWithShape="0">
          <a:gsLst>
            <a:gs pos="0">
              <a:schemeClr val="accent4">
                <a:hueOff val="3042719"/>
                <a:satOff val="0"/>
                <a:lumOff val="-9935"/>
                <a:alphaOff val="0"/>
                <a:tint val="100000"/>
                <a:shade val="100000"/>
                <a:satMod val="130000"/>
              </a:schemeClr>
            </a:gs>
            <a:gs pos="100000">
              <a:schemeClr val="accent4">
                <a:hueOff val="3042719"/>
                <a:satOff val="0"/>
                <a:lumOff val="-9935"/>
                <a:alphaOff val="0"/>
                <a:tint val="50000"/>
                <a:shade val="100000"/>
                <a:satMod val="350000"/>
              </a:schemeClr>
            </a:gs>
          </a:gsLst>
          <a:lin ang="16200000" scaled="0"/>
        </a:gradFill>
        <a:ln w="9525" cap="flat" cmpd="sng" algn="ctr">
          <a:solidFill>
            <a:schemeClr val="accent4">
              <a:hueOff val="3042719"/>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latin typeface="Proxima Nova" pitchFamily="50" charset="0"/>
            </a:rPr>
            <a:t>Service</a:t>
          </a:r>
          <a:endParaRPr lang="en-US" sz="1600" kern="1200" dirty="0">
            <a:latin typeface="Proxima Nova" pitchFamily="50" charset="0"/>
          </a:endParaRPr>
        </a:p>
      </dsp:txBody>
      <dsp:txXfrm>
        <a:off x="2183066" y="963"/>
        <a:ext cx="1912180" cy="764872"/>
      </dsp:txXfrm>
    </dsp:sp>
    <dsp:sp modelId="{56643D5C-BC1D-4F73-92B6-353F2461D0DF}">
      <dsp:nvSpPr>
        <dsp:cNvPr id="0" name=""/>
        <dsp:cNvSpPr/>
      </dsp:nvSpPr>
      <dsp:spPr>
        <a:xfrm>
          <a:off x="2183066" y="765836"/>
          <a:ext cx="1912180" cy="1976400"/>
        </a:xfrm>
        <a:prstGeom prst="rect">
          <a:avLst/>
        </a:prstGeom>
        <a:solidFill>
          <a:schemeClr val="accent4">
            <a:tint val="40000"/>
            <a:alpha val="90000"/>
            <a:hueOff val="3336290"/>
            <a:satOff val="-24405"/>
            <a:lumOff val="-2147"/>
            <a:alphaOff val="0"/>
          </a:schemeClr>
        </a:solidFill>
        <a:ln w="9525" cap="flat" cmpd="sng" algn="ctr">
          <a:solidFill>
            <a:schemeClr val="accent4">
              <a:tint val="40000"/>
              <a:alpha val="90000"/>
              <a:hueOff val="3336290"/>
              <a:satOff val="-24405"/>
              <a:lumOff val="-21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Proxima Nova" pitchFamily="50" charset="0"/>
            </a:rPr>
            <a:t>Move patients through the system more efficiently and reduce the possibility of missed authorizations/in-correct reviews</a:t>
          </a:r>
          <a:endParaRPr lang="en-US" sz="1400" kern="1200" dirty="0">
            <a:latin typeface="Proxima Nova" pitchFamily="50" charset="0"/>
          </a:endParaRPr>
        </a:p>
      </dsp:txBody>
      <dsp:txXfrm>
        <a:off x="2183066" y="765836"/>
        <a:ext cx="1912180" cy="1976400"/>
      </dsp:txXfrm>
    </dsp:sp>
    <dsp:sp modelId="{0A5380BC-085A-4EBF-AB38-5836C443CF4E}">
      <dsp:nvSpPr>
        <dsp:cNvPr id="0" name=""/>
        <dsp:cNvSpPr/>
      </dsp:nvSpPr>
      <dsp:spPr>
        <a:xfrm>
          <a:off x="4362952" y="963"/>
          <a:ext cx="1912180" cy="764872"/>
        </a:xfrm>
        <a:prstGeom prst="rect">
          <a:avLst/>
        </a:prstGeom>
        <a:gradFill rotWithShape="0">
          <a:gsLst>
            <a:gs pos="0">
              <a:schemeClr val="accent4">
                <a:hueOff val="6085439"/>
                <a:satOff val="0"/>
                <a:lumOff val="-19869"/>
                <a:alphaOff val="0"/>
                <a:tint val="100000"/>
                <a:shade val="100000"/>
                <a:satMod val="130000"/>
              </a:schemeClr>
            </a:gs>
            <a:gs pos="100000">
              <a:schemeClr val="accent4">
                <a:hueOff val="6085439"/>
                <a:satOff val="0"/>
                <a:lumOff val="-19869"/>
                <a:alphaOff val="0"/>
                <a:tint val="50000"/>
                <a:shade val="100000"/>
                <a:satMod val="350000"/>
              </a:schemeClr>
            </a:gs>
          </a:gsLst>
          <a:lin ang="16200000" scaled="0"/>
        </a:gradFill>
        <a:ln w="9525" cap="flat" cmpd="sng" algn="ctr">
          <a:solidFill>
            <a:schemeClr val="accent4">
              <a:hueOff val="6085439"/>
              <a:satOff val="0"/>
              <a:lumOff val="-1986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latin typeface="Proxima Nova" pitchFamily="50" charset="0"/>
            </a:rPr>
            <a:t>Premium</a:t>
          </a:r>
          <a:endParaRPr lang="en-US" sz="1600" kern="1200" dirty="0">
            <a:latin typeface="Proxima Nova" pitchFamily="50" charset="0"/>
          </a:endParaRPr>
        </a:p>
      </dsp:txBody>
      <dsp:txXfrm>
        <a:off x="4362952" y="963"/>
        <a:ext cx="1912180" cy="764872"/>
      </dsp:txXfrm>
    </dsp:sp>
    <dsp:sp modelId="{321DAE9E-9160-4BAE-8B79-353527A2EDAE}">
      <dsp:nvSpPr>
        <dsp:cNvPr id="0" name=""/>
        <dsp:cNvSpPr/>
      </dsp:nvSpPr>
      <dsp:spPr>
        <a:xfrm>
          <a:off x="4362952" y="765836"/>
          <a:ext cx="1912180" cy="1976400"/>
        </a:xfrm>
        <a:prstGeom prst="rect">
          <a:avLst/>
        </a:prstGeom>
        <a:solidFill>
          <a:schemeClr val="accent4">
            <a:tint val="40000"/>
            <a:alpha val="90000"/>
            <a:hueOff val="6672579"/>
            <a:satOff val="-48811"/>
            <a:lumOff val="-4294"/>
            <a:alphaOff val="0"/>
          </a:schemeClr>
        </a:solidFill>
        <a:ln w="9525" cap="flat" cmpd="sng" algn="ctr">
          <a:solidFill>
            <a:schemeClr val="accent4">
              <a:tint val="40000"/>
              <a:alpha val="90000"/>
              <a:hueOff val="6672579"/>
              <a:satOff val="-48811"/>
              <a:lumOff val="-429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Proxima Nova" pitchFamily="50" charset="0"/>
            </a:rPr>
            <a:t>Improve denials or loss of revenue by submitting correct data</a:t>
          </a:r>
          <a:endParaRPr lang="en-US" sz="1400" kern="1200" dirty="0">
            <a:latin typeface="Proxima Nova" pitchFamily="50" charset="0"/>
          </a:endParaRPr>
        </a:p>
      </dsp:txBody>
      <dsp:txXfrm>
        <a:off x="4362952" y="765836"/>
        <a:ext cx="1912180" cy="1976400"/>
      </dsp:txXfrm>
    </dsp:sp>
    <dsp:sp modelId="{51282946-A937-4917-8E31-B1A28FF30439}">
      <dsp:nvSpPr>
        <dsp:cNvPr id="0" name=""/>
        <dsp:cNvSpPr/>
      </dsp:nvSpPr>
      <dsp:spPr>
        <a:xfrm>
          <a:off x="6542838" y="963"/>
          <a:ext cx="1912180" cy="764872"/>
        </a:xfrm>
        <a:prstGeom prst="rect">
          <a:avLst/>
        </a:prstGeom>
        <a:gradFill rotWithShape="0">
          <a:gsLst>
            <a:gs pos="0">
              <a:schemeClr val="accent4">
                <a:hueOff val="9128158"/>
                <a:satOff val="0"/>
                <a:lumOff val="-29804"/>
                <a:alphaOff val="0"/>
                <a:tint val="100000"/>
                <a:shade val="100000"/>
                <a:satMod val="130000"/>
              </a:schemeClr>
            </a:gs>
            <a:gs pos="100000">
              <a:schemeClr val="accent4">
                <a:hueOff val="9128158"/>
                <a:satOff val="0"/>
                <a:lumOff val="-29804"/>
                <a:alphaOff val="0"/>
                <a:tint val="50000"/>
                <a:shade val="100000"/>
                <a:satMod val="350000"/>
              </a:schemeClr>
            </a:gs>
          </a:gsLst>
          <a:lin ang="16200000" scaled="0"/>
        </a:gradFill>
        <a:ln w="9525" cap="flat" cmpd="sng" algn="ctr">
          <a:solidFill>
            <a:schemeClr val="accent4">
              <a:hueOff val="9128158"/>
              <a:satOff val="0"/>
              <a:lumOff val="-2980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latin typeface="Proxima Nova" pitchFamily="50" charset="0"/>
            </a:rPr>
            <a:t>People</a:t>
          </a:r>
          <a:endParaRPr lang="en-US" sz="1600" kern="1200" dirty="0">
            <a:latin typeface="Proxima Nova" pitchFamily="50" charset="0"/>
          </a:endParaRPr>
        </a:p>
      </dsp:txBody>
      <dsp:txXfrm>
        <a:off x="6542838" y="963"/>
        <a:ext cx="1912180" cy="764872"/>
      </dsp:txXfrm>
    </dsp:sp>
    <dsp:sp modelId="{4942D0D3-D1BA-4324-B997-CDB1917FD9A9}">
      <dsp:nvSpPr>
        <dsp:cNvPr id="0" name=""/>
        <dsp:cNvSpPr/>
      </dsp:nvSpPr>
      <dsp:spPr>
        <a:xfrm>
          <a:off x="6542838" y="765836"/>
          <a:ext cx="1912180" cy="1976400"/>
        </a:xfrm>
        <a:prstGeom prst="rect">
          <a:avLst/>
        </a:prstGeom>
        <a:solidFill>
          <a:schemeClr val="accent4">
            <a:tint val="40000"/>
            <a:alpha val="90000"/>
            <a:hueOff val="10008869"/>
            <a:satOff val="-73216"/>
            <a:lumOff val="-6441"/>
            <a:alphaOff val="0"/>
          </a:schemeClr>
        </a:solidFill>
        <a:ln w="9525" cap="flat" cmpd="sng" algn="ctr">
          <a:solidFill>
            <a:schemeClr val="accent4">
              <a:tint val="40000"/>
              <a:alpha val="90000"/>
              <a:hueOff val="10008869"/>
              <a:satOff val="-73216"/>
              <a:lumOff val="-64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Proxima Nova" pitchFamily="50" charset="0"/>
            </a:rPr>
            <a:t>Improve caregiver satisfaction by providing clinicians with the correct information to perform their jobs</a:t>
          </a:r>
          <a:endParaRPr lang="en-US" sz="1400" kern="1200" dirty="0">
            <a:latin typeface="Proxima Nova" pitchFamily="50" charset="0"/>
          </a:endParaRPr>
        </a:p>
      </dsp:txBody>
      <dsp:txXfrm>
        <a:off x="6542838" y="765836"/>
        <a:ext cx="1912180" cy="19764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53910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130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3932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81000" y="685800"/>
            <a:ext cx="6096000" cy="3429000"/>
          </a:xfrm>
          <a:ln/>
        </p:spPr>
      </p:sp>
      <p:sp>
        <p:nvSpPr>
          <p:cNvPr id="8601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81000" y="685800"/>
            <a:ext cx="6096000" cy="3429000"/>
          </a:xfrm>
          <a:ln/>
        </p:spPr>
      </p:sp>
      <p:sp>
        <p:nvSpPr>
          <p:cNvPr id="8704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81000" y="685800"/>
            <a:ext cx="6096000" cy="3429000"/>
          </a:xfrm>
          <a:ln/>
        </p:spPr>
      </p:sp>
      <p:sp>
        <p:nvSpPr>
          <p:cNvPr id="8806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81000" y="685800"/>
            <a:ext cx="6096000" cy="3429000"/>
          </a:xfrm>
          <a:ln/>
        </p:spPr>
      </p:sp>
      <p:sp>
        <p:nvSpPr>
          <p:cNvPr id="8806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81000" y="685800"/>
            <a:ext cx="6096000" cy="3429000"/>
          </a:xfrm>
          <a:ln/>
        </p:spPr>
      </p:sp>
      <p:sp>
        <p:nvSpPr>
          <p:cNvPr id="89091"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7697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3407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19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81000" y="685800"/>
            <a:ext cx="6096000" cy="3429000"/>
          </a:xfrm>
          <a:ln/>
        </p:spPr>
      </p:sp>
      <p:sp>
        <p:nvSpPr>
          <p:cNvPr id="808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81000" y="685800"/>
            <a:ext cx="6096000" cy="3429000"/>
          </a:xfrm>
          <a:ln/>
        </p:spPr>
      </p:sp>
      <p:sp>
        <p:nvSpPr>
          <p:cNvPr id="808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381000" y="685800"/>
            <a:ext cx="6096000" cy="3429000"/>
          </a:xfrm>
          <a:ln/>
        </p:spPr>
      </p:sp>
      <p:sp>
        <p:nvSpPr>
          <p:cNvPr id="819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545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381000" y="685800"/>
            <a:ext cx="6096000" cy="3429000"/>
          </a:xfrm>
          <a:ln/>
        </p:spPr>
      </p:sp>
      <p:sp>
        <p:nvSpPr>
          <p:cNvPr id="8397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 CTQ’s must be measurable and have a target established.</a:t>
            </a:r>
          </a:p>
          <a:p>
            <a:endParaRPr lang="en-US" dirty="0"/>
          </a:p>
          <a:p>
            <a:r>
              <a:rPr lang="en-US" dirty="0" smtClean="0"/>
              <a:t>For example: Turnaround time of &lt;30 minutes from receipt in lab to results</a:t>
            </a:r>
            <a:endParaRPr lang="en-US" dirty="0"/>
          </a:p>
        </p:txBody>
      </p:sp>
    </p:spTree>
    <p:extLst>
      <p:ext uri="{BB962C8B-B14F-4D97-AF65-F5344CB8AC3E}">
        <p14:creationId xmlns:p14="http://schemas.microsoft.com/office/powerpoint/2010/main" val="4288652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3" name="Shape 13"/>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pic>
        <p:nvPicPr>
          <p:cNvPr id="15" name="Shape 15" descr="letterhead-large.png"/>
          <p:cNvPicPr preferRelativeResize="0"/>
          <p:nvPr/>
        </p:nvPicPr>
        <p:blipFill>
          <a:blip r:embed="rId2">
            <a:alphaModFix/>
          </a:blip>
          <a:stretch>
            <a:fillRect/>
          </a:stretch>
        </p:blipFill>
        <p:spPr>
          <a:xfrm>
            <a:off x="0" y="0"/>
            <a:ext cx="9143999" cy="2405349"/>
          </a:xfrm>
          <a:prstGeom prst="rect">
            <a:avLst/>
          </a:prstGeom>
          <a:noFill/>
          <a:ln>
            <a:noFill/>
          </a:ln>
        </p:spPr>
      </p:pic>
      <p:sp>
        <p:nvSpPr>
          <p:cNvPr id="16" name="Shape 16"/>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999999"/>
                </a:solidFill>
                <a:latin typeface="Proxima Nova"/>
                <a:ea typeface="Proxima Nova"/>
                <a:cs typeface="Proxima Nova"/>
                <a:sym typeface="Proxima Nova"/>
              </a:rPr>
              <a:t>All Rights Reserved, Juran Institute, Inc. © 2017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8" y="953691"/>
            <a:ext cx="4265612"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C99735DA-FFBF-4E48-BFD8-9FACF2523295}" type="slidenum">
              <a:rPr lang="en-US"/>
              <a:pPr>
                <a:defRPr/>
              </a:pPr>
              <a:t>‹#›</a:t>
            </a:fld>
            <a:r>
              <a:rPr lang="en-US" dirty="0"/>
              <a:t> .PPT</a:t>
            </a:r>
          </a:p>
        </p:txBody>
      </p:sp>
    </p:spTree>
    <p:extLst>
      <p:ext uri="{BB962C8B-B14F-4D97-AF65-F5344CB8AC3E}">
        <p14:creationId xmlns:p14="http://schemas.microsoft.com/office/powerpoint/2010/main" val="41695521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953691"/>
            <a:ext cx="4265612"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4D9749D2-9B98-468D-B33F-7F91DFB8166E}" type="slidenum">
              <a:rPr lang="en-US"/>
              <a:pPr>
                <a:defRPr/>
              </a:pPr>
              <a:t>‹#›</a:t>
            </a:fld>
            <a:r>
              <a:rPr lang="en-US" dirty="0"/>
              <a:t> .PPT</a:t>
            </a:r>
          </a:p>
        </p:txBody>
      </p:sp>
    </p:spTree>
    <p:extLst>
      <p:ext uri="{BB962C8B-B14F-4D97-AF65-F5344CB8AC3E}">
        <p14:creationId xmlns:p14="http://schemas.microsoft.com/office/powerpoint/2010/main" val="21910179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9" y="953691"/>
            <a:ext cx="8683625" cy="18823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0189" y="2950369"/>
            <a:ext cx="8683625" cy="18835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D5B985D8-92A2-4907-B32D-1C5AB267002B}" type="slidenum">
              <a:rPr lang="en-US"/>
              <a:pPr>
                <a:defRPr/>
              </a:pPr>
              <a:t>‹#›</a:t>
            </a:fld>
            <a:r>
              <a:rPr lang="en-US" dirty="0"/>
              <a:t> .PPT</a:t>
            </a:r>
          </a:p>
        </p:txBody>
      </p:sp>
    </p:spTree>
    <p:extLst>
      <p:ext uri="{BB962C8B-B14F-4D97-AF65-F5344CB8AC3E}">
        <p14:creationId xmlns:p14="http://schemas.microsoft.com/office/powerpoint/2010/main" val="18342871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0189" y="953691"/>
            <a:ext cx="8683625" cy="3880247"/>
          </a:xfrm>
        </p:spPr>
        <p:txBody>
          <a:bodyPr/>
          <a:lstStyle/>
          <a:p>
            <a:pPr lvl="0"/>
            <a:endParaRPr lang="en-US" noProof="0" dirty="0" smtClean="0"/>
          </a:p>
        </p:txBody>
      </p:sp>
      <p:sp>
        <p:nvSpPr>
          <p:cNvPr id="4"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D4936CFF-4572-4E45-BBB1-4C1AB13D4B0B}" type="slidenum">
              <a:rPr lang="en-US"/>
              <a:pPr>
                <a:defRPr/>
              </a:pPr>
              <a:t>‹#›</a:t>
            </a:fld>
            <a:r>
              <a:rPr lang="en-US" dirty="0"/>
              <a:t> .PPT</a:t>
            </a:r>
          </a:p>
        </p:txBody>
      </p:sp>
    </p:spTree>
    <p:extLst>
      <p:ext uri="{BB962C8B-B14F-4D97-AF65-F5344CB8AC3E}">
        <p14:creationId xmlns:p14="http://schemas.microsoft.com/office/powerpoint/2010/main" val="58634462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pic>
        <p:nvPicPr>
          <p:cNvPr id="24" name="Shape 24"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29" name="Shape 29"/>
          <p:cNvPicPr preferRelativeResize="0"/>
          <p:nvPr/>
        </p:nvPicPr>
        <p:blipFill>
          <a:blip r:embed="rId3">
            <a:alphaModFix/>
          </a:blip>
          <a:stretch>
            <a:fillRect/>
          </a:stretch>
        </p:blipFill>
        <p:spPr>
          <a:xfrm>
            <a:off x="80850" y="80850"/>
            <a:ext cx="340295" cy="393600"/>
          </a:xfrm>
          <a:prstGeom prst="rect">
            <a:avLst/>
          </a:prstGeom>
          <a:noFill/>
          <a:ln>
            <a:noFill/>
          </a:ln>
        </p:spPr>
      </p:pic>
      <p:sp>
        <p:nvSpPr>
          <p:cNvPr id="9"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214882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a:t>Project Report Template </a:t>
            </a:r>
            <a:fld id="{3815014C-DF40-4F41-A1BA-21D977915E1F}" type="slidenum">
              <a:rPr lang="en-US"/>
              <a:pPr>
                <a:defRPr/>
              </a:pPr>
              <a:t>‹#›</a:t>
            </a:fld>
            <a:r>
              <a:rPr lang="en-US"/>
              <a:t> .PPT</a:t>
            </a:r>
          </a:p>
        </p:txBody>
      </p:sp>
    </p:spTree>
    <p:extLst>
      <p:ext uri="{BB962C8B-B14F-4D97-AF65-F5344CB8AC3E}">
        <p14:creationId xmlns:p14="http://schemas.microsoft.com/office/powerpoint/2010/main" val="2771254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pic>
        <p:nvPicPr>
          <p:cNvPr id="18" name="Shape 18"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19" name="Shape 19"/>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
        <p:nvSpPr>
          <p:cNvPr id="21" name="Shape 21"/>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22" name="Shape 22"/>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4"/>
        <p:cNvGrpSpPr/>
        <p:nvPr/>
      </p:nvGrpSpPr>
      <p:grpSpPr>
        <a:xfrm>
          <a:off x="0" y="0"/>
          <a:ext cx="0" cy="0"/>
          <a:chOff x="0" y="0"/>
          <a:chExt cx="0" cy="0"/>
        </a:xfrm>
      </p:grpSpPr>
      <p:pic>
        <p:nvPicPr>
          <p:cNvPr id="45" name="Shape 45"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46" name="Shape 46"/>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7" name="Shape 47"/>
          <p:cNvSpPr txBox="1">
            <a:spLocks noGrp="1"/>
          </p:cNvSpPr>
          <p:nvPr>
            <p:ph type="body" idx="1"/>
          </p:nvPr>
        </p:nvSpPr>
        <p:spPr>
          <a:xfrm>
            <a:off x="311700" y="1389600"/>
            <a:ext cx="85539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
        <p:nvSpPr>
          <p:cNvPr id="49" name="Shape 49"/>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0" name="Shape 50"/>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p:spTree>
      <p:nvGrpSpPr>
        <p:cNvPr id="1" name="Shape 51"/>
        <p:cNvGrpSpPr/>
        <p:nvPr/>
      </p:nvGrpSpPr>
      <p:grpSpPr>
        <a:xfrm>
          <a:off x="0" y="0"/>
          <a:ext cx="0" cy="0"/>
          <a:chOff x="0" y="0"/>
          <a:chExt cx="0" cy="0"/>
        </a:xfrm>
      </p:grpSpPr>
      <p:pic>
        <p:nvPicPr>
          <p:cNvPr id="52" name="Shape 52"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3" name="Shape 5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55" name="Shape 55"/>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6" name="Shape 56"/>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7"/>
        <p:cNvGrpSpPr/>
        <p:nvPr/>
      </p:nvGrpSpPr>
      <p:grpSpPr>
        <a:xfrm>
          <a:off x="0" y="0"/>
          <a:ext cx="0" cy="0"/>
          <a:chOff x="0" y="0"/>
          <a:chExt cx="0" cy="0"/>
        </a:xfrm>
      </p:grpSpPr>
      <p:pic>
        <p:nvPicPr>
          <p:cNvPr id="58" name="Shape 58"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9" name="Shape 59"/>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1" name="Shape 61"/>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2" name="Shape 62"/>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64" name="Shape 64"/>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latin typeface="Proxima Nova"/>
                <a:ea typeface="Proxima Nova"/>
                <a:cs typeface="Proxima Nova"/>
                <a:sym typeface="Proxima Nova"/>
              </a:rPr>
              <a:t>All Rights Reserved, Juran Institute, Inc. © 2017</a:t>
            </a:r>
          </a:p>
        </p:txBody>
      </p:sp>
      <p:pic>
        <p:nvPicPr>
          <p:cNvPr id="65" name="Shape 65"/>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pic>
        <p:nvPicPr>
          <p:cNvPr id="67" name="Shape 67"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68" name="Shape 6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9" name="Shape 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0" name="Shape 7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1" name="Shape 71"/>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number">
    <p:spTree>
      <p:nvGrpSpPr>
        <p:cNvPr id="1" name="Shape 72"/>
        <p:cNvGrpSpPr/>
        <p:nvPr/>
      </p:nvGrpSpPr>
      <p:grpSpPr>
        <a:xfrm>
          <a:off x="0" y="0"/>
          <a:ext cx="0" cy="0"/>
          <a:chOff x="0" y="0"/>
          <a:chExt cx="0" cy="0"/>
        </a:xfrm>
      </p:grpSpPr>
      <p:pic>
        <p:nvPicPr>
          <p:cNvPr id="73" name="Shape 73"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74" name="Shape 74"/>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75" name="Shape 75"/>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76" name="Shape 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7" name="Shape 77"/>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8" name="Shape 78"/>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pic>
        <p:nvPicPr>
          <p:cNvPr id="80" name="Shape 80"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81" name="Shape 8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82" name="Shape 82"/>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83" name="Shape 83"/>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0906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rgbClr val="24135F"/>
              </a:buClr>
              <a:buSzPct val="100000"/>
              <a:buFont typeface="Oswald"/>
              <a:buNone/>
              <a:defRPr sz="2800">
                <a:solidFill>
                  <a:srgbClr val="24135F"/>
                </a:solidFill>
                <a:latin typeface="Oswald"/>
                <a:ea typeface="Oswald"/>
                <a:cs typeface="Oswald"/>
                <a:sym typeface="Oswald"/>
              </a:defRPr>
            </a:lvl1pPr>
            <a:lvl2pPr lvl="1">
              <a:spcBef>
                <a:spcPts val="0"/>
              </a:spcBef>
              <a:buClr>
                <a:srgbClr val="24135F"/>
              </a:buClr>
              <a:buSzPct val="100000"/>
              <a:buFont typeface="Oswald"/>
              <a:buNone/>
              <a:defRPr sz="2800">
                <a:solidFill>
                  <a:srgbClr val="24135F"/>
                </a:solidFill>
                <a:latin typeface="Oswald"/>
                <a:ea typeface="Oswald"/>
                <a:cs typeface="Oswald"/>
                <a:sym typeface="Oswald"/>
              </a:defRPr>
            </a:lvl2pPr>
            <a:lvl3pPr lvl="2">
              <a:spcBef>
                <a:spcPts val="0"/>
              </a:spcBef>
              <a:buClr>
                <a:srgbClr val="24135F"/>
              </a:buClr>
              <a:buSzPct val="100000"/>
              <a:buFont typeface="Oswald"/>
              <a:buNone/>
              <a:defRPr sz="2800">
                <a:solidFill>
                  <a:srgbClr val="24135F"/>
                </a:solidFill>
                <a:latin typeface="Oswald"/>
                <a:ea typeface="Oswald"/>
                <a:cs typeface="Oswald"/>
                <a:sym typeface="Oswald"/>
              </a:defRPr>
            </a:lvl3pPr>
            <a:lvl4pPr lvl="3">
              <a:spcBef>
                <a:spcPts val="0"/>
              </a:spcBef>
              <a:buClr>
                <a:srgbClr val="24135F"/>
              </a:buClr>
              <a:buSzPct val="100000"/>
              <a:buFont typeface="Oswald"/>
              <a:buNone/>
              <a:defRPr sz="2800">
                <a:solidFill>
                  <a:srgbClr val="24135F"/>
                </a:solidFill>
                <a:latin typeface="Oswald"/>
                <a:ea typeface="Oswald"/>
                <a:cs typeface="Oswald"/>
                <a:sym typeface="Oswald"/>
              </a:defRPr>
            </a:lvl4pPr>
            <a:lvl5pPr lvl="4">
              <a:spcBef>
                <a:spcPts val="0"/>
              </a:spcBef>
              <a:buClr>
                <a:srgbClr val="24135F"/>
              </a:buClr>
              <a:buSzPct val="100000"/>
              <a:buFont typeface="Oswald"/>
              <a:buNone/>
              <a:defRPr sz="2800">
                <a:solidFill>
                  <a:srgbClr val="24135F"/>
                </a:solidFill>
                <a:latin typeface="Oswald"/>
                <a:ea typeface="Oswald"/>
                <a:cs typeface="Oswald"/>
                <a:sym typeface="Oswald"/>
              </a:defRPr>
            </a:lvl5pPr>
            <a:lvl6pPr lvl="5">
              <a:spcBef>
                <a:spcPts val="0"/>
              </a:spcBef>
              <a:buClr>
                <a:srgbClr val="24135F"/>
              </a:buClr>
              <a:buSzPct val="100000"/>
              <a:buFont typeface="Oswald"/>
              <a:buNone/>
              <a:defRPr sz="2800">
                <a:solidFill>
                  <a:srgbClr val="24135F"/>
                </a:solidFill>
                <a:latin typeface="Oswald"/>
                <a:ea typeface="Oswald"/>
                <a:cs typeface="Oswald"/>
                <a:sym typeface="Oswald"/>
              </a:defRPr>
            </a:lvl6pPr>
            <a:lvl7pPr lvl="6">
              <a:spcBef>
                <a:spcPts val="0"/>
              </a:spcBef>
              <a:buClr>
                <a:srgbClr val="24135F"/>
              </a:buClr>
              <a:buSzPct val="100000"/>
              <a:buFont typeface="Oswald"/>
              <a:buNone/>
              <a:defRPr sz="2800">
                <a:solidFill>
                  <a:srgbClr val="24135F"/>
                </a:solidFill>
                <a:latin typeface="Oswald"/>
                <a:ea typeface="Oswald"/>
                <a:cs typeface="Oswald"/>
                <a:sym typeface="Oswald"/>
              </a:defRPr>
            </a:lvl7pPr>
            <a:lvl8pPr lvl="7">
              <a:spcBef>
                <a:spcPts val="0"/>
              </a:spcBef>
              <a:buClr>
                <a:srgbClr val="24135F"/>
              </a:buClr>
              <a:buSzPct val="100000"/>
              <a:buFont typeface="Oswald"/>
              <a:buNone/>
              <a:defRPr sz="2800">
                <a:solidFill>
                  <a:srgbClr val="24135F"/>
                </a:solidFill>
                <a:latin typeface="Oswald"/>
                <a:ea typeface="Oswald"/>
                <a:cs typeface="Oswald"/>
                <a:sym typeface="Oswald"/>
              </a:defRPr>
            </a:lvl8pPr>
            <a:lvl9pPr lvl="8">
              <a:spcBef>
                <a:spcPts val="0"/>
              </a:spcBef>
              <a:buClr>
                <a:srgbClr val="24135F"/>
              </a:buClr>
              <a:buSzPct val="100000"/>
              <a:buFont typeface="Oswald"/>
              <a:buNone/>
              <a:defRPr sz="2800">
                <a:solidFill>
                  <a:srgbClr val="24135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00000"/>
              </a:lnSpc>
              <a:spcBef>
                <a:spcPts val="0"/>
              </a:spcBef>
              <a:spcAft>
                <a:spcPts val="0"/>
              </a:spcAft>
              <a:buClr>
                <a:srgbClr val="24135F"/>
              </a:buClr>
              <a:buSzPct val="100000"/>
              <a:buFont typeface="Proxima Nova"/>
              <a:defRPr sz="1800">
                <a:solidFill>
                  <a:srgbClr val="24135F"/>
                </a:solidFill>
                <a:latin typeface="Proxima Nova"/>
                <a:ea typeface="Proxima Nova"/>
                <a:cs typeface="Proxima Nova"/>
                <a:sym typeface="Proxima Nova"/>
              </a:defRPr>
            </a:lvl1pPr>
            <a:lvl2pPr lvl="1">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2pPr>
            <a:lvl3pPr lvl="2">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3pPr>
            <a:lvl4pPr lvl="3">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4pPr>
            <a:lvl5pPr lvl="4">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5pPr>
            <a:lvl6pPr lvl="5">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6pPr>
            <a:lvl7pPr lvl="6">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7pPr>
            <a:lvl8pPr lvl="7">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8pPr>
            <a:lvl9pPr lvl="8">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rgbClr val="FFFFFF"/>
                </a:solidFill>
              </a:rPr>
              <a:t>‹#›</a:t>
            </a:fld>
            <a:endParaRPr lang="en" sz="1000">
              <a:solidFill>
                <a:srgbClr val="FFFFFF"/>
              </a:solidFill>
            </a:endParaRPr>
          </a:p>
        </p:txBody>
      </p:sp>
      <p:sp>
        <p:nvSpPr>
          <p:cNvPr id="9" name="Shape 9"/>
          <p:cNvSpPr txBox="1"/>
          <p:nvPr/>
        </p:nvSpPr>
        <p:spPr>
          <a:xfrm>
            <a:off x="206625" y="4825700"/>
            <a:ext cx="8814600" cy="987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
        <p:nvSpPr>
          <p:cNvPr id="10" name="Shape 1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4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89281" y="744575"/>
            <a:ext cx="7242900" cy="2052600"/>
          </a:xfrm>
          <a:prstGeom prst="rect">
            <a:avLst/>
          </a:prstGeom>
        </p:spPr>
        <p:txBody>
          <a:bodyPr lIns="91425" tIns="91425" rIns="91425" bIns="91425" anchor="b" anchorCtr="0">
            <a:noAutofit/>
          </a:bodyPr>
          <a:lstStyle/>
          <a:p>
            <a:pPr lvl="0" algn="l">
              <a:spcBef>
                <a:spcPts val="0"/>
              </a:spcBef>
              <a:buNone/>
            </a:pPr>
            <a:r>
              <a:rPr lang="en" sz="4800" dirty="0"/>
              <a:t>Six </a:t>
            </a:r>
            <a:r>
              <a:rPr lang="en" sz="4800" dirty="0" smtClean="0"/>
              <a:t>Sigma Green Belt </a:t>
            </a:r>
            <a:endParaRPr lang="en" sz="4800" dirty="0"/>
          </a:p>
        </p:txBody>
      </p:sp>
      <p:sp>
        <p:nvSpPr>
          <p:cNvPr id="89" name="Shape 89"/>
          <p:cNvSpPr txBox="1">
            <a:spLocks noGrp="1"/>
          </p:cNvSpPr>
          <p:nvPr>
            <p:ph type="subTitle" idx="1"/>
          </p:nvPr>
        </p:nvSpPr>
        <p:spPr>
          <a:xfrm>
            <a:off x="1589274" y="2757925"/>
            <a:ext cx="7242900" cy="792600"/>
          </a:xfrm>
          <a:prstGeom prst="rect">
            <a:avLst/>
          </a:prstGeom>
        </p:spPr>
        <p:txBody>
          <a:bodyPr lIns="91425" tIns="91425" rIns="91425" bIns="91425" anchor="t" anchorCtr="0">
            <a:noAutofit/>
          </a:bodyPr>
          <a:lstStyle/>
          <a:p>
            <a:pPr lvl="0" algn="l" rtl="0">
              <a:spcBef>
                <a:spcPts val="0"/>
              </a:spcBef>
              <a:buNone/>
            </a:pPr>
            <a:r>
              <a:rPr lang="en" sz="2400" dirty="0"/>
              <a:t>Project Report </a:t>
            </a:r>
            <a:r>
              <a:rPr lang="en" sz="2400" dirty="0" smtClean="0"/>
              <a:t>Presentation: Healthcare Industry</a:t>
            </a:r>
            <a:endParaRPr lang="en" sz="2400" dirty="0"/>
          </a:p>
          <a:p>
            <a:pPr lvl="0" algn="l" rtl="0">
              <a:spcBef>
                <a:spcPts val="0"/>
              </a:spcBef>
              <a:buNone/>
            </a:pPr>
            <a:r>
              <a:rPr lang="en" dirty="0"/>
              <a:t> </a:t>
            </a:r>
          </a:p>
          <a:p>
            <a:pPr lvl="0" algn="l">
              <a:buClr>
                <a:srgbClr val="000000"/>
              </a:buClr>
            </a:pPr>
            <a:r>
              <a:rPr lang="en" sz="1100" dirty="0" smtClean="0"/>
              <a:t>Project Number: </a:t>
            </a:r>
            <a:r>
              <a:rPr lang="en-US" sz="1100" dirty="0" smtClean="0"/>
              <a:t>XX    </a:t>
            </a:r>
            <a:endParaRPr lang="en-US" sz="1100" dirty="0"/>
          </a:p>
          <a:p>
            <a:pPr lvl="0" algn="l">
              <a:buClr>
                <a:srgbClr val="000000"/>
              </a:buClr>
            </a:pPr>
            <a:r>
              <a:rPr lang="en-US" sz="1100" dirty="0"/>
              <a:t>Project Name: </a:t>
            </a:r>
            <a:r>
              <a:rPr lang="en-US" sz="1100" b="1" dirty="0" smtClean="0"/>
              <a:t>Reduce </a:t>
            </a:r>
            <a:r>
              <a:rPr lang="en-US" sz="1100" b="1" dirty="0"/>
              <a:t>Patients Placed in Incorrect Status</a:t>
            </a:r>
          </a:p>
          <a:p>
            <a:pPr lvl="0" algn="l">
              <a:buClr>
                <a:srgbClr val="000000"/>
              </a:buClr>
            </a:pPr>
            <a:r>
              <a:rPr lang="en-US" sz="1100" dirty="0"/>
              <a:t>Project Team Leader: </a:t>
            </a:r>
            <a:r>
              <a:rPr lang="en-US" sz="1100" dirty="0" smtClean="0"/>
              <a:t>XXXX</a:t>
            </a:r>
            <a:endParaRPr lang="en-US" sz="1100" dirty="0"/>
          </a:p>
          <a:p>
            <a:pPr lvl="0" algn="l">
              <a:buClr>
                <a:srgbClr val="000000"/>
              </a:buClr>
            </a:pPr>
            <a:r>
              <a:rPr lang="en-US" sz="1100" dirty="0"/>
              <a:t>Project Champion: </a:t>
            </a:r>
            <a:r>
              <a:rPr lang="en-US" sz="1100" dirty="0" smtClean="0"/>
              <a:t>XXXX</a:t>
            </a:r>
            <a:endParaRPr lang="en-US" sz="1100" dirty="0"/>
          </a:p>
          <a:p>
            <a:pPr lvl="0" algn="l">
              <a:buClr>
                <a:srgbClr val="000000"/>
              </a:buClr>
            </a:pPr>
            <a:r>
              <a:rPr lang="en-US" sz="1100" dirty="0"/>
              <a:t>Green Belt Candidates: </a:t>
            </a:r>
            <a:r>
              <a:rPr lang="en-US" sz="1100" dirty="0" smtClean="0"/>
              <a:t>XXXX</a:t>
            </a:r>
            <a:endParaRPr lang="en-US" sz="1100" dirty="0"/>
          </a:p>
        </p:txBody>
      </p:sp>
      <p:pic>
        <p:nvPicPr>
          <p:cNvPr id="90" name="Shape 90" descr="Logo.png"/>
          <p:cNvPicPr preferRelativeResize="0"/>
          <p:nvPr/>
        </p:nvPicPr>
        <p:blipFill>
          <a:blip r:embed="rId3">
            <a:alphaModFix/>
          </a:blip>
          <a:stretch>
            <a:fillRect/>
          </a:stretch>
        </p:blipFill>
        <p:spPr>
          <a:xfrm>
            <a:off x="7327750" y="4274950"/>
            <a:ext cx="1504424" cy="411924"/>
          </a:xfrm>
          <a:prstGeom prst="rect">
            <a:avLst/>
          </a:prstGeom>
          <a:noFill/>
          <a:ln>
            <a:noFill/>
          </a:ln>
        </p:spPr>
      </p:pic>
    </p:spTree>
    <p:extLst>
      <p:ext uri="{BB962C8B-B14F-4D97-AF65-F5344CB8AC3E}">
        <p14:creationId xmlns:p14="http://schemas.microsoft.com/office/powerpoint/2010/main" val="1824043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noFill/>
        </p:spPr>
        <p:txBody>
          <a:bodyPr/>
          <a:lstStyle/>
          <a:p>
            <a:pPr eaLnBrk="1" hangingPunct="1"/>
            <a:r>
              <a:rPr lang="en-US" smtClean="0"/>
              <a:t>Financial Impact: Business Case or COPQ Calculation</a:t>
            </a:r>
          </a:p>
        </p:txBody>
      </p:sp>
      <p:sp>
        <p:nvSpPr>
          <p:cNvPr id="9220" name="Rectangle 4"/>
          <p:cNvSpPr>
            <a:spLocks noGrp="1" noChangeArrowheads="1"/>
          </p:cNvSpPr>
          <p:nvPr>
            <p:ph type="body" idx="1"/>
          </p:nvPr>
        </p:nvSpPr>
        <p:spPr/>
        <p:txBody>
          <a:bodyPr/>
          <a:lstStyle/>
          <a:p>
            <a:pPr marL="0" indent="0" eaLnBrk="1" hangingPunct="1"/>
            <a:r>
              <a:rPr lang="en-US" b="1" dirty="0" smtClean="0"/>
              <a:t>Hard:  </a:t>
            </a:r>
            <a:r>
              <a:rPr lang="en-US" dirty="0" smtClean="0"/>
              <a:t>Patients changed from Inpatient to Observation at Discharge.  COPQ based on the difference in reimbursement (by payer) from Inpatient to Observation.</a:t>
            </a:r>
          </a:p>
          <a:p>
            <a:pPr marL="0" indent="0" eaLnBrk="1" hangingPunct="1"/>
            <a:endParaRPr lang="en-US" sz="1200" dirty="0"/>
          </a:p>
          <a:p>
            <a:pPr marL="0" indent="0" eaLnBrk="1" hangingPunct="1"/>
            <a:r>
              <a:rPr lang="en-US" dirty="0" smtClean="0"/>
              <a:t>March to December 2014:  $62,877 total or $6,287 per month or $75,444 Annually</a:t>
            </a:r>
            <a:r>
              <a:rPr lang="en-US" dirty="0" smtClean="0">
                <a:solidFill>
                  <a:srgbClr val="FF0000"/>
                </a:solidFill>
              </a:rPr>
              <a:t>. </a:t>
            </a:r>
          </a:p>
          <a:p>
            <a:pPr marL="0" indent="0" eaLnBrk="1" hangingPunct="1"/>
            <a:endParaRPr lang="en-US" dirty="0"/>
          </a:p>
          <a:p>
            <a:pPr marL="0" indent="0" eaLnBrk="1" hangingPunct="1"/>
            <a:r>
              <a:rPr lang="en-US" b="1" dirty="0" smtClean="0"/>
              <a:t> Soft: </a:t>
            </a:r>
            <a:r>
              <a:rPr lang="en-US" dirty="0" smtClean="0"/>
              <a:t>Rework time spent by caregivers to review and correct registration errors(estimated</a:t>
            </a:r>
            <a:r>
              <a:rPr lang="en-US" dirty="0"/>
              <a:t>). </a:t>
            </a:r>
            <a:endParaRPr lang="en-US" dirty="0" smtClean="0"/>
          </a:p>
          <a:p>
            <a:pPr marL="0" indent="0" eaLnBrk="1" hangingPunct="1"/>
            <a:r>
              <a:rPr lang="en-US" dirty="0" smtClean="0"/>
              <a:t>UR = ($34/60 x 15 Min x 46 x 12) = $4,692 Annually</a:t>
            </a:r>
          </a:p>
          <a:p>
            <a:pPr eaLnBrk="1" hangingPunct="1">
              <a:buFontTx/>
              <a:buChar char="-"/>
            </a:pPr>
            <a:r>
              <a:rPr lang="en-US" dirty="0" smtClean="0"/>
              <a:t>Access = ($13.50/60 x 10 Min x 46 x 12) = $1,242 Annually</a:t>
            </a:r>
          </a:p>
          <a:p>
            <a:pPr eaLnBrk="1" hangingPunct="1">
              <a:buFontTx/>
              <a:buChar char="-"/>
            </a:pPr>
            <a:r>
              <a:rPr lang="en-US" dirty="0" smtClean="0"/>
              <a:t>Time spent by Biller, Access, HIM reworking accounts that were discharged as Inpatient that only have an order for Observation.</a:t>
            </a:r>
          </a:p>
        </p:txBody>
      </p:sp>
    </p:spTree>
    <p:extLst>
      <p:ext uri="{BB962C8B-B14F-4D97-AF65-F5344CB8AC3E}">
        <p14:creationId xmlns:p14="http://schemas.microsoft.com/office/powerpoint/2010/main" val="744215589"/>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noFill/>
        </p:spPr>
        <p:txBody>
          <a:bodyPr wrap="none"/>
          <a:lstStyle/>
          <a:p>
            <a:pPr eaLnBrk="1" hangingPunct="1"/>
            <a:r>
              <a:rPr lang="en-US" smtClean="0"/>
              <a:t>Project Team Membership</a:t>
            </a:r>
          </a:p>
        </p:txBody>
      </p:sp>
      <p:graphicFrame>
        <p:nvGraphicFramePr>
          <p:cNvPr id="6" name="Content Placeholder 4"/>
          <p:cNvGraphicFramePr>
            <a:graphicFrameLocks/>
          </p:cNvGraphicFramePr>
          <p:nvPr>
            <p:extLst>
              <p:ext uri="{D42A27DB-BD31-4B8C-83A1-F6EECF244321}">
                <p14:modId xmlns:p14="http://schemas.microsoft.com/office/powerpoint/2010/main" val="1815461849"/>
              </p:ext>
            </p:extLst>
          </p:nvPr>
        </p:nvGraphicFramePr>
        <p:xfrm>
          <a:off x="230189" y="1309003"/>
          <a:ext cx="8683625" cy="2756267"/>
        </p:xfrm>
        <a:graphic>
          <a:graphicData uri="http://schemas.openxmlformats.org/drawingml/2006/table">
            <a:tbl>
              <a:tblPr firstRow="1" bandRow="1">
                <a:tableStyleId>{5C22544A-7EE6-4342-B048-85BDC9FD1C3A}</a:tableStyleId>
              </a:tblPr>
              <a:tblGrid>
                <a:gridCol w="2970212"/>
                <a:gridCol w="5713413"/>
              </a:tblGrid>
              <a:tr h="309111">
                <a:tc>
                  <a:txBody>
                    <a:bodyPr/>
                    <a:lstStyle/>
                    <a:p>
                      <a:r>
                        <a:rPr lang="en-US" sz="1400" dirty="0" smtClean="0">
                          <a:latin typeface="Proxima Nova" pitchFamily="50" charset="0"/>
                        </a:rPr>
                        <a:t>Role</a:t>
                      </a:r>
                      <a:endParaRPr lang="en-US" sz="1400" dirty="0">
                        <a:latin typeface="Proxima Nova" pitchFamily="50" charset="0"/>
                      </a:endParaRPr>
                    </a:p>
                  </a:txBody>
                  <a:tcPr marT="34290" marB="34290">
                    <a:solidFill>
                      <a:srgbClr val="24135F"/>
                    </a:solidFill>
                  </a:tcPr>
                </a:tc>
                <a:tc>
                  <a:txBody>
                    <a:bodyPr/>
                    <a:lstStyle/>
                    <a:p>
                      <a:r>
                        <a:rPr lang="en-US" sz="1400" dirty="0" smtClean="0">
                          <a:latin typeface="Proxima Nova" pitchFamily="50" charset="0"/>
                        </a:rPr>
                        <a:t>Name &amp;</a:t>
                      </a:r>
                      <a:r>
                        <a:rPr lang="en-US" sz="1400" baseline="0" dirty="0" smtClean="0">
                          <a:latin typeface="Proxima Nova" pitchFamily="50" charset="0"/>
                        </a:rPr>
                        <a:t> </a:t>
                      </a:r>
                      <a:r>
                        <a:rPr lang="en-US" sz="1400" dirty="0" smtClean="0">
                          <a:latin typeface="Proxima Nova" pitchFamily="50" charset="0"/>
                        </a:rPr>
                        <a:t>Title</a:t>
                      </a:r>
                      <a:endParaRPr lang="en-US" sz="1400" dirty="0">
                        <a:latin typeface="Proxima Nova" pitchFamily="50" charset="0"/>
                      </a:endParaRPr>
                    </a:p>
                  </a:txBody>
                  <a:tcPr marT="34290" marB="34290">
                    <a:solidFill>
                      <a:srgbClr val="24135F"/>
                    </a:solidFill>
                  </a:tcPr>
                </a:tc>
              </a:tr>
              <a:tr h="388620">
                <a:tc>
                  <a:txBody>
                    <a:bodyPr/>
                    <a:lstStyle/>
                    <a:p>
                      <a:r>
                        <a:rPr lang="en-US" sz="1400" dirty="0" smtClean="0">
                          <a:latin typeface="Proxima Nova" pitchFamily="50" charset="0"/>
                        </a:rPr>
                        <a:t>Project Champion</a:t>
                      </a:r>
                      <a:endParaRPr lang="en-US" sz="1400" dirty="0">
                        <a:latin typeface="Proxima Nova" pitchFamily="50" charset="0"/>
                      </a:endParaRPr>
                    </a:p>
                  </a:txBody>
                  <a:tcPr marT="34290" marB="34290"/>
                </a:tc>
                <a:tc>
                  <a:txBody>
                    <a:bodyPr/>
                    <a:lstStyle/>
                    <a:p>
                      <a:r>
                        <a:rPr lang="en-US" sz="1100" dirty="0" smtClean="0">
                          <a:latin typeface="Proxima Nova" pitchFamily="50" charset="0"/>
                        </a:rPr>
                        <a:t>XXXX</a:t>
                      </a:r>
                      <a:endParaRPr lang="en-US" sz="1100" dirty="0" smtClean="0">
                        <a:latin typeface="Proxima Nova" pitchFamily="50" charset="0"/>
                      </a:endParaRPr>
                    </a:p>
                    <a:p>
                      <a:endParaRPr lang="en-US" sz="1100" dirty="0">
                        <a:latin typeface="Proxima Nova" pitchFamily="50" charset="0"/>
                      </a:endParaRPr>
                    </a:p>
                  </a:txBody>
                  <a:tcPr marT="34290" marB="34290"/>
                </a:tc>
              </a:tr>
              <a:tr h="533534">
                <a:tc>
                  <a:txBody>
                    <a:bodyPr/>
                    <a:lstStyle/>
                    <a:p>
                      <a:r>
                        <a:rPr lang="en-US" sz="1400" dirty="0" smtClean="0">
                          <a:latin typeface="Proxima Nova" pitchFamily="50" charset="0"/>
                        </a:rPr>
                        <a:t>Project Team Leader(s)</a:t>
                      </a:r>
                      <a:endParaRPr lang="en-US" sz="1400" dirty="0">
                        <a:latin typeface="Proxima Nova" pitchFamily="50" charset="0"/>
                      </a:endParaRPr>
                    </a:p>
                  </a:txBody>
                  <a:tcPr marT="34290" marB="34290"/>
                </a:tc>
                <a:tc>
                  <a:txBody>
                    <a:bodyPr/>
                    <a:lstStyle/>
                    <a:p>
                      <a:r>
                        <a:rPr lang="en-US" sz="1100" dirty="0" smtClean="0">
                          <a:latin typeface="Proxima Nova" pitchFamily="50" charset="0"/>
                        </a:rPr>
                        <a:t>XXXX</a:t>
                      </a:r>
                      <a:endParaRPr lang="en-US" sz="1100" dirty="0">
                        <a:latin typeface="Proxima Nova" pitchFamily="50" charset="0"/>
                      </a:endParaRPr>
                    </a:p>
                  </a:txBody>
                  <a:tcPr marT="34290" marB="34290"/>
                </a:tc>
              </a:tr>
              <a:tr h="309111">
                <a:tc>
                  <a:txBody>
                    <a:bodyPr/>
                    <a:lstStyle/>
                    <a:p>
                      <a:r>
                        <a:rPr lang="en-US" sz="1400" dirty="0" smtClean="0">
                          <a:latin typeface="Proxima Nova" pitchFamily="50" charset="0"/>
                        </a:rPr>
                        <a:t>LSS Green Belt Candidate</a:t>
                      </a:r>
                      <a:endParaRPr lang="en-US" sz="1400" dirty="0">
                        <a:latin typeface="Proxima Nova" pitchFamily="50" charset="0"/>
                      </a:endParaRPr>
                    </a:p>
                  </a:txBody>
                  <a:tcPr marT="34290" marB="34290"/>
                </a:tc>
                <a:tc>
                  <a:txBody>
                    <a:bodyPr/>
                    <a:lstStyle/>
                    <a:p>
                      <a:r>
                        <a:rPr lang="en-US" sz="1100" dirty="0" smtClean="0">
                          <a:latin typeface="Proxima Nova" pitchFamily="50" charset="0"/>
                        </a:rPr>
                        <a:t>XXXX</a:t>
                      </a:r>
                      <a:endParaRPr lang="en-US" sz="1100" dirty="0">
                        <a:latin typeface="Proxima Nova" pitchFamily="50" charset="0"/>
                      </a:endParaRPr>
                    </a:p>
                  </a:txBody>
                  <a:tcPr marT="34290" marB="34290"/>
                </a:tc>
              </a:tr>
              <a:tr h="891540">
                <a:tc>
                  <a:txBody>
                    <a:bodyPr/>
                    <a:lstStyle/>
                    <a:p>
                      <a:r>
                        <a:rPr lang="en-US" sz="1400" dirty="0" smtClean="0">
                          <a:latin typeface="Proxima Nova" pitchFamily="50" charset="0"/>
                        </a:rPr>
                        <a:t>Core Team Members</a:t>
                      </a:r>
                      <a:endParaRPr lang="en-US" sz="1400" dirty="0">
                        <a:latin typeface="Proxima Nova" pitchFamily="50" charset="0"/>
                      </a:endParaRPr>
                    </a:p>
                  </a:txBody>
                  <a:tcPr marT="34290" marB="34290"/>
                </a:tc>
                <a:tc>
                  <a:txBody>
                    <a:bodyPr/>
                    <a:lstStyle/>
                    <a:p>
                      <a:r>
                        <a:rPr lang="en-US" sz="1400" kern="1200" dirty="0" smtClean="0">
                          <a:solidFill>
                            <a:schemeClr val="dk1"/>
                          </a:solidFill>
                          <a:latin typeface="Proxima Nova" pitchFamily="50" charset="0"/>
                          <a:ea typeface="+mn-ea"/>
                          <a:cs typeface="+mn-cs"/>
                        </a:rPr>
                        <a:t>XXXX</a:t>
                      </a:r>
                    </a:p>
                    <a:p>
                      <a:r>
                        <a:rPr lang="en-US" sz="1400" kern="1200" dirty="0" smtClean="0">
                          <a:solidFill>
                            <a:schemeClr val="dk1"/>
                          </a:solidFill>
                          <a:latin typeface="Proxima Nova" pitchFamily="50" charset="0"/>
                          <a:ea typeface="+mn-ea"/>
                          <a:cs typeface="+mn-cs"/>
                        </a:rPr>
                        <a:t>XXXX</a:t>
                      </a:r>
                    </a:p>
                    <a:p>
                      <a:r>
                        <a:rPr lang="en-US" sz="1400" kern="1200" dirty="0" smtClean="0">
                          <a:solidFill>
                            <a:schemeClr val="dk1"/>
                          </a:solidFill>
                          <a:latin typeface="Proxima Nova" pitchFamily="50" charset="0"/>
                          <a:ea typeface="+mn-ea"/>
                          <a:cs typeface="+mn-cs"/>
                        </a:rPr>
                        <a:t>XXXX</a:t>
                      </a:r>
                      <a:endParaRPr lang="en-US" sz="1400" kern="1200" dirty="0" smtClean="0">
                        <a:solidFill>
                          <a:schemeClr val="dk1"/>
                        </a:solidFill>
                        <a:latin typeface="Proxima Nova" pitchFamily="50" charset="0"/>
                        <a:ea typeface="+mn-ea"/>
                        <a:cs typeface="+mn-cs"/>
                      </a:endParaRPr>
                    </a:p>
                  </a:txBody>
                  <a:tcPr marT="34290" marB="34290"/>
                </a:tc>
              </a:tr>
              <a:tr h="309111">
                <a:tc>
                  <a:txBody>
                    <a:bodyPr/>
                    <a:lstStyle/>
                    <a:p>
                      <a:r>
                        <a:rPr lang="en-US" sz="1400" dirty="0" smtClean="0">
                          <a:latin typeface="Proxima Nova" pitchFamily="50" charset="0"/>
                        </a:rPr>
                        <a:t>Ad hoc or SMEs</a:t>
                      </a:r>
                      <a:endParaRPr lang="en-US" sz="1400" dirty="0">
                        <a:latin typeface="Proxima Nova" pitchFamily="50"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Proxima Nova" pitchFamily="50" charset="0"/>
                          <a:ea typeface="+mn-ea"/>
                          <a:cs typeface="+mn-cs"/>
                        </a:rPr>
                        <a:t>XXXX</a:t>
                      </a:r>
                      <a:endParaRPr lang="en-US" sz="1400" kern="1200" dirty="0" smtClean="0">
                        <a:solidFill>
                          <a:schemeClr val="dk1"/>
                        </a:solidFill>
                        <a:latin typeface="Proxima Nova" pitchFamily="50" charset="0"/>
                        <a:ea typeface="+mn-ea"/>
                        <a:cs typeface="+mn-cs"/>
                      </a:endParaRPr>
                    </a:p>
                  </a:txBody>
                  <a:tcPr marT="34290" marB="34290"/>
                </a:tc>
              </a:tr>
            </a:tbl>
          </a:graphicData>
        </a:graphic>
      </p:graphicFrame>
    </p:spTree>
    <p:extLst>
      <p:ext uri="{BB962C8B-B14F-4D97-AF65-F5344CB8AC3E}">
        <p14:creationId xmlns:p14="http://schemas.microsoft.com/office/powerpoint/2010/main" val="4187938092"/>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noFill/>
        </p:spPr>
        <p:txBody>
          <a:bodyPr wrap="none" lIns="82058" tIns="41029" rIns="82058" bIns="41029"/>
          <a:lstStyle/>
          <a:p>
            <a:pPr defTabSz="471488" eaLnBrk="1" hangingPunct="1">
              <a:buClr>
                <a:srgbClr val="FFFFFF"/>
              </a:buClr>
              <a:buSzPct val="90000"/>
              <a:buFont typeface="Monotype Sorts" pitchFamily="2" charset="2"/>
              <a:buNone/>
            </a:pPr>
            <a:r>
              <a:rPr lang="en-US" dirty="0" smtClean="0"/>
              <a:t>Project Plan - Milestones and Timing</a:t>
            </a:r>
          </a:p>
        </p:txBody>
      </p:sp>
      <p:graphicFrame>
        <p:nvGraphicFramePr>
          <p:cNvPr id="8" name="Table 7"/>
          <p:cNvGraphicFramePr>
            <a:graphicFrameLocks noGrp="1"/>
          </p:cNvGraphicFramePr>
          <p:nvPr>
            <p:extLst>
              <p:ext uri="{D42A27DB-BD31-4B8C-83A1-F6EECF244321}">
                <p14:modId xmlns:p14="http://schemas.microsoft.com/office/powerpoint/2010/main" val="2310442425"/>
              </p:ext>
            </p:extLst>
          </p:nvPr>
        </p:nvGraphicFramePr>
        <p:xfrm>
          <a:off x="914400" y="1148422"/>
          <a:ext cx="7450156" cy="3328328"/>
        </p:xfrm>
        <a:graphic>
          <a:graphicData uri="http://schemas.openxmlformats.org/drawingml/2006/table">
            <a:tbl>
              <a:tblPr/>
              <a:tblGrid>
                <a:gridCol w="994234"/>
                <a:gridCol w="3138766"/>
                <a:gridCol w="1681111"/>
                <a:gridCol w="1636045"/>
              </a:tblGrid>
              <a:tr h="250667">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Proxima Nova" pitchFamily="50" charset="0"/>
                          <a:ea typeface="+mn-ea"/>
                          <a:cs typeface="+mn-cs"/>
                        </a:rPr>
                        <a:t>Project Milestones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135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44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Proxima Nova" pitchFamily="50" charset="0"/>
                          <a:ea typeface="+mn-ea"/>
                          <a:cs typeface="+mn-cs"/>
                        </a:rPr>
                        <a:t> Phase</a:t>
                      </a:r>
                      <a:endParaRPr lang="en-US" sz="12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Proxima Nova" pitchFamily="50" charset="0"/>
                          <a:ea typeface="+mn-ea"/>
                          <a:cs typeface="+mn-cs"/>
                        </a:rPr>
                        <a:t>Milestones</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Proxima Nova" pitchFamily="50" charset="0"/>
                          <a:ea typeface="+mn-ea"/>
                          <a:cs typeface="+mn-cs"/>
                        </a:rPr>
                        <a:t>Target Start</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Proxima Nova" pitchFamily="50" charset="0"/>
                          <a:ea typeface="+mn-ea"/>
                          <a:cs typeface="+mn-cs"/>
                        </a:rPr>
                        <a:t>Target Completion</a:t>
                      </a:r>
                    </a:p>
                  </a:txBody>
                  <a:tcPr marL="0" marR="0" marT="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85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Proxima Nova" pitchFamily="50" charset="0"/>
                          <a:ea typeface="+mn-ea"/>
                          <a:cs typeface="+mn-cs"/>
                        </a:rPr>
                        <a:t> Define</a:t>
                      </a:r>
                      <a:endParaRPr lang="en-US" sz="9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Proxima Nova" pitchFamily="50" charset="0"/>
                          <a:ea typeface="+mn-ea"/>
                          <a:cs typeface="+mn-cs"/>
                        </a:rPr>
                        <a:t>Establish </a:t>
                      </a:r>
                      <a:r>
                        <a:rPr lang="en-US" sz="900" kern="1200" dirty="0" smtClean="0">
                          <a:solidFill>
                            <a:schemeClr val="tx1"/>
                          </a:solidFill>
                          <a:latin typeface="Proxima Nova" pitchFamily="50" charset="0"/>
                          <a:ea typeface="+mn-ea"/>
                          <a:cs typeface="+mn-cs"/>
                        </a:rPr>
                        <a:t>project charter and team</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September , 2014</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September , 2014</a:t>
                      </a:r>
                      <a:endParaRPr lang="en-US" sz="900" kern="1200" dirty="0">
                        <a:solidFill>
                          <a:schemeClr val="tx1"/>
                        </a:solidFill>
                        <a:latin typeface="Proxima Nova" pitchFamily="50" charset="0"/>
                        <a:ea typeface="+mn-ea"/>
                        <a:cs typeface="+mn-cs"/>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528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Proxima Nova" pitchFamily="50" charset="0"/>
                          <a:ea typeface="+mn-ea"/>
                          <a:cs typeface="+mn-cs"/>
                        </a:rPr>
                        <a:t> Measure</a:t>
                      </a:r>
                      <a:endParaRPr lang="en-US" sz="9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Create process map and </a:t>
                      </a:r>
                      <a:r>
                        <a:rPr lang="en-US" sz="900" kern="1200" dirty="0">
                          <a:solidFill>
                            <a:schemeClr val="tx1"/>
                          </a:solidFill>
                          <a:latin typeface="Proxima Nova" pitchFamily="50" charset="0"/>
                          <a:ea typeface="+mn-ea"/>
                          <a:cs typeface="+mn-cs"/>
                        </a:rPr>
                        <a:t>collect required </a:t>
                      </a:r>
                      <a:r>
                        <a:rPr lang="en-US" sz="900" kern="1200" dirty="0" smtClean="0">
                          <a:solidFill>
                            <a:schemeClr val="tx1"/>
                          </a:solidFill>
                          <a:latin typeface="Proxima Nova" pitchFamily="50" charset="0"/>
                          <a:ea typeface="+mn-ea"/>
                          <a:cs typeface="+mn-cs"/>
                        </a:rPr>
                        <a:t>baseline data</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October , 2014</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latin typeface="Proxima Nova" pitchFamily="50" charset="0"/>
                          <a:ea typeface="+mn-ea"/>
                          <a:cs typeface="+mn-cs"/>
                        </a:rPr>
                        <a:t>November , 2014</a:t>
                      </a:r>
                      <a:endParaRPr lang="en-US" sz="900" kern="1200" dirty="0">
                        <a:solidFill>
                          <a:schemeClr val="tx1"/>
                        </a:solidFill>
                        <a:latin typeface="Proxima Nova" pitchFamily="50" charset="0"/>
                        <a:ea typeface="+mn-ea"/>
                        <a:cs typeface="+mn-cs"/>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528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Proxima Nova" pitchFamily="50" charset="0"/>
                          <a:ea typeface="+mn-ea"/>
                          <a:cs typeface="+mn-cs"/>
                        </a:rPr>
                        <a:t> Analyze</a:t>
                      </a:r>
                      <a:endParaRPr lang="en-US" sz="9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Proxima Nova" pitchFamily="50" charset="0"/>
                          <a:ea typeface="+mn-ea"/>
                          <a:cs typeface="+mn-cs"/>
                        </a:rPr>
                        <a:t>Perform root cause analysis and test theories</a:t>
                      </a: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December </a:t>
                      </a:r>
                      <a:r>
                        <a:rPr lang="en-US" sz="900" kern="1200" baseline="0" dirty="0" smtClean="0">
                          <a:solidFill>
                            <a:schemeClr val="tx1"/>
                          </a:solidFill>
                          <a:latin typeface="Proxima Nova" pitchFamily="50" charset="0"/>
                          <a:ea typeface="+mn-ea"/>
                          <a:cs typeface="+mn-cs"/>
                        </a:rPr>
                        <a:t>, </a:t>
                      </a:r>
                      <a:r>
                        <a:rPr lang="en-US" sz="900" kern="1200" dirty="0" smtClean="0">
                          <a:solidFill>
                            <a:schemeClr val="tx1"/>
                          </a:solidFill>
                          <a:latin typeface="Proxima Nova" pitchFamily="50" charset="0"/>
                          <a:ea typeface="+mn-ea"/>
                          <a:cs typeface="+mn-cs"/>
                        </a:rPr>
                        <a:t>2014</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January , 2015</a:t>
                      </a:r>
                      <a:endParaRPr lang="en-US" sz="900" kern="1200" dirty="0">
                        <a:solidFill>
                          <a:schemeClr val="tx1"/>
                        </a:solidFill>
                        <a:latin typeface="Proxima Nova" pitchFamily="50" charset="0"/>
                        <a:ea typeface="+mn-ea"/>
                        <a:cs typeface="+mn-cs"/>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528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Proxima Nova" pitchFamily="50" charset="0"/>
                          <a:ea typeface="+mn-ea"/>
                          <a:cs typeface="+mn-cs"/>
                        </a:rPr>
                        <a:t> Improve</a:t>
                      </a:r>
                      <a:endParaRPr lang="en-US" sz="9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Identify, select, </a:t>
                      </a:r>
                      <a:r>
                        <a:rPr lang="en-US" sz="900" kern="1200" dirty="0">
                          <a:solidFill>
                            <a:schemeClr val="tx1"/>
                          </a:solidFill>
                          <a:latin typeface="Proxima Nova" pitchFamily="50" charset="0"/>
                          <a:ea typeface="+mn-ea"/>
                          <a:cs typeface="+mn-cs"/>
                        </a:rPr>
                        <a:t>and implement </a:t>
                      </a:r>
                      <a:r>
                        <a:rPr lang="en-US" sz="900" kern="1200" dirty="0" smtClean="0">
                          <a:solidFill>
                            <a:schemeClr val="tx1"/>
                          </a:solidFill>
                          <a:latin typeface="Proxima Nova" pitchFamily="50" charset="0"/>
                          <a:ea typeface="+mn-ea"/>
                          <a:cs typeface="+mn-cs"/>
                        </a:rPr>
                        <a:t>solutions</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January, 2015</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March, 2015</a:t>
                      </a:r>
                      <a:endParaRPr lang="en-US" sz="900" kern="1200" dirty="0">
                        <a:solidFill>
                          <a:schemeClr val="tx1"/>
                        </a:solidFill>
                        <a:latin typeface="Proxima Nova" pitchFamily="50" charset="0"/>
                        <a:ea typeface="+mn-ea"/>
                        <a:cs typeface="+mn-cs"/>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528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Proxima Nova" pitchFamily="50" charset="0"/>
                          <a:ea typeface="+mn-ea"/>
                          <a:cs typeface="+mn-cs"/>
                        </a:rPr>
                        <a:t> Control</a:t>
                      </a:r>
                      <a:endParaRPr lang="en-US" sz="9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Proxima Nova" pitchFamily="50" charset="0"/>
                          <a:ea typeface="+mn-ea"/>
                          <a:cs typeface="+mn-cs"/>
                        </a:rPr>
                        <a:t>Establish control plan to sustain results</a:t>
                      </a:r>
                    </a:p>
                  </a:txBody>
                  <a:tcPr marL="0" marR="0" marT="0" marB="0" anchor="ctr">
                    <a:lnL>
                      <a:noFill/>
                    </a:lnL>
                    <a:lnR>
                      <a:noFill/>
                    </a:lnR>
                    <a:lnT w="635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March, 2015</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July </a:t>
                      </a:r>
                      <a:r>
                        <a:rPr lang="en-US" sz="900" kern="1200" baseline="0" dirty="0" smtClean="0">
                          <a:solidFill>
                            <a:schemeClr val="tx1"/>
                          </a:solidFill>
                          <a:latin typeface="Proxima Nova" pitchFamily="50" charset="0"/>
                          <a:ea typeface="+mn-ea"/>
                          <a:cs typeface="+mn-cs"/>
                        </a:rPr>
                        <a:t>, 2015</a:t>
                      </a:r>
                      <a:endParaRPr lang="en-US" sz="900" kern="1200" dirty="0">
                        <a:solidFill>
                          <a:schemeClr val="tx1"/>
                        </a:solidFill>
                        <a:latin typeface="Proxima Nova" pitchFamily="50" charset="0"/>
                        <a:ea typeface="+mn-ea"/>
                        <a:cs typeface="+mn-cs"/>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781337663"/>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High Level Process Map (SIPOC)</a:t>
            </a:r>
          </a:p>
        </p:txBody>
      </p:sp>
      <p:graphicFrame>
        <p:nvGraphicFramePr>
          <p:cNvPr id="6" name="Table 5"/>
          <p:cNvGraphicFramePr>
            <a:graphicFrameLocks noGrp="1"/>
          </p:cNvGraphicFramePr>
          <p:nvPr>
            <p:extLst>
              <p:ext uri="{D42A27DB-BD31-4B8C-83A1-F6EECF244321}">
                <p14:modId xmlns:p14="http://schemas.microsoft.com/office/powerpoint/2010/main" val="937597415"/>
              </p:ext>
            </p:extLst>
          </p:nvPr>
        </p:nvGraphicFramePr>
        <p:xfrm>
          <a:off x="381000" y="1047750"/>
          <a:ext cx="8610600" cy="3772120"/>
        </p:xfrm>
        <a:graphic>
          <a:graphicData uri="http://schemas.openxmlformats.org/drawingml/2006/table">
            <a:tbl>
              <a:tblPr/>
              <a:tblGrid>
                <a:gridCol w="1722120"/>
                <a:gridCol w="1722120"/>
                <a:gridCol w="1877493"/>
                <a:gridCol w="1566747"/>
                <a:gridCol w="1722120"/>
              </a:tblGrid>
              <a:tr h="71703">
                <a:tc>
                  <a:txBody>
                    <a:bodyPr/>
                    <a:lstStyle/>
                    <a:p>
                      <a:pPr algn="ctr" fontAlgn="b"/>
                      <a:r>
                        <a:rPr lang="en-US" sz="500" b="1" i="0" u="none" strike="noStrike" dirty="0">
                          <a:solidFill>
                            <a:srgbClr val="FFFFFF"/>
                          </a:solidFill>
                          <a:latin typeface="Proxima Nova" pitchFamily="50" charset="0"/>
                        </a:rPr>
                        <a:t>SIPOC Template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00080"/>
                    </a:solidFill>
                  </a:tcPr>
                </a:tc>
                <a:tc>
                  <a:txBody>
                    <a:bodyPr/>
                    <a:lstStyle/>
                    <a:p>
                      <a:pPr algn="l" fontAlgn="b"/>
                      <a:r>
                        <a:rPr lang="en-US" sz="400" b="1" i="0" u="none" strike="noStrike">
                          <a:solidFill>
                            <a:srgbClr val="FFFFFF"/>
                          </a:solidFill>
                          <a:latin typeface="Proxima Nova" pitchFamily="50"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800080"/>
                    </a:solidFill>
                  </a:tcPr>
                </a:tc>
                <a:tc>
                  <a:txBody>
                    <a:bodyPr/>
                    <a:lstStyle/>
                    <a:p>
                      <a:pPr algn="ctr" fontAlgn="b"/>
                      <a:r>
                        <a:rPr lang="en-US" sz="400" b="1" i="0" u="none" strike="noStrike">
                          <a:solidFill>
                            <a:srgbClr val="FFFFFF"/>
                          </a:solidFill>
                          <a:latin typeface="Proxima Nova" pitchFamily="50"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800080"/>
                    </a:solidFill>
                  </a:tcPr>
                </a:tc>
                <a:tc>
                  <a:txBody>
                    <a:bodyPr/>
                    <a:lstStyle/>
                    <a:p>
                      <a:pPr algn="l" fontAlgn="b"/>
                      <a:r>
                        <a:rPr lang="en-US" sz="400" b="1" i="0" u="none" strike="noStrike">
                          <a:solidFill>
                            <a:srgbClr val="FFFFFF"/>
                          </a:solidFill>
                          <a:latin typeface="Proxima Nova" pitchFamily="50"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800080"/>
                    </a:solidFill>
                  </a:tcPr>
                </a:tc>
                <a:tc>
                  <a:txBody>
                    <a:bodyPr/>
                    <a:lstStyle/>
                    <a:p>
                      <a:pPr algn="ctr" fontAlgn="b"/>
                      <a:r>
                        <a:rPr lang="en-US" sz="400" b="1" i="0" u="none" strike="noStrike">
                          <a:solidFill>
                            <a:srgbClr val="FFFFFF"/>
                          </a:solidFill>
                          <a:latin typeface="Proxima Nova" pitchFamily="50"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0080"/>
                    </a:solidFill>
                  </a:tcPr>
                </a:tc>
              </a:tr>
              <a:tr h="57362">
                <a:tc>
                  <a:txBody>
                    <a:bodyPr/>
                    <a:lstStyle/>
                    <a:p>
                      <a:pPr algn="ctr" fontAlgn="b"/>
                      <a:r>
                        <a:rPr lang="en-US" sz="400" b="0" i="0" u="none" strike="noStrike">
                          <a:latin typeface="Proxima Nova" pitchFamily="50"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latin typeface="Proxima Nova" pitchFamily="50"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400" b="0" i="0" u="none" strike="noStrike">
                          <a:latin typeface="Proxima Nova" pitchFamily="50"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latin typeface="Proxima Nova" pitchFamily="50"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400" b="0" i="0" u="none" strike="noStrike">
                          <a:latin typeface="Proxima Nova" pitchFamily="50"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51680">
                <a:tc>
                  <a:txBody>
                    <a:bodyPr/>
                    <a:lstStyle/>
                    <a:p>
                      <a:pPr algn="ctr" fontAlgn="ctr"/>
                      <a:r>
                        <a:rPr lang="en-US" sz="600" b="1" i="0" u="none" strike="noStrike" dirty="0">
                          <a:latin typeface="Proxima Nova" pitchFamily="50" charset="0"/>
                        </a:rPr>
                        <a:t>SUPPLIER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600" b="1" i="0" u="none" strike="noStrike" dirty="0">
                          <a:latin typeface="Proxima Nova" pitchFamily="50" charset="0"/>
                        </a:rPr>
                        <a:t>INPUT</a:t>
                      </a:r>
                      <a:br>
                        <a:rPr lang="en-US" sz="600" b="1" i="0" u="none" strike="noStrike" dirty="0">
                          <a:latin typeface="Proxima Nova" pitchFamily="50" charset="0"/>
                        </a:rPr>
                      </a:br>
                      <a:r>
                        <a:rPr lang="en-US" sz="600" b="1" i="0" u="none" strike="noStrike" dirty="0">
                          <a:latin typeface="Proxima Nova" pitchFamily="50" charset="0"/>
                        </a:rPr>
                        <a:t>(use nouns)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600" b="1" i="0" u="none" strike="noStrike" dirty="0">
                          <a:solidFill>
                            <a:srgbClr val="FFFFFF"/>
                          </a:solidFill>
                          <a:latin typeface="Proxima Nova" pitchFamily="50" charset="0"/>
                        </a:rPr>
                        <a:t>PROCESS</a:t>
                      </a:r>
                      <a:br>
                        <a:rPr lang="en-US" sz="600" b="1" i="0" u="none" strike="noStrike" dirty="0">
                          <a:solidFill>
                            <a:srgbClr val="FFFFFF"/>
                          </a:solidFill>
                          <a:latin typeface="Proxima Nova" pitchFamily="50" charset="0"/>
                        </a:rPr>
                      </a:br>
                      <a:r>
                        <a:rPr lang="en-US" sz="600" b="1" i="0" u="none" strike="noStrike" dirty="0">
                          <a:solidFill>
                            <a:srgbClr val="FFFFFF"/>
                          </a:solidFill>
                          <a:latin typeface="Proxima Nova" pitchFamily="50" charset="0"/>
                        </a:rPr>
                        <a:t>(use verbs)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600" b="1" i="0" u="none" strike="noStrike" dirty="0">
                          <a:latin typeface="Proxima Nova" pitchFamily="50" charset="0"/>
                        </a:rPr>
                        <a:t>OUTPUT</a:t>
                      </a:r>
                      <a:br>
                        <a:rPr lang="en-US" sz="600" b="1" i="0" u="none" strike="noStrike" dirty="0">
                          <a:latin typeface="Proxima Nova" pitchFamily="50" charset="0"/>
                        </a:rPr>
                      </a:br>
                      <a:r>
                        <a:rPr lang="en-US" sz="600" b="1" i="0" u="none" strike="noStrike" dirty="0">
                          <a:latin typeface="Proxima Nova" pitchFamily="50" charset="0"/>
                        </a:rPr>
                        <a:t>(use nouns)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600" b="1" i="0" u="none" strike="noStrike" dirty="0">
                          <a:latin typeface="Proxima Nova" pitchFamily="50" charset="0"/>
                        </a:rPr>
                        <a:t>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r>
              <a:tr h="516262">
                <a:tc>
                  <a:txBody>
                    <a:bodyPr/>
                    <a:lstStyle/>
                    <a:p>
                      <a:pPr algn="ctr" fontAlgn="ctr"/>
                      <a:r>
                        <a:rPr lang="en-US" sz="600" b="0" i="0" u="none" strike="noStrike">
                          <a:latin typeface="Proxima Nova" pitchFamily="50" charset="0"/>
                        </a:rPr>
                        <a:t>Patient</a:t>
                      </a:r>
                      <a:br>
                        <a:rPr lang="en-US" sz="600" b="0" i="0" u="none" strike="noStrike">
                          <a:latin typeface="Proxima Nova" pitchFamily="50" charset="0"/>
                        </a:rPr>
                      </a:br>
                      <a:r>
                        <a:rPr lang="en-US" sz="600" b="0" i="0" u="none" strike="noStrike">
                          <a:latin typeface="Proxima Nova" pitchFamily="50" charset="0"/>
                        </a:rPr>
                        <a:t>Family</a:t>
                      </a:r>
                      <a:br>
                        <a:rPr lang="en-US" sz="600" b="0" i="0" u="none" strike="noStrike">
                          <a:latin typeface="Proxima Nova" pitchFamily="50" charset="0"/>
                        </a:rPr>
                      </a:br>
                      <a:r>
                        <a:rPr lang="en-US" sz="600" b="0" i="0" u="none" strike="noStrike">
                          <a:latin typeface="Proxima Nova" pitchFamily="50" charset="0"/>
                        </a:rPr>
                        <a:t>EMS</a:t>
                      </a:r>
                      <a:br>
                        <a:rPr lang="en-US" sz="600" b="0" i="0" u="none" strike="noStrike">
                          <a:latin typeface="Proxima Nova" pitchFamily="50" charset="0"/>
                        </a:rPr>
                      </a:br>
                      <a:r>
                        <a:rPr lang="en-US" sz="600" b="0" i="0" u="none" strike="noStrike">
                          <a:latin typeface="Proxima Nova" pitchFamily="50" charset="0"/>
                        </a:rPr>
                        <a:t>Other Facility</a:t>
                      </a:r>
                      <a:br>
                        <a:rPr lang="en-US" sz="600" b="0" i="0" u="none" strike="noStrike">
                          <a:latin typeface="Proxima Nova" pitchFamily="50" charset="0"/>
                        </a:rPr>
                      </a:br>
                      <a:r>
                        <a:rPr lang="en-US" sz="600" b="0" i="0" u="none" strike="noStrike">
                          <a:latin typeface="Proxima Nova" pitchFamily="50" charset="0"/>
                        </a:rPr>
                        <a:t>Ancillary Services</a:t>
                      </a:r>
                      <a:br>
                        <a:rPr lang="en-US" sz="600" b="0" i="0" u="none" strike="noStrike">
                          <a:latin typeface="Proxima Nova" pitchFamily="50" charset="0"/>
                        </a:rPr>
                      </a:br>
                      <a:r>
                        <a:rPr lang="en-US" sz="600" b="0" i="0" u="none" strike="noStrike">
                          <a:latin typeface="Proxima Nova" pitchFamily="50" charset="0"/>
                        </a:rPr>
                        <a:t>Past Medical Record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Proxima Nova" pitchFamily="50" charset="0"/>
                        </a:rPr>
                        <a:t>Patient Current  Condition</a:t>
                      </a:r>
                      <a:br>
                        <a:rPr lang="en-US" sz="600" b="0" i="0" u="none" strike="noStrike">
                          <a:latin typeface="Proxima Nova" pitchFamily="50" charset="0"/>
                        </a:rPr>
                      </a:br>
                      <a:r>
                        <a:rPr lang="en-US" sz="600" b="0" i="0" u="none" strike="noStrike">
                          <a:latin typeface="Proxima Nova" pitchFamily="50" charset="0"/>
                        </a:rPr>
                        <a:t>Diagnostic Results</a:t>
                      </a:r>
                      <a:br>
                        <a:rPr lang="en-US" sz="600" b="0" i="0" u="none" strike="noStrike">
                          <a:latin typeface="Proxima Nova" pitchFamily="50" charset="0"/>
                        </a:rPr>
                      </a:br>
                      <a:r>
                        <a:rPr lang="en-US" sz="600" b="0" i="0" u="none" strike="noStrike">
                          <a:latin typeface="Proxima Nova" pitchFamily="50" charset="0"/>
                        </a:rPr>
                        <a:t>Consults</a:t>
                      </a:r>
                      <a:br>
                        <a:rPr lang="en-US" sz="600" b="0" i="0" u="none" strike="noStrike">
                          <a:latin typeface="Proxima Nova" pitchFamily="50" charset="0"/>
                        </a:rPr>
                      </a:br>
                      <a:r>
                        <a:rPr lang="en-US" sz="600" b="0" i="0" u="none" strike="noStrike">
                          <a:latin typeface="Proxima Nova" pitchFamily="50" charset="0"/>
                        </a:rPr>
                        <a:t>Past Medical History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latin typeface="Proxima Nova" pitchFamily="50" charset="0"/>
                        </a:rPr>
                        <a:t>Decide on Patient's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600" b="0" i="0" u="none" strike="noStrike">
                          <a:latin typeface="Proxima Nova" pitchFamily="50" charset="0"/>
                        </a:rPr>
                        <a:t>Correct Patient Status Observation vs. Inpatient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latin typeface="Proxima Nova" pitchFamily="50" charset="0"/>
                        </a:rPr>
                        <a:t>ED Provider</a:t>
                      </a:r>
                      <a:br>
                        <a:rPr lang="en-US" sz="600" b="0" i="0" u="none" strike="noStrike" dirty="0">
                          <a:latin typeface="Proxima Nova" pitchFamily="50" charset="0"/>
                        </a:rPr>
                      </a:br>
                      <a:r>
                        <a:rPr lang="en-US" sz="600" b="0" i="0" u="none" strike="noStrike" dirty="0">
                          <a:latin typeface="Proxima Nova" pitchFamily="50" charset="0"/>
                        </a:rPr>
                        <a:t>Patient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175">
                <a:tc>
                  <a:txBody>
                    <a:bodyPr/>
                    <a:lstStyle/>
                    <a:p>
                      <a:pPr algn="ctr" fontAlgn="ctr"/>
                      <a:r>
                        <a:rPr lang="en-US" sz="600" b="0" i="0" u="none" strike="noStrike">
                          <a:latin typeface="Proxima Nova" pitchFamily="50" charset="0"/>
                        </a:rPr>
                        <a:t>ED Provider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Proxima Nova" pitchFamily="50" charset="0"/>
                        </a:rPr>
                        <a:t>Attending Physician Name</a:t>
                      </a:r>
                      <a:br>
                        <a:rPr lang="en-US" sz="600" b="0" i="0" u="none" strike="noStrike">
                          <a:latin typeface="Proxima Nova" pitchFamily="50" charset="0"/>
                        </a:rPr>
                      </a:br>
                      <a:r>
                        <a:rPr lang="en-US" sz="600" b="0" i="0" u="none" strike="noStrike">
                          <a:latin typeface="Proxima Nova" pitchFamily="50" charset="0"/>
                        </a:rPr>
                        <a:t>Patient Clinical Information</a:t>
                      </a:r>
                      <a:br>
                        <a:rPr lang="en-US" sz="600" b="0" i="0" u="none" strike="noStrike">
                          <a:latin typeface="Proxima Nova" pitchFamily="50" charset="0"/>
                        </a:rPr>
                      </a:br>
                      <a:r>
                        <a:rPr lang="en-US" sz="600" b="0" i="0" u="none" strike="noStrike">
                          <a:latin typeface="Proxima Nova" pitchFamily="50" charset="0"/>
                        </a:rPr>
                        <a:t>Patient Status</a:t>
                      </a:r>
                      <a:br>
                        <a:rPr lang="en-US" sz="600" b="0" i="0" u="none" strike="noStrike">
                          <a:latin typeface="Proxima Nova" pitchFamily="50" charset="0"/>
                        </a:rPr>
                      </a:br>
                      <a:r>
                        <a:rPr lang="en-US" sz="600" b="0" i="0" u="none" strike="noStrike">
                          <a:latin typeface="Proxima Nova" pitchFamily="50" charset="0"/>
                        </a:rPr>
                        <a:t>Bed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latin typeface="Proxima Nova" pitchFamily="50" charset="0"/>
                        </a:rPr>
                        <a:t>Enter Order For Bed Request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latin typeface="Proxima Nova" pitchFamily="50" charset="0"/>
                        </a:rPr>
                        <a:t>Paper Bed Request</a:t>
                      </a:r>
                      <a:br>
                        <a:rPr lang="en-US" sz="600" b="0" i="0" u="none" strike="noStrike" dirty="0">
                          <a:latin typeface="Proxima Nova" pitchFamily="50" charset="0"/>
                        </a:rPr>
                      </a:br>
                      <a:r>
                        <a:rPr lang="en-US" sz="600" b="0" i="0" u="none" strike="noStrike" dirty="0">
                          <a:latin typeface="Proxima Nova" pitchFamily="50" charset="0"/>
                        </a:rPr>
                        <a:t> Paper Patient Registration Order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latin typeface="Proxima Nova" pitchFamily="50" charset="0"/>
                        </a:rPr>
                        <a:t>Patient Access/Admitting</a:t>
                      </a:r>
                      <a:br>
                        <a:rPr lang="en-US" sz="600" b="0" i="0" u="none" strike="noStrike" dirty="0">
                          <a:latin typeface="Proxima Nova" pitchFamily="50" charset="0"/>
                        </a:rPr>
                      </a:br>
                      <a:r>
                        <a:rPr lang="en-US" sz="600" b="0" i="0" u="none" strike="noStrike" dirty="0">
                          <a:latin typeface="Proxima Nova" pitchFamily="50" charset="0"/>
                        </a:rPr>
                        <a:t>Bed Resource Coordinator</a:t>
                      </a:r>
                      <a:br>
                        <a:rPr lang="en-US" sz="600" b="0" i="0" u="none" strike="noStrike" dirty="0">
                          <a:latin typeface="Proxima Nova" pitchFamily="50" charset="0"/>
                        </a:rPr>
                      </a:br>
                      <a:endParaRPr lang="en-US" sz="600" b="0" i="0" u="none" strike="noStrike" dirty="0">
                        <a:latin typeface="Proxima Nova"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680">
                <a:tc>
                  <a:txBody>
                    <a:bodyPr/>
                    <a:lstStyle/>
                    <a:p>
                      <a:pPr algn="ctr" fontAlgn="ctr"/>
                      <a:r>
                        <a:rPr lang="en-US" sz="600" b="0" i="0" u="none" strike="noStrike">
                          <a:latin typeface="Proxima Nova" pitchFamily="50" charset="0"/>
                        </a:rPr>
                        <a:t>Patient Access/Admitting</a:t>
                      </a:r>
                      <a:br>
                        <a:rPr lang="en-US" sz="600" b="0" i="0" u="none" strike="noStrike">
                          <a:latin typeface="Proxima Nova" pitchFamily="50" charset="0"/>
                        </a:rPr>
                      </a:br>
                      <a:r>
                        <a:rPr lang="en-US" sz="600" b="0" i="0" u="none" strike="noStrike">
                          <a:latin typeface="Proxima Nova" pitchFamily="50" charset="0"/>
                        </a:rPr>
                        <a:t>Bed Resource Coordinator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Proxima Nova" pitchFamily="50" charset="0"/>
                        </a:rPr>
                        <a:t>Data Re-Entry into Meditech</a:t>
                      </a:r>
                      <a:br>
                        <a:rPr lang="en-US" sz="600" b="0" i="0" u="none" strike="noStrike">
                          <a:latin typeface="Proxima Nova" pitchFamily="50" charset="0"/>
                        </a:rPr>
                      </a:br>
                      <a:r>
                        <a:rPr lang="en-US" sz="600" b="0" i="0" u="none" strike="noStrike">
                          <a:latin typeface="Proxima Nova" pitchFamily="50" charset="0"/>
                        </a:rPr>
                        <a:t>MedTracking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latin typeface="Proxima Nova" pitchFamily="50" charset="0"/>
                        </a:rPr>
                        <a:t> Process</a:t>
                      </a:r>
                      <a:r>
                        <a:rPr lang="en-US" sz="1100" b="1" i="0" u="none" strike="noStrike" baseline="0" dirty="0" smtClean="0">
                          <a:latin typeface="Proxima Nova" pitchFamily="50" charset="0"/>
                        </a:rPr>
                        <a:t> Order</a:t>
                      </a:r>
                      <a:r>
                        <a:rPr lang="en-US" sz="1100" b="1" i="0" u="none" strike="noStrike" dirty="0" smtClean="0">
                          <a:latin typeface="Proxima Nova" pitchFamily="50" charset="0"/>
                        </a:rPr>
                        <a:t> </a:t>
                      </a:r>
                      <a:r>
                        <a:rPr lang="en-US" sz="1100" b="1" i="0" u="none" strike="noStrike" dirty="0">
                          <a:latin typeface="Proxima Nova" pitchFamily="50" charset="0"/>
                        </a:rPr>
                        <a:t>and Bed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latin typeface="Proxima Nova" pitchFamily="50" charset="0"/>
                        </a:rPr>
                        <a:t>Bed Assignment</a:t>
                      </a:r>
                      <a:br>
                        <a:rPr lang="en-US" sz="600" b="0" i="0" u="none" strike="noStrike" dirty="0">
                          <a:latin typeface="Proxima Nova" pitchFamily="50" charset="0"/>
                        </a:rPr>
                      </a:br>
                      <a:r>
                        <a:rPr lang="en-US" sz="600" b="0" i="0" u="none" strike="noStrike" dirty="0">
                          <a:latin typeface="Proxima Nova" pitchFamily="50" charset="0"/>
                        </a:rPr>
                        <a:t>ED Patient Status to ADM Status</a:t>
                      </a:r>
                      <a:br>
                        <a:rPr lang="en-US" sz="600" b="0" i="0" u="none" strike="noStrike" dirty="0">
                          <a:latin typeface="Proxima Nova" pitchFamily="50" charset="0"/>
                        </a:rPr>
                      </a:br>
                      <a:endParaRPr lang="en-US" sz="600" b="0" i="0" u="none" strike="noStrike" dirty="0">
                        <a:latin typeface="Proxima Nova"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latin typeface="Proxima Nova" pitchFamily="50" charset="0"/>
                        </a:rPr>
                        <a:t>Utilization Review Coordinator</a:t>
                      </a:r>
                      <a:br>
                        <a:rPr lang="en-US" sz="600" b="0" i="0" u="none" strike="noStrike" dirty="0">
                          <a:latin typeface="Proxima Nova" pitchFamily="50" charset="0"/>
                        </a:rPr>
                      </a:br>
                      <a:r>
                        <a:rPr lang="en-US" sz="600" b="0" i="0" u="none" strike="noStrike" dirty="0">
                          <a:latin typeface="Proxima Nova" pitchFamily="50" charset="0"/>
                        </a:rPr>
                        <a:t>Bed Resource Coordinator</a:t>
                      </a:r>
                      <a:br>
                        <a:rPr lang="en-US" sz="600" b="0" i="0" u="none" strike="noStrike" dirty="0">
                          <a:latin typeface="Proxima Nova" pitchFamily="50" charset="0"/>
                        </a:rPr>
                      </a:br>
                      <a:r>
                        <a:rPr lang="en-US" sz="600" b="0" i="0" u="none" strike="noStrike" dirty="0">
                          <a:latin typeface="Proxima Nova" pitchFamily="50" charset="0"/>
                        </a:rPr>
                        <a:t>Nursing Units</a:t>
                      </a:r>
                      <a:br>
                        <a:rPr lang="en-US" sz="600" b="0" i="0" u="none" strike="noStrike" dirty="0">
                          <a:latin typeface="Proxima Nova" pitchFamily="50" charset="0"/>
                        </a:rPr>
                      </a:br>
                      <a:r>
                        <a:rPr lang="en-US" sz="600" b="0" i="0" u="none" strike="noStrike" dirty="0">
                          <a:latin typeface="Proxima Nova" pitchFamily="50" charset="0"/>
                        </a:rPr>
                        <a:t>Floor  Providers</a:t>
                      </a:r>
                      <a:br>
                        <a:rPr lang="en-US" sz="600" b="0" i="0" u="none" strike="noStrike" dirty="0">
                          <a:latin typeface="Proxima Nova" pitchFamily="50" charset="0"/>
                        </a:rPr>
                      </a:br>
                      <a:r>
                        <a:rPr lang="en-US" sz="600" b="0" i="0" u="none" strike="noStrike" dirty="0">
                          <a:latin typeface="Proxima Nova" pitchFamily="50" charset="0"/>
                        </a:rPr>
                        <a:t>HRM</a:t>
                      </a:r>
                      <a:br>
                        <a:rPr lang="en-US" sz="600" b="0" i="0" u="none" strike="noStrike" dirty="0">
                          <a:latin typeface="Proxima Nova" pitchFamily="50" charset="0"/>
                        </a:rPr>
                      </a:br>
                      <a:r>
                        <a:rPr lang="en-US" sz="600" b="0" i="0" u="none" strike="noStrike" dirty="0" smtClean="0">
                          <a:latin typeface="Proxima Nova" pitchFamily="50" charset="0"/>
                        </a:rPr>
                        <a:t>Transportation</a:t>
                      </a:r>
                      <a:r>
                        <a:rPr lang="en-US" sz="600" b="0" i="0" u="none" strike="noStrike" dirty="0">
                          <a:latin typeface="Proxima Nova" pitchFamily="50" charset="0"/>
                        </a:rPr>
                        <a:t/>
                      </a:r>
                      <a:br>
                        <a:rPr lang="en-US" sz="600" b="0" i="0" u="none" strike="noStrike" dirty="0">
                          <a:latin typeface="Proxima Nova" pitchFamily="50" charset="0"/>
                        </a:rPr>
                      </a:br>
                      <a:r>
                        <a:rPr lang="en-US" sz="600" b="0" i="0" u="none" strike="noStrike" dirty="0">
                          <a:latin typeface="Proxima Nova" pitchFamily="50" charset="0"/>
                        </a:rPr>
                        <a:t>Housekeeping</a:t>
                      </a:r>
                      <a:br>
                        <a:rPr lang="en-US" sz="600" b="0" i="0" u="none" strike="noStrike" dirty="0">
                          <a:latin typeface="Proxima Nova" pitchFamily="50" charset="0"/>
                        </a:rPr>
                      </a:br>
                      <a:r>
                        <a:rPr lang="en-US" sz="600" b="0" i="0" u="none" strike="noStrike" dirty="0">
                          <a:latin typeface="Proxima Nova" pitchFamily="50" charset="0"/>
                        </a:rPr>
                        <a:t/>
                      </a:r>
                      <a:br>
                        <a:rPr lang="en-US" sz="600" b="0" i="0" u="none" strike="noStrike" dirty="0">
                          <a:latin typeface="Proxima Nova" pitchFamily="50" charset="0"/>
                        </a:rPr>
                      </a:br>
                      <a:r>
                        <a:rPr lang="en-US" sz="600" b="0" i="0" u="none" strike="noStrike" dirty="0">
                          <a:latin typeface="Proxima Nova" pitchFamily="50" charset="0"/>
                        </a:rPr>
                        <a:t/>
                      </a:r>
                      <a:br>
                        <a:rPr lang="en-US" sz="600" b="0" i="0" u="none" strike="noStrike" dirty="0">
                          <a:latin typeface="Proxima Nova" pitchFamily="50" charset="0"/>
                        </a:rPr>
                      </a:br>
                      <a:endParaRPr lang="en-US" sz="600" b="0" i="0" u="none" strike="noStrike" dirty="0">
                        <a:latin typeface="Proxima Nova"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194">
                <a:tc>
                  <a:txBody>
                    <a:bodyPr/>
                    <a:lstStyle/>
                    <a:p>
                      <a:pPr algn="ctr" fontAlgn="ctr"/>
                      <a:r>
                        <a:rPr lang="en-US" sz="600" b="0" i="0" u="none" strike="noStrike">
                          <a:latin typeface="Proxima Nova" pitchFamily="50" charset="0"/>
                        </a:rPr>
                        <a:t>Patient</a:t>
                      </a:r>
                      <a:br>
                        <a:rPr lang="en-US" sz="600" b="0" i="0" u="none" strike="noStrike">
                          <a:latin typeface="Proxima Nova" pitchFamily="50" charset="0"/>
                        </a:rPr>
                      </a:br>
                      <a:r>
                        <a:rPr lang="en-US" sz="600" b="0" i="0" u="none" strike="noStrike">
                          <a:latin typeface="Proxima Nova" pitchFamily="50" charset="0"/>
                        </a:rPr>
                        <a:t>Ancillary Services</a:t>
                      </a:r>
                      <a:br>
                        <a:rPr lang="en-US" sz="600" b="0" i="0" u="none" strike="noStrike">
                          <a:latin typeface="Proxima Nova" pitchFamily="50" charset="0"/>
                        </a:rPr>
                      </a:br>
                      <a:r>
                        <a:rPr lang="en-US" sz="600" b="0" i="0" u="none" strike="noStrike">
                          <a:latin typeface="Proxima Nova" pitchFamily="50" charset="0"/>
                        </a:rPr>
                        <a:t>Utilization Review Coordinator</a:t>
                      </a:r>
                      <a:br>
                        <a:rPr lang="en-US" sz="600" b="0" i="0" u="none" strike="noStrike">
                          <a:latin typeface="Proxima Nova" pitchFamily="50" charset="0"/>
                        </a:rPr>
                      </a:br>
                      <a:r>
                        <a:rPr lang="en-US" sz="600" b="0" i="0" u="none" strike="noStrike">
                          <a:latin typeface="Proxima Nova" pitchFamily="50" charset="0"/>
                        </a:rPr>
                        <a:t>Floor Providers</a:t>
                      </a:r>
                      <a:br>
                        <a:rPr lang="en-US" sz="600" b="0" i="0" u="none" strike="noStrike">
                          <a:latin typeface="Proxima Nova" pitchFamily="50" charset="0"/>
                        </a:rPr>
                      </a:br>
                      <a:endParaRPr lang="en-US" sz="600" b="0" i="0" u="none" strike="noStrike">
                        <a:latin typeface="Proxima Nova"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Proxima Nova" pitchFamily="50" charset="0"/>
                        </a:rPr>
                        <a:t>Patient Current  Condition</a:t>
                      </a:r>
                      <a:br>
                        <a:rPr lang="en-US" sz="600" b="0" i="0" u="none" strike="noStrike">
                          <a:latin typeface="Proxima Nova" pitchFamily="50" charset="0"/>
                        </a:rPr>
                      </a:br>
                      <a:r>
                        <a:rPr lang="en-US" sz="600" b="0" i="0" u="none" strike="noStrike">
                          <a:latin typeface="Proxima Nova" pitchFamily="50" charset="0"/>
                        </a:rPr>
                        <a:t>Diagnostic Results</a:t>
                      </a:r>
                      <a:br>
                        <a:rPr lang="en-US" sz="600" b="0" i="0" u="none" strike="noStrike">
                          <a:latin typeface="Proxima Nova" pitchFamily="50" charset="0"/>
                        </a:rPr>
                      </a:br>
                      <a:r>
                        <a:rPr lang="en-US" sz="600" b="0" i="0" u="none" strike="noStrike">
                          <a:latin typeface="Proxima Nova" pitchFamily="50" charset="0"/>
                        </a:rPr>
                        <a:t>Consults</a:t>
                      </a:r>
                      <a:br>
                        <a:rPr lang="en-US" sz="600" b="0" i="0" u="none" strike="noStrike">
                          <a:latin typeface="Proxima Nova" pitchFamily="50" charset="0"/>
                        </a:rPr>
                      </a:br>
                      <a:r>
                        <a:rPr lang="en-US" sz="600" b="0" i="0" u="none" strike="noStrike">
                          <a:latin typeface="Proxima Nova" pitchFamily="50" charset="0"/>
                        </a:rPr>
                        <a:t>Past Medical History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latin typeface="Proxima Nova" pitchFamily="50" charset="0"/>
                        </a:rPr>
                        <a:t>Evaluate Patient Condition/Status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latin typeface="Proxima Nova" pitchFamily="50" charset="0"/>
                        </a:rPr>
                        <a:t>Correct Patient </a:t>
                      </a:r>
                      <a:r>
                        <a:rPr lang="fr-FR" sz="600" b="0" i="0" u="none" strike="noStrike" dirty="0" err="1">
                          <a:latin typeface="Proxima Nova" pitchFamily="50" charset="0"/>
                        </a:rPr>
                        <a:t>Status</a:t>
                      </a:r>
                      <a:r>
                        <a:rPr lang="fr-FR" sz="600" b="0" i="0" u="none" strike="noStrike" dirty="0">
                          <a:latin typeface="Proxima Nova" pitchFamily="50" charset="0"/>
                        </a:rPr>
                        <a:t> Observation vs. </a:t>
                      </a:r>
                      <a:r>
                        <a:rPr lang="fr-FR" sz="600" b="0" i="0" u="none" strike="noStrike" dirty="0" err="1">
                          <a:latin typeface="Proxima Nova" pitchFamily="50" charset="0"/>
                        </a:rPr>
                        <a:t>Inpatient</a:t>
                      </a:r>
                      <a:endParaRPr lang="fr-FR" sz="600" b="0" i="0" u="none" strike="noStrike" dirty="0">
                        <a:latin typeface="Proxima Nova"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latin typeface="Proxima Nova" pitchFamily="50" charset="0"/>
                        </a:rPr>
                        <a:t>Utilization Review Coordinator</a:t>
                      </a:r>
                      <a:br>
                        <a:rPr lang="en-US" sz="600" b="0" i="0" u="none" strike="noStrike" dirty="0">
                          <a:latin typeface="Proxima Nova" pitchFamily="50" charset="0"/>
                        </a:rPr>
                      </a:br>
                      <a:r>
                        <a:rPr lang="en-US" sz="600" b="0" i="0" u="none" strike="noStrike" dirty="0">
                          <a:latin typeface="Proxima Nova" pitchFamily="50" charset="0"/>
                        </a:rPr>
                        <a:t>Nursing Units</a:t>
                      </a:r>
                      <a:br>
                        <a:rPr lang="en-US" sz="600" b="0" i="0" u="none" strike="noStrike" dirty="0">
                          <a:latin typeface="Proxima Nova" pitchFamily="50" charset="0"/>
                        </a:rPr>
                      </a:br>
                      <a:r>
                        <a:rPr lang="en-US" sz="600" b="0" i="0" u="none" strike="noStrike" dirty="0">
                          <a:latin typeface="Proxima Nova" pitchFamily="50" charset="0"/>
                        </a:rPr>
                        <a:t>Floor  Providers</a:t>
                      </a:r>
                      <a:br>
                        <a:rPr lang="en-US" sz="600" b="0" i="0" u="none" strike="noStrike" dirty="0">
                          <a:latin typeface="Proxima Nova" pitchFamily="50" charset="0"/>
                        </a:rPr>
                      </a:br>
                      <a:r>
                        <a:rPr lang="en-US" sz="600" b="0" i="0" u="none" strike="noStrike" dirty="0">
                          <a:latin typeface="Proxima Nova" pitchFamily="50" charset="0"/>
                        </a:rPr>
                        <a:t>HRM</a:t>
                      </a:r>
                      <a:br>
                        <a:rPr lang="en-US" sz="600" b="0" i="0" u="none" strike="noStrike" dirty="0">
                          <a:latin typeface="Proxima Nova" pitchFamily="50" charset="0"/>
                        </a:rPr>
                      </a:br>
                      <a:r>
                        <a:rPr lang="en-US" sz="600" b="0" i="0" u="none" strike="noStrike" dirty="0">
                          <a:latin typeface="Proxima Nova" pitchFamily="50" charset="0"/>
                        </a:rPr>
                        <a:t/>
                      </a:r>
                      <a:br>
                        <a:rPr lang="en-US" sz="600" b="0" i="0" u="none" strike="noStrike" dirty="0">
                          <a:latin typeface="Proxima Nova" pitchFamily="50" charset="0"/>
                        </a:rPr>
                      </a:br>
                      <a:r>
                        <a:rPr lang="en-US" sz="600" b="0" i="0" u="none" strike="noStrike" dirty="0">
                          <a:latin typeface="Proxima Nova" pitchFamily="50" charset="0"/>
                        </a:rPr>
                        <a:t/>
                      </a:r>
                      <a:br>
                        <a:rPr lang="en-US" sz="600" b="0" i="0" u="none" strike="noStrike" dirty="0">
                          <a:latin typeface="Proxima Nova" pitchFamily="50" charset="0"/>
                        </a:rPr>
                      </a:br>
                      <a:r>
                        <a:rPr lang="en-US" sz="600" b="0" i="0" u="none" strike="noStrike" dirty="0">
                          <a:latin typeface="Proxima Nova" pitchFamily="50" charset="0"/>
                        </a:rPr>
                        <a:t/>
                      </a:r>
                      <a:br>
                        <a:rPr lang="en-US" sz="600" b="0" i="0" u="none" strike="noStrike" dirty="0">
                          <a:latin typeface="Proxima Nova" pitchFamily="50" charset="0"/>
                        </a:rPr>
                      </a:br>
                      <a:endParaRPr lang="en-US" sz="600" b="0" i="0" u="none" strike="noStrike" dirty="0">
                        <a:latin typeface="Proxima Nova"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394">
                <a:tc>
                  <a:txBody>
                    <a:bodyPr/>
                    <a:lstStyle/>
                    <a:p>
                      <a:pPr algn="ctr" fontAlgn="ctr"/>
                      <a:r>
                        <a:rPr lang="en-US" sz="600" b="0" i="0" u="none" strike="noStrike" dirty="0">
                          <a:latin typeface="Proxima Nova" pitchFamily="50" charset="0"/>
                        </a:rPr>
                        <a:t>Patient</a:t>
                      </a:r>
                      <a:br>
                        <a:rPr lang="en-US" sz="600" b="0" i="0" u="none" strike="noStrike" dirty="0">
                          <a:latin typeface="Proxima Nova" pitchFamily="50" charset="0"/>
                        </a:rPr>
                      </a:br>
                      <a:r>
                        <a:rPr lang="en-US" sz="600" b="0" i="0" u="none" strike="noStrike" dirty="0">
                          <a:latin typeface="Proxima Nova" pitchFamily="50" charset="0"/>
                        </a:rPr>
                        <a:t>Ancillary Services</a:t>
                      </a:r>
                      <a:br>
                        <a:rPr lang="en-US" sz="600" b="0" i="0" u="none" strike="noStrike" dirty="0">
                          <a:latin typeface="Proxima Nova" pitchFamily="50" charset="0"/>
                        </a:rPr>
                      </a:br>
                      <a:r>
                        <a:rPr lang="en-US" sz="600" b="0" i="0" u="none" strike="noStrike" dirty="0">
                          <a:latin typeface="Proxima Nova" pitchFamily="50" charset="0"/>
                        </a:rPr>
                        <a:t>Utilization Review Coordinator</a:t>
                      </a:r>
                      <a:br>
                        <a:rPr lang="en-US" sz="600" b="0" i="0" u="none" strike="noStrike" dirty="0">
                          <a:latin typeface="Proxima Nova" pitchFamily="50" charset="0"/>
                        </a:rPr>
                      </a:br>
                      <a:r>
                        <a:rPr lang="en-US" sz="600" b="0" i="0" u="none" strike="noStrike" dirty="0">
                          <a:latin typeface="Proxima Nova" pitchFamily="50" charset="0"/>
                        </a:rPr>
                        <a:t>Floor Providers</a:t>
                      </a:r>
                      <a:br>
                        <a:rPr lang="en-US" sz="600" b="0" i="0" u="none" strike="noStrike" dirty="0">
                          <a:latin typeface="Proxima Nova" pitchFamily="50" charset="0"/>
                        </a:rPr>
                      </a:br>
                      <a:endParaRPr lang="en-US" sz="600" b="0" i="0" u="none" strike="noStrike" dirty="0">
                        <a:latin typeface="Proxima Nova"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Proxima Nova" pitchFamily="50" charset="0"/>
                        </a:rPr>
                        <a:t>Patient Current  Condition</a:t>
                      </a:r>
                      <a:br>
                        <a:rPr lang="en-US" sz="600" b="0" i="0" u="none" strike="noStrike">
                          <a:latin typeface="Proxima Nova" pitchFamily="50" charset="0"/>
                        </a:rPr>
                      </a:br>
                      <a:r>
                        <a:rPr lang="en-US" sz="600" b="0" i="0" u="none" strike="noStrike">
                          <a:latin typeface="Proxima Nova" pitchFamily="50" charset="0"/>
                        </a:rPr>
                        <a:t>Diagnostic Results</a:t>
                      </a:r>
                      <a:br>
                        <a:rPr lang="en-US" sz="600" b="0" i="0" u="none" strike="noStrike">
                          <a:latin typeface="Proxima Nova" pitchFamily="50" charset="0"/>
                        </a:rPr>
                      </a:br>
                      <a:r>
                        <a:rPr lang="en-US" sz="600" b="0" i="0" u="none" strike="noStrike">
                          <a:latin typeface="Proxima Nova" pitchFamily="50" charset="0"/>
                        </a:rPr>
                        <a:t>Consults</a:t>
                      </a:r>
                      <a:br>
                        <a:rPr lang="en-US" sz="600" b="0" i="0" u="none" strike="noStrike">
                          <a:latin typeface="Proxima Nova" pitchFamily="50" charset="0"/>
                        </a:rPr>
                      </a:br>
                      <a:r>
                        <a:rPr lang="en-US" sz="600" b="0" i="0" u="none" strike="noStrike">
                          <a:latin typeface="Proxima Nova" pitchFamily="50" charset="0"/>
                        </a:rPr>
                        <a:t>Past Medical History</a:t>
                      </a:r>
                      <a:br>
                        <a:rPr lang="en-US" sz="600" b="0" i="0" u="none" strike="noStrike">
                          <a:latin typeface="Proxima Nova" pitchFamily="50" charset="0"/>
                        </a:rPr>
                      </a:br>
                      <a:r>
                        <a:rPr lang="en-US" sz="600" b="0" i="0" u="none" strike="noStrike">
                          <a:latin typeface="Proxima Nova" pitchFamily="50" charset="0"/>
                        </a:rPr>
                        <a:t>Social Needs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latin typeface="Proxima Nova" pitchFamily="50" charset="0"/>
                        </a:rPr>
                        <a:t>Discharge or Admit patient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Proxima Nova" pitchFamily="50" charset="0"/>
                        </a:rPr>
                        <a:t>Change Observation to Inpatient Order</a:t>
                      </a:r>
                      <a:br>
                        <a:rPr lang="en-US" sz="600" b="0" i="0" u="none" strike="noStrike">
                          <a:latin typeface="Proxima Nova" pitchFamily="50" charset="0"/>
                        </a:rPr>
                      </a:br>
                      <a:r>
                        <a:rPr lang="en-US" sz="600" b="0" i="0" u="none" strike="noStrike">
                          <a:latin typeface="Proxima Nova" pitchFamily="50" charset="0"/>
                        </a:rPr>
                        <a:t>Discharge Order</a:t>
                      </a:r>
                      <a:br>
                        <a:rPr lang="en-US" sz="600" b="0" i="0" u="none" strike="noStrike">
                          <a:latin typeface="Proxima Nova" pitchFamily="50" charset="0"/>
                        </a:rPr>
                      </a:br>
                      <a:r>
                        <a:rPr lang="en-US" sz="600" b="0" i="0" u="none" strike="noStrike">
                          <a:latin typeface="Proxima Nova" pitchFamily="50" charset="0"/>
                        </a:rPr>
                        <a:t/>
                      </a:r>
                      <a:br>
                        <a:rPr lang="en-US" sz="600" b="0" i="0" u="none" strike="noStrike">
                          <a:latin typeface="Proxima Nova" pitchFamily="50" charset="0"/>
                        </a:rPr>
                      </a:br>
                      <a:endParaRPr lang="en-US" sz="600" b="0" i="0" u="none" strike="noStrike">
                        <a:latin typeface="Proxima Nova"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latin typeface="Proxima Nova" pitchFamily="50" charset="0"/>
                        </a:rPr>
                        <a:t>Nursing Units</a:t>
                      </a:r>
                      <a:br>
                        <a:rPr lang="en-US" sz="600" b="0" i="0" u="none" strike="noStrike" dirty="0">
                          <a:latin typeface="Proxima Nova" pitchFamily="50" charset="0"/>
                        </a:rPr>
                      </a:br>
                      <a:r>
                        <a:rPr lang="en-US" sz="600" b="0" i="0" u="none" strike="noStrike" dirty="0">
                          <a:latin typeface="Proxima Nova" pitchFamily="50" charset="0"/>
                        </a:rPr>
                        <a:t>Patient</a:t>
                      </a:r>
                      <a:br>
                        <a:rPr lang="en-US" sz="600" b="0" i="0" u="none" strike="noStrike" dirty="0">
                          <a:latin typeface="Proxima Nova" pitchFamily="50" charset="0"/>
                        </a:rPr>
                      </a:br>
                      <a:r>
                        <a:rPr lang="en-US" sz="600" b="0" i="0" u="none" strike="noStrike" dirty="0">
                          <a:latin typeface="Proxima Nova" pitchFamily="50" charset="0"/>
                        </a:rPr>
                        <a:t>Patient Access/Admitting</a:t>
                      </a:r>
                      <a:br>
                        <a:rPr lang="en-US" sz="600" b="0" i="0" u="none" strike="noStrike" dirty="0">
                          <a:latin typeface="Proxima Nova" pitchFamily="50" charset="0"/>
                        </a:rPr>
                      </a:br>
                      <a:r>
                        <a:rPr lang="en-US" sz="600" b="0" i="0" u="none" strike="noStrike" dirty="0" smtClean="0">
                          <a:latin typeface="Proxima Nova" pitchFamily="50" charset="0"/>
                        </a:rPr>
                        <a:t>Transportation</a:t>
                      </a:r>
                      <a:r>
                        <a:rPr lang="en-US" sz="600" b="0" i="0" u="none" strike="noStrike" dirty="0">
                          <a:latin typeface="Proxima Nova" pitchFamily="50" charset="0"/>
                        </a:rPr>
                        <a:t/>
                      </a:r>
                      <a:br>
                        <a:rPr lang="en-US" sz="600" b="0" i="0" u="none" strike="noStrike" dirty="0">
                          <a:latin typeface="Proxima Nova" pitchFamily="50" charset="0"/>
                        </a:rPr>
                      </a:br>
                      <a:r>
                        <a:rPr lang="en-US" sz="600" b="0" i="0" u="none" strike="noStrike" dirty="0">
                          <a:latin typeface="Proxima Nova" pitchFamily="50" charset="0"/>
                        </a:rPr>
                        <a:t>Housekeeping</a:t>
                      </a:r>
                      <a:br>
                        <a:rPr lang="en-US" sz="600" b="0" i="0" u="none" strike="noStrike" dirty="0">
                          <a:latin typeface="Proxima Nova" pitchFamily="50" charset="0"/>
                        </a:rPr>
                      </a:br>
                      <a:r>
                        <a:rPr lang="en-US" sz="600" b="0" i="0" u="none" strike="noStrike" dirty="0" smtClean="0">
                          <a:latin typeface="Proxima Nova" pitchFamily="50" charset="0"/>
                        </a:rPr>
                        <a:t>Patient </a:t>
                      </a:r>
                      <a:r>
                        <a:rPr lang="en-US" sz="600" b="0" i="0" u="none" strike="noStrike" dirty="0">
                          <a:latin typeface="Proxima Nova" pitchFamily="50" charset="0"/>
                        </a:rPr>
                        <a:t>Accounts</a:t>
                      </a:r>
                      <a:br>
                        <a:rPr lang="en-US" sz="600" b="0" i="0" u="none" strike="noStrike" dirty="0">
                          <a:latin typeface="Proxima Nova" pitchFamily="50" charset="0"/>
                        </a:rPr>
                      </a:br>
                      <a:r>
                        <a:rPr lang="en-US" sz="600" b="0" i="0" u="none" strike="noStrike" dirty="0">
                          <a:latin typeface="Proxima Nova" pitchFamily="50" charset="0"/>
                        </a:rPr>
                        <a:t>HRM</a:t>
                      </a:r>
                      <a:br>
                        <a:rPr lang="en-US" sz="600" b="0" i="0" u="none" strike="noStrike" dirty="0">
                          <a:latin typeface="Proxima Nova" pitchFamily="50" charset="0"/>
                        </a:rPr>
                      </a:br>
                      <a:r>
                        <a:rPr lang="en-US" sz="600" b="0" i="0" u="none" strike="noStrike" dirty="0">
                          <a:latin typeface="Proxima Nova" pitchFamily="50" charset="0"/>
                        </a:rPr>
                        <a:t>HIM</a:t>
                      </a:r>
                      <a:br>
                        <a:rPr lang="en-US" sz="600" b="0" i="0" u="none" strike="noStrike" dirty="0">
                          <a:latin typeface="Proxima Nova" pitchFamily="50" charset="0"/>
                        </a:rPr>
                      </a:br>
                      <a:r>
                        <a:rPr lang="en-US" sz="600" b="0" i="0" u="none" strike="noStrike" dirty="0">
                          <a:latin typeface="Proxima Nova" pitchFamily="50" charset="0"/>
                        </a:rPr>
                        <a:t>Ancillary </a:t>
                      </a:r>
                      <a:r>
                        <a:rPr lang="en-US" sz="600" b="0" i="0" u="none" strike="noStrike" dirty="0" smtClean="0">
                          <a:latin typeface="Proxima Nova" pitchFamily="50" charset="0"/>
                        </a:rPr>
                        <a:t>Services</a:t>
                      </a:r>
                      <a:endParaRPr lang="en-US" sz="600" b="0" i="0" u="none" strike="noStrike" dirty="0">
                        <a:latin typeface="Proxima Nova"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8015703"/>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Voice of Customer to CTQ Analysis</a:t>
            </a:r>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2" y="935498"/>
            <a:ext cx="8205788" cy="392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xplosion 1 1"/>
          <p:cNvSpPr/>
          <p:nvPr/>
        </p:nvSpPr>
        <p:spPr bwMode="auto">
          <a:xfrm>
            <a:off x="5029200" y="2057400"/>
            <a:ext cx="3429000" cy="2057400"/>
          </a:xfrm>
          <a:prstGeom prst="irregularSeal1">
            <a:avLst/>
          </a:prstGeom>
          <a:solidFill>
            <a:srgbClr val="FF8F1C"/>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kumimoji="0" lang="en-US" b="0" i="0" u="none" strike="noStrike" cap="none" normalizeH="0" baseline="0" dirty="0" smtClean="0">
                <a:ln>
                  <a:noFill/>
                </a:ln>
                <a:solidFill>
                  <a:schemeClr val="tx1"/>
                </a:solidFill>
                <a:effectLst/>
                <a:latin typeface="Proxima Nova" pitchFamily="50" charset="0"/>
                <a:cs typeface="Arial" charset="0"/>
              </a:rPr>
              <a:t>A Sample of 65</a:t>
            </a:r>
          </a:p>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lang="en-US" dirty="0" smtClean="0">
                <a:latin typeface="Proxima Nova" pitchFamily="50" charset="0"/>
              </a:rPr>
              <a:t>Verbatim Comments</a:t>
            </a:r>
          </a:p>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kumimoji="0" lang="en-US" b="0" i="0" u="none" strike="noStrike" cap="none" normalizeH="0" baseline="0" dirty="0" smtClean="0">
                <a:ln>
                  <a:noFill/>
                </a:ln>
                <a:solidFill>
                  <a:schemeClr val="tx1"/>
                </a:solidFill>
                <a:effectLst/>
                <a:latin typeface="Proxima Nova" pitchFamily="50" charset="0"/>
                <a:cs typeface="Arial" charset="0"/>
              </a:rPr>
              <a:t>Collected</a:t>
            </a:r>
          </a:p>
        </p:txBody>
      </p:sp>
    </p:spTree>
    <p:extLst>
      <p:ext uri="{BB962C8B-B14F-4D97-AF65-F5344CB8AC3E}">
        <p14:creationId xmlns:p14="http://schemas.microsoft.com/office/powerpoint/2010/main" val="685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List of CTQ’s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38791557"/>
              </p:ext>
            </p:extLst>
          </p:nvPr>
        </p:nvGraphicFramePr>
        <p:xfrm>
          <a:off x="228600" y="1733550"/>
          <a:ext cx="8683625" cy="834390"/>
        </p:xfrm>
        <a:graphic>
          <a:graphicData uri="http://schemas.openxmlformats.org/drawingml/2006/table">
            <a:tbl>
              <a:tblPr firstRow="1" bandRow="1">
                <a:tableStyleId>{5C22544A-7EE6-4342-B048-85BDC9FD1C3A}</a:tableStyleId>
              </a:tblPr>
              <a:tblGrid>
                <a:gridCol w="8683625"/>
              </a:tblGrid>
              <a:tr h="278130">
                <a:tc>
                  <a:txBody>
                    <a:bodyPr/>
                    <a:lstStyle/>
                    <a:p>
                      <a:r>
                        <a:rPr lang="en-US" sz="1100" dirty="0" smtClean="0">
                          <a:latin typeface="Proxima Nova" pitchFamily="50" charset="0"/>
                        </a:rPr>
                        <a:t>CTQ’s</a:t>
                      </a:r>
                      <a:endParaRPr lang="en-US" sz="1100" dirty="0">
                        <a:latin typeface="Proxima Nova" pitchFamily="50" charset="0"/>
                      </a:endParaRPr>
                    </a:p>
                  </a:txBody>
                  <a:tcPr marT="34290" marB="34290"/>
                </a:tc>
              </a:tr>
              <a:tr h="278130">
                <a:tc>
                  <a:txBody>
                    <a:bodyPr/>
                    <a:lstStyle/>
                    <a:p>
                      <a:r>
                        <a:rPr lang="en-US" sz="1100" baseline="0" dirty="0" smtClean="0">
                          <a:latin typeface="Proxima Nova" pitchFamily="50" charset="0"/>
                        </a:rPr>
                        <a:t>Number of inpatients that are changed to observation without a 2</a:t>
                      </a:r>
                      <a:r>
                        <a:rPr lang="en-US" sz="1100" baseline="30000" dirty="0" smtClean="0">
                          <a:latin typeface="Proxima Nova" pitchFamily="50" charset="0"/>
                        </a:rPr>
                        <a:t>nd</a:t>
                      </a:r>
                      <a:r>
                        <a:rPr lang="en-US" sz="1100" baseline="0" dirty="0" smtClean="0">
                          <a:latin typeface="Proxima Nova" pitchFamily="50" charset="0"/>
                        </a:rPr>
                        <a:t> level review at 0 per month.</a:t>
                      </a:r>
                      <a:endParaRPr lang="en-US" sz="1100" dirty="0">
                        <a:latin typeface="Proxima Nova" pitchFamily="50" charset="0"/>
                      </a:endParaRPr>
                    </a:p>
                  </a:txBody>
                  <a:tcPr marT="34290" marB="34290"/>
                </a:tc>
              </a:tr>
              <a:tr h="278130">
                <a:tc>
                  <a:txBody>
                    <a:bodyPr/>
                    <a:lstStyle/>
                    <a:p>
                      <a:r>
                        <a:rPr lang="en-US" sz="1100" dirty="0" smtClean="0">
                          <a:latin typeface="Proxima Nova" pitchFamily="50" charset="0"/>
                        </a:rPr>
                        <a:t>Number of registration errors to</a:t>
                      </a:r>
                      <a:r>
                        <a:rPr lang="en-US" sz="1100" baseline="0" dirty="0" smtClean="0">
                          <a:latin typeface="Proxima Nova" pitchFamily="50" charset="0"/>
                        </a:rPr>
                        <a:t> less than 2 per day.</a:t>
                      </a:r>
                      <a:endParaRPr lang="en-US" sz="1100" dirty="0">
                        <a:latin typeface="Proxima Nova" pitchFamily="50" charset="0"/>
                      </a:endParaRPr>
                    </a:p>
                  </a:txBody>
                  <a:tcPr marT="34290" marB="34290"/>
                </a:tc>
              </a:tr>
            </a:tbl>
          </a:graphicData>
        </a:graphic>
      </p:graphicFrame>
    </p:spTree>
    <p:extLst>
      <p:ext uri="{BB962C8B-B14F-4D97-AF65-F5344CB8AC3E}">
        <p14:creationId xmlns:p14="http://schemas.microsoft.com/office/powerpoint/2010/main" val="3220763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Stakeholder Analysis Worksheet </a:t>
            </a:r>
          </a:p>
        </p:txBody>
      </p:sp>
      <p:graphicFrame>
        <p:nvGraphicFramePr>
          <p:cNvPr id="2" name="Table 1"/>
          <p:cNvGraphicFramePr>
            <a:graphicFrameLocks noGrp="1"/>
          </p:cNvGraphicFramePr>
          <p:nvPr>
            <p:extLst>
              <p:ext uri="{D42A27DB-BD31-4B8C-83A1-F6EECF244321}">
                <p14:modId xmlns:p14="http://schemas.microsoft.com/office/powerpoint/2010/main" val="1200440725"/>
              </p:ext>
            </p:extLst>
          </p:nvPr>
        </p:nvGraphicFramePr>
        <p:xfrm>
          <a:off x="304800" y="1047749"/>
          <a:ext cx="8610600" cy="3558352"/>
        </p:xfrm>
        <a:graphic>
          <a:graphicData uri="http://schemas.openxmlformats.org/drawingml/2006/table">
            <a:tbl>
              <a:tblPr firstRow="1" bandRow="1">
                <a:tableStyleId>{5C22544A-7EE6-4342-B048-85BDC9FD1C3A}</a:tableStyleId>
              </a:tblPr>
              <a:tblGrid>
                <a:gridCol w="1761259"/>
                <a:gridCol w="1467716"/>
                <a:gridCol w="1467716"/>
                <a:gridCol w="1043709"/>
                <a:gridCol w="1435100"/>
                <a:gridCol w="1435100"/>
              </a:tblGrid>
              <a:tr h="400696">
                <a:tc>
                  <a:txBody>
                    <a:bodyPr/>
                    <a:lstStyle/>
                    <a:p>
                      <a:pPr algn="ctr"/>
                      <a:r>
                        <a:rPr lang="en-US" sz="1100" dirty="0" smtClean="0">
                          <a:latin typeface="Proxima Nova" pitchFamily="50" charset="0"/>
                        </a:rPr>
                        <a:t>Name or Group</a:t>
                      </a:r>
                      <a:endParaRPr lang="en-US" sz="1100" dirty="0">
                        <a:latin typeface="Proxima Nova" pitchFamily="50" charset="0"/>
                      </a:endParaRPr>
                    </a:p>
                  </a:txBody>
                  <a:tcPr marT="34290" marB="34290">
                    <a:solidFill>
                      <a:srgbClr val="24135F"/>
                    </a:solidFill>
                  </a:tcPr>
                </a:tc>
                <a:tc>
                  <a:txBody>
                    <a:bodyPr/>
                    <a:lstStyle/>
                    <a:p>
                      <a:pPr algn="ctr"/>
                      <a:r>
                        <a:rPr lang="en-US" sz="1100" dirty="0" smtClean="0">
                          <a:latin typeface="Proxima Nova" pitchFamily="50" charset="0"/>
                        </a:rPr>
                        <a:t>Strongly Against</a:t>
                      </a:r>
                      <a:endParaRPr lang="en-US" sz="1100" dirty="0">
                        <a:latin typeface="Proxima Nova" pitchFamily="50" charset="0"/>
                      </a:endParaRPr>
                    </a:p>
                  </a:txBody>
                  <a:tcPr marT="34290" marB="34290">
                    <a:solidFill>
                      <a:srgbClr val="24135F"/>
                    </a:solidFill>
                  </a:tcPr>
                </a:tc>
                <a:tc>
                  <a:txBody>
                    <a:bodyPr/>
                    <a:lstStyle/>
                    <a:p>
                      <a:pPr algn="ctr"/>
                      <a:r>
                        <a:rPr lang="en-US" sz="1100" dirty="0" smtClean="0">
                          <a:latin typeface="Proxima Nova" pitchFamily="50" charset="0"/>
                        </a:rPr>
                        <a:t>Moderately Against</a:t>
                      </a:r>
                      <a:endParaRPr lang="en-US" sz="1100" dirty="0">
                        <a:latin typeface="Proxima Nova" pitchFamily="50" charset="0"/>
                      </a:endParaRPr>
                    </a:p>
                  </a:txBody>
                  <a:tcPr marT="34290" marB="34290">
                    <a:solidFill>
                      <a:srgbClr val="24135F"/>
                    </a:solidFill>
                  </a:tcPr>
                </a:tc>
                <a:tc>
                  <a:txBody>
                    <a:bodyPr/>
                    <a:lstStyle/>
                    <a:p>
                      <a:pPr algn="ctr"/>
                      <a:r>
                        <a:rPr lang="en-US" sz="1100" dirty="0" smtClean="0">
                          <a:latin typeface="Proxima Nova" pitchFamily="50" charset="0"/>
                        </a:rPr>
                        <a:t>Neutral</a:t>
                      </a:r>
                      <a:endParaRPr lang="en-US" sz="1100" dirty="0">
                        <a:latin typeface="Proxima Nova" pitchFamily="50" charset="0"/>
                      </a:endParaRPr>
                    </a:p>
                  </a:txBody>
                  <a:tcPr marT="34290" marB="34290">
                    <a:solidFill>
                      <a:srgbClr val="24135F"/>
                    </a:solidFill>
                  </a:tcPr>
                </a:tc>
                <a:tc>
                  <a:txBody>
                    <a:bodyPr/>
                    <a:lstStyle/>
                    <a:p>
                      <a:pPr algn="ctr"/>
                      <a:r>
                        <a:rPr lang="en-US" sz="1100" dirty="0" smtClean="0">
                          <a:latin typeface="Proxima Nova" pitchFamily="50" charset="0"/>
                        </a:rPr>
                        <a:t>Moderately Supportive</a:t>
                      </a:r>
                      <a:endParaRPr lang="en-US" sz="1100" dirty="0">
                        <a:latin typeface="Proxima Nova" pitchFamily="50" charset="0"/>
                      </a:endParaRPr>
                    </a:p>
                  </a:txBody>
                  <a:tcPr marT="34290" marB="34290">
                    <a:solidFill>
                      <a:srgbClr val="24135F"/>
                    </a:solidFill>
                  </a:tcPr>
                </a:tc>
                <a:tc>
                  <a:txBody>
                    <a:bodyPr/>
                    <a:lstStyle/>
                    <a:p>
                      <a:pPr algn="ctr"/>
                      <a:r>
                        <a:rPr lang="en-US" sz="1100" dirty="0" smtClean="0">
                          <a:latin typeface="Proxima Nova" pitchFamily="50" charset="0"/>
                        </a:rPr>
                        <a:t>Strongly  Supportive</a:t>
                      </a:r>
                      <a:endParaRPr lang="en-US" sz="1100" dirty="0">
                        <a:latin typeface="Proxima Nova" pitchFamily="50" charset="0"/>
                      </a:endParaRPr>
                    </a:p>
                  </a:txBody>
                  <a:tcPr marT="34290" marB="34290">
                    <a:solidFill>
                      <a:srgbClr val="24135F"/>
                    </a:solidFill>
                  </a:tcPr>
                </a:tc>
              </a:tr>
              <a:tr h="286772">
                <a:tc>
                  <a:txBody>
                    <a:bodyPr/>
                    <a:lstStyle/>
                    <a:p>
                      <a:r>
                        <a:rPr lang="en-US" sz="1100" dirty="0" smtClean="0">
                          <a:latin typeface="Proxima Nova" pitchFamily="50" charset="0"/>
                        </a:rPr>
                        <a:t>Administration</a:t>
                      </a: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X</a:t>
                      </a:r>
                      <a:endParaRPr lang="en-US" sz="1100" dirty="0">
                        <a:latin typeface="Proxima Nova" pitchFamily="50" charset="0"/>
                      </a:endParaRPr>
                    </a:p>
                  </a:txBody>
                  <a:tcPr marT="34290" marB="34290"/>
                </a:tc>
              </a:tr>
              <a:tr h="286772">
                <a:tc>
                  <a:txBody>
                    <a:bodyPr/>
                    <a:lstStyle/>
                    <a:p>
                      <a:r>
                        <a:rPr lang="en-US" sz="1100" dirty="0" smtClean="0">
                          <a:latin typeface="Proxima Nova" pitchFamily="50" charset="0"/>
                        </a:rPr>
                        <a:t>Finance</a:t>
                      </a: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X</a:t>
                      </a:r>
                      <a:endParaRPr lang="en-US" sz="1100" dirty="0">
                        <a:latin typeface="Proxima Nova" pitchFamily="50" charset="0"/>
                      </a:endParaRPr>
                    </a:p>
                  </a:txBody>
                  <a:tcPr marT="34290" marB="34290"/>
                </a:tc>
              </a:tr>
              <a:tr h="286772">
                <a:tc>
                  <a:txBody>
                    <a:bodyPr/>
                    <a:lstStyle/>
                    <a:p>
                      <a:pPr algn="l" fontAlgn="ctr"/>
                      <a:r>
                        <a:rPr lang="en-US" sz="1100" b="0" i="0" u="none" strike="noStrike" dirty="0">
                          <a:effectLst/>
                          <a:latin typeface="Proxima Nova" pitchFamily="50" charset="0"/>
                        </a:rPr>
                        <a:t>ED Provider</a:t>
                      </a:r>
                    </a:p>
                  </a:txBody>
                  <a:tcPr marL="9525" marR="9525" marT="7144" marB="0" anchor="ctr"/>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X</a:t>
                      </a: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r>
              <a:tr h="286772">
                <a:tc>
                  <a:txBody>
                    <a:bodyPr/>
                    <a:lstStyle/>
                    <a:p>
                      <a:pPr algn="l" fontAlgn="ctr"/>
                      <a:r>
                        <a:rPr lang="en-US" sz="1100" b="0" i="0" u="none" strike="noStrike" dirty="0">
                          <a:effectLst/>
                          <a:latin typeface="Proxima Nova" pitchFamily="50" charset="0"/>
                        </a:rPr>
                        <a:t>UR </a:t>
                      </a:r>
                      <a:r>
                        <a:rPr lang="en-US" sz="1100" b="0" i="0" u="none" strike="noStrike" dirty="0" smtClean="0">
                          <a:effectLst/>
                          <a:latin typeface="Proxima Nova" pitchFamily="50" charset="0"/>
                        </a:rPr>
                        <a:t>Coordinator</a:t>
                      </a:r>
                      <a:endParaRPr lang="en-US" sz="1100" b="0" i="0" u="none" strike="noStrike" dirty="0">
                        <a:effectLst/>
                        <a:latin typeface="Proxima Nova" pitchFamily="50" charset="0"/>
                      </a:endParaRPr>
                    </a:p>
                  </a:txBody>
                  <a:tcPr marL="9525" marR="9525" marT="7144" marB="0" anchor="ctr"/>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X</a:t>
                      </a: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r>
              <a:tr h="286772">
                <a:tc>
                  <a:txBody>
                    <a:bodyPr/>
                    <a:lstStyle/>
                    <a:p>
                      <a:pPr algn="l" fontAlgn="ctr"/>
                      <a:r>
                        <a:rPr lang="en-US" sz="1100" b="0" i="0" u="none" strike="noStrike" dirty="0">
                          <a:effectLst/>
                          <a:latin typeface="Proxima Nova" pitchFamily="50" charset="0"/>
                        </a:rPr>
                        <a:t>HRM</a:t>
                      </a:r>
                    </a:p>
                  </a:txBody>
                  <a:tcPr marL="9525" marR="9525" marT="7144" marB="0" anchor="ctr"/>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X</a:t>
                      </a:r>
                      <a:endParaRPr lang="en-US" sz="1100" dirty="0">
                        <a:latin typeface="Proxima Nova" pitchFamily="50" charset="0"/>
                      </a:endParaRPr>
                    </a:p>
                  </a:txBody>
                  <a:tcPr marT="34290" marB="34290"/>
                </a:tc>
              </a:tr>
              <a:tr h="286772">
                <a:tc>
                  <a:txBody>
                    <a:bodyPr/>
                    <a:lstStyle/>
                    <a:p>
                      <a:pPr algn="l" fontAlgn="ctr"/>
                      <a:r>
                        <a:rPr lang="en-US" sz="1100" b="0" i="0" u="none" strike="noStrike">
                          <a:effectLst/>
                          <a:latin typeface="Proxima Nova" pitchFamily="50" charset="0"/>
                        </a:rPr>
                        <a:t>Patient</a:t>
                      </a:r>
                    </a:p>
                  </a:txBody>
                  <a:tcPr marL="9525" marR="9525" marT="7144" marB="0" anchor="ctr"/>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X</a:t>
                      </a: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r>
              <a:tr h="286772">
                <a:tc>
                  <a:txBody>
                    <a:bodyPr/>
                    <a:lstStyle/>
                    <a:p>
                      <a:pPr algn="l" fontAlgn="ctr"/>
                      <a:r>
                        <a:rPr lang="en-US" sz="1100" b="0" i="0" u="none" strike="noStrike" dirty="0">
                          <a:effectLst/>
                          <a:latin typeface="Proxima Nova" pitchFamily="50" charset="0"/>
                        </a:rPr>
                        <a:t>Patent </a:t>
                      </a:r>
                      <a:r>
                        <a:rPr lang="en-US" sz="1100" b="0" i="0" u="none" strike="noStrike" dirty="0" smtClean="0">
                          <a:effectLst/>
                          <a:latin typeface="Proxima Nova" pitchFamily="50" charset="0"/>
                        </a:rPr>
                        <a:t>Access/Admitting</a:t>
                      </a:r>
                      <a:endParaRPr lang="en-US" sz="1100" b="0" i="0" u="none" strike="noStrike" dirty="0">
                        <a:effectLst/>
                        <a:latin typeface="Proxima Nova" pitchFamily="50" charset="0"/>
                      </a:endParaRPr>
                    </a:p>
                  </a:txBody>
                  <a:tcPr marL="9525" marR="9525" marT="7144" marB="0" anchor="ctr"/>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X</a:t>
                      </a:r>
                      <a:endParaRPr lang="en-US" sz="1100" dirty="0">
                        <a:latin typeface="Proxima Nova" pitchFamily="50" charset="0"/>
                      </a:endParaRPr>
                    </a:p>
                  </a:txBody>
                  <a:tcPr marT="34290" marB="34290"/>
                </a:tc>
              </a:tr>
              <a:tr h="286772">
                <a:tc>
                  <a:txBody>
                    <a:bodyPr/>
                    <a:lstStyle/>
                    <a:p>
                      <a:pPr algn="l" fontAlgn="ctr"/>
                      <a:r>
                        <a:rPr lang="en-US" sz="1100" b="0" i="0" u="none" strike="noStrike">
                          <a:effectLst/>
                          <a:latin typeface="Proxima Nova" pitchFamily="50" charset="0"/>
                        </a:rPr>
                        <a:t>Floor Providers</a:t>
                      </a:r>
                    </a:p>
                  </a:txBody>
                  <a:tcPr marL="9525" marR="9525" marT="7144" marB="0" anchor="ctr"/>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X</a:t>
                      </a: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r>
              <a:tr h="286772">
                <a:tc>
                  <a:txBody>
                    <a:bodyPr/>
                    <a:lstStyle/>
                    <a:p>
                      <a:pPr algn="l" fontAlgn="ctr"/>
                      <a:r>
                        <a:rPr lang="en-US" sz="1100" b="0" i="0" u="none" strike="noStrike">
                          <a:effectLst/>
                          <a:latin typeface="Proxima Nova" pitchFamily="50" charset="0"/>
                        </a:rPr>
                        <a:t>HIM</a:t>
                      </a:r>
                    </a:p>
                  </a:txBody>
                  <a:tcPr marL="9525" marR="9525" marT="7144" marB="0" anchor="ctr"/>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X</a:t>
                      </a:r>
                      <a:endParaRPr lang="en-US" sz="1100" dirty="0">
                        <a:latin typeface="Proxima Nova" pitchFamily="50" charset="0"/>
                      </a:endParaRPr>
                    </a:p>
                  </a:txBody>
                  <a:tcPr marT="34290" marB="34290"/>
                </a:tc>
              </a:tr>
              <a:tr h="286772">
                <a:tc>
                  <a:txBody>
                    <a:bodyPr/>
                    <a:lstStyle/>
                    <a:p>
                      <a:pPr algn="l" fontAlgn="ctr"/>
                      <a:r>
                        <a:rPr lang="en-US" sz="1100" b="0" i="0" u="none" strike="noStrike">
                          <a:effectLst/>
                          <a:latin typeface="Proxima Nova" pitchFamily="50" charset="0"/>
                        </a:rPr>
                        <a:t>Ancillary Services</a:t>
                      </a:r>
                    </a:p>
                  </a:txBody>
                  <a:tcPr marL="9525" marR="9525" marT="7144" marB="0" anchor="ctr"/>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X</a:t>
                      </a: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r>
              <a:tr h="286772">
                <a:tc>
                  <a:txBody>
                    <a:bodyPr/>
                    <a:lstStyle/>
                    <a:p>
                      <a:pPr algn="l" fontAlgn="ctr"/>
                      <a:r>
                        <a:rPr lang="en-US" sz="1100" b="0" i="0" u="none" strike="noStrike" dirty="0">
                          <a:effectLst/>
                          <a:latin typeface="Proxima Nova" pitchFamily="50" charset="0"/>
                        </a:rPr>
                        <a:t>Patient Accounts</a:t>
                      </a:r>
                    </a:p>
                  </a:txBody>
                  <a:tcPr marL="9525" marR="9525" marT="7144" marB="0" anchor="ctr"/>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X</a:t>
                      </a:r>
                      <a:endParaRPr lang="en-US" sz="1100" dirty="0">
                        <a:latin typeface="Proxima Nova" pitchFamily="50" charset="0"/>
                      </a:endParaRPr>
                    </a:p>
                  </a:txBody>
                  <a:tcPr marT="34290" marB="34290"/>
                </a:tc>
              </a:tr>
            </a:tbl>
          </a:graphicData>
        </a:graphic>
      </p:graphicFrame>
    </p:spTree>
    <p:extLst>
      <p:ext uri="{BB962C8B-B14F-4D97-AF65-F5344CB8AC3E}">
        <p14:creationId xmlns:p14="http://schemas.microsoft.com/office/powerpoint/2010/main" val="141562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Define Phase Deliverables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44410240"/>
              </p:ext>
            </p:extLst>
          </p:nvPr>
        </p:nvGraphicFramePr>
        <p:xfrm>
          <a:off x="152400" y="971550"/>
          <a:ext cx="8839200" cy="3810001"/>
        </p:xfrm>
        <a:graphic>
          <a:graphicData uri="http://schemas.openxmlformats.org/drawingml/2006/table">
            <a:tbl>
              <a:tblPr firstRow="1" bandRow="1">
                <a:tableStyleId>{5C22544A-7EE6-4342-B048-85BDC9FD1C3A}</a:tableStyleId>
              </a:tblPr>
              <a:tblGrid>
                <a:gridCol w="6689124"/>
                <a:gridCol w="2150076"/>
              </a:tblGrid>
              <a:tr h="293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Define</a:t>
                      </a:r>
                    </a:p>
                  </a:txBody>
                  <a:tcPr marT="34290" marB="34290">
                    <a:solidFill>
                      <a:srgbClr val="24135F"/>
                    </a:solidFill>
                  </a:tcPr>
                </a:tc>
                <a:tc>
                  <a:txBody>
                    <a:bodyPr/>
                    <a:lstStyle/>
                    <a:p>
                      <a:r>
                        <a:rPr lang="en-US" sz="1100" dirty="0" smtClean="0">
                          <a:latin typeface="Proxima Nova" pitchFamily="50" charset="0"/>
                        </a:rPr>
                        <a:t>Complete</a:t>
                      </a:r>
                      <a:endParaRPr lang="en-US" sz="1100" dirty="0">
                        <a:latin typeface="Proxima Nova" pitchFamily="50" charset="0"/>
                      </a:endParaRPr>
                    </a:p>
                  </a:txBody>
                  <a:tcPr marT="34290" marB="34290">
                    <a:solidFill>
                      <a:srgbClr val="24135F"/>
                    </a:solidFill>
                  </a:tcPr>
                </a:tc>
              </a:tr>
              <a:tr h="293077">
                <a:tc>
                  <a:txBody>
                    <a:bodyPr/>
                    <a:lstStyle/>
                    <a:p>
                      <a:pPr marL="0" marR="0">
                        <a:spcBef>
                          <a:spcPts val="0"/>
                        </a:spcBef>
                        <a:spcAft>
                          <a:spcPts val="0"/>
                        </a:spcAft>
                      </a:pPr>
                      <a:r>
                        <a:rPr lang="en-US" sz="1100" dirty="0">
                          <a:effectLst/>
                          <a:latin typeface="Proxima Nova" pitchFamily="50" charset="0"/>
                        </a:rPr>
                        <a:t>Operational definitions of key terms</a:t>
                      </a:r>
                      <a:endParaRPr lang="en-US" sz="1100" dirty="0">
                        <a:effectLst/>
                        <a:latin typeface="Proxima Nova" pitchFamily="50" charset="0"/>
                        <a:ea typeface="Times New Roman"/>
                        <a:cs typeface="Times New Roman"/>
                      </a:endParaRPr>
                    </a:p>
                  </a:txBody>
                  <a:tcPr marL="68580" marR="68580" marT="0" marB="0" anchor="ctr"/>
                </a:tc>
                <a:tc>
                  <a:txBody>
                    <a:bodyPr/>
                    <a:lstStyle/>
                    <a:p>
                      <a:pPr algn="ctr"/>
                      <a:r>
                        <a:rPr lang="en-US" sz="1100" dirty="0" smtClean="0">
                          <a:latin typeface="Proxima Nova" pitchFamily="50" charset="0"/>
                        </a:rPr>
                        <a:t>Yes</a:t>
                      </a:r>
                      <a:endParaRPr lang="en-US" sz="1100" dirty="0">
                        <a:latin typeface="Proxima Nova" pitchFamily="50" charset="0"/>
                      </a:endParaRPr>
                    </a:p>
                  </a:txBody>
                  <a:tcPr marT="34290" marB="34290" anchor="ctr"/>
                </a:tc>
              </a:tr>
              <a:tr h="293077">
                <a:tc>
                  <a:txBody>
                    <a:bodyPr/>
                    <a:lstStyle/>
                    <a:p>
                      <a:pPr marL="0" marR="0">
                        <a:spcBef>
                          <a:spcPts val="0"/>
                        </a:spcBef>
                        <a:spcAft>
                          <a:spcPts val="0"/>
                        </a:spcAft>
                      </a:pPr>
                      <a:r>
                        <a:rPr lang="en-US" sz="1100" dirty="0" smtClean="0">
                          <a:effectLst/>
                          <a:latin typeface="Proxima Nova" pitchFamily="50" charset="0"/>
                        </a:rPr>
                        <a:t>Problem statement</a:t>
                      </a:r>
                      <a:endParaRPr lang="en-US" sz="11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Yes</a:t>
                      </a:r>
                    </a:p>
                  </a:txBody>
                  <a:tcPr marT="34290" marB="34290" anchor="ctr"/>
                </a:tc>
              </a:tr>
              <a:tr h="293077">
                <a:tc>
                  <a:txBody>
                    <a:bodyPr/>
                    <a:lstStyle/>
                    <a:p>
                      <a:pPr marL="0" marR="0">
                        <a:spcBef>
                          <a:spcPts val="0"/>
                        </a:spcBef>
                        <a:spcAft>
                          <a:spcPts val="0"/>
                        </a:spcAft>
                      </a:pPr>
                      <a:r>
                        <a:rPr lang="en-US" sz="1100" dirty="0" smtClean="0">
                          <a:effectLst/>
                          <a:latin typeface="Proxima Nova" pitchFamily="50" charset="0"/>
                          <a:ea typeface="Times New Roman"/>
                          <a:cs typeface="Times New Roman"/>
                        </a:rPr>
                        <a:t>Graphical Verification of Problem</a:t>
                      </a:r>
                      <a:endParaRPr lang="en-US" sz="11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Yes</a:t>
                      </a:r>
                    </a:p>
                  </a:txBody>
                  <a:tcPr marT="34290" marB="34290" anchor="ctr"/>
                </a:tc>
              </a:tr>
              <a:tr h="293077">
                <a:tc>
                  <a:txBody>
                    <a:bodyPr/>
                    <a:lstStyle/>
                    <a:p>
                      <a:pPr marL="0" marR="0">
                        <a:spcBef>
                          <a:spcPts val="0"/>
                        </a:spcBef>
                        <a:spcAft>
                          <a:spcPts val="0"/>
                        </a:spcAft>
                      </a:pPr>
                      <a:r>
                        <a:rPr lang="en-US" sz="1100" dirty="0">
                          <a:effectLst/>
                          <a:latin typeface="Proxima Nova" pitchFamily="50" charset="0"/>
                        </a:rPr>
                        <a:t>Goal statement</a:t>
                      </a:r>
                      <a:endParaRPr lang="en-US" sz="11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Yes</a:t>
                      </a:r>
                    </a:p>
                  </a:txBody>
                  <a:tcPr marT="34290" marB="34290" anchor="ctr"/>
                </a:tc>
              </a:tr>
              <a:tr h="293077">
                <a:tc>
                  <a:txBody>
                    <a:bodyPr/>
                    <a:lstStyle/>
                    <a:p>
                      <a:pPr marL="0" marR="0">
                        <a:spcBef>
                          <a:spcPts val="0"/>
                        </a:spcBef>
                        <a:spcAft>
                          <a:spcPts val="0"/>
                        </a:spcAft>
                      </a:pPr>
                      <a:r>
                        <a:rPr lang="en-US" sz="1100" dirty="0">
                          <a:effectLst/>
                          <a:latin typeface="Proxima Nova" pitchFamily="50" charset="0"/>
                        </a:rPr>
                        <a:t>Business case and expected benefits</a:t>
                      </a:r>
                      <a:endParaRPr lang="en-US" sz="11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Yes</a:t>
                      </a:r>
                    </a:p>
                  </a:txBody>
                  <a:tcPr marT="34290" marB="34290" anchor="ctr"/>
                </a:tc>
              </a:tr>
              <a:tr h="293077">
                <a:tc>
                  <a:txBody>
                    <a:bodyPr/>
                    <a:lstStyle/>
                    <a:p>
                      <a:pPr marL="0" marR="0">
                        <a:spcBef>
                          <a:spcPts val="0"/>
                        </a:spcBef>
                        <a:spcAft>
                          <a:spcPts val="0"/>
                        </a:spcAft>
                      </a:pPr>
                      <a:r>
                        <a:rPr lang="en-US" sz="1100" dirty="0">
                          <a:effectLst/>
                          <a:latin typeface="Proxima Nova" pitchFamily="50" charset="0"/>
                        </a:rPr>
                        <a:t>Project scope</a:t>
                      </a:r>
                      <a:endParaRPr lang="en-US" sz="11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Yes</a:t>
                      </a:r>
                    </a:p>
                  </a:txBody>
                  <a:tcPr marT="34290" marB="34290" anchor="ctr"/>
                </a:tc>
              </a:tr>
              <a:tr h="293077">
                <a:tc>
                  <a:txBody>
                    <a:bodyPr/>
                    <a:lstStyle/>
                    <a:p>
                      <a:pPr marL="0" marR="0">
                        <a:spcBef>
                          <a:spcPts val="0"/>
                        </a:spcBef>
                        <a:spcAft>
                          <a:spcPts val="0"/>
                        </a:spcAft>
                      </a:pPr>
                      <a:r>
                        <a:rPr lang="en-US" sz="1100" dirty="0">
                          <a:effectLst/>
                          <a:latin typeface="Proxima Nova" pitchFamily="50" charset="0"/>
                        </a:rPr>
                        <a:t>Project team members</a:t>
                      </a:r>
                      <a:endParaRPr lang="en-US" sz="11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Yes</a:t>
                      </a:r>
                    </a:p>
                  </a:txBody>
                  <a:tcPr marT="34290" marB="34290" anchor="ctr"/>
                </a:tc>
              </a:tr>
              <a:tr h="293077">
                <a:tc>
                  <a:txBody>
                    <a:bodyPr/>
                    <a:lstStyle/>
                    <a:p>
                      <a:pPr marL="0" marR="0">
                        <a:spcBef>
                          <a:spcPts val="0"/>
                        </a:spcBef>
                        <a:spcAft>
                          <a:spcPts val="0"/>
                        </a:spcAft>
                      </a:pPr>
                      <a:r>
                        <a:rPr lang="en-US" sz="1100" dirty="0">
                          <a:effectLst/>
                          <a:latin typeface="Proxima Nova" pitchFamily="50" charset="0"/>
                        </a:rPr>
                        <a:t>Project plan</a:t>
                      </a:r>
                      <a:endParaRPr lang="en-US" sz="11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Yes</a:t>
                      </a:r>
                    </a:p>
                  </a:txBody>
                  <a:tcPr marT="34290" marB="34290" anchor="ctr"/>
                </a:tc>
              </a:tr>
              <a:tr h="293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Proxima Nova" pitchFamily="50" charset="0"/>
                        </a:rPr>
                        <a:t>High level process map (SIPOC)</a:t>
                      </a:r>
                      <a:endParaRPr lang="en-US" sz="1100" dirty="0" smtClean="0">
                        <a:effectLst/>
                        <a:latin typeface="Proxima Nova" pitchFamily="50" charset="0"/>
                        <a:ea typeface="Times New Roman"/>
                        <a:cs typeface="Times New Roman"/>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Yes</a:t>
                      </a:r>
                    </a:p>
                  </a:txBody>
                  <a:tcPr marT="34290" marB="34290" anchor="ctr"/>
                </a:tc>
              </a:tr>
              <a:tr h="293077">
                <a:tc>
                  <a:txBody>
                    <a:bodyPr/>
                    <a:lstStyle/>
                    <a:p>
                      <a:r>
                        <a:rPr lang="en-US" sz="1100" dirty="0" smtClean="0">
                          <a:effectLst/>
                          <a:latin typeface="Proxima Nova" pitchFamily="50" charset="0"/>
                        </a:rPr>
                        <a:t>Voice of Customer (VOC) and Critical-to-Quality (CTQs)</a:t>
                      </a:r>
                      <a:endParaRPr lang="en-US" sz="1100" dirty="0">
                        <a:latin typeface="Proxima Nova" pitchFamily="50" charset="0"/>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Yes</a:t>
                      </a:r>
                    </a:p>
                  </a:txBody>
                  <a:tcPr marT="34290" marB="34290" anchor="ctr"/>
                </a:tc>
              </a:tr>
              <a:tr h="293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Proxima Nova" pitchFamily="50" charset="0"/>
                        </a:rPr>
                        <a:t>Stakeholder analysis</a:t>
                      </a:r>
                      <a:endParaRPr lang="en-US" sz="1100" dirty="0" smtClean="0">
                        <a:effectLst/>
                        <a:latin typeface="Proxima Nova" pitchFamily="50" charset="0"/>
                        <a:ea typeface="Times New Roman"/>
                        <a:cs typeface="Times New Roman"/>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Yes</a:t>
                      </a:r>
                    </a:p>
                  </a:txBody>
                  <a:tcPr marT="34290" marB="34290" anchor="ctr"/>
                </a:tc>
              </a:tr>
              <a:tr h="293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Proxima Nova" pitchFamily="50" charset="0"/>
                          <a:ea typeface="Times New Roman"/>
                          <a:cs typeface="Times New Roman"/>
                        </a:rPr>
                        <a:t>Gate Review and Sign-off</a:t>
                      </a:r>
                      <a:r>
                        <a:rPr lang="en-US" sz="1100" baseline="0" dirty="0" smtClean="0">
                          <a:effectLst/>
                          <a:latin typeface="Proxima Nova" pitchFamily="50" charset="0"/>
                          <a:ea typeface="Times New Roman"/>
                          <a:cs typeface="Times New Roman"/>
                        </a:rPr>
                        <a:t> by Champion</a:t>
                      </a:r>
                      <a:endParaRPr lang="en-US" sz="1100" dirty="0" smtClean="0">
                        <a:effectLst/>
                        <a:latin typeface="Proxima Nova" pitchFamily="50" charset="0"/>
                        <a:ea typeface="Times New Roman"/>
                        <a:cs typeface="Times New Roman"/>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Yes</a:t>
                      </a:r>
                    </a:p>
                  </a:txBody>
                  <a:tcPr marT="34290" marB="34290" anchor="ctr"/>
                </a:tc>
              </a:tr>
            </a:tbl>
          </a:graphicData>
        </a:graphic>
      </p:graphicFrame>
    </p:spTree>
    <p:extLst>
      <p:ext uri="{BB962C8B-B14F-4D97-AF65-F5344CB8AC3E}">
        <p14:creationId xmlns:p14="http://schemas.microsoft.com/office/powerpoint/2010/main" val="425920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171" name="Shape 17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grpSp>
        <p:nvGrpSpPr>
          <p:cNvPr id="172" name="Shape 172"/>
          <p:cNvGrpSpPr/>
          <p:nvPr/>
        </p:nvGrpSpPr>
        <p:grpSpPr>
          <a:xfrm>
            <a:off x="914400" y="1257300"/>
            <a:ext cx="7143750" cy="3219450"/>
            <a:chOff x="576" y="672"/>
            <a:chExt cx="4500" cy="2028"/>
          </a:xfrm>
        </p:grpSpPr>
        <p:sp>
          <p:nvSpPr>
            <p:cNvPr id="173" name="Shape 173"/>
            <p:cNvSpPr/>
            <p:nvPr/>
          </p:nvSpPr>
          <p:spPr>
            <a:xfrm>
              <a:off x="575" y="1104"/>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Measure</a:t>
              </a:r>
            </a:p>
          </p:txBody>
        </p:sp>
        <p:sp>
          <p:nvSpPr>
            <p:cNvPr id="174" name="Shape 174"/>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Analyze</a:t>
              </a:r>
            </a:p>
          </p:txBody>
        </p:sp>
        <p:sp>
          <p:nvSpPr>
            <p:cNvPr id="175" name="Shape 175"/>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176" name="Shape 176"/>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177" name="Shape 177"/>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3045063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6"/>
          <p:cNvSpPr>
            <a:spLocks noGrp="1" noChangeArrowheads="1"/>
          </p:cNvSpPr>
          <p:nvPr>
            <p:ph type="title"/>
          </p:nvPr>
        </p:nvSpPr>
        <p:spPr/>
        <p:txBody>
          <a:bodyPr/>
          <a:lstStyle/>
          <a:p>
            <a:pPr eaLnBrk="1" hangingPunct="1"/>
            <a:r>
              <a:rPr lang="en-US" smtClean="0"/>
              <a:t>Project Y (or Ys) in Y=f(x)</a:t>
            </a:r>
          </a:p>
        </p:txBody>
      </p:sp>
      <p:sp>
        <p:nvSpPr>
          <p:cNvPr id="16390" name="Rectangle 7"/>
          <p:cNvSpPr>
            <a:spLocks noGrp="1" noChangeArrowheads="1"/>
          </p:cNvSpPr>
          <p:nvPr>
            <p:ph type="body" idx="1"/>
          </p:nvPr>
        </p:nvSpPr>
        <p:spPr/>
        <p:txBody>
          <a:bodyPr/>
          <a:lstStyle/>
          <a:p>
            <a:pPr marL="0" indent="0" eaLnBrk="1" hangingPunct="1"/>
            <a:r>
              <a:rPr lang="en-US" dirty="0" smtClean="0"/>
              <a:t>Project Y  = The average </a:t>
            </a:r>
            <a:r>
              <a:rPr lang="en-US" dirty="0"/>
              <a:t>number of patients on the daily observation list with a current full admit inpatient </a:t>
            </a:r>
            <a:r>
              <a:rPr lang="en-US" dirty="0" smtClean="0"/>
              <a:t>order.</a:t>
            </a:r>
          </a:p>
        </p:txBody>
      </p:sp>
      <p:sp>
        <p:nvSpPr>
          <p:cNvPr id="16387" name="Text Box 2"/>
          <p:cNvSpPr txBox="1">
            <a:spLocks noChangeArrowheads="1"/>
          </p:cNvSpPr>
          <p:nvPr/>
        </p:nvSpPr>
        <p:spPr bwMode="auto">
          <a:xfrm>
            <a:off x="3879850" y="4538663"/>
            <a:ext cx="165672" cy="48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03" tIns="41000" rIns="82003" bIns="41000">
            <a:spAutoFit/>
          </a:bodyPr>
          <a:lstStyle>
            <a:lvl1pPr defTabSz="820738" eaLnBrk="0" hangingPunct="0">
              <a:defRPr sz="2000">
                <a:solidFill>
                  <a:schemeClr val="tx1"/>
                </a:solidFill>
                <a:latin typeface="Arial" charset="0"/>
                <a:cs typeface="Arial" charset="0"/>
              </a:defRPr>
            </a:lvl1pPr>
            <a:lvl2pPr marL="742950" indent="-285750" defTabSz="820738" eaLnBrk="0" hangingPunct="0">
              <a:defRPr sz="2000">
                <a:solidFill>
                  <a:schemeClr val="tx1"/>
                </a:solidFill>
                <a:latin typeface="Arial" charset="0"/>
                <a:cs typeface="Arial" charset="0"/>
              </a:defRPr>
            </a:lvl2pPr>
            <a:lvl3pPr marL="1143000" indent="-228600" defTabSz="820738" eaLnBrk="0" hangingPunct="0">
              <a:defRPr sz="2000">
                <a:solidFill>
                  <a:schemeClr val="tx1"/>
                </a:solidFill>
                <a:latin typeface="Arial" charset="0"/>
                <a:cs typeface="Arial" charset="0"/>
              </a:defRPr>
            </a:lvl3pPr>
            <a:lvl4pPr marL="1600200" indent="-228600" defTabSz="820738" eaLnBrk="0" hangingPunct="0">
              <a:defRPr sz="2000">
                <a:solidFill>
                  <a:schemeClr val="tx1"/>
                </a:solidFill>
                <a:latin typeface="Arial" charset="0"/>
                <a:cs typeface="Arial" charset="0"/>
              </a:defRPr>
            </a:lvl4pPr>
            <a:lvl5pPr marL="2057400" indent="-228600" defTabSz="820738" eaLnBrk="0" hangingPunct="0">
              <a:defRPr sz="2000">
                <a:solidFill>
                  <a:schemeClr val="tx1"/>
                </a:solidFill>
                <a:latin typeface="Arial" charset="0"/>
                <a:cs typeface="Arial" charset="0"/>
              </a:defRPr>
            </a:lvl5pPr>
            <a:lvl6pPr marL="25146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6pPr>
            <a:lvl7pPr marL="29718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7pPr>
            <a:lvl8pPr marL="34290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8pPr>
            <a:lvl9pPr marL="38862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9pPr>
          </a:lstStyle>
          <a:p>
            <a:pPr algn="l">
              <a:spcBef>
                <a:spcPct val="0"/>
              </a:spcBef>
              <a:buSzTx/>
              <a:buFontTx/>
              <a:buNone/>
            </a:pPr>
            <a:endParaRPr lang="en-US" sz="1300" i="1">
              <a:solidFill>
                <a:srgbClr val="CC3300"/>
              </a:solidFill>
              <a:latin typeface="Times New Roman" pitchFamily="18" charset="0"/>
            </a:endParaRPr>
          </a:p>
          <a:p>
            <a:pPr algn="l">
              <a:spcBef>
                <a:spcPct val="0"/>
              </a:spcBef>
              <a:buSzTx/>
              <a:buFontTx/>
              <a:buNone/>
            </a:pPr>
            <a:endParaRPr lang="en-US" sz="1300">
              <a:solidFill>
                <a:srgbClr val="CC3300"/>
              </a:solidFill>
              <a:latin typeface="Times New Roman" pitchFamily="18" charset="0"/>
            </a:endParaRPr>
          </a:p>
        </p:txBody>
      </p:sp>
      <p:sp>
        <p:nvSpPr>
          <p:cNvPr id="16388" name="Rectangle 3"/>
          <p:cNvSpPr>
            <a:spLocks noChangeArrowheads="1"/>
          </p:cNvSpPr>
          <p:nvPr/>
        </p:nvSpPr>
        <p:spPr bwMode="auto">
          <a:xfrm>
            <a:off x="566738" y="50007"/>
            <a:ext cx="8507412" cy="100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defTabSz="471488">
              <a:spcBef>
                <a:spcPct val="0"/>
              </a:spcBef>
              <a:buClr>
                <a:srgbClr val="FFFFFF"/>
              </a:buClr>
              <a:buSzPct val="90000"/>
              <a:buFont typeface="Monotype Sorts" pitchFamily="2" charset="2"/>
              <a:buNone/>
            </a:pPr>
            <a:endParaRPr lang="en-US" sz="2400">
              <a:solidFill>
                <a:srgbClr val="003366"/>
              </a:solidFill>
            </a:endParaRPr>
          </a:p>
        </p:txBody>
      </p:sp>
    </p:spTree>
    <p:extLst>
      <p:ext uri="{BB962C8B-B14F-4D97-AF65-F5344CB8AC3E}">
        <p14:creationId xmlns:p14="http://schemas.microsoft.com/office/powerpoint/2010/main" val="1903083800"/>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Six Sigma Roadmap</a:t>
            </a:r>
          </a:p>
        </p:txBody>
      </p:sp>
      <p:sp>
        <p:nvSpPr>
          <p:cNvPr id="9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dirty="0"/>
          </a:p>
        </p:txBody>
      </p:sp>
      <p:grpSp>
        <p:nvGrpSpPr>
          <p:cNvPr id="97" name="Shape 97"/>
          <p:cNvGrpSpPr/>
          <p:nvPr/>
        </p:nvGrpSpPr>
        <p:grpSpPr>
          <a:xfrm>
            <a:off x="914400" y="1257300"/>
            <a:ext cx="7143750" cy="3219450"/>
            <a:chOff x="576" y="672"/>
            <a:chExt cx="4500" cy="2028"/>
          </a:xfrm>
        </p:grpSpPr>
        <p:sp>
          <p:nvSpPr>
            <p:cNvPr id="98" name="Shape 98"/>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Measure</a:t>
              </a:r>
            </a:p>
          </p:txBody>
        </p:sp>
        <p:sp>
          <p:nvSpPr>
            <p:cNvPr id="99" name="Shape 99"/>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Analyze</a:t>
              </a:r>
            </a:p>
          </p:txBody>
        </p:sp>
        <p:sp>
          <p:nvSpPr>
            <p:cNvPr id="100" name="Shape 100"/>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101" name="Shape 101"/>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102" name="Shape 102"/>
            <p:cNvSpPr/>
            <p:nvPr/>
          </p:nvSpPr>
          <p:spPr>
            <a:xfrm>
              <a:off x="575" y="671"/>
              <a:ext cx="4500" cy="299"/>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solidFill>
                    <a:srgbClr val="FFFFFF"/>
                  </a:solidFill>
                  <a:latin typeface="Proxima Nova"/>
                  <a:ea typeface="Proxima Nova"/>
                  <a:cs typeface="Proxima Nova"/>
                  <a:sym typeface="Proxima Nova"/>
                </a:rPr>
                <a:t>Define</a:t>
              </a:r>
            </a:p>
          </p:txBody>
        </p:sp>
      </p:grpSp>
    </p:spTree>
    <p:extLst>
      <p:ext uri="{BB962C8B-B14F-4D97-AF65-F5344CB8AC3E}">
        <p14:creationId xmlns:p14="http://schemas.microsoft.com/office/powerpoint/2010/main" val="115533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defTabSz="1019175" eaLnBrk="1" hangingPunct="1"/>
            <a:r>
              <a:rPr lang="en-US" smtClean="0"/>
              <a:t>Current State Value Stream Map</a:t>
            </a:r>
          </a:p>
        </p:txBody>
      </p:sp>
      <p:sp>
        <p:nvSpPr>
          <p:cNvPr id="17412"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a:solidFill>
                <a:schemeClr val="folHlink"/>
              </a:solidFill>
            </a:endParaRPr>
          </a:p>
        </p:txBody>
      </p:sp>
      <p:sp>
        <p:nvSpPr>
          <p:cNvPr id="5" name="Rectangle 4"/>
          <p:cNvSpPr/>
          <p:nvPr/>
        </p:nvSpPr>
        <p:spPr>
          <a:xfrm>
            <a:off x="184032" y="998875"/>
            <a:ext cx="8576387" cy="34778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Not applicable for our project. </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 were not evaluating </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measures or potential</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improvement</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process/cycle times </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41768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defTabSz="1019175" eaLnBrk="1" hangingPunct="1"/>
            <a:r>
              <a:rPr lang="en-US" smtClean="0"/>
              <a:t>Current State Detailed Process Map</a:t>
            </a:r>
          </a:p>
        </p:txBody>
      </p:sp>
      <p:sp>
        <p:nvSpPr>
          <p:cNvPr id="18436"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a:solidFill>
                <a:schemeClr val="folHlink"/>
              </a:solidFill>
            </a:endParaRPr>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926" y="934726"/>
            <a:ext cx="7600416" cy="420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46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defTabSz="1019175" eaLnBrk="1" hangingPunct="1"/>
            <a:r>
              <a:rPr lang="en-US" smtClean="0"/>
              <a:t>Current State Detailed Process Map</a:t>
            </a:r>
          </a:p>
        </p:txBody>
      </p:sp>
      <p:sp>
        <p:nvSpPr>
          <p:cNvPr id="18436"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a:solidFill>
                <a:schemeClr val="folHlink"/>
              </a:solidFill>
            </a:endParaRPr>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71550"/>
            <a:ext cx="7623969" cy="408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0"/>
          <p:cNvSpPr>
            <a:spLocks noGrp="1" noChangeArrowheads="1"/>
          </p:cNvSpPr>
          <p:nvPr>
            <p:ph type="title"/>
          </p:nvPr>
        </p:nvSpPr>
        <p:spPr/>
        <p:txBody>
          <a:bodyPr/>
          <a:lstStyle/>
          <a:p>
            <a:pPr eaLnBrk="1" hangingPunct="1"/>
            <a:r>
              <a:rPr lang="en-US" dirty="0" smtClean="0"/>
              <a:t>Plan for Baseline Data Collection</a:t>
            </a:r>
          </a:p>
        </p:txBody>
      </p:sp>
      <p:graphicFrame>
        <p:nvGraphicFramePr>
          <p:cNvPr id="6" name="Table 5"/>
          <p:cNvGraphicFramePr>
            <a:graphicFrameLocks noGrp="1"/>
          </p:cNvGraphicFramePr>
          <p:nvPr>
            <p:extLst>
              <p:ext uri="{D42A27DB-BD31-4B8C-83A1-F6EECF244321}">
                <p14:modId xmlns:p14="http://schemas.microsoft.com/office/powerpoint/2010/main" val="2061483836"/>
              </p:ext>
            </p:extLst>
          </p:nvPr>
        </p:nvGraphicFramePr>
        <p:xfrm>
          <a:off x="381000" y="1009648"/>
          <a:ext cx="8229599" cy="3771902"/>
        </p:xfrm>
        <a:graphic>
          <a:graphicData uri="http://schemas.openxmlformats.org/drawingml/2006/table">
            <a:tbl>
              <a:tblPr/>
              <a:tblGrid>
                <a:gridCol w="325302"/>
                <a:gridCol w="1175283"/>
                <a:gridCol w="716188"/>
                <a:gridCol w="1280219"/>
                <a:gridCol w="713564"/>
                <a:gridCol w="608628"/>
                <a:gridCol w="608628"/>
                <a:gridCol w="608628"/>
                <a:gridCol w="692576"/>
                <a:gridCol w="724057"/>
                <a:gridCol w="776526"/>
              </a:tblGrid>
              <a:tr h="150209">
                <a:tc gridSpan="4">
                  <a:txBody>
                    <a:bodyPr/>
                    <a:lstStyle/>
                    <a:p>
                      <a:pPr algn="l" fontAlgn="b"/>
                      <a:r>
                        <a:rPr lang="en-US" sz="700" b="1" i="0" u="none" strike="noStrike" dirty="0">
                          <a:solidFill>
                            <a:srgbClr val="FFFFFF"/>
                          </a:solidFill>
                          <a:latin typeface="Arial"/>
                        </a:rPr>
                        <a:t>Data Collection Plan (Measure Phase)</a:t>
                      </a:r>
                    </a:p>
                  </a:txBody>
                  <a:tcPr marL="0" marR="0" marT="0" marB="0" anchor="b">
                    <a:lnL>
                      <a:noFill/>
                    </a:lnL>
                    <a:lnR>
                      <a:noFill/>
                    </a:lnR>
                    <a:lnT>
                      <a:noFill/>
                    </a:lnT>
                    <a:lnB>
                      <a:noFill/>
                    </a:lnB>
                    <a:solidFill>
                      <a:srgbClr val="24135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1" i="0" u="none" strike="noStrike" dirty="0">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700" b="1" i="0" u="none" strike="noStrike" dirty="0">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700" b="1" i="0" u="none" strike="noStrike" dirty="0">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700" b="1" i="0" u="none" strike="noStrike" dirty="0">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700" b="1" i="0" u="none" strike="noStrike" dirty="0">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700" b="1" i="0" u="none" strike="noStrike" dirty="0">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700" b="1" i="0" u="none" strike="noStrike" dirty="0">
                          <a:solidFill>
                            <a:srgbClr val="FFFFFF"/>
                          </a:solidFill>
                          <a:latin typeface="Arial"/>
                        </a:rPr>
                        <a:t> </a:t>
                      </a:r>
                    </a:p>
                  </a:txBody>
                  <a:tcPr marL="0" marR="0" marT="0" marB="0" anchor="b">
                    <a:lnL>
                      <a:noFill/>
                    </a:lnL>
                    <a:lnR>
                      <a:noFill/>
                    </a:lnR>
                    <a:lnT>
                      <a:noFill/>
                    </a:lnT>
                    <a:lnB>
                      <a:noFill/>
                    </a:lnB>
                    <a:solidFill>
                      <a:srgbClr val="24135F"/>
                    </a:solidFill>
                  </a:tcPr>
                </a:tc>
              </a:tr>
              <a:tr h="100139">
                <a:tc>
                  <a:txBody>
                    <a:bodyPr/>
                    <a:lstStyle/>
                    <a:p>
                      <a:pPr algn="l" fontAlgn="b"/>
                      <a:r>
                        <a:rPr lang="en-US" sz="5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11266">
                <a:tc>
                  <a:txBody>
                    <a:bodyPr/>
                    <a:lstStyle/>
                    <a:p>
                      <a:pPr algn="ctr" fontAlgn="b"/>
                      <a:r>
                        <a:rPr lang="en-US" sz="5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500" b="1" i="0" u="none" strike="noStrike">
                          <a:latin typeface="Arial"/>
                        </a:rPr>
                        <a:t>What to Measure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gridSpan="2">
                  <a:txBody>
                    <a:bodyPr/>
                    <a:lstStyle/>
                    <a:p>
                      <a:pPr algn="ctr" fontAlgn="b"/>
                      <a:r>
                        <a:rPr lang="en-US" sz="500" b="1" i="0" u="none" strike="noStrike">
                          <a:latin typeface="Arial"/>
                        </a:rPr>
                        <a:t>Operational Definition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gridSpan="6">
                  <a:txBody>
                    <a:bodyPr/>
                    <a:lstStyle/>
                    <a:p>
                      <a:pPr algn="ctr" fontAlgn="b"/>
                      <a:r>
                        <a:rPr lang="en-US" sz="500" b="1" i="0" u="none" strike="noStrike">
                          <a:latin typeface="Arial"/>
                        </a:rPr>
                        <a:t>Data Collection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714">
                <a:tc>
                  <a:txBody>
                    <a:bodyPr/>
                    <a:lstStyle/>
                    <a:p>
                      <a:pPr algn="ctr" fontAlgn="b"/>
                      <a:r>
                        <a:rPr lang="en-US" sz="500" b="1" i="0" u="none" strike="noStrike">
                          <a:latin typeface="Arial"/>
                        </a:rPr>
                        <a:t>Ref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a:latin typeface="Arial"/>
                        </a:rPr>
                        <a:t>Question to Answer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dirty="0">
                          <a:latin typeface="Arial"/>
                        </a:rPr>
                        <a:t>Measure Name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dirty="0">
                          <a:latin typeface="Arial"/>
                        </a:rPr>
                        <a:t>Words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dirty="0">
                          <a:latin typeface="Arial"/>
                        </a:rPr>
                        <a:t>Formulas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dirty="0">
                          <a:latin typeface="Arial"/>
                        </a:rPr>
                        <a:t>Data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a:latin typeface="Arial"/>
                        </a:rPr>
                        <a:t>Sample Size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a:latin typeface="Arial"/>
                        </a:rPr>
                        <a:t>Collection Method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a:latin typeface="Arial"/>
                        </a:rPr>
                        <a:t>Who collects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a:latin typeface="Arial"/>
                        </a:rPr>
                        <a:t>Tools to use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a:latin typeface="Arial"/>
                        </a:rPr>
                        <a:t>Stratification Variables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662030">
                <a:tc>
                  <a:txBody>
                    <a:bodyPr/>
                    <a:lstStyle/>
                    <a:p>
                      <a:pPr algn="ctr" fontAlgn="t"/>
                      <a:r>
                        <a:rPr lang="en-US" sz="500" b="0" i="0" u="none" strike="noStrike">
                          <a:latin typeface="Arial"/>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How many patients in house do not have orders?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Percent in House Patients without orders</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patients placed in a bed in either Observation or Full admit with no corresponding  order entered or written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patients in abed with no order / # of total patients in a bed in house for 1 week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Categorical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Manual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UR staff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Bar chart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Day of the week</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24059">
                <a:tc>
                  <a:txBody>
                    <a:bodyPr/>
                    <a:lstStyle/>
                    <a:p>
                      <a:pPr algn="ctr" fontAlgn="t"/>
                      <a:r>
                        <a:rPr lang="en-US" sz="500" b="0" i="0" u="none" strike="noStrike">
                          <a:latin typeface="Arial"/>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dirty="0" smtClean="0"/>
                        <a:t>What Percentage of Observation patients met INPT criteria at the first level review? </a:t>
                      </a:r>
                      <a:endParaRPr lang="en-US" sz="500" b="0" i="0" u="none" strike="noStrike" dirty="0">
                        <a:latin typeface="Arial"/>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Percentage changed OBS to INPT by meeting criteria at 1st level review</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orders entered as Observation when they were meeting INPT criteria at the time they were placed in a bed in an observation status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patients in house in Observation status that after UR 1st level review meet inpatient criteria from initial clinical information/ total patients in Obsevation status for 1 week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Categorical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Manual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UR staff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Bar chart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By Reviewer</a:t>
                      </a:r>
                      <a:br>
                        <a:rPr lang="en-US" sz="600" b="0" i="0" u="none" strike="noStrike" dirty="0">
                          <a:latin typeface="Arial"/>
                        </a:rPr>
                      </a:br>
                      <a:r>
                        <a:rPr lang="en-US" sz="600" b="0" i="0" u="none" strike="noStrike" dirty="0">
                          <a:latin typeface="Arial"/>
                        </a:rPr>
                        <a:t>By Physician</a:t>
                      </a:r>
                      <a:br>
                        <a:rPr lang="en-US" sz="600" b="0" i="0" u="none" strike="noStrike" dirty="0">
                          <a:latin typeface="Arial"/>
                        </a:rPr>
                      </a:br>
                      <a:r>
                        <a:rPr lang="en-US" sz="600" b="0" i="0" u="none" strike="noStrike" dirty="0">
                          <a:latin typeface="Arial"/>
                        </a:rPr>
                        <a:t>By service</a:t>
                      </a:r>
                      <a:br>
                        <a:rPr lang="en-US" sz="600" b="0" i="0" u="none" strike="noStrike" dirty="0">
                          <a:latin typeface="Arial"/>
                        </a:rPr>
                      </a:br>
                      <a:endParaRPr lang="en-US" sz="600" b="0" i="0" u="none" strike="noStrike" dirty="0">
                        <a:latin typeface="Arial"/>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29485">
                <a:tc>
                  <a:txBody>
                    <a:bodyPr/>
                    <a:lstStyle/>
                    <a:p>
                      <a:pPr algn="ctr" fontAlgn="t"/>
                      <a:r>
                        <a:rPr lang="en-US" sz="500" b="0" i="0" u="none" strike="noStrike">
                          <a:latin typeface="Arial"/>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What percentage of Patients listed on the Observation list had an order for INPT?  </a:t>
                      </a:r>
                      <a:r>
                        <a:rPr lang="en-US" sz="500" b="0" i="0" u="none" strike="noStrike" dirty="0">
                          <a:latin typeface="Arial"/>
                        </a:rPr>
                        <a:t/>
                      </a:r>
                      <a:br>
                        <a:rPr lang="en-US" sz="500" b="0" i="0" u="none" strike="noStrike" dirty="0">
                          <a:latin typeface="Arial"/>
                        </a:rPr>
                      </a:br>
                      <a:endParaRPr lang="en-US" sz="500" b="0" i="0" u="none" strike="noStrike" dirty="0">
                        <a:latin typeface="Arial"/>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Percentage registration error</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times patients are placed in a bed as Observation or Full admit and the order entered in Meditech or written does not match</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patients where the status in meditech is not the same as the last order in the sytem (greater than 10 min)/all patients in house daily for 1 week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Categorical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152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Manual based on Meditech report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Katherine Underwood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Bar chart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Patients admitted per day</a:t>
                      </a:r>
                      <a:br>
                        <a:rPr lang="en-US" sz="600" b="0" i="0" u="none" strike="noStrike" dirty="0">
                          <a:latin typeface="Arial"/>
                        </a:rPr>
                      </a:br>
                      <a:r>
                        <a:rPr lang="en-US" sz="600" b="0" i="0" u="none" strike="noStrike" dirty="0">
                          <a:latin typeface="Arial"/>
                        </a:rPr>
                        <a:t>at a given time of the day, patients with no corresponding status order</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34021140"/>
      </p:ext>
    </p:extLst>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Baseline Data Collection</a:t>
            </a:r>
            <a:endParaRPr lang="en-US"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2005377679"/>
              </p:ext>
            </p:extLst>
          </p:nvPr>
        </p:nvGraphicFramePr>
        <p:xfrm>
          <a:off x="304800" y="971551"/>
          <a:ext cx="8610599" cy="3900297"/>
        </p:xfrm>
        <a:graphic>
          <a:graphicData uri="http://schemas.openxmlformats.org/drawingml/2006/table">
            <a:tbl>
              <a:tblPr/>
              <a:tblGrid>
                <a:gridCol w="330153"/>
                <a:gridCol w="1192809"/>
                <a:gridCol w="726869"/>
                <a:gridCol w="1299312"/>
                <a:gridCol w="982471"/>
                <a:gridCol w="617705"/>
                <a:gridCol w="617705"/>
                <a:gridCol w="617705"/>
                <a:gridCol w="702906"/>
                <a:gridCol w="734856"/>
                <a:gridCol w="788108"/>
              </a:tblGrid>
              <a:tr h="130203">
                <a:tc gridSpan="4">
                  <a:txBody>
                    <a:bodyPr/>
                    <a:lstStyle/>
                    <a:p>
                      <a:pPr algn="l" fontAlgn="b"/>
                      <a:r>
                        <a:rPr lang="en-US" sz="800" b="1" i="0" u="none" strike="noStrike" dirty="0">
                          <a:solidFill>
                            <a:srgbClr val="FFFFFF"/>
                          </a:solidFill>
                          <a:latin typeface="Arial"/>
                        </a:rPr>
                        <a:t>Data Collection Plan (Measure Phase)</a:t>
                      </a:r>
                    </a:p>
                  </a:txBody>
                  <a:tcPr marL="0" marR="0" marT="0" marB="0" anchor="b">
                    <a:lnL>
                      <a:noFill/>
                    </a:lnL>
                    <a:lnR>
                      <a:noFill/>
                    </a:lnR>
                    <a:lnT>
                      <a:noFill/>
                    </a:lnT>
                    <a:lnB>
                      <a:noFill/>
                    </a:lnB>
                    <a:solidFill>
                      <a:srgbClr val="24135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800" b="1" i="0" u="none" strike="noStrike">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800" b="1" i="0" u="none" strike="noStrike">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800" b="1" i="0" u="none" strike="noStrike">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800" b="1" i="0" u="none" strike="noStrike">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800" b="1" i="0" u="none" strike="noStrike">
                          <a:solidFill>
                            <a:srgbClr val="FFFFFF"/>
                          </a:solidFill>
                          <a:latin typeface="Arial"/>
                        </a:rPr>
                        <a:t> </a:t>
                      </a:r>
                    </a:p>
                  </a:txBody>
                  <a:tcPr marL="0" marR="0" marT="0" marB="0" anchor="b">
                    <a:lnL>
                      <a:noFill/>
                    </a:lnL>
                    <a:lnR>
                      <a:noFill/>
                    </a:lnR>
                    <a:lnT>
                      <a:noFill/>
                    </a:lnT>
                    <a:lnB>
                      <a:noFill/>
                    </a:lnB>
                    <a:solidFill>
                      <a:srgbClr val="24135F"/>
                    </a:solidFill>
                  </a:tcPr>
                </a:tc>
                <a:tc>
                  <a:txBody>
                    <a:bodyPr/>
                    <a:lstStyle/>
                    <a:p>
                      <a:pPr algn="l" fontAlgn="b"/>
                      <a:r>
                        <a:rPr lang="en-US" sz="800" b="1" i="0" u="none" strike="noStrike" dirty="0">
                          <a:solidFill>
                            <a:srgbClr val="FFFFFF"/>
                          </a:solidFill>
                          <a:latin typeface="Arial"/>
                        </a:rPr>
                        <a:t> </a:t>
                      </a:r>
                    </a:p>
                  </a:txBody>
                  <a:tcPr marL="0" marR="0" marT="0" marB="0" anchor="b">
                    <a:lnL>
                      <a:noFill/>
                    </a:lnL>
                    <a:lnR>
                      <a:noFill/>
                    </a:lnR>
                    <a:lnT>
                      <a:noFill/>
                    </a:lnT>
                    <a:lnB>
                      <a:noFill/>
                    </a:lnB>
                    <a:solidFill>
                      <a:srgbClr val="24135F"/>
                    </a:solidFill>
                  </a:tcPr>
                </a:tc>
              </a:tr>
              <a:tr h="86802">
                <a:tc>
                  <a:txBody>
                    <a:bodyPr/>
                    <a:lstStyle/>
                    <a:p>
                      <a:pPr algn="l" fontAlgn="b"/>
                      <a:r>
                        <a:rPr lang="en-US" sz="5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61982">
                <a:tc>
                  <a:txBody>
                    <a:bodyPr/>
                    <a:lstStyle/>
                    <a:p>
                      <a:pPr algn="ctr" fontAlgn="b"/>
                      <a:r>
                        <a:rPr lang="en-US" sz="5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dirty="0">
                          <a:latin typeface="Arial"/>
                        </a:rPr>
                        <a:t>What to Measure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b"/>
                      <a:r>
                        <a:rPr lang="en-US" sz="600" b="1" i="0" u="none" strike="noStrike" dirty="0">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b"/>
                      <a:r>
                        <a:rPr lang="en-US" sz="600" b="1" i="0" u="none" strike="noStrike" dirty="0">
                          <a:latin typeface="Arial"/>
                        </a:rPr>
                        <a:t>Operational Definition</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b"/>
                      <a:r>
                        <a:rPr lang="en-US" sz="600" b="1" i="0" u="none" strike="noStrike" dirty="0">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b"/>
                      <a:r>
                        <a:rPr lang="en-US" sz="600" b="1" i="0" u="none" strike="noStrike" dirty="0">
                          <a:latin typeface="Arial"/>
                        </a:rPr>
                        <a:t>Data Collection</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C00"/>
                    </a:solidFill>
                  </a:tcPr>
                </a:tc>
                <a:tc>
                  <a:txBody>
                    <a:bodyPr/>
                    <a:lstStyle/>
                    <a:p>
                      <a:pPr algn="ctr" fontAlgn="b"/>
                      <a:r>
                        <a:rPr lang="en-US" sz="600" b="1"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b"/>
                      <a:r>
                        <a:rPr lang="en-US" sz="600" b="1"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b"/>
                      <a:r>
                        <a:rPr lang="en-US" sz="600" b="1"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b"/>
                      <a:r>
                        <a:rPr lang="en-US" sz="6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CC00"/>
                    </a:solidFill>
                  </a:tcPr>
                </a:tc>
                <a:tc>
                  <a:txBody>
                    <a:bodyPr/>
                    <a:lstStyle/>
                    <a:p>
                      <a:pPr algn="ctr" fontAlgn="b"/>
                      <a:r>
                        <a:rPr lang="en-US" sz="600" b="1"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00"/>
                    </a:solidFill>
                  </a:tcPr>
                </a:tc>
              </a:tr>
              <a:tr h="168782">
                <a:tc>
                  <a:txBody>
                    <a:bodyPr/>
                    <a:lstStyle/>
                    <a:p>
                      <a:pPr algn="ctr" fontAlgn="b"/>
                      <a:r>
                        <a:rPr lang="en-US" sz="500" b="1" i="0" u="none" strike="noStrike">
                          <a:latin typeface="Arial"/>
                        </a:rPr>
                        <a:t>Ref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dirty="0">
                          <a:latin typeface="Arial"/>
                        </a:rPr>
                        <a:t>Question to Answer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dirty="0">
                          <a:latin typeface="Arial"/>
                        </a:rPr>
                        <a:t>Measure Name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dirty="0">
                          <a:latin typeface="Arial"/>
                        </a:rPr>
                        <a:t>Words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a:latin typeface="Arial"/>
                        </a:rPr>
                        <a:t>Formulas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a:latin typeface="Arial"/>
                        </a:rPr>
                        <a:t>Data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a:latin typeface="Arial"/>
                        </a:rPr>
                        <a:t>Sample Size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a:latin typeface="Arial"/>
                        </a:rPr>
                        <a:t>Collection Method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dirty="0">
                          <a:latin typeface="Arial"/>
                        </a:rPr>
                        <a:t>Who collects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dirty="0">
                          <a:latin typeface="Arial"/>
                        </a:rPr>
                        <a:t>Tools to use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600" b="1" i="0" u="none" strike="noStrike">
                          <a:latin typeface="Arial"/>
                        </a:rPr>
                        <a:t>Stratification Variables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901778">
                <a:tc>
                  <a:txBody>
                    <a:bodyPr/>
                    <a:lstStyle/>
                    <a:p>
                      <a:pPr algn="ctr" fontAlgn="t"/>
                      <a:r>
                        <a:rPr lang="en-US" sz="500" b="0" i="0" u="none" strike="noStrike">
                          <a:latin typeface="Arial"/>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How many times are patients changed  INPT to OBS without proper authorization?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Percentage status changed with no second level review</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times patients are changed from INPT to Obsevation without a documented second level physician review</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per day of patients who have change INPT to OBS order without proper 2nd level review/ all change INPT to Obs orders  for 4 months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Categorical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112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Manual based on Order Entry reports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smtClean="0">
                          <a:latin typeface="Arial"/>
                        </a:rPr>
                        <a:t>XXXX</a:t>
                      </a:r>
                      <a:endParaRPr lang="en-US" sz="600" b="0" i="0" u="none" strike="noStrike" dirty="0">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Bar chart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By Month, </a:t>
                      </a:r>
                      <a:br>
                        <a:rPr lang="en-US" sz="600" b="0" i="0" u="none" strike="noStrike" dirty="0">
                          <a:latin typeface="Arial"/>
                        </a:rPr>
                      </a:br>
                      <a:r>
                        <a:rPr lang="en-US" sz="600" b="0" i="0" u="none" strike="noStrike" dirty="0">
                          <a:latin typeface="Arial"/>
                        </a:rPr>
                        <a:t>By Service</a:t>
                      </a:r>
                      <a:br>
                        <a:rPr lang="en-US" sz="600" b="0" i="0" u="none" strike="noStrike" dirty="0">
                          <a:latin typeface="Arial"/>
                        </a:rPr>
                      </a:br>
                      <a:r>
                        <a:rPr lang="en-US" sz="600" b="0" i="0" u="none" strike="noStrike" dirty="0">
                          <a:latin typeface="Arial"/>
                        </a:rPr>
                        <a:t>By Physician</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73858">
                <a:tc>
                  <a:txBody>
                    <a:bodyPr/>
                    <a:lstStyle/>
                    <a:p>
                      <a:pPr algn="ctr" fontAlgn="t"/>
                      <a:r>
                        <a:rPr lang="en-US" sz="500" b="0" i="0" u="none" strike="noStrike">
                          <a:latin typeface="Arial"/>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What are the observation rates by service line?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Percentage of Observation to total patients</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patients placed in Observation compared to all admissions by service line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patients Discharged in  Obs/  total # of patients discharged for  YTD JAN -Sept 2014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Categorical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Meditech report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smtClean="0">
                          <a:latin typeface="Arial"/>
                        </a:rPr>
                        <a:t>XXXX</a:t>
                      </a:r>
                      <a:endParaRPr lang="en-US" sz="600" b="0" i="0" u="none" strike="noStrike" dirty="0">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Pareto Chart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percentage and service line</a:t>
                      </a:r>
                      <a:br>
                        <a:rPr lang="en-US" sz="600" b="0" i="0" u="none" strike="noStrike" dirty="0">
                          <a:latin typeface="Arial"/>
                        </a:rPr>
                      </a:br>
                      <a:r>
                        <a:rPr lang="en-US" sz="600" b="0" i="0" u="none" strike="noStrike" dirty="0" err="1">
                          <a:latin typeface="Arial"/>
                        </a:rPr>
                        <a:t>cummulative</a:t>
                      </a:r>
                      <a:r>
                        <a:rPr lang="en-US" sz="600" b="0" i="0" u="none" strike="noStrike" dirty="0">
                          <a:latin typeface="Arial"/>
                        </a:rPr>
                        <a:t> percent of total</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52884">
                <a:tc>
                  <a:txBody>
                    <a:bodyPr/>
                    <a:lstStyle/>
                    <a:p>
                      <a:pPr algn="ctr" fontAlgn="t"/>
                      <a:r>
                        <a:rPr lang="en-US" sz="500" b="0" i="0" u="none" strike="noStrike">
                          <a:latin typeface="Arial"/>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How many patients are changed from OBS to INPT at second level physician review?</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Percentage changed OBS to INPT after Second level</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patients changed from Observation to INPT based on second level review determination based on information available at admission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patients admitted as Observation that after 2nd level physician review are approved for INPT/ All patients in OBS submitted fro 2nd level Physician Review.For  past  12 months 9/13-9/14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Categorical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994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EHR portal report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EHR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Bar chart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By Physician</a:t>
                      </a:r>
                      <a:br>
                        <a:rPr lang="en-US" sz="600" b="0" i="0" u="none" strike="noStrike" dirty="0">
                          <a:latin typeface="Arial"/>
                        </a:rPr>
                      </a:br>
                      <a:r>
                        <a:rPr lang="en-US" sz="600" b="0" i="0" u="none" strike="noStrike" dirty="0">
                          <a:latin typeface="Arial"/>
                        </a:rPr>
                        <a:t>By UR reviewer</a:t>
                      </a:r>
                      <a:br>
                        <a:rPr lang="en-US" sz="600" b="0" i="0" u="none" strike="noStrike" dirty="0">
                          <a:latin typeface="Arial"/>
                        </a:rPr>
                      </a:br>
                      <a:r>
                        <a:rPr lang="en-US" sz="600" b="0" i="0" u="none" strike="noStrike" dirty="0">
                          <a:latin typeface="Arial"/>
                        </a:rPr>
                        <a:t>By Month</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09910">
                <a:tc>
                  <a:txBody>
                    <a:bodyPr/>
                    <a:lstStyle/>
                    <a:p>
                      <a:pPr algn="ctr" fontAlgn="t"/>
                      <a:r>
                        <a:rPr lang="en-US" sz="500" b="0" i="0" u="none" strike="noStrike">
                          <a:latin typeface="Arial"/>
                        </a:rPr>
                        <a:t>7</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600" dirty="0" smtClean="0"/>
                        <a:t>What Percentage of the ED History and Physicals Documented communication with the Admitting Physician?</a:t>
                      </a:r>
                      <a:endParaRPr lang="en-US" sz="600" b="0" i="0" u="none" strike="noStrike" dirty="0">
                        <a:latin typeface="Microsoft Sans Serif"/>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Percentage of  patients who have phone or in person consult with Attending prior to Bed Request/ Patient Reg order entered</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 of patients who have patient status discussion with the Attending doc/On call hospitalist prior to entering the order to determine  the status to Admitting</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 of patients with conversations documented to discuss status </a:t>
                      </a:r>
                      <a:r>
                        <a:rPr lang="en-US" sz="600" b="0" i="0" u="none" strike="noStrike" dirty="0" err="1">
                          <a:latin typeface="Arial"/>
                        </a:rPr>
                        <a:t>priro</a:t>
                      </a:r>
                      <a:r>
                        <a:rPr lang="en-US" sz="600" b="0" i="0" u="none" strike="noStrike" dirty="0">
                          <a:latin typeface="Arial"/>
                        </a:rPr>
                        <a:t> to entering orders in the ED/ All patients who are In house for 1 week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Categorical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103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Manual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ED Physicians</a:t>
                      </a:r>
                      <a:br>
                        <a:rPr lang="en-US" sz="600" b="0" i="0" u="none" strike="noStrike">
                          <a:latin typeface="Arial"/>
                        </a:rPr>
                      </a:br>
                      <a:r>
                        <a:rPr lang="en-US" sz="600" b="0" i="0" u="none" strike="noStrike">
                          <a:latin typeface="Arial"/>
                        </a:rPr>
                        <a:t>Attending Physicians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a:latin typeface="Arial"/>
                        </a:rPr>
                        <a:t>Pareto Chart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600" b="0" i="0" u="none" strike="noStrike" dirty="0">
                          <a:latin typeface="Arial"/>
                        </a:rPr>
                        <a:t>Day of the week</a:t>
                      </a:r>
                      <a:br>
                        <a:rPr lang="en-US" sz="600" b="0" i="0" u="none" strike="noStrike" dirty="0">
                          <a:latin typeface="Arial"/>
                        </a:rPr>
                      </a:br>
                      <a:r>
                        <a:rPr lang="en-US" sz="600" b="0" i="0" u="none" strike="noStrike" dirty="0">
                          <a:latin typeface="Arial"/>
                        </a:rPr>
                        <a:t>By ED Physician</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6282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smtClean="0"/>
              <a:t>Customer Demand</a:t>
            </a:r>
          </a:p>
        </p:txBody>
      </p:sp>
      <p:sp>
        <p:nvSpPr>
          <p:cNvPr id="2" name="Text Placeholder 1"/>
          <p:cNvSpPr>
            <a:spLocks noGrp="1"/>
          </p:cNvSpPr>
          <p:nvPr>
            <p:ph type="body" idx="1"/>
          </p:nvPr>
        </p:nvSpPr>
        <p:spPr/>
        <p:txBody>
          <a:bodyPr/>
          <a:lstStyle/>
          <a:p>
            <a:r>
              <a:rPr lang="en-US" sz="1200" dirty="0"/>
              <a:t>Summary: The number of observation status orders on admission has increased from 150 in January 2013 to over 250 per month by November 2014 (Source:  </a:t>
            </a:r>
            <a:r>
              <a:rPr lang="en-US" sz="1200" dirty="0" err="1"/>
              <a:t>Meditech</a:t>
            </a:r>
            <a:r>
              <a:rPr lang="en-US" sz="1200" dirty="0"/>
              <a:t>, n= ).</a:t>
            </a:r>
          </a:p>
          <a:p>
            <a:endParaRPr lang="en-US" sz="1200" dirty="0"/>
          </a:p>
        </p:txBody>
      </p:sp>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733550"/>
            <a:ext cx="6934120" cy="312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148206"/>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eaLnBrk="1" hangingPunct="1"/>
            <a:r>
              <a:rPr lang="en-US" dirty="0" smtClean="0"/>
              <a:t>Question to be Answered</a:t>
            </a:r>
          </a:p>
        </p:txBody>
      </p:sp>
      <p:sp>
        <p:nvSpPr>
          <p:cNvPr id="21508" name="Rectangle 7"/>
          <p:cNvSpPr>
            <a:spLocks noGrp="1" noChangeArrowheads="1"/>
          </p:cNvSpPr>
          <p:nvPr>
            <p:ph type="body" idx="1"/>
          </p:nvPr>
        </p:nvSpPr>
        <p:spPr>
          <a:xfrm>
            <a:off x="7358006" y="1030894"/>
            <a:ext cx="1709794" cy="3416400"/>
          </a:xfrm>
        </p:spPr>
        <p:txBody>
          <a:bodyPr/>
          <a:lstStyle/>
          <a:p>
            <a:pPr marL="0" indent="0" eaLnBrk="1" hangingPunct="1"/>
            <a:r>
              <a:rPr lang="en-US" sz="1200" b="1" dirty="0" smtClean="0"/>
              <a:t>Question 1:  </a:t>
            </a:r>
          </a:p>
          <a:p>
            <a:pPr marL="0" indent="0" eaLnBrk="1" hangingPunct="1"/>
            <a:r>
              <a:rPr lang="en-US" sz="1200" dirty="0" smtClean="0"/>
              <a:t>How </a:t>
            </a:r>
            <a:r>
              <a:rPr lang="en-US" sz="1200" dirty="0"/>
              <a:t>many patients in house do not have orders?</a:t>
            </a:r>
            <a:endParaRPr lang="en-US" sz="1200" dirty="0" smtClean="0"/>
          </a:p>
          <a:p>
            <a:pPr marL="0" indent="0" eaLnBrk="1" hangingPunct="1"/>
            <a:endParaRPr lang="en-US" sz="1200" dirty="0" smtClean="0"/>
          </a:p>
          <a:p>
            <a:r>
              <a:rPr lang="en-US" sz="1200" b="1" dirty="0"/>
              <a:t>Summary:  </a:t>
            </a:r>
            <a:endParaRPr lang="en-US" sz="1200" b="1" dirty="0" smtClean="0"/>
          </a:p>
          <a:p>
            <a:r>
              <a:rPr lang="en-US" sz="1200" dirty="0" smtClean="0"/>
              <a:t>Out </a:t>
            </a:r>
            <a:r>
              <a:rPr lang="en-US" sz="1200" dirty="0"/>
              <a:t>of 542 admissions from 11/19/14 to 11/29/14, 8 or 1.5% did not have an admission order in the record. (Source:  </a:t>
            </a:r>
            <a:r>
              <a:rPr lang="en-US" sz="1200" dirty="0" err="1"/>
              <a:t>Meditech</a:t>
            </a:r>
            <a:r>
              <a:rPr lang="en-US" sz="1200" dirty="0"/>
              <a:t>, n= 550) </a:t>
            </a:r>
          </a:p>
          <a:p>
            <a:pPr marL="0" indent="0" eaLnBrk="1" hangingPunct="1"/>
            <a:endParaRPr lang="en-US" sz="1200" dirty="0" smtClean="0"/>
          </a:p>
        </p:txBody>
      </p:sp>
      <p:sp>
        <p:nvSpPr>
          <p:cNvPr id="2" name="TextBox 1"/>
          <p:cNvSpPr txBox="1"/>
          <p:nvPr/>
        </p:nvSpPr>
        <p:spPr>
          <a:xfrm>
            <a:off x="4570412" y="1714500"/>
            <a:ext cx="2516188" cy="307777"/>
          </a:xfrm>
          <a:prstGeom prst="rect">
            <a:avLst/>
          </a:prstGeom>
          <a:noFill/>
        </p:spPr>
        <p:txBody>
          <a:bodyPr wrap="square" rtlCol="0">
            <a:spAutoFit/>
          </a:bodyPr>
          <a:lstStyle/>
          <a:p>
            <a:r>
              <a:rPr lang="en-US" dirty="0" smtClean="0"/>
              <a:t>Should be count</a:t>
            </a:r>
            <a:endParaRPr lang="en-US" dirty="0"/>
          </a:p>
        </p:txBody>
      </p:sp>
      <p:grpSp>
        <p:nvGrpSpPr>
          <p:cNvPr id="115715" name="Group 3"/>
          <p:cNvGrpSpPr>
            <a:grpSpLocks noChangeAspect="1"/>
          </p:cNvGrpSpPr>
          <p:nvPr/>
        </p:nvGrpSpPr>
        <p:grpSpPr bwMode="auto">
          <a:xfrm>
            <a:off x="428569" y="1026131"/>
            <a:ext cx="6859587" cy="3089672"/>
            <a:chOff x="719" y="864"/>
            <a:chExt cx="4321" cy="2595"/>
          </a:xfrm>
        </p:grpSpPr>
        <p:sp>
          <p:nvSpPr>
            <p:cNvPr id="115714" name="AutoShape 2"/>
            <p:cNvSpPr>
              <a:spLocks noChangeAspect="1" noChangeArrowheads="1" noTextEdit="1"/>
            </p:cNvSpPr>
            <p:nvPr/>
          </p:nvSpPr>
          <p:spPr bwMode="auto">
            <a:xfrm>
              <a:off x="719" y="864"/>
              <a:ext cx="4321" cy="25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716" name="Rectangle 4"/>
            <p:cNvSpPr>
              <a:spLocks noChangeArrowheads="1"/>
            </p:cNvSpPr>
            <p:nvPr/>
          </p:nvSpPr>
          <p:spPr bwMode="auto">
            <a:xfrm>
              <a:off x="723" y="868"/>
              <a:ext cx="4313" cy="25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717" name="Rectangle 5"/>
            <p:cNvSpPr>
              <a:spLocks noChangeArrowheads="1"/>
            </p:cNvSpPr>
            <p:nvPr/>
          </p:nvSpPr>
          <p:spPr bwMode="auto">
            <a:xfrm>
              <a:off x="1094" y="1372"/>
              <a:ext cx="3810" cy="17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718" name="Freeform 6"/>
            <p:cNvSpPr>
              <a:spLocks noEditPoints="1"/>
            </p:cNvSpPr>
            <p:nvPr/>
          </p:nvSpPr>
          <p:spPr bwMode="auto">
            <a:xfrm>
              <a:off x="1094" y="1368"/>
              <a:ext cx="3810" cy="1494"/>
            </a:xfrm>
            <a:custGeom>
              <a:avLst/>
              <a:gdLst/>
              <a:ahLst/>
              <a:cxnLst>
                <a:cxn ang="0">
                  <a:pos x="0" y="1485"/>
                </a:cxn>
                <a:cxn ang="0">
                  <a:pos x="3810" y="1485"/>
                </a:cxn>
                <a:cxn ang="0">
                  <a:pos x="3810" y="1494"/>
                </a:cxn>
                <a:cxn ang="0">
                  <a:pos x="0" y="1494"/>
                </a:cxn>
                <a:cxn ang="0">
                  <a:pos x="0" y="1485"/>
                </a:cxn>
                <a:cxn ang="0">
                  <a:pos x="0" y="1189"/>
                </a:cxn>
                <a:cxn ang="0">
                  <a:pos x="3810" y="1189"/>
                </a:cxn>
                <a:cxn ang="0">
                  <a:pos x="3810" y="1198"/>
                </a:cxn>
                <a:cxn ang="0">
                  <a:pos x="0" y="1198"/>
                </a:cxn>
                <a:cxn ang="0">
                  <a:pos x="0" y="1189"/>
                </a:cxn>
                <a:cxn ang="0">
                  <a:pos x="0" y="891"/>
                </a:cxn>
                <a:cxn ang="0">
                  <a:pos x="3810" y="891"/>
                </a:cxn>
                <a:cxn ang="0">
                  <a:pos x="3810" y="900"/>
                </a:cxn>
                <a:cxn ang="0">
                  <a:pos x="0" y="900"/>
                </a:cxn>
                <a:cxn ang="0">
                  <a:pos x="0" y="891"/>
                </a:cxn>
                <a:cxn ang="0">
                  <a:pos x="0" y="594"/>
                </a:cxn>
                <a:cxn ang="0">
                  <a:pos x="3810" y="594"/>
                </a:cxn>
                <a:cxn ang="0">
                  <a:pos x="3810" y="602"/>
                </a:cxn>
                <a:cxn ang="0">
                  <a:pos x="0" y="602"/>
                </a:cxn>
                <a:cxn ang="0">
                  <a:pos x="0" y="594"/>
                </a:cxn>
                <a:cxn ang="0">
                  <a:pos x="0" y="296"/>
                </a:cxn>
                <a:cxn ang="0">
                  <a:pos x="3810" y="296"/>
                </a:cxn>
                <a:cxn ang="0">
                  <a:pos x="3810" y="305"/>
                </a:cxn>
                <a:cxn ang="0">
                  <a:pos x="0" y="305"/>
                </a:cxn>
                <a:cxn ang="0">
                  <a:pos x="0" y="296"/>
                </a:cxn>
                <a:cxn ang="0">
                  <a:pos x="0" y="0"/>
                </a:cxn>
                <a:cxn ang="0">
                  <a:pos x="3810" y="0"/>
                </a:cxn>
                <a:cxn ang="0">
                  <a:pos x="3810" y="9"/>
                </a:cxn>
                <a:cxn ang="0">
                  <a:pos x="0" y="9"/>
                </a:cxn>
                <a:cxn ang="0">
                  <a:pos x="0" y="0"/>
                </a:cxn>
              </a:cxnLst>
              <a:rect l="0" t="0" r="r" b="b"/>
              <a:pathLst>
                <a:path w="3810" h="1494">
                  <a:moveTo>
                    <a:pt x="0" y="1485"/>
                  </a:moveTo>
                  <a:lnTo>
                    <a:pt x="3810" y="1485"/>
                  </a:lnTo>
                  <a:lnTo>
                    <a:pt x="3810" y="1494"/>
                  </a:lnTo>
                  <a:lnTo>
                    <a:pt x="0" y="1494"/>
                  </a:lnTo>
                  <a:lnTo>
                    <a:pt x="0" y="1485"/>
                  </a:lnTo>
                  <a:close/>
                  <a:moveTo>
                    <a:pt x="0" y="1189"/>
                  </a:moveTo>
                  <a:lnTo>
                    <a:pt x="3810" y="1189"/>
                  </a:lnTo>
                  <a:lnTo>
                    <a:pt x="3810" y="1198"/>
                  </a:lnTo>
                  <a:lnTo>
                    <a:pt x="0" y="1198"/>
                  </a:lnTo>
                  <a:lnTo>
                    <a:pt x="0" y="1189"/>
                  </a:lnTo>
                  <a:close/>
                  <a:moveTo>
                    <a:pt x="0" y="891"/>
                  </a:moveTo>
                  <a:lnTo>
                    <a:pt x="3810" y="891"/>
                  </a:lnTo>
                  <a:lnTo>
                    <a:pt x="3810" y="900"/>
                  </a:lnTo>
                  <a:lnTo>
                    <a:pt x="0" y="900"/>
                  </a:lnTo>
                  <a:lnTo>
                    <a:pt x="0" y="891"/>
                  </a:lnTo>
                  <a:close/>
                  <a:moveTo>
                    <a:pt x="0" y="594"/>
                  </a:moveTo>
                  <a:lnTo>
                    <a:pt x="3810" y="594"/>
                  </a:lnTo>
                  <a:lnTo>
                    <a:pt x="3810" y="602"/>
                  </a:lnTo>
                  <a:lnTo>
                    <a:pt x="0" y="602"/>
                  </a:lnTo>
                  <a:lnTo>
                    <a:pt x="0" y="594"/>
                  </a:lnTo>
                  <a:close/>
                  <a:moveTo>
                    <a:pt x="0" y="296"/>
                  </a:moveTo>
                  <a:lnTo>
                    <a:pt x="3810" y="296"/>
                  </a:lnTo>
                  <a:lnTo>
                    <a:pt x="3810" y="305"/>
                  </a:lnTo>
                  <a:lnTo>
                    <a:pt x="0" y="305"/>
                  </a:lnTo>
                  <a:lnTo>
                    <a:pt x="0" y="296"/>
                  </a:lnTo>
                  <a:close/>
                  <a:moveTo>
                    <a:pt x="0" y="0"/>
                  </a:moveTo>
                  <a:lnTo>
                    <a:pt x="3810" y="0"/>
                  </a:lnTo>
                  <a:lnTo>
                    <a:pt x="3810" y="9"/>
                  </a:lnTo>
                  <a:lnTo>
                    <a:pt x="0" y="9"/>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5719" name="Freeform 7"/>
            <p:cNvSpPr>
              <a:spLocks noEditPoints="1"/>
            </p:cNvSpPr>
            <p:nvPr/>
          </p:nvSpPr>
          <p:spPr bwMode="auto">
            <a:xfrm>
              <a:off x="1502" y="1545"/>
              <a:ext cx="2994" cy="1610"/>
            </a:xfrm>
            <a:custGeom>
              <a:avLst/>
              <a:gdLst/>
              <a:ahLst/>
              <a:cxnLst>
                <a:cxn ang="0">
                  <a:pos x="0" y="0"/>
                </a:cxn>
                <a:cxn ang="0">
                  <a:pos x="1088" y="0"/>
                </a:cxn>
                <a:cxn ang="0">
                  <a:pos x="1088" y="1610"/>
                </a:cxn>
                <a:cxn ang="0">
                  <a:pos x="0" y="1610"/>
                </a:cxn>
                <a:cxn ang="0">
                  <a:pos x="0" y="0"/>
                </a:cxn>
                <a:cxn ang="0">
                  <a:pos x="1905" y="1587"/>
                </a:cxn>
                <a:cxn ang="0">
                  <a:pos x="2994" y="1587"/>
                </a:cxn>
                <a:cxn ang="0">
                  <a:pos x="2994" y="1610"/>
                </a:cxn>
                <a:cxn ang="0">
                  <a:pos x="1905" y="1610"/>
                </a:cxn>
                <a:cxn ang="0">
                  <a:pos x="1905" y="1587"/>
                </a:cxn>
              </a:cxnLst>
              <a:rect l="0" t="0" r="r" b="b"/>
              <a:pathLst>
                <a:path w="2994" h="1610">
                  <a:moveTo>
                    <a:pt x="0" y="0"/>
                  </a:moveTo>
                  <a:lnTo>
                    <a:pt x="1088" y="0"/>
                  </a:lnTo>
                  <a:lnTo>
                    <a:pt x="1088" y="1610"/>
                  </a:lnTo>
                  <a:lnTo>
                    <a:pt x="0" y="1610"/>
                  </a:lnTo>
                  <a:lnTo>
                    <a:pt x="0" y="0"/>
                  </a:lnTo>
                  <a:close/>
                  <a:moveTo>
                    <a:pt x="1905" y="1587"/>
                  </a:moveTo>
                  <a:lnTo>
                    <a:pt x="2994" y="1587"/>
                  </a:lnTo>
                  <a:lnTo>
                    <a:pt x="2994" y="1610"/>
                  </a:lnTo>
                  <a:lnTo>
                    <a:pt x="1905" y="1610"/>
                  </a:lnTo>
                  <a:lnTo>
                    <a:pt x="1905" y="1587"/>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20" name="Rectangle 8"/>
            <p:cNvSpPr>
              <a:spLocks noChangeArrowheads="1"/>
            </p:cNvSpPr>
            <p:nvPr/>
          </p:nvSpPr>
          <p:spPr bwMode="auto">
            <a:xfrm>
              <a:off x="1094" y="3151"/>
              <a:ext cx="3810" cy="8"/>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5721" name="Rectangle 9"/>
            <p:cNvSpPr>
              <a:spLocks noChangeArrowheads="1"/>
            </p:cNvSpPr>
            <p:nvPr/>
          </p:nvSpPr>
          <p:spPr bwMode="auto">
            <a:xfrm>
              <a:off x="1957" y="1345"/>
              <a:ext cx="185"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rPr>
                <a:t>542</a:t>
              </a:r>
              <a:endParaRPr kumimoji="0" lang="en-US" sz="1800" b="0" i="0" u="none" strike="noStrike" cap="none" normalizeH="0" baseline="0" smtClean="0">
                <a:ln>
                  <a:noFill/>
                </a:ln>
                <a:solidFill>
                  <a:schemeClr val="tx1"/>
                </a:solidFill>
                <a:effectLst/>
                <a:latin typeface="Arial" pitchFamily="34" charset="0"/>
              </a:endParaRPr>
            </a:p>
          </p:txBody>
        </p:sp>
        <p:sp>
          <p:nvSpPr>
            <p:cNvPr id="115722" name="Rectangle 10"/>
            <p:cNvSpPr>
              <a:spLocks noChangeArrowheads="1"/>
            </p:cNvSpPr>
            <p:nvPr/>
          </p:nvSpPr>
          <p:spPr bwMode="auto">
            <a:xfrm>
              <a:off x="3923" y="2932"/>
              <a:ext cx="62"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rPr>
                <a:t>8</a:t>
              </a:r>
              <a:endParaRPr kumimoji="0" lang="en-US" sz="1800" b="0" i="0" u="none" strike="noStrike" cap="none" normalizeH="0" baseline="0" smtClean="0">
                <a:ln>
                  <a:noFill/>
                </a:ln>
                <a:solidFill>
                  <a:schemeClr val="tx1"/>
                </a:solidFill>
                <a:effectLst/>
                <a:latin typeface="Arial" pitchFamily="34" charset="0"/>
              </a:endParaRPr>
            </a:p>
          </p:txBody>
        </p:sp>
        <p:sp>
          <p:nvSpPr>
            <p:cNvPr id="115723" name="Rectangle 11"/>
            <p:cNvSpPr>
              <a:spLocks noChangeArrowheads="1"/>
            </p:cNvSpPr>
            <p:nvPr/>
          </p:nvSpPr>
          <p:spPr bwMode="auto">
            <a:xfrm>
              <a:off x="923" y="3076"/>
              <a:ext cx="62"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115724" name="Rectangle 12"/>
            <p:cNvSpPr>
              <a:spLocks noChangeArrowheads="1"/>
            </p:cNvSpPr>
            <p:nvPr/>
          </p:nvSpPr>
          <p:spPr bwMode="auto">
            <a:xfrm>
              <a:off x="802" y="2779"/>
              <a:ext cx="185"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rPr>
                <a:t>100</a:t>
              </a:r>
              <a:endParaRPr kumimoji="0" lang="en-US" sz="1800" b="0" i="0" u="none" strike="noStrike" cap="none" normalizeH="0" baseline="0" smtClean="0">
                <a:ln>
                  <a:noFill/>
                </a:ln>
                <a:solidFill>
                  <a:schemeClr val="tx1"/>
                </a:solidFill>
                <a:effectLst/>
                <a:latin typeface="Arial" pitchFamily="34" charset="0"/>
              </a:endParaRPr>
            </a:p>
          </p:txBody>
        </p:sp>
        <p:sp>
          <p:nvSpPr>
            <p:cNvPr id="115725" name="Rectangle 13"/>
            <p:cNvSpPr>
              <a:spLocks noChangeArrowheads="1"/>
            </p:cNvSpPr>
            <p:nvPr/>
          </p:nvSpPr>
          <p:spPr bwMode="auto">
            <a:xfrm>
              <a:off x="802" y="2482"/>
              <a:ext cx="185"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rPr>
                <a:t>200</a:t>
              </a:r>
              <a:endParaRPr kumimoji="0" lang="en-US" sz="1800" b="0" i="0" u="none" strike="noStrike" cap="none" normalizeH="0" baseline="0" smtClean="0">
                <a:ln>
                  <a:noFill/>
                </a:ln>
                <a:solidFill>
                  <a:schemeClr val="tx1"/>
                </a:solidFill>
                <a:effectLst/>
                <a:latin typeface="Arial" pitchFamily="34" charset="0"/>
              </a:endParaRPr>
            </a:p>
          </p:txBody>
        </p:sp>
        <p:sp>
          <p:nvSpPr>
            <p:cNvPr id="115726" name="Rectangle 14"/>
            <p:cNvSpPr>
              <a:spLocks noChangeArrowheads="1"/>
            </p:cNvSpPr>
            <p:nvPr/>
          </p:nvSpPr>
          <p:spPr bwMode="auto">
            <a:xfrm>
              <a:off x="802" y="2184"/>
              <a:ext cx="185"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rPr>
                <a:t>300</a:t>
              </a:r>
              <a:endParaRPr kumimoji="0" lang="en-US" sz="1800" b="0" i="0" u="none" strike="noStrike" cap="none" normalizeH="0" baseline="0" smtClean="0">
                <a:ln>
                  <a:noFill/>
                </a:ln>
                <a:solidFill>
                  <a:schemeClr val="tx1"/>
                </a:solidFill>
                <a:effectLst/>
                <a:latin typeface="Arial" pitchFamily="34" charset="0"/>
              </a:endParaRPr>
            </a:p>
          </p:txBody>
        </p:sp>
        <p:sp>
          <p:nvSpPr>
            <p:cNvPr id="115727" name="Rectangle 15"/>
            <p:cNvSpPr>
              <a:spLocks noChangeArrowheads="1"/>
            </p:cNvSpPr>
            <p:nvPr/>
          </p:nvSpPr>
          <p:spPr bwMode="auto">
            <a:xfrm>
              <a:off x="802" y="1887"/>
              <a:ext cx="185"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rPr>
                <a:t>400</a:t>
              </a:r>
              <a:endParaRPr kumimoji="0" lang="en-US" sz="1800" b="0" i="0" u="none" strike="noStrike" cap="none" normalizeH="0" baseline="0" smtClean="0">
                <a:ln>
                  <a:noFill/>
                </a:ln>
                <a:solidFill>
                  <a:schemeClr val="tx1"/>
                </a:solidFill>
                <a:effectLst/>
                <a:latin typeface="Arial" pitchFamily="34" charset="0"/>
              </a:endParaRPr>
            </a:p>
          </p:txBody>
        </p:sp>
        <p:sp>
          <p:nvSpPr>
            <p:cNvPr id="115728" name="Rectangle 16"/>
            <p:cNvSpPr>
              <a:spLocks noChangeArrowheads="1"/>
            </p:cNvSpPr>
            <p:nvPr/>
          </p:nvSpPr>
          <p:spPr bwMode="auto">
            <a:xfrm>
              <a:off x="802" y="1590"/>
              <a:ext cx="185"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rPr>
                <a:t>500</a:t>
              </a:r>
              <a:endParaRPr kumimoji="0" lang="en-US" sz="1800" b="0" i="0" u="none" strike="noStrike" cap="none" normalizeH="0" baseline="0" smtClean="0">
                <a:ln>
                  <a:noFill/>
                </a:ln>
                <a:solidFill>
                  <a:schemeClr val="tx1"/>
                </a:solidFill>
                <a:effectLst/>
                <a:latin typeface="Arial" pitchFamily="34" charset="0"/>
              </a:endParaRPr>
            </a:p>
          </p:txBody>
        </p:sp>
        <p:sp>
          <p:nvSpPr>
            <p:cNvPr id="115729" name="Rectangle 17"/>
            <p:cNvSpPr>
              <a:spLocks noChangeArrowheads="1"/>
            </p:cNvSpPr>
            <p:nvPr/>
          </p:nvSpPr>
          <p:spPr bwMode="auto">
            <a:xfrm>
              <a:off x="802" y="1293"/>
              <a:ext cx="185"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rPr>
                <a:t>600</a:t>
              </a:r>
              <a:endParaRPr kumimoji="0" lang="en-US" sz="1800" b="0" i="0" u="none" strike="noStrike" cap="none" normalizeH="0" baseline="0" smtClean="0">
                <a:ln>
                  <a:noFill/>
                </a:ln>
                <a:solidFill>
                  <a:schemeClr val="tx1"/>
                </a:solidFill>
                <a:effectLst/>
                <a:latin typeface="Arial" pitchFamily="34" charset="0"/>
              </a:endParaRPr>
            </a:p>
          </p:txBody>
        </p:sp>
        <p:sp>
          <p:nvSpPr>
            <p:cNvPr id="115730" name="Rectangle 18"/>
            <p:cNvSpPr>
              <a:spLocks noChangeArrowheads="1"/>
            </p:cNvSpPr>
            <p:nvPr/>
          </p:nvSpPr>
          <p:spPr bwMode="auto">
            <a:xfrm>
              <a:off x="1636" y="3232"/>
              <a:ext cx="832"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rPr>
                <a:t>Total Admissions</a:t>
              </a:r>
              <a:endParaRPr kumimoji="0" lang="en-US" sz="1800" b="0" i="0" u="none" strike="noStrike" cap="none" normalizeH="0" baseline="0" smtClean="0">
                <a:ln>
                  <a:noFill/>
                </a:ln>
                <a:solidFill>
                  <a:schemeClr val="tx1"/>
                </a:solidFill>
                <a:effectLst/>
                <a:latin typeface="Arial" pitchFamily="34" charset="0"/>
              </a:endParaRPr>
            </a:p>
          </p:txBody>
        </p:sp>
        <p:sp>
          <p:nvSpPr>
            <p:cNvPr id="115731" name="Rectangle 19"/>
            <p:cNvSpPr>
              <a:spLocks noChangeArrowheads="1"/>
            </p:cNvSpPr>
            <p:nvPr/>
          </p:nvSpPr>
          <p:spPr bwMode="auto">
            <a:xfrm>
              <a:off x="3727" y="3232"/>
              <a:ext cx="457"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rPr>
                <a:t>No Order</a:t>
              </a:r>
              <a:endParaRPr kumimoji="0" lang="en-US" sz="1800" b="0" i="0" u="none" strike="noStrike" cap="none" normalizeH="0" baseline="0" smtClean="0">
                <a:ln>
                  <a:noFill/>
                </a:ln>
                <a:solidFill>
                  <a:schemeClr val="tx1"/>
                </a:solidFill>
                <a:effectLst/>
                <a:latin typeface="Arial" pitchFamily="34" charset="0"/>
              </a:endParaRPr>
            </a:p>
          </p:txBody>
        </p:sp>
        <p:sp>
          <p:nvSpPr>
            <p:cNvPr id="115732" name="Rectangle 20"/>
            <p:cNvSpPr>
              <a:spLocks noChangeArrowheads="1"/>
            </p:cNvSpPr>
            <p:nvPr/>
          </p:nvSpPr>
          <p:spPr bwMode="auto">
            <a:xfrm>
              <a:off x="1226" y="958"/>
              <a:ext cx="3359" cy="3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rgbClr val="000000"/>
                  </a:solidFill>
                  <a:effectLst/>
                  <a:latin typeface="Calibri" pitchFamily="34" charset="0"/>
                </a:rPr>
                <a:t>Percent of Admissions with No Order</a:t>
              </a:r>
              <a:endParaRPr kumimoji="0" lang="en-US" sz="1800" b="0" i="0" u="none" strike="noStrike" cap="none" normalizeH="0" baseline="0" smtClean="0">
                <a:ln>
                  <a:noFill/>
                </a:ln>
                <a:solidFill>
                  <a:schemeClr val="tx1"/>
                </a:solidFill>
                <a:effectLst/>
                <a:latin typeface="Arial" pitchFamily="34" charset="0"/>
              </a:endParaRPr>
            </a:p>
          </p:txBody>
        </p:sp>
        <p:sp>
          <p:nvSpPr>
            <p:cNvPr id="115733" name="Rectangle 21"/>
            <p:cNvSpPr>
              <a:spLocks noChangeArrowheads="1"/>
            </p:cNvSpPr>
            <p:nvPr/>
          </p:nvSpPr>
          <p:spPr bwMode="auto">
            <a:xfrm>
              <a:off x="723" y="868"/>
              <a:ext cx="4313" cy="2587"/>
            </a:xfrm>
            <a:prstGeom prst="rect">
              <a:avLst/>
            </a:prstGeom>
            <a:noFill/>
            <a:ln w="14288"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48092315"/>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eaLnBrk="1" hangingPunct="1"/>
            <a:r>
              <a:rPr lang="en-US" dirty="0"/>
              <a:t>Question to be Answered</a:t>
            </a:r>
            <a:endParaRPr lang="en-US" dirty="0" smtClean="0"/>
          </a:p>
        </p:txBody>
      </p:sp>
      <p:sp>
        <p:nvSpPr>
          <p:cNvPr id="21508" name="Rectangle 7"/>
          <p:cNvSpPr>
            <a:spLocks noGrp="1" noChangeArrowheads="1"/>
          </p:cNvSpPr>
          <p:nvPr>
            <p:ph type="body" idx="1"/>
          </p:nvPr>
        </p:nvSpPr>
        <p:spPr>
          <a:xfrm>
            <a:off x="6096000" y="1047750"/>
            <a:ext cx="2736300" cy="3416400"/>
          </a:xfrm>
        </p:spPr>
        <p:txBody>
          <a:bodyPr/>
          <a:lstStyle/>
          <a:p>
            <a:pPr marL="0" indent="0" eaLnBrk="1" hangingPunct="1"/>
            <a:r>
              <a:rPr lang="en-US" sz="1200" b="1" dirty="0" smtClean="0"/>
              <a:t>Question 2: </a:t>
            </a:r>
          </a:p>
          <a:p>
            <a:pPr marL="0" indent="0" eaLnBrk="1" hangingPunct="1"/>
            <a:r>
              <a:rPr lang="en-US" sz="1200" dirty="0" smtClean="0"/>
              <a:t>What Percentage of Observation patients met INPT criteria at the first level review? </a:t>
            </a:r>
          </a:p>
          <a:p>
            <a:pPr marL="0" indent="0" eaLnBrk="1" hangingPunct="1"/>
            <a:endParaRPr lang="en-US" sz="1200" dirty="0" smtClean="0"/>
          </a:p>
          <a:p>
            <a:r>
              <a:rPr lang="en-US" sz="1200" b="1" dirty="0"/>
              <a:t>Summary: </a:t>
            </a:r>
            <a:endParaRPr lang="en-US" sz="1200" b="1" dirty="0" smtClean="0"/>
          </a:p>
          <a:p>
            <a:r>
              <a:rPr lang="en-US" sz="1200" dirty="0" smtClean="0"/>
              <a:t>A </a:t>
            </a:r>
            <a:r>
              <a:rPr lang="en-US" sz="1200" dirty="0"/>
              <a:t>Total of 108 records reviewed and 25 (23%) met INPT criteria at the first level review (Source:  </a:t>
            </a:r>
            <a:r>
              <a:rPr lang="en-US" sz="1200" dirty="0" err="1"/>
              <a:t>Meditech</a:t>
            </a:r>
            <a:r>
              <a:rPr lang="en-US" sz="1200" dirty="0"/>
              <a:t>, n= 108). </a:t>
            </a:r>
          </a:p>
          <a:p>
            <a:pPr marL="0" indent="0" eaLnBrk="1" hangingPunct="1"/>
            <a:endParaRPr lang="en-US" sz="1200" dirty="0" smtClean="0"/>
          </a:p>
        </p:txBody>
      </p:sp>
      <p:pic>
        <p:nvPicPr>
          <p:cNvPr id="39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47750"/>
            <a:ext cx="5595937" cy="305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80184"/>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eaLnBrk="1" hangingPunct="1"/>
            <a:r>
              <a:rPr lang="en-US" dirty="0"/>
              <a:t>Question to be Answered</a:t>
            </a:r>
            <a:endParaRPr lang="en-US" dirty="0" smtClean="0"/>
          </a:p>
        </p:txBody>
      </p:sp>
      <p:sp>
        <p:nvSpPr>
          <p:cNvPr id="21508" name="Rectangle 7"/>
          <p:cNvSpPr>
            <a:spLocks noGrp="1" noChangeArrowheads="1"/>
          </p:cNvSpPr>
          <p:nvPr>
            <p:ph type="body" idx="1"/>
          </p:nvPr>
        </p:nvSpPr>
        <p:spPr>
          <a:xfrm>
            <a:off x="5638800" y="1152475"/>
            <a:ext cx="3193500" cy="3416400"/>
          </a:xfrm>
        </p:spPr>
        <p:txBody>
          <a:bodyPr/>
          <a:lstStyle/>
          <a:p>
            <a:pPr marL="0" indent="0" eaLnBrk="1" hangingPunct="1"/>
            <a:r>
              <a:rPr lang="en-US" sz="1200" b="1" dirty="0" smtClean="0"/>
              <a:t>Question 3</a:t>
            </a:r>
            <a:r>
              <a:rPr lang="en-US" sz="1200" b="1" dirty="0"/>
              <a:t>: </a:t>
            </a:r>
            <a:endParaRPr lang="en-US" sz="1200" b="1" dirty="0" smtClean="0"/>
          </a:p>
          <a:p>
            <a:pPr marL="0" indent="0" eaLnBrk="1" hangingPunct="1"/>
            <a:r>
              <a:rPr lang="en-US" sz="1200" dirty="0" smtClean="0"/>
              <a:t>What percentage of </a:t>
            </a:r>
            <a:r>
              <a:rPr lang="en-US" sz="1200" dirty="0"/>
              <a:t>Patients listed on the Observation list had an order for INPT?  </a:t>
            </a:r>
            <a:endParaRPr lang="en-US" sz="1200" dirty="0" smtClean="0"/>
          </a:p>
          <a:p>
            <a:pPr marL="0" indent="0" eaLnBrk="1" hangingPunct="1"/>
            <a:endParaRPr lang="en-US" sz="1200" dirty="0" smtClean="0"/>
          </a:p>
          <a:p>
            <a:r>
              <a:rPr lang="en-US" sz="1200" b="1" dirty="0"/>
              <a:t>Summary: </a:t>
            </a:r>
            <a:endParaRPr lang="en-US" sz="1200" b="1" dirty="0" smtClean="0"/>
          </a:p>
          <a:p>
            <a:r>
              <a:rPr lang="en-US" sz="1200" dirty="0" smtClean="0"/>
              <a:t>152 </a:t>
            </a:r>
            <a:r>
              <a:rPr lang="en-US" sz="1200" dirty="0"/>
              <a:t>patients reviewed on the Observation list between 10/1-10/17.  23 (15%) had an order for INPT in the medical record (Source:  Observation List and </a:t>
            </a:r>
            <a:r>
              <a:rPr lang="en-US" sz="1200" dirty="0" err="1"/>
              <a:t>Meditech</a:t>
            </a:r>
            <a:r>
              <a:rPr lang="en-US" sz="1200" dirty="0"/>
              <a:t>, n=152).</a:t>
            </a:r>
          </a:p>
          <a:p>
            <a:pPr marL="0" indent="0" eaLnBrk="1" hangingPunct="1"/>
            <a:endParaRPr lang="en-US" sz="1200" dirty="0" smtClean="0"/>
          </a:p>
        </p:txBody>
      </p:sp>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02519"/>
            <a:ext cx="4906963" cy="291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534083"/>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eaLnBrk="1" hangingPunct="1"/>
            <a:r>
              <a:rPr lang="en-US" dirty="0"/>
              <a:t>Question to be </a:t>
            </a:r>
            <a:r>
              <a:rPr lang="en-US" dirty="0" smtClean="0"/>
              <a:t>Answered</a:t>
            </a:r>
          </a:p>
        </p:txBody>
      </p:sp>
      <p:sp>
        <p:nvSpPr>
          <p:cNvPr id="21508" name="Rectangle 7"/>
          <p:cNvSpPr>
            <a:spLocks noGrp="1" noChangeArrowheads="1"/>
          </p:cNvSpPr>
          <p:nvPr>
            <p:ph type="body" idx="1"/>
          </p:nvPr>
        </p:nvSpPr>
        <p:spPr>
          <a:xfrm>
            <a:off x="6553200" y="1152475"/>
            <a:ext cx="2279100" cy="3416400"/>
          </a:xfrm>
        </p:spPr>
        <p:txBody>
          <a:bodyPr/>
          <a:lstStyle/>
          <a:p>
            <a:pPr marL="0" indent="0" eaLnBrk="1" hangingPunct="1"/>
            <a:r>
              <a:rPr lang="en-US" sz="1200" b="1" dirty="0" smtClean="0"/>
              <a:t>Question 4</a:t>
            </a:r>
            <a:r>
              <a:rPr lang="en-US" sz="1200" b="1" dirty="0"/>
              <a:t>:  </a:t>
            </a:r>
            <a:endParaRPr lang="en-US" sz="1200" b="1" dirty="0" smtClean="0"/>
          </a:p>
          <a:p>
            <a:pPr marL="0" indent="0" eaLnBrk="1" hangingPunct="1"/>
            <a:r>
              <a:rPr lang="en-US" sz="1200" dirty="0" smtClean="0"/>
              <a:t>How </a:t>
            </a:r>
            <a:r>
              <a:rPr lang="en-US" sz="1200" dirty="0"/>
              <a:t>many times are patients changed  INPT to OBS without proper authorization?  </a:t>
            </a:r>
            <a:endParaRPr lang="en-US" sz="1200" dirty="0" smtClean="0"/>
          </a:p>
          <a:p>
            <a:pPr marL="0" indent="0" eaLnBrk="1" hangingPunct="1"/>
            <a:endParaRPr lang="en-US" sz="1200" dirty="0" smtClean="0"/>
          </a:p>
          <a:p>
            <a:r>
              <a:rPr lang="en-US" sz="1200" b="1" dirty="0"/>
              <a:t>Summary:  </a:t>
            </a:r>
            <a:endParaRPr lang="en-US" sz="1200" b="1" dirty="0" smtClean="0"/>
          </a:p>
          <a:p>
            <a:r>
              <a:rPr lang="en-US" sz="1200" dirty="0" smtClean="0"/>
              <a:t>From </a:t>
            </a:r>
            <a:r>
              <a:rPr lang="en-US" sz="1200" dirty="0"/>
              <a:t>March 2014 to Dec 2014, there were 112 orders to change an Inpatient to Observation status.  20 (18%) of those orders were entered without a 2</a:t>
            </a:r>
            <a:r>
              <a:rPr lang="en-US" sz="1200" baseline="30000" dirty="0"/>
              <a:t>nd</a:t>
            </a:r>
            <a:r>
              <a:rPr lang="en-US" sz="1200" dirty="0"/>
              <a:t> Level Review. (Source:  </a:t>
            </a:r>
            <a:r>
              <a:rPr lang="en-US" sz="1200" dirty="0" err="1"/>
              <a:t>Meditech</a:t>
            </a:r>
            <a:r>
              <a:rPr lang="en-US" sz="1200" dirty="0"/>
              <a:t>, n=112)</a:t>
            </a:r>
          </a:p>
          <a:p>
            <a:pPr marL="0" indent="0" eaLnBrk="1" hangingPunct="1"/>
            <a:endParaRPr lang="en-US" sz="1200" dirty="0" smtClean="0"/>
          </a:p>
        </p:txBody>
      </p:sp>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00150"/>
            <a:ext cx="6249640" cy="281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120047"/>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pPr eaLnBrk="1" hangingPunct="1"/>
            <a:r>
              <a:rPr lang="en-US" smtClean="0"/>
              <a:t>Operational Definitions of Key Terms</a:t>
            </a:r>
          </a:p>
        </p:txBody>
      </p:sp>
      <p:sp>
        <p:nvSpPr>
          <p:cNvPr id="5124" name="Rectangle 3"/>
          <p:cNvSpPr>
            <a:spLocks noChangeArrowheads="1"/>
          </p:cNvSpPr>
          <p:nvPr/>
        </p:nvSpPr>
        <p:spPr bwMode="auto">
          <a:xfrm>
            <a:off x="554038" y="1008460"/>
            <a:ext cx="831215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p>
            <a:pPr algn="l" defTabSz="820738" eaLnBrk="0" hangingPunct="0">
              <a:spcBef>
                <a:spcPct val="0"/>
              </a:spcBef>
              <a:buSzTx/>
              <a:buFontTx/>
              <a:buNone/>
            </a:pPr>
            <a:endParaRPr lang="en-US" sz="1800">
              <a:latin typeface="Times New Roman" pitchFamily="18" charset="0"/>
            </a:endParaRPr>
          </a:p>
        </p:txBody>
      </p:sp>
      <p:sp>
        <p:nvSpPr>
          <p:cNvPr id="5125" name="Text Box 4"/>
          <p:cNvSpPr txBox="1">
            <a:spLocks noChangeArrowheads="1"/>
          </p:cNvSpPr>
          <p:nvPr/>
        </p:nvSpPr>
        <p:spPr bwMode="auto">
          <a:xfrm>
            <a:off x="457200" y="685800"/>
            <a:ext cx="822960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lvl1pPr marL="1641475" indent="-1641475" defTabSz="820738" eaLnBrk="0" hangingPunct="0">
              <a:tabLst>
                <a:tab pos="1641475" algn="l"/>
              </a:tabLst>
              <a:defRPr sz="2000">
                <a:solidFill>
                  <a:schemeClr val="tx1"/>
                </a:solidFill>
                <a:latin typeface="Arial" charset="0"/>
                <a:cs typeface="Arial" charset="0"/>
              </a:defRPr>
            </a:lvl1pPr>
            <a:lvl2pPr marL="742950" indent="-285750" defTabSz="820738" eaLnBrk="0" hangingPunct="0">
              <a:tabLst>
                <a:tab pos="1641475" algn="l"/>
              </a:tabLst>
              <a:defRPr sz="2000">
                <a:solidFill>
                  <a:schemeClr val="tx1"/>
                </a:solidFill>
                <a:latin typeface="Arial" charset="0"/>
                <a:cs typeface="Arial" charset="0"/>
              </a:defRPr>
            </a:lvl2pPr>
            <a:lvl3pPr marL="1143000" indent="-228600" defTabSz="820738" eaLnBrk="0" hangingPunct="0">
              <a:tabLst>
                <a:tab pos="1641475" algn="l"/>
              </a:tabLst>
              <a:defRPr sz="2000">
                <a:solidFill>
                  <a:schemeClr val="tx1"/>
                </a:solidFill>
                <a:latin typeface="Arial" charset="0"/>
                <a:cs typeface="Arial" charset="0"/>
              </a:defRPr>
            </a:lvl3pPr>
            <a:lvl4pPr marL="1600200" indent="-228600" defTabSz="820738" eaLnBrk="0" hangingPunct="0">
              <a:tabLst>
                <a:tab pos="1641475" algn="l"/>
              </a:tabLst>
              <a:defRPr sz="2000">
                <a:solidFill>
                  <a:schemeClr val="tx1"/>
                </a:solidFill>
                <a:latin typeface="Arial" charset="0"/>
                <a:cs typeface="Arial" charset="0"/>
              </a:defRPr>
            </a:lvl4pPr>
            <a:lvl5pPr marL="2057400" indent="-228600" defTabSz="820738" eaLnBrk="0" hangingPunct="0">
              <a:tabLst>
                <a:tab pos="1641475" algn="l"/>
              </a:tabLst>
              <a:defRPr sz="2000">
                <a:solidFill>
                  <a:schemeClr val="tx1"/>
                </a:solidFill>
                <a:latin typeface="Arial" charset="0"/>
                <a:cs typeface="Arial" charset="0"/>
              </a:defRPr>
            </a:lvl5pPr>
            <a:lvl6pPr marL="25146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6pPr>
            <a:lvl7pPr marL="29718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7pPr>
            <a:lvl8pPr marL="34290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8pPr>
            <a:lvl9pPr marL="38862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9pPr>
          </a:lstStyle>
          <a:p>
            <a:pPr algn="l">
              <a:spcBef>
                <a:spcPct val="50000"/>
              </a:spcBef>
              <a:buSzTx/>
              <a:buFontTx/>
              <a:buNone/>
            </a:pPr>
            <a:endParaRPr lang="en-US" sz="1800" b="1">
              <a:solidFill>
                <a:schemeClr val="folHlink"/>
              </a:solidFill>
            </a:endParaRPr>
          </a:p>
        </p:txBody>
      </p:sp>
      <p:graphicFrame>
        <p:nvGraphicFramePr>
          <p:cNvPr id="8" name="Content Placeholder 2"/>
          <p:cNvGraphicFramePr>
            <a:graphicFrameLocks/>
          </p:cNvGraphicFramePr>
          <p:nvPr>
            <p:extLst>
              <p:ext uri="{D42A27DB-BD31-4B8C-83A1-F6EECF244321}">
                <p14:modId xmlns:p14="http://schemas.microsoft.com/office/powerpoint/2010/main" val="2634513422"/>
              </p:ext>
            </p:extLst>
          </p:nvPr>
        </p:nvGraphicFramePr>
        <p:xfrm>
          <a:off x="210915" y="1188355"/>
          <a:ext cx="8683626" cy="3407183"/>
        </p:xfrm>
        <a:graphic>
          <a:graphicData uri="http://schemas.openxmlformats.org/drawingml/2006/table">
            <a:tbl>
              <a:tblPr firstRow="1" bandRow="1">
                <a:tableStyleId>{5C22544A-7EE6-4342-B048-85BDC9FD1C3A}</a:tableStyleId>
              </a:tblPr>
              <a:tblGrid>
                <a:gridCol w="4341813"/>
                <a:gridCol w="4341813"/>
              </a:tblGrid>
              <a:tr h="250705">
                <a:tc>
                  <a:txBody>
                    <a:bodyPr/>
                    <a:lstStyle/>
                    <a:p>
                      <a:r>
                        <a:rPr lang="en-US" sz="1200" dirty="0" smtClean="0">
                          <a:latin typeface="Proxima Nova" pitchFamily="50" charset="0"/>
                        </a:rPr>
                        <a:t>Key Terms</a:t>
                      </a:r>
                      <a:endParaRPr lang="en-US" sz="1200" dirty="0">
                        <a:latin typeface="Proxima Nova" pitchFamily="50" charset="0"/>
                      </a:endParaRPr>
                    </a:p>
                  </a:txBody>
                  <a:tcPr marT="34292" marB="34292">
                    <a:solidFill>
                      <a:srgbClr val="24135F"/>
                    </a:solidFill>
                  </a:tcPr>
                </a:tc>
                <a:tc>
                  <a:txBody>
                    <a:bodyPr/>
                    <a:lstStyle/>
                    <a:p>
                      <a:r>
                        <a:rPr lang="en-US" sz="1200" dirty="0" smtClean="0">
                          <a:latin typeface="Proxima Nova" pitchFamily="50" charset="0"/>
                        </a:rPr>
                        <a:t>Operational Definitions</a:t>
                      </a:r>
                      <a:endParaRPr lang="en-US" sz="1200" dirty="0">
                        <a:latin typeface="Proxima Nova" pitchFamily="50" charset="0"/>
                      </a:endParaRPr>
                    </a:p>
                  </a:txBody>
                  <a:tcPr marT="34292" marB="34292">
                    <a:solidFill>
                      <a:srgbClr val="24135F"/>
                    </a:solidFill>
                  </a:tcPr>
                </a:tc>
              </a:tr>
              <a:tr h="587097">
                <a:tc>
                  <a:txBody>
                    <a:bodyPr/>
                    <a:lstStyle/>
                    <a:p>
                      <a:r>
                        <a:rPr lang="en-US" sz="1200" dirty="0" smtClean="0">
                          <a:latin typeface="Proxima Nova" pitchFamily="50" charset="0"/>
                        </a:rPr>
                        <a:t>Observation Status</a:t>
                      </a:r>
                      <a:endParaRPr lang="en-US" sz="1200" dirty="0">
                        <a:latin typeface="Proxima Nova" pitchFamily="50" charset="0"/>
                      </a:endParaRPr>
                    </a:p>
                  </a:txBody>
                  <a:tcPr marT="34292" marB="342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Proxima Nova" pitchFamily="50" charset="0"/>
                          <a:ea typeface="+mn-ea"/>
                          <a:cs typeface="+mn-cs"/>
                        </a:rPr>
                        <a:t>The time in which a patient requires care in a bed at the hospital, receiving hospital level services and is placed in Observation status instead of admitted as an inpatient.  </a:t>
                      </a:r>
                    </a:p>
                  </a:txBody>
                  <a:tcPr marT="34292" marB="34292"/>
                </a:tc>
              </a:tr>
              <a:tr h="250705">
                <a:tc>
                  <a:txBody>
                    <a:bodyPr/>
                    <a:lstStyle/>
                    <a:p>
                      <a:r>
                        <a:rPr lang="en-US" sz="1200" dirty="0" smtClean="0">
                          <a:latin typeface="Proxima Nova" pitchFamily="50" charset="0"/>
                        </a:rPr>
                        <a:t>Inpatient Status</a:t>
                      </a:r>
                      <a:endParaRPr lang="en-US" sz="1200" dirty="0">
                        <a:latin typeface="Proxima Nova" pitchFamily="50" charset="0"/>
                      </a:endParaRPr>
                    </a:p>
                  </a:txBody>
                  <a:tcPr marT="34292" marB="34292"/>
                </a:tc>
                <a:tc>
                  <a:txBody>
                    <a:bodyPr/>
                    <a:lstStyle/>
                    <a:p>
                      <a:r>
                        <a:rPr lang="en-US" sz="1100" dirty="0" smtClean="0">
                          <a:latin typeface="Proxima Nova" pitchFamily="50" charset="0"/>
                        </a:rPr>
                        <a:t>Full admission, Inpatient</a:t>
                      </a:r>
                      <a:r>
                        <a:rPr lang="en-US" sz="1100" baseline="0" dirty="0" smtClean="0">
                          <a:latin typeface="Proxima Nova" pitchFamily="50" charset="0"/>
                        </a:rPr>
                        <a:t> Order</a:t>
                      </a:r>
                      <a:endParaRPr lang="en-US" sz="1100" dirty="0">
                        <a:latin typeface="Proxima Nova" pitchFamily="50" charset="0"/>
                      </a:endParaRPr>
                    </a:p>
                  </a:txBody>
                  <a:tcPr marT="34292" marB="34292"/>
                </a:tc>
              </a:tr>
              <a:tr h="318711">
                <a:tc>
                  <a:txBody>
                    <a:bodyPr/>
                    <a:lstStyle/>
                    <a:p>
                      <a:r>
                        <a:rPr lang="en-US" sz="1200" dirty="0" smtClean="0">
                          <a:latin typeface="Proxima Nova" pitchFamily="50" charset="0"/>
                        </a:rPr>
                        <a:t>Floor Providers</a:t>
                      </a:r>
                      <a:endParaRPr lang="en-US" sz="1200" dirty="0">
                        <a:latin typeface="Proxima Nova" pitchFamily="50" charset="0"/>
                      </a:endParaRPr>
                    </a:p>
                  </a:txBody>
                  <a:tcPr marT="34292" marB="34292"/>
                </a:tc>
                <a:tc>
                  <a:txBody>
                    <a:bodyPr/>
                    <a:lstStyle/>
                    <a:p>
                      <a:r>
                        <a:rPr lang="en-US" sz="1100" dirty="0" smtClean="0">
                          <a:latin typeface="Proxima Nova" pitchFamily="50" charset="0"/>
                        </a:rPr>
                        <a:t>Attending,</a:t>
                      </a:r>
                      <a:r>
                        <a:rPr lang="en-US" sz="1100" baseline="0" dirty="0" smtClean="0">
                          <a:latin typeface="Proxima Nova" pitchFamily="50" charset="0"/>
                        </a:rPr>
                        <a:t> </a:t>
                      </a:r>
                      <a:r>
                        <a:rPr lang="en-US" sz="1100" dirty="0" smtClean="0">
                          <a:latin typeface="Proxima Nova" pitchFamily="50" charset="0"/>
                        </a:rPr>
                        <a:t>Resident</a:t>
                      </a:r>
                      <a:r>
                        <a:rPr lang="en-US" sz="1100" baseline="0" dirty="0" smtClean="0">
                          <a:latin typeface="Proxima Nova" pitchFamily="50" charset="0"/>
                        </a:rPr>
                        <a:t> and Consulting Physicians</a:t>
                      </a:r>
                      <a:endParaRPr lang="en-US" sz="1100" dirty="0">
                        <a:latin typeface="Proxima Nova" pitchFamily="50" charset="0"/>
                      </a:endParaRPr>
                    </a:p>
                  </a:txBody>
                  <a:tcPr marT="34292" marB="34292"/>
                </a:tc>
              </a:tr>
              <a:tr h="318711">
                <a:tc>
                  <a:txBody>
                    <a:bodyPr/>
                    <a:lstStyle/>
                    <a:p>
                      <a:r>
                        <a:rPr lang="en-US" sz="1200" dirty="0" smtClean="0">
                          <a:latin typeface="Proxima Nova" pitchFamily="50" charset="0"/>
                        </a:rPr>
                        <a:t>Ancillary Services</a:t>
                      </a:r>
                      <a:endParaRPr lang="en-US" sz="1200" dirty="0">
                        <a:latin typeface="Proxima Nova" pitchFamily="50" charset="0"/>
                      </a:endParaRPr>
                    </a:p>
                  </a:txBody>
                  <a:tcPr marT="34292" marB="34292"/>
                </a:tc>
                <a:tc>
                  <a:txBody>
                    <a:bodyPr/>
                    <a:lstStyle/>
                    <a:p>
                      <a:r>
                        <a:rPr lang="en-US" sz="1100" dirty="0" smtClean="0">
                          <a:latin typeface="Proxima Nova" pitchFamily="50" charset="0"/>
                        </a:rPr>
                        <a:t>Therapists</a:t>
                      </a:r>
                      <a:r>
                        <a:rPr lang="en-US" sz="1100" baseline="0" dirty="0" smtClean="0">
                          <a:latin typeface="Proxima Nova" pitchFamily="50" charset="0"/>
                        </a:rPr>
                        <a:t> ( OT/PT/SP) Lab, Imaging and Pharmacy</a:t>
                      </a:r>
                      <a:endParaRPr lang="en-US" sz="1100" dirty="0">
                        <a:latin typeface="Proxima Nova" pitchFamily="50" charset="0"/>
                      </a:endParaRPr>
                    </a:p>
                  </a:txBody>
                  <a:tcPr marT="34292" marB="34292"/>
                </a:tc>
              </a:tr>
              <a:tr h="548837">
                <a:tc>
                  <a:txBody>
                    <a:bodyPr/>
                    <a:lstStyle/>
                    <a:p>
                      <a:r>
                        <a:rPr lang="en-US" sz="1200" dirty="0" smtClean="0">
                          <a:latin typeface="Proxima Nova" pitchFamily="50" charset="0"/>
                        </a:rPr>
                        <a:t>HRM</a:t>
                      </a:r>
                      <a:endParaRPr lang="en-US" sz="1200" dirty="0">
                        <a:latin typeface="Proxima Nova" pitchFamily="50" charset="0"/>
                      </a:endParaRPr>
                    </a:p>
                  </a:txBody>
                  <a:tcPr marT="34292" marB="34292"/>
                </a:tc>
                <a:tc>
                  <a:txBody>
                    <a:bodyPr/>
                    <a:lstStyle/>
                    <a:p>
                      <a:r>
                        <a:rPr lang="en-US" sz="1100" dirty="0" smtClean="0">
                          <a:latin typeface="Proxima Nova" pitchFamily="50" charset="0"/>
                        </a:rPr>
                        <a:t>Contracted Company that handles Insurance verification and precertification for observation and inpatients, and Medicaid Applications.</a:t>
                      </a:r>
                      <a:endParaRPr lang="en-US" sz="1100" dirty="0">
                        <a:latin typeface="Proxima Nova" pitchFamily="50" charset="0"/>
                      </a:endParaRPr>
                    </a:p>
                  </a:txBody>
                  <a:tcPr marT="34292" marB="34292"/>
                </a:tc>
              </a:tr>
              <a:tr h="386220">
                <a:tc>
                  <a:txBody>
                    <a:bodyPr/>
                    <a:lstStyle/>
                    <a:p>
                      <a:r>
                        <a:rPr lang="en-US" sz="1200" dirty="0" smtClean="0">
                          <a:latin typeface="Proxima Nova" pitchFamily="50" charset="0"/>
                        </a:rPr>
                        <a:t>HIM</a:t>
                      </a:r>
                      <a:endParaRPr lang="en-US" sz="1200" dirty="0">
                        <a:latin typeface="Proxima Nova" pitchFamily="50" charset="0"/>
                      </a:endParaRPr>
                    </a:p>
                  </a:txBody>
                  <a:tcPr marT="34292" marB="34292"/>
                </a:tc>
                <a:tc>
                  <a:txBody>
                    <a:bodyPr/>
                    <a:lstStyle/>
                    <a:p>
                      <a:r>
                        <a:rPr lang="en-US" sz="1100" dirty="0" smtClean="0">
                          <a:latin typeface="Proxima Nova" pitchFamily="50" charset="0"/>
                        </a:rPr>
                        <a:t>Health Information Management Department</a:t>
                      </a:r>
                      <a:r>
                        <a:rPr lang="en-US" sz="1100" baseline="0" dirty="0" smtClean="0">
                          <a:latin typeface="Proxima Nova" pitchFamily="50" charset="0"/>
                        </a:rPr>
                        <a:t> </a:t>
                      </a:r>
                    </a:p>
                    <a:p>
                      <a:r>
                        <a:rPr lang="en-US" sz="1100" baseline="0" dirty="0" smtClean="0">
                          <a:latin typeface="Proxima Nova" pitchFamily="50" charset="0"/>
                        </a:rPr>
                        <a:t>(Medical Records).</a:t>
                      </a:r>
                      <a:endParaRPr lang="en-US" sz="1100" dirty="0">
                        <a:latin typeface="Proxima Nova" pitchFamily="50" charset="0"/>
                      </a:endParaRPr>
                    </a:p>
                  </a:txBody>
                  <a:tcPr marT="34292" marB="34292"/>
                </a:tc>
              </a:tr>
              <a:tr h="250705">
                <a:tc>
                  <a:txBody>
                    <a:bodyPr/>
                    <a:lstStyle/>
                    <a:p>
                      <a:r>
                        <a:rPr lang="en-US" sz="1200" dirty="0" smtClean="0">
                          <a:latin typeface="Proxima Nova" pitchFamily="50" charset="0"/>
                        </a:rPr>
                        <a:t>Diagnostic Results</a:t>
                      </a:r>
                      <a:endParaRPr lang="en-US" sz="1200" dirty="0">
                        <a:latin typeface="Proxima Nova" pitchFamily="50" charset="0"/>
                      </a:endParaRPr>
                    </a:p>
                  </a:txBody>
                  <a:tcPr marT="34292" marB="34292"/>
                </a:tc>
                <a:tc>
                  <a:txBody>
                    <a:bodyPr/>
                    <a:lstStyle/>
                    <a:p>
                      <a:r>
                        <a:rPr lang="en-US" sz="1100" dirty="0" smtClean="0">
                          <a:latin typeface="Proxima Nova" pitchFamily="50" charset="0"/>
                        </a:rPr>
                        <a:t>Test and</a:t>
                      </a:r>
                      <a:r>
                        <a:rPr lang="en-US" sz="1100" baseline="0" dirty="0" smtClean="0">
                          <a:latin typeface="Proxima Nova" pitchFamily="50" charset="0"/>
                        </a:rPr>
                        <a:t> Lab results, Imaging etc.</a:t>
                      </a:r>
                      <a:endParaRPr lang="en-US" sz="1100" dirty="0">
                        <a:latin typeface="Proxima Nova" pitchFamily="50" charset="0"/>
                      </a:endParaRPr>
                    </a:p>
                  </a:txBody>
                  <a:tcPr marT="34292" marB="34292"/>
                </a:tc>
              </a:tr>
              <a:tr h="452904">
                <a:tc>
                  <a:txBody>
                    <a:bodyPr/>
                    <a:lstStyle/>
                    <a:p>
                      <a:r>
                        <a:rPr lang="en-US" sz="1200" dirty="0" smtClean="0">
                          <a:latin typeface="Proxima Nova" pitchFamily="50" charset="0"/>
                        </a:rPr>
                        <a:t>1</a:t>
                      </a:r>
                      <a:r>
                        <a:rPr lang="en-US" sz="1200" baseline="30000" dirty="0" smtClean="0">
                          <a:latin typeface="Proxima Nova" pitchFamily="50" charset="0"/>
                        </a:rPr>
                        <a:t>st</a:t>
                      </a:r>
                      <a:r>
                        <a:rPr lang="en-US" sz="1200" dirty="0" smtClean="0">
                          <a:latin typeface="Proxima Nova" pitchFamily="50" charset="0"/>
                        </a:rPr>
                        <a:t> Level Review</a:t>
                      </a:r>
                      <a:endParaRPr lang="en-US" sz="1200" dirty="0">
                        <a:latin typeface="Proxima Nova" pitchFamily="50" charset="0"/>
                      </a:endParaRPr>
                    </a:p>
                  </a:txBody>
                  <a:tcPr marT="34292" marB="34292"/>
                </a:tc>
                <a:tc>
                  <a:txBody>
                    <a:bodyPr/>
                    <a:lstStyle/>
                    <a:p>
                      <a:r>
                        <a:rPr lang="en-US" sz="1100" dirty="0" smtClean="0">
                          <a:latin typeface="Proxima Nova" pitchFamily="50" charset="0"/>
                        </a:rPr>
                        <a:t>Utilization</a:t>
                      </a:r>
                      <a:r>
                        <a:rPr lang="en-US" sz="1100" baseline="0" dirty="0" smtClean="0">
                          <a:latin typeface="Proxima Nova" pitchFamily="50" charset="0"/>
                        </a:rPr>
                        <a:t> Review applying medical necessity criteria for every observation patient using </a:t>
                      </a:r>
                      <a:r>
                        <a:rPr lang="en-US" sz="1100" baseline="0" dirty="0" err="1" smtClean="0">
                          <a:latin typeface="Proxima Nova" pitchFamily="50" charset="0"/>
                        </a:rPr>
                        <a:t>InterQual</a:t>
                      </a:r>
                      <a:r>
                        <a:rPr lang="en-US" sz="1100" baseline="0" dirty="0" smtClean="0">
                          <a:latin typeface="Proxima Nova" pitchFamily="50" charset="0"/>
                        </a:rPr>
                        <a:t>.</a:t>
                      </a:r>
                      <a:endParaRPr lang="en-US" sz="1100" dirty="0">
                        <a:latin typeface="Proxima Nova" pitchFamily="50" charset="0"/>
                      </a:endParaRPr>
                    </a:p>
                  </a:txBody>
                  <a:tcPr marT="34292" marB="34292"/>
                </a:tc>
              </a:tr>
            </a:tbl>
          </a:graphicData>
        </a:graphic>
      </p:graphicFrame>
    </p:spTree>
    <p:extLst>
      <p:ext uri="{BB962C8B-B14F-4D97-AF65-F5344CB8AC3E}">
        <p14:creationId xmlns:p14="http://schemas.microsoft.com/office/powerpoint/2010/main" val="967539174"/>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eaLnBrk="1" hangingPunct="1"/>
            <a:r>
              <a:rPr lang="en-US" dirty="0"/>
              <a:t>Question to be Answered</a:t>
            </a:r>
            <a:endParaRPr lang="en-US" dirty="0" smtClean="0"/>
          </a:p>
        </p:txBody>
      </p:sp>
      <p:sp>
        <p:nvSpPr>
          <p:cNvPr id="21508" name="Rectangle 7"/>
          <p:cNvSpPr>
            <a:spLocks noGrp="1" noChangeArrowheads="1"/>
          </p:cNvSpPr>
          <p:nvPr>
            <p:ph type="body" idx="1"/>
          </p:nvPr>
        </p:nvSpPr>
        <p:spPr>
          <a:xfrm>
            <a:off x="6934200" y="1047750"/>
            <a:ext cx="1898100" cy="3521125"/>
          </a:xfrm>
        </p:spPr>
        <p:txBody>
          <a:bodyPr/>
          <a:lstStyle/>
          <a:p>
            <a:pPr marL="0" indent="0" eaLnBrk="1" hangingPunct="1"/>
            <a:r>
              <a:rPr lang="en-US" sz="1200" b="1" dirty="0" smtClean="0"/>
              <a:t>Question 5:  </a:t>
            </a:r>
          </a:p>
          <a:p>
            <a:pPr marL="0" indent="0" eaLnBrk="1" hangingPunct="1"/>
            <a:r>
              <a:rPr lang="en-US" sz="1200" dirty="0" smtClean="0"/>
              <a:t>What are the Observation Rates by Service Line?</a:t>
            </a:r>
          </a:p>
          <a:p>
            <a:pPr marL="0" indent="0" eaLnBrk="1" hangingPunct="1"/>
            <a:endParaRPr lang="en-US" sz="1200" dirty="0" smtClean="0"/>
          </a:p>
          <a:p>
            <a:r>
              <a:rPr lang="en-US" sz="1200" b="1" dirty="0"/>
              <a:t>Summary:  </a:t>
            </a:r>
            <a:endParaRPr lang="en-US" sz="1200" b="1" dirty="0" smtClean="0"/>
          </a:p>
          <a:p>
            <a:r>
              <a:rPr lang="en-US" sz="1200" dirty="0" smtClean="0"/>
              <a:t>Medicine</a:t>
            </a:r>
            <a:r>
              <a:rPr lang="en-US" sz="1200" dirty="0"/>
              <a:t>, Surgery and Family Practice are the vital few service lines that admit patients in Observation status (Source: </a:t>
            </a:r>
            <a:r>
              <a:rPr lang="en-US" sz="1200" dirty="0" err="1"/>
              <a:t>Meditech</a:t>
            </a:r>
            <a:r>
              <a:rPr lang="en-US" sz="1200" dirty="0"/>
              <a:t>, n= 1157).    </a:t>
            </a:r>
          </a:p>
          <a:p>
            <a:pPr marL="0" indent="0" eaLnBrk="1" hangingPunct="1"/>
            <a:endParaRPr lang="en-US" sz="1200" dirty="0" smtClean="0"/>
          </a:p>
        </p:txBody>
      </p:sp>
      <p:pic>
        <p:nvPicPr>
          <p:cNvPr id="419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47750"/>
            <a:ext cx="6399212" cy="320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790080"/>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eaLnBrk="1" hangingPunct="1"/>
            <a:r>
              <a:rPr lang="en-US" dirty="0"/>
              <a:t>Question to be Answered</a:t>
            </a:r>
            <a:endParaRPr lang="en-US" dirty="0" smtClean="0"/>
          </a:p>
        </p:txBody>
      </p:sp>
      <p:sp>
        <p:nvSpPr>
          <p:cNvPr id="21508" name="Rectangle 7"/>
          <p:cNvSpPr>
            <a:spLocks noGrp="1" noChangeArrowheads="1"/>
          </p:cNvSpPr>
          <p:nvPr>
            <p:ph type="body" idx="1"/>
          </p:nvPr>
        </p:nvSpPr>
        <p:spPr>
          <a:xfrm>
            <a:off x="311700" y="3333749"/>
            <a:ext cx="8520600" cy="1235125"/>
          </a:xfrm>
        </p:spPr>
        <p:txBody>
          <a:bodyPr/>
          <a:lstStyle/>
          <a:p>
            <a:pPr marL="0" indent="0" eaLnBrk="1" hangingPunct="1"/>
            <a:r>
              <a:rPr lang="en-US" sz="1100" b="1" dirty="0" smtClean="0"/>
              <a:t>Question 6</a:t>
            </a:r>
            <a:r>
              <a:rPr lang="en-US" sz="1100" b="1" dirty="0"/>
              <a:t>:  </a:t>
            </a:r>
            <a:r>
              <a:rPr lang="en-US" sz="1100" dirty="0"/>
              <a:t>How many patients are changed from OBS to INPT at second level physician review?  </a:t>
            </a:r>
            <a:endParaRPr lang="en-US" sz="1100" dirty="0" smtClean="0"/>
          </a:p>
          <a:p>
            <a:pPr marL="0" indent="0" eaLnBrk="1" hangingPunct="1"/>
            <a:endParaRPr lang="en-US" sz="1100" dirty="0" smtClean="0"/>
          </a:p>
          <a:p>
            <a:r>
              <a:rPr lang="en-US" sz="1100" b="1" dirty="0"/>
              <a:t>Summary:  </a:t>
            </a:r>
            <a:r>
              <a:rPr lang="en-US" sz="1100" dirty="0"/>
              <a:t>For October 1, 2013 through Sept 30. 2014, there were 157 out of 528 (29.7%) patients met inpatient status at the 2</a:t>
            </a:r>
            <a:r>
              <a:rPr lang="en-US" sz="1100" baseline="30000" dirty="0"/>
              <a:t>nd</a:t>
            </a:r>
            <a:r>
              <a:rPr lang="en-US" sz="1100" dirty="0"/>
              <a:t> Level review (Source:  EHR exchange report, n=528).   </a:t>
            </a:r>
          </a:p>
          <a:p>
            <a:pPr marL="0" indent="0" eaLnBrk="1" hangingPunct="1"/>
            <a:endParaRPr lang="en-US" sz="1100" dirty="0" smtClean="0"/>
          </a:p>
        </p:txBody>
      </p:sp>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492" y="1123950"/>
            <a:ext cx="799692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2057400" y="1981200"/>
            <a:ext cx="1371600" cy="342900"/>
          </a:xfrm>
          <a:prstGeom prst="ellipse">
            <a:avLst/>
          </a:prstGeom>
          <a:noFill/>
          <a:ln w="190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883244838"/>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eaLnBrk="1" hangingPunct="1"/>
            <a:r>
              <a:rPr lang="en-US" dirty="0"/>
              <a:t>Question to be Answered</a:t>
            </a:r>
            <a:endParaRPr lang="en-US" dirty="0" smtClean="0"/>
          </a:p>
        </p:txBody>
      </p:sp>
      <p:sp>
        <p:nvSpPr>
          <p:cNvPr id="21508" name="Rectangle 7"/>
          <p:cNvSpPr>
            <a:spLocks noGrp="1" noChangeArrowheads="1"/>
          </p:cNvSpPr>
          <p:nvPr>
            <p:ph type="body" idx="1"/>
          </p:nvPr>
        </p:nvSpPr>
        <p:spPr>
          <a:xfrm>
            <a:off x="5943600" y="1047750"/>
            <a:ext cx="2888700" cy="3521125"/>
          </a:xfrm>
        </p:spPr>
        <p:txBody>
          <a:bodyPr/>
          <a:lstStyle/>
          <a:p>
            <a:pPr marL="0" indent="0" eaLnBrk="1" hangingPunct="1"/>
            <a:r>
              <a:rPr lang="en-US" sz="1200" b="1" dirty="0" smtClean="0"/>
              <a:t>Question 7:  </a:t>
            </a:r>
          </a:p>
          <a:p>
            <a:pPr marL="0" indent="0" eaLnBrk="1" hangingPunct="1"/>
            <a:r>
              <a:rPr lang="en-US" sz="1200" dirty="0" smtClean="0"/>
              <a:t>What Percentage of </a:t>
            </a:r>
            <a:r>
              <a:rPr lang="en-US" sz="1200" dirty="0"/>
              <a:t>the ED History and Physicals Documented </a:t>
            </a:r>
            <a:r>
              <a:rPr lang="en-US" sz="1200" dirty="0" smtClean="0"/>
              <a:t>communication </a:t>
            </a:r>
            <a:r>
              <a:rPr lang="en-US" sz="1200" dirty="0"/>
              <a:t>with the Admitting Physician?</a:t>
            </a:r>
            <a:endParaRPr lang="en-US" sz="1200" dirty="0" smtClean="0"/>
          </a:p>
          <a:p>
            <a:pPr marL="0" indent="0" eaLnBrk="1" hangingPunct="1"/>
            <a:endParaRPr lang="en-US" sz="1200" dirty="0" smtClean="0"/>
          </a:p>
          <a:p>
            <a:r>
              <a:rPr lang="en-US" sz="1200" b="1" dirty="0"/>
              <a:t>Summary:  </a:t>
            </a:r>
            <a:endParaRPr lang="en-US" sz="1200" b="1" dirty="0" smtClean="0"/>
          </a:p>
          <a:p>
            <a:r>
              <a:rPr lang="en-US" sz="1200" dirty="0" smtClean="0"/>
              <a:t>The </a:t>
            </a:r>
            <a:r>
              <a:rPr lang="en-US" sz="1200" dirty="0"/>
              <a:t>percentage of ED History and Physicals documenting a conversation with the admitting Physician was 55% ( 57/103)   Total of 103 patients in Observation were reviewed in October and November 2014. 57 ( 55%) had documentation of a conversation with the Admitting Physician. (Source: </a:t>
            </a:r>
            <a:r>
              <a:rPr lang="en-US" sz="1200" dirty="0" err="1"/>
              <a:t>Meditech</a:t>
            </a:r>
            <a:r>
              <a:rPr lang="en-US" sz="1200" dirty="0"/>
              <a:t>, n=103)  </a:t>
            </a:r>
          </a:p>
          <a:p>
            <a:pPr marL="0" indent="0" eaLnBrk="1" hangingPunct="1"/>
            <a:endParaRPr lang="en-US" sz="1200" dirty="0" smtClean="0"/>
          </a:p>
          <a:p>
            <a:pPr marL="0" indent="0" eaLnBrk="1" hangingPunct="1"/>
            <a:endParaRPr lang="en-US" sz="1200" dirty="0" smtClean="0"/>
          </a:p>
        </p:txBody>
      </p:sp>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00150"/>
            <a:ext cx="5478302" cy="240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31428"/>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Grp="1" noChangeArrowheads="1"/>
          </p:cNvSpPr>
          <p:nvPr>
            <p:ph type="title"/>
          </p:nvPr>
        </p:nvSpPr>
        <p:spPr/>
        <p:txBody>
          <a:bodyPr/>
          <a:lstStyle/>
          <a:p>
            <a:pPr eaLnBrk="1" hangingPunct="1"/>
            <a:r>
              <a:rPr lang="en-US" smtClean="0"/>
              <a:t>Measure Baseline Performance</a:t>
            </a:r>
          </a:p>
        </p:txBody>
      </p:sp>
      <p:graphicFrame>
        <p:nvGraphicFramePr>
          <p:cNvPr id="2" name="Table 1"/>
          <p:cNvGraphicFramePr>
            <a:graphicFrameLocks noGrp="1"/>
          </p:cNvGraphicFramePr>
          <p:nvPr>
            <p:extLst>
              <p:ext uri="{D42A27DB-BD31-4B8C-83A1-F6EECF244321}">
                <p14:modId xmlns:p14="http://schemas.microsoft.com/office/powerpoint/2010/main" val="3125599911"/>
              </p:ext>
            </p:extLst>
          </p:nvPr>
        </p:nvGraphicFramePr>
        <p:xfrm>
          <a:off x="533400" y="1135170"/>
          <a:ext cx="7543800" cy="1348720"/>
        </p:xfrm>
        <a:graphic>
          <a:graphicData uri="http://schemas.openxmlformats.org/drawingml/2006/table">
            <a:tbl>
              <a:tblPr firstRow="1" bandRow="1">
                <a:tableStyleId>{5C22544A-7EE6-4342-B048-85BDC9FD1C3A}</a:tableStyleId>
              </a:tblPr>
              <a:tblGrid>
                <a:gridCol w="2514600"/>
                <a:gridCol w="2514600"/>
                <a:gridCol w="2514600"/>
              </a:tblGrid>
              <a:tr h="227636">
                <a:tc>
                  <a:txBody>
                    <a:bodyPr/>
                    <a:lstStyle/>
                    <a:p>
                      <a:pPr algn="ctr"/>
                      <a:endParaRPr lang="en-US" sz="1100" dirty="0">
                        <a:solidFill>
                          <a:schemeClr val="bg1"/>
                        </a:solidFill>
                        <a:latin typeface="Proxima Nova" pitchFamily="50" charset="0"/>
                      </a:endParaRPr>
                    </a:p>
                  </a:txBody>
                  <a:tcPr marT="34288" marB="34288" anchor="ctr">
                    <a:solidFill>
                      <a:srgbClr val="24135F"/>
                    </a:solidFill>
                  </a:tcPr>
                </a:tc>
                <a:tc>
                  <a:txBody>
                    <a:bodyPr/>
                    <a:lstStyle/>
                    <a:p>
                      <a:pPr algn="ctr"/>
                      <a:r>
                        <a:rPr lang="en-US" sz="1100" dirty="0" smtClean="0">
                          <a:solidFill>
                            <a:schemeClr val="bg1"/>
                          </a:solidFill>
                          <a:latin typeface="Proxima Nova" pitchFamily="50" charset="0"/>
                        </a:rPr>
                        <a:t>Current</a:t>
                      </a:r>
                      <a:endParaRPr lang="en-US" sz="1100" dirty="0">
                        <a:solidFill>
                          <a:schemeClr val="bg1"/>
                        </a:solidFill>
                        <a:latin typeface="Proxima Nova" pitchFamily="50" charset="0"/>
                      </a:endParaRPr>
                    </a:p>
                  </a:txBody>
                  <a:tcPr marT="34288" marB="34288" anchor="ctr">
                    <a:solidFill>
                      <a:srgbClr val="24135F"/>
                    </a:solidFill>
                  </a:tcPr>
                </a:tc>
                <a:tc>
                  <a:txBody>
                    <a:bodyPr/>
                    <a:lstStyle/>
                    <a:p>
                      <a:pPr algn="ctr"/>
                      <a:r>
                        <a:rPr lang="en-US" sz="1100" dirty="0" smtClean="0">
                          <a:solidFill>
                            <a:schemeClr val="bg1"/>
                          </a:solidFill>
                          <a:latin typeface="Proxima Nova" pitchFamily="50" charset="0"/>
                        </a:rPr>
                        <a:t>Goal</a:t>
                      </a:r>
                      <a:endParaRPr lang="en-US" sz="1100" dirty="0">
                        <a:solidFill>
                          <a:schemeClr val="bg1"/>
                        </a:solidFill>
                        <a:latin typeface="Proxima Nova" pitchFamily="50" charset="0"/>
                      </a:endParaRPr>
                    </a:p>
                  </a:txBody>
                  <a:tcPr marT="34288" marB="34288" anchor="ctr">
                    <a:solidFill>
                      <a:srgbClr val="24135F"/>
                    </a:solidFill>
                  </a:tcPr>
                </a:tc>
              </a:tr>
              <a:tr h="373637">
                <a:tc>
                  <a:txBody>
                    <a:bodyPr/>
                    <a:lstStyle/>
                    <a:p>
                      <a:pPr algn="l"/>
                      <a:r>
                        <a:rPr lang="en-US" sz="1100" dirty="0" smtClean="0">
                          <a:latin typeface="Proxima Nova" pitchFamily="50" charset="0"/>
                        </a:rPr>
                        <a:t>COPQ</a:t>
                      </a:r>
                    </a:p>
                    <a:p>
                      <a:pPr algn="l"/>
                      <a:r>
                        <a:rPr lang="en-US" sz="1100" dirty="0" smtClean="0">
                          <a:latin typeface="Proxima Nova" pitchFamily="50" charset="0"/>
                        </a:rPr>
                        <a:t>(Annualized)</a:t>
                      </a:r>
                      <a:endParaRPr lang="en-US" sz="1100" dirty="0">
                        <a:latin typeface="Proxima Nova" pitchFamily="50" charset="0"/>
                      </a:endParaRPr>
                    </a:p>
                  </a:txBody>
                  <a:tcPr marT="34288" marB="34288"/>
                </a:tc>
                <a:tc>
                  <a:txBody>
                    <a:bodyPr/>
                    <a:lstStyle/>
                    <a:p>
                      <a:pPr algn="ctr"/>
                      <a:r>
                        <a:rPr lang="en-US" sz="1100" dirty="0" smtClean="0">
                          <a:latin typeface="Proxima Nova" pitchFamily="50" charset="0"/>
                        </a:rPr>
                        <a:t>Hard:  $75,444</a:t>
                      </a:r>
                    </a:p>
                    <a:p>
                      <a:pPr algn="ctr"/>
                      <a:r>
                        <a:rPr lang="en-US" sz="1100" dirty="0" smtClean="0">
                          <a:latin typeface="Proxima Nova" pitchFamily="50" charset="0"/>
                        </a:rPr>
                        <a:t>Soft:  $5,934+</a:t>
                      </a:r>
                      <a:endParaRPr lang="en-US" sz="1100" dirty="0">
                        <a:latin typeface="Proxima Nova" pitchFamily="50" charset="0"/>
                      </a:endParaRPr>
                    </a:p>
                  </a:txBody>
                  <a:tcPr marT="34288" marB="34288"/>
                </a:tc>
                <a:tc>
                  <a:txBody>
                    <a:bodyPr/>
                    <a:lstStyle/>
                    <a:p>
                      <a:pPr algn="ctr"/>
                      <a:r>
                        <a:rPr lang="en-US" sz="1100" dirty="0" smtClean="0">
                          <a:latin typeface="Proxima Nova" pitchFamily="50" charset="0"/>
                        </a:rPr>
                        <a:t>$0</a:t>
                      </a:r>
                    </a:p>
                    <a:p>
                      <a:pPr algn="ctr"/>
                      <a:r>
                        <a:rPr lang="en-US" sz="1100" dirty="0" smtClean="0">
                          <a:latin typeface="Proxima Nova" pitchFamily="50" charset="0"/>
                        </a:rPr>
                        <a:t>$3,956</a:t>
                      </a:r>
                      <a:endParaRPr lang="en-US" sz="1100" dirty="0">
                        <a:latin typeface="Proxima Nova" pitchFamily="50" charset="0"/>
                      </a:endParaRPr>
                    </a:p>
                  </a:txBody>
                  <a:tcPr marT="34288" marB="34288"/>
                </a:tc>
              </a:tr>
              <a:tr h="227636">
                <a:tc>
                  <a:txBody>
                    <a:bodyPr/>
                    <a:lstStyle/>
                    <a:p>
                      <a:pPr algn="l"/>
                      <a:r>
                        <a:rPr lang="en-US" sz="1100" dirty="0" smtClean="0">
                          <a:latin typeface="Proxima Nova" pitchFamily="50" charset="0"/>
                        </a:rPr>
                        <a:t>Registration Errors</a:t>
                      </a:r>
                      <a:endParaRPr lang="en-US" sz="1100" dirty="0">
                        <a:latin typeface="Proxima Nova" pitchFamily="50" charset="0"/>
                      </a:endParaRPr>
                    </a:p>
                  </a:txBody>
                  <a:tcPr marT="34288" marB="34288"/>
                </a:tc>
                <a:tc>
                  <a:txBody>
                    <a:bodyPr/>
                    <a:lstStyle/>
                    <a:p>
                      <a:pPr algn="ctr"/>
                      <a:r>
                        <a:rPr lang="en-US" sz="1100" dirty="0" smtClean="0">
                          <a:latin typeface="Proxima Nova" pitchFamily="50" charset="0"/>
                        </a:rPr>
                        <a:t>15%</a:t>
                      </a:r>
                      <a:endParaRPr lang="en-US" sz="1100" dirty="0">
                        <a:latin typeface="Proxima Nova" pitchFamily="50" charset="0"/>
                      </a:endParaRPr>
                    </a:p>
                  </a:txBody>
                  <a:tcPr marT="34288" marB="34288"/>
                </a:tc>
                <a:tc>
                  <a:txBody>
                    <a:bodyPr/>
                    <a:lstStyle/>
                    <a:p>
                      <a:pPr algn="ctr"/>
                      <a:r>
                        <a:rPr lang="en-US" sz="1100" dirty="0" smtClean="0">
                          <a:latin typeface="Proxima Nova" pitchFamily="50" charset="0"/>
                        </a:rPr>
                        <a:t>&lt;10%</a:t>
                      </a:r>
                      <a:endParaRPr lang="en-US" sz="1100" dirty="0">
                        <a:latin typeface="Proxima Nova" pitchFamily="50" charset="0"/>
                      </a:endParaRPr>
                    </a:p>
                  </a:txBody>
                  <a:tcPr marT="34288" marB="34288"/>
                </a:tc>
              </a:tr>
              <a:tr h="227636">
                <a:tc>
                  <a:txBody>
                    <a:bodyPr/>
                    <a:lstStyle/>
                    <a:p>
                      <a:pPr algn="l"/>
                      <a:r>
                        <a:rPr lang="en-US" sz="1100" dirty="0" smtClean="0">
                          <a:latin typeface="Proxima Nova" pitchFamily="50" charset="0"/>
                        </a:rPr>
                        <a:t>PPM (of DPMO)</a:t>
                      </a:r>
                      <a:endParaRPr lang="en-US" sz="1100" dirty="0">
                        <a:latin typeface="Proxima Nova" pitchFamily="50" charset="0"/>
                      </a:endParaRPr>
                    </a:p>
                  </a:txBody>
                  <a:tcPr marT="34288" marB="34288"/>
                </a:tc>
                <a:tc>
                  <a:txBody>
                    <a:bodyPr/>
                    <a:lstStyle/>
                    <a:p>
                      <a:pPr algn="ctr"/>
                      <a:r>
                        <a:rPr lang="en-US" sz="1100" dirty="0" smtClean="0">
                          <a:latin typeface="Proxima Nova" pitchFamily="50" charset="0"/>
                        </a:rPr>
                        <a:t>110,609</a:t>
                      </a:r>
                      <a:endParaRPr lang="en-US" sz="1100" dirty="0">
                        <a:latin typeface="Proxima Nova" pitchFamily="50" charset="0"/>
                      </a:endParaRPr>
                    </a:p>
                  </a:txBody>
                  <a:tcPr marT="34288" marB="34288"/>
                </a:tc>
                <a:tc>
                  <a:txBody>
                    <a:bodyPr/>
                    <a:lstStyle/>
                    <a:p>
                      <a:pPr algn="ctr"/>
                      <a:r>
                        <a:rPr lang="en-US" sz="1100" dirty="0" smtClean="0">
                          <a:latin typeface="Proxima Nova" pitchFamily="50" charset="0"/>
                        </a:rPr>
                        <a:t>98,684</a:t>
                      </a:r>
                      <a:endParaRPr lang="en-US" sz="1100" dirty="0">
                        <a:latin typeface="Proxima Nova" pitchFamily="50" charset="0"/>
                      </a:endParaRPr>
                    </a:p>
                  </a:txBody>
                  <a:tcPr marT="34288" marB="34288"/>
                </a:tc>
              </a:tr>
              <a:tr h="227636">
                <a:tc>
                  <a:txBody>
                    <a:bodyPr/>
                    <a:lstStyle/>
                    <a:p>
                      <a:pPr algn="l"/>
                      <a:r>
                        <a:rPr lang="en-US" sz="1100" dirty="0" smtClean="0">
                          <a:latin typeface="Proxima Nova" pitchFamily="50" charset="0"/>
                        </a:rPr>
                        <a:t>Sigma Level</a:t>
                      </a:r>
                      <a:endParaRPr lang="en-US" sz="1100" dirty="0">
                        <a:latin typeface="Proxima Nova" pitchFamily="50" charset="0"/>
                      </a:endParaRPr>
                    </a:p>
                  </a:txBody>
                  <a:tcPr marT="34288" marB="34288"/>
                </a:tc>
                <a:tc>
                  <a:txBody>
                    <a:bodyPr/>
                    <a:lstStyle/>
                    <a:p>
                      <a:pPr algn="ctr"/>
                      <a:r>
                        <a:rPr lang="en-US" sz="1100" dirty="0" smtClean="0">
                          <a:latin typeface="Proxima Nova" pitchFamily="50" charset="0"/>
                        </a:rPr>
                        <a:t>2.5</a:t>
                      </a:r>
                      <a:endParaRPr lang="en-US" sz="1100" dirty="0">
                        <a:latin typeface="Proxima Nova" pitchFamily="50" charset="0"/>
                      </a:endParaRPr>
                    </a:p>
                  </a:txBody>
                  <a:tcPr marT="34288" marB="34288"/>
                </a:tc>
                <a:tc>
                  <a:txBody>
                    <a:bodyPr/>
                    <a:lstStyle/>
                    <a:p>
                      <a:pPr algn="ctr"/>
                      <a:r>
                        <a:rPr lang="en-US" sz="1100" dirty="0" smtClean="0">
                          <a:latin typeface="Proxima Nova" pitchFamily="50" charset="0"/>
                        </a:rPr>
                        <a:t>2.79</a:t>
                      </a:r>
                      <a:endParaRPr lang="en-US" sz="1100" dirty="0">
                        <a:latin typeface="Proxima Nova" pitchFamily="50" charset="0"/>
                      </a:endParaRPr>
                    </a:p>
                  </a:txBody>
                  <a:tcPr marT="34288" marB="34288"/>
                </a:tc>
              </a:tr>
            </a:tbl>
          </a:graphicData>
        </a:graphic>
      </p:graphicFrame>
      <p:sp>
        <p:nvSpPr>
          <p:cNvPr id="3" name="TextBox 2"/>
          <p:cNvSpPr txBox="1"/>
          <p:nvPr/>
        </p:nvSpPr>
        <p:spPr>
          <a:xfrm>
            <a:off x="7467600" y="2647950"/>
            <a:ext cx="1447800" cy="830997"/>
          </a:xfrm>
          <a:prstGeom prst="rect">
            <a:avLst/>
          </a:prstGeom>
          <a:noFill/>
          <a:ln>
            <a:solidFill>
              <a:srgbClr val="24135F"/>
            </a:solidFill>
          </a:ln>
        </p:spPr>
        <p:txBody>
          <a:bodyPr wrap="square" rtlCol="0">
            <a:spAutoFit/>
          </a:bodyPr>
          <a:lstStyle/>
          <a:p>
            <a:r>
              <a:rPr lang="en-US" sz="1200" b="1" i="1" dirty="0" smtClean="0">
                <a:solidFill>
                  <a:srgbClr val="FF8F1C"/>
                </a:solidFill>
                <a:latin typeface="Proxima Nova" pitchFamily="50" charset="0"/>
              </a:rPr>
              <a:t>Estimated COPQ savings based on project goal is $78,411.</a:t>
            </a:r>
            <a:endParaRPr lang="en-US" sz="1200" b="1" i="1" dirty="0">
              <a:solidFill>
                <a:srgbClr val="FF8F1C"/>
              </a:solidFill>
              <a:latin typeface="Proxima Nova" pitchFamily="50"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9119094"/>
              </p:ext>
            </p:extLst>
          </p:nvPr>
        </p:nvGraphicFramePr>
        <p:xfrm>
          <a:off x="533400" y="2647950"/>
          <a:ext cx="6718298" cy="2072018"/>
        </p:xfrm>
        <a:graphic>
          <a:graphicData uri="http://schemas.openxmlformats.org/drawingml/2006/table">
            <a:tbl>
              <a:tblPr/>
              <a:tblGrid>
                <a:gridCol w="609024"/>
                <a:gridCol w="1855621"/>
                <a:gridCol w="609024"/>
                <a:gridCol w="1817557"/>
                <a:gridCol w="609024"/>
                <a:gridCol w="609024"/>
                <a:gridCol w="609024"/>
              </a:tblGrid>
              <a:tr h="265122">
                <a:tc gridSpan="6">
                  <a:txBody>
                    <a:bodyPr/>
                    <a:lstStyle/>
                    <a:p>
                      <a:pPr algn="l" fontAlgn="b"/>
                      <a:r>
                        <a:rPr lang="en-US" sz="1400" b="1" i="0" u="none" strike="noStrike" dirty="0">
                          <a:solidFill>
                            <a:srgbClr val="FFFFFF"/>
                          </a:solidFill>
                          <a:effectLst/>
                          <a:latin typeface="Arial"/>
                        </a:rPr>
                        <a:t>General Worksheet For Calculating Process Sigma</a:t>
                      </a:r>
                    </a:p>
                  </a:txBody>
                  <a:tcPr marL="9525" marR="9525" marT="7144" marB="0" anchor="b">
                    <a:lnL>
                      <a:noFill/>
                    </a:lnL>
                    <a:lnR>
                      <a:noFill/>
                    </a:lnR>
                    <a:lnT>
                      <a:noFill/>
                    </a:lnT>
                    <a:lnB>
                      <a:noFill/>
                    </a:lnB>
                    <a:solidFill>
                      <a:srgbClr val="FF8F1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effectLst/>
                          <a:latin typeface="Arial"/>
                        </a:rPr>
                        <a:t> </a:t>
                      </a:r>
                    </a:p>
                  </a:txBody>
                  <a:tcPr marL="9525" marR="9525" marT="7144" marB="0" anchor="b">
                    <a:lnL>
                      <a:noFill/>
                    </a:lnL>
                    <a:lnR>
                      <a:noFill/>
                    </a:lnR>
                    <a:lnT>
                      <a:noFill/>
                    </a:lnT>
                    <a:lnB>
                      <a:noFill/>
                    </a:lnB>
                    <a:solidFill>
                      <a:srgbClr val="FF8F1C"/>
                    </a:solidFill>
                  </a:tcPr>
                </a:tc>
              </a:tr>
              <a:tr h="12144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dirty="0">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tcPr>
                </a:tc>
              </a:tr>
              <a:tr h="12144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a:rPr>
                        <a:t>enter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a:rPr>
                        <a:t>enter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44">
                <a:tc>
                  <a:txBody>
                    <a:bodyPr/>
                    <a:lstStyle/>
                    <a:p>
                      <a:pPr algn="r" fontAlgn="b"/>
                      <a:r>
                        <a:rPr lang="en-US" sz="800" b="0" i="0" u="none" strike="noStrike">
                          <a:effectLst/>
                          <a:latin typeface="Arial"/>
                        </a:rPr>
                        <a:t>1</a:t>
                      </a:r>
                    </a:p>
                  </a:txBody>
                  <a:tcPr marL="9525" marR="9525" marT="7144" marB="0" anchor="b">
                    <a:lnL>
                      <a:noFill/>
                    </a:lnL>
                    <a:lnR>
                      <a:noFill/>
                    </a:lnR>
                    <a:lnT>
                      <a:noFill/>
                    </a:lnT>
                    <a:lnB>
                      <a:noFill/>
                    </a:lnB>
                  </a:tcPr>
                </a:tc>
                <a:tc>
                  <a:txBody>
                    <a:bodyPr/>
                    <a:lstStyle/>
                    <a:p>
                      <a:pPr algn="l" fontAlgn="b"/>
                      <a:r>
                        <a:rPr lang="en-US" sz="800" b="0" i="0" u="none" strike="noStrike">
                          <a:effectLst/>
                          <a:latin typeface="Arial"/>
                        </a:rPr>
                        <a:t>Number Of Units Processed </a:t>
                      </a: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n=</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Arial"/>
                        </a:rPr>
                        <a:t>152</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Arial"/>
                        </a:rPr>
                        <a:t>152</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144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1444">
                <a:tc>
                  <a:txBody>
                    <a:bodyPr/>
                    <a:lstStyle/>
                    <a:p>
                      <a:pPr algn="r" fontAlgn="b"/>
                      <a:r>
                        <a:rPr lang="en-US" sz="800" b="0" i="0" u="none" strike="noStrike">
                          <a:effectLst/>
                          <a:latin typeface="Arial"/>
                        </a:rPr>
                        <a:t>2</a:t>
                      </a:r>
                    </a:p>
                  </a:txBody>
                  <a:tcPr marL="9525" marR="9525" marT="7144" marB="0" anchor="b">
                    <a:lnL>
                      <a:noFill/>
                    </a:lnL>
                    <a:lnR>
                      <a:noFill/>
                    </a:lnR>
                    <a:lnT>
                      <a:noFill/>
                    </a:lnT>
                    <a:lnB>
                      <a:noFill/>
                    </a:lnB>
                  </a:tcPr>
                </a:tc>
                <a:tc>
                  <a:txBody>
                    <a:bodyPr/>
                    <a:lstStyle/>
                    <a:p>
                      <a:pPr algn="l" fontAlgn="b"/>
                      <a:r>
                        <a:rPr lang="en-US" sz="800" b="0" i="0" u="none" strike="noStrike">
                          <a:effectLst/>
                          <a:latin typeface="Arial"/>
                        </a:rPr>
                        <a:t>Number Of Defect Opportunities</a:t>
                      </a:r>
                    </a:p>
                  </a:txBody>
                  <a:tcPr marL="9525" marR="9525" marT="7144" marB="0" anchor="b">
                    <a:lnL>
                      <a:noFill/>
                    </a:lnL>
                    <a:lnR>
                      <a:noFill/>
                    </a:lnR>
                    <a:lnT>
                      <a:noFill/>
                    </a:lnT>
                    <a:lnB>
                      <a:noFill/>
                    </a:lnB>
                  </a:tcPr>
                </a:tc>
                <a:tc>
                  <a:txBody>
                    <a:bodyPr/>
                    <a:lstStyle/>
                    <a:p>
                      <a:pPr algn="l" fontAlgn="b"/>
                      <a:r>
                        <a:rPr lang="en-US" sz="800" b="0" i="0" u="none" strike="noStrike">
                          <a:effectLst/>
                          <a:latin typeface="Arial"/>
                        </a:rPr>
                        <a:t>Per Unit </a:t>
                      </a: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o=</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1</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1</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144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1444">
                <a:tc>
                  <a:txBody>
                    <a:bodyPr/>
                    <a:lstStyle/>
                    <a:p>
                      <a:pPr algn="r" fontAlgn="b"/>
                      <a:r>
                        <a:rPr lang="en-US" sz="800" b="0" i="0" u="none" strike="noStrike">
                          <a:effectLst/>
                          <a:latin typeface="Arial"/>
                        </a:rPr>
                        <a:t>3</a:t>
                      </a:r>
                    </a:p>
                  </a:txBody>
                  <a:tcPr marL="9525" marR="9525" marT="7144" marB="0" anchor="b">
                    <a:lnL>
                      <a:noFill/>
                    </a:lnL>
                    <a:lnR>
                      <a:noFill/>
                    </a:lnR>
                    <a:lnT>
                      <a:noFill/>
                    </a:lnT>
                    <a:lnB>
                      <a:noFill/>
                    </a:lnB>
                  </a:tcPr>
                </a:tc>
                <a:tc>
                  <a:txBody>
                    <a:bodyPr/>
                    <a:lstStyle/>
                    <a:p>
                      <a:pPr algn="l" fontAlgn="b"/>
                      <a:r>
                        <a:rPr lang="en-US" sz="800" b="0" i="0" u="none" strike="noStrike">
                          <a:effectLst/>
                          <a:latin typeface="Arial"/>
                        </a:rPr>
                        <a:t>Total Count Of Defects Made</a:t>
                      </a:r>
                    </a:p>
                  </a:txBody>
                  <a:tcPr marL="9525" marR="9525" marT="7144" marB="0" anchor="b">
                    <a:lnL>
                      <a:noFill/>
                    </a:lnL>
                    <a:lnR>
                      <a:noFill/>
                    </a:lnR>
                    <a:lnT>
                      <a:noFill/>
                    </a:lnT>
                    <a:lnB>
                      <a:noFill/>
                    </a:lnB>
                  </a:tcPr>
                </a:tc>
                <a:tc gridSpan="2">
                  <a:txBody>
                    <a:bodyPr/>
                    <a:lstStyle/>
                    <a:p>
                      <a:pPr algn="l" fontAlgn="b"/>
                      <a:r>
                        <a:rPr lang="en-US" sz="800" b="0" i="0" u="none" strike="noStrike">
                          <a:effectLst/>
                          <a:latin typeface="Arial"/>
                        </a:rPr>
                        <a:t>(Include Defects Made And Later Fixed) </a:t>
                      </a: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800" b="0" i="0" u="none" strike="noStrike">
                          <a:effectLst/>
                          <a:latin typeface="Arial"/>
                        </a:rPr>
                        <a:t>c=</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23</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15</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144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r" fontAlgn="b"/>
                      <a:endParaRPr lang="en-US" sz="800" b="0" i="0" u="none" strike="noStrike">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444">
                <a:tc>
                  <a:txBody>
                    <a:bodyPr/>
                    <a:lstStyle/>
                    <a:p>
                      <a:pPr algn="r" fontAlgn="b"/>
                      <a:r>
                        <a:rPr lang="en-US" sz="800" b="0" i="0" u="none" strike="noStrike">
                          <a:effectLst/>
                          <a:latin typeface="Arial"/>
                        </a:rPr>
                        <a:t>4</a:t>
                      </a:r>
                    </a:p>
                  </a:txBody>
                  <a:tcPr marL="9525" marR="9525" marT="7144" marB="0" anchor="b">
                    <a:lnL>
                      <a:noFill/>
                    </a:lnL>
                    <a:lnR>
                      <a:noFill/>
                    </a:lnR>
                    <a:lnT>
                      <a:noFill/>
                    </a:lnT>
                    <a:lnB>
                      <a:noFill/>
                    </a:lnB>
                  </a:tcPr>
                </a:tc>
                <a:tc gridSpan="3">
                  <a:txBody>
                    <a:bodyPr/>
                    <a:lstStyle/>
                    <a:p>
                      <a:pPr algn="l" fontAlgn="b"/>
                      <a:r>
                        <a:rPr lang="en-US" sz="800" b="0" i="0" u="none" strike="noStrike">
                          <a:effectLst/>
                          <a:latin typeface="Arial"/>
                        </a:rPr>
                        <a:t>Solve for Defects Per Opportunity DPO = c / (n*o)</a:t>
                      </a:r>
                    </a:p>
                  </a:txBody>
                  <a:tcPr marL="9525" marR="9525" marT="714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effectLst/>
                        <a:latin typeface="Arial"/>
                      </a:endParaRPr>
                    </a:p>
                  </a:txBody>
                  <a:tcPr marL="9525" marR="9525" marT="714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0.151316</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0.098684</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444">
                <a:tc>
                  <a:txBody>
                    <a:bodyPr/>
                    <a:lstStyle/>
                    <a:p>
                      <a:pPr algn="l" fontAlgn="b"/>
                      <a:endParaRPr lang="en-US" sz="800" b="0" i="0" u="none" strike="noStrike" dirty="0">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444">
                <a:tc>
                  <a:txBody>
                    <a:bodyPr/>
                    <a:lstStyle/>
                    <a:p>
                      <a:pPr algn="r" fontAlgn="b"/>
                      <a:r>
                        <a:rPr lang="en-US" sz="800" b="0" i="0" u="none" strike="noStrike" dirty="0">
                          <a:effectLst/>
                          <a:latin typeface="Arial"/>
                        </a:rPr>
                        <a:t>5</a:t>
                      </a:r>
                    </a:p>
                  </a:txBody>
                  <a:tcPr marL="9525" marR="9525" marT="7144" marB="0" anchor="b">
                    <a:lnL>
                      <a:noFill/>
                    </a:lnL>
                    <a:lnR>
                      <a:noFill/>
                    </a:lnR>
                    <a:lnT>
                      <a:noFill/>
                    </a:lnT>
                    <a:lnB>
                      <a:noFill/>
                    </a:lnB>
                    <a:solidFill>
                      <a:schemeClr val="bg1"/>
                    </a:solidFill>
                  </a:tcPr>
                </a:tc>
                <a:tc gridSpan="3">
                  <a:txBody>
                    <a:bodyPr/>
                    <a:lstStyle/>
                    <a:p>
                      <a:pPr algn="l" fontAlgn="b"/>
                      <a:r>
                        <a:rPr lang="en-US" sz="800" b="0" i="0" u="none" strike="noStrike" dirty="0">
                          <a:effectLst/>
                          <a:latin typeface="Arial"/>
                        </a:rPr>
                        <a:t>Solve For Defects Per Million Opportunities (DPO * 1,000,000)</a:t>
                      </a:r>
                    </a:p>
                  </a:txBody>
                  <a:tcPr marL="9525" marR="9525" marT="7144"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effectLst/>
                        <a:latin typeface="Arial"/>
                      </a:endParaRPr>
                    </a:p>
                  </a:txBody>
                  <a:tcPr marL="9525" marR="9525" marT="7144"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a:rPr>
                        <a:t>151,316</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effectLst/>
                          <a:latin typeface="Arial"/>
                        </a:rPr>
                        <a:t>98,684</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144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dirty="0">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dirty="0">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444">
                <a:tc>
                  <a:txBody>
                    <a:bodyPr/>
                    <a:lstStyle/>
                    <a:p>
                      <a:pPr algn="r" fontAlgn="b"/>
                      <a:r>
                        <a:rPr lang="en-US" sz="800" b="0" i="0" u="none" strike="noStrike">
                          <a:effectLst/>
                          <a:latin typeface="Arial"/>
                        </a:rPr>
                        <a:t>6</a:t>
                      </a:r>
                    </a:p>
                  </a:txBody>
                  <a:tcPr marL="9525" marR="9525" marT="7144" marB="0" anchor="b">
                    <a:lnL>
                      <a:noFill/>
                    </a:lnL>
                    <a:lnR>
                      <a:noFill/>
                    </a:lnR>
                    <a:lnT>
                      <a:noFill/>
                    </a:lnT>
                    <a:lnB>
                      <a:noFill/>
                    </a:lnB>
                    <a:solidFill>
                      <a:schemeClr val="bg1"/>
                    </a:solidFill>
                  </a:tcPr>
                </a:tc>
                <a:tc gridSpan="3">
                  <a:txBody>
                    <a:bodyPr/>
                    <a:lstStyle/>
                    <a:p>
                      <a:pPr algn="l" fontAlgn="b"/>
                      <a:r>
                        <a:rPr lang="en-US" sz="800" b="0" i="0" u="none" strike="noStrike" dirty="0">
                          <a:effectLst/>
                          <a:latin typeface="Arial"/>
                        </a:rPr>
                        <a:t>Look Up Process Sigma In Abridged Sigma Conversion Table</a:t>
                      </a:r>
                    </a:p>
                  </a:txBody>
                  <a:tcPr marL="9525" marR="9525" marT="7144"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effectLst/>
                          <a:latin typeface="Arial"/>
                        </a:rPr>
                        <a:t>Sigma =</a:t>
                      </a: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dirty="0">
                          <a:effectLst/>
                          <a:latin typeface="Arial"/>
                        </a:rPr>
                        <a:t>2.53</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dirty="0">
                          <a:effectLst/>
                          <a:latin typeface="Arial"/>
                        </a:rPr>
                        <a:t>2.79</a:t>
                      </a:r>
                    </a:p>
                  </a:txBody>
                  <a:tcPr marL="9525" marR="9525"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44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gridSpan="3">
                  <a:txBody>
                    <a:bodyPr/>
                    <a:lstStyle/>
                    <a:p>
                      <a:pPr algn="l" fontAlgn="b"/>
                      <a:r>
                        <a:rPr lang="en-US" sz="800" b="0" i="0" u="none" strike="noStrike" dirty="0">
                          <a:effectLst/>
                          <a:latin typeface="Arial"/>
                        </a:rPr>
                        <a:t>Calculated by NORMSINV(1-DPMO/Million)+1.5</a:t>
                      </a:r>
                    </a:p>
                  </a:txBody>
                  <a:tcPr marL="9525" marR="9525" marT="7144"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dirty="0">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spTree>
    <p:extLst>
      <p:ext uri="{BB962C8B-B14F-4D97-AF65-F5344CB8AC3E}">
        <p14:creationId xmlns:p14="http://schemas.microsoft.com/office/powerpoint/2010/main" val="42565626"/>
      </p:ext>
    </p:ext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pPr eaLnBrk="1" hangingPunct="1"/>
            <a:r>
              <a:rPr lang="en-US" smtClean="0"/>
              <a:t>Other Relevant Metrics</a:t>
            </a:r>
          </a:p>
        </p:txBody>
      </p:sp>
      <p:graphicFrame>
        <p:nvGraphicFramePr>
          <p:cNvPr id="3" name="Table 2"/>
          <p:cNvGraphicFramePr>
            <a:graphicFrameLocks noGrp="1"/>
          </p:cNvGraphicFramePr>
          <p:nvPr>
            <p:extLst>
              <p:ext uri="{D42A27DB-BD31-4B8C-83A1-F6EECF244321}">
                <p14:modId xmlns:p14="http://schemas.microsoft.com/office/powerpoint/2010/main" val="615609219"/>
              </p:ext>
            </p:extLst>
          </p:nvPr>
        </p:nvGraphicFramePr>
        <p:xfrm>
          <a:off x="914400" y="1291590"/>
          <a:ext cx="7315200" cy="1508760"/>
        </p:xfrm>
        <a:graphic>
          <a:graphicData uri="http://schemas.openxmlformats.org/drawingml/2006/table">
            <a:tbl>
              <a:tblPr firstRow="1" bandRow="1">
                <a:tableStyleId>{5C22544A-7EE6-4342-B048-85BDC9FD1C3A}</a:tableStyleId>
              </a:tblPr>
              <a:tblGrid>
                <a:gridCol w="3657600"/>
                <a:gridCol w="3657600"/>
              </a:tblGrid>
              <a:tr h="278130">
                <a:tc>
                  <a:txBody>
                    <a:bodyPr/>
                    <a:lstStyle/>
                    <a:p>
                      <a:pPr algn="ctr"/>
                      <a:r>
                        <a:rPr lang="en-US" sz="1100" dirty="0" smtClean="0">
                          <a:solidFill>
                            <a:schemeClr val="bg1"/>
                          </a:solidFill>
                          <a:latin typeface="Proxima Nova" pitchFamily="50" charset="0"/>
                        </a:rPr>
                        <a:t>Metrics</a:t>
                      </a:r>
                      <a:endParaRPr lang="en-US" sz="1100" dirty="0">
                        <a:solidFill>
                          <a:schemeClr val="bg1"/>
                        </a:solidFill>
                        <a:latin typeface="Proxima Nova" pitchFamily="50" charset="0"/>
                      </a:endParaRPr>
                    </a:p>
                  </a:txBody>
                  <a:tcPr marT="34290" marB="34290">
                    <a:solidFill>
                      <a:srgbClr val="24135F"/>
                    </a:solidFill>
                  </a:tcPr>
                </a:tc>
                <a:tc>
                  <a:txBody>
                    <a:bodyPr/>
                    <a:lstStyle/>
                    <a:p>
                      <a:pPr algn="ctr"/>
                      <a:r>
                        <a:rPr lang="en-US" sz="1100" dirty="0" smtClean="0">
                          <a:solidFill>
                            <a:schemeClr val="bg1"/>
                          </a:solidFill>
                          <a:latin typeface="Proxima Nova" pitchFamily="50" charset="0"/>
                        </a:rPr>
                        <a:t>Baseline Performance</a:t>
                      </a:r>
                      <a:endParaRPr lang="en-US" sz="1100" dirty="0">
                        <a:solidFill>
                          <a:schemeClr val="bg1"/>
                        </a:solidFill>
                        <a:latin typeface="Proxima Nova" pitchFamily="50" charset="0"/>
                      </a:endParaRPr>
                    </a:p>
                  </a:txBody>
                  <a:tcPr marT="34290" marB="34290">
                    <a:solidFill>
                      <a:srgbClr val="24135F"/>
                    </a:solidFill>
                  </a:tcPr>
                </a:tc>
              </a:tr>
              <a:tr h="278130">
                <a:tc>
                  <a:txBody>
                    <a:bodyPr/>
                    <a:lstStyle/>
                    <a:p>
                      <a:r>
                        <a:rPr lang="en-US" sz="1100" dirty="0" smtClean="0">
                          <a:latin typeface="Proxima Nova" pitchFamily="50" charset="0"/>
                        </a:rPr>
                        <a:t>Observation Rate</a:t>
                      </a: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15.2%</a:t>
                      </a:r>
                      <a:endParaRPr lang="en-US" sz="1100" dirty="0">
                        <a:latin typeface="Proxima Nova" pitchFamily="50" charset="0"/>
                      </a:endParaRPr>
                    </a:p>
                  </a:txBody>
                  <a:tcPr marT="34290" marB="34290"/>
                </a:tc>
              </a:tr>
              <a:tr h="388620">
                <a:tc>
                  <a:txBody>
                    <a:bodyPr/>
                    <a:lstStyle/>
                    <a:p>
                      <a:r>
                        <a:rPr lang="en-US" sz="1100" dirty="0" smtClean="0">
                          <a:latin typeface="Proxima Nova" pitchFamily="50" charset="0"/>
                        </a:rPr>
                        <a:t>Percent</a:t>
                      </a:r>
                      <a:r>
                        <a:rPr lang="en-US" sz="1100" baseline="0" dirty="0" smtClean="0">
                          <a:latin typeface="Proxima Nova" pitchFamily="50" charset="0"/>
                        </a:rPr>
                        <a:t> of patients on observation list with an order for inpatient status</a:t>
                      </a: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15%</a:t>
                      </a:r>
                      <a:endParaRPr lang="en-US" sz="1100" dirty="0">
                        <a:latin typeface="Proxima Nova" pitchFamily="50" charset="0"/>
                      </a:endParaRPr>
                    </a:p>
                  </a:txBody>
                  <a:tcPr marT="34290" marB="34290"/>
                </a:tc>
              </a:tr>
              <a:tr h="548640">
                <a:tc>
                  <a:txBody>
                    <a:bodyPr/>
                    <a:lstStyle/>
                    <a:p>
                      <a:r>
                        <a:rPr lang="en-US" sz="1100" dirty="0" smtClean="0">
                          <a:latin typeface="Proxima Nova" pitchFamily="50" charset="0"/>
                        </a:rPr>
                        <a:t>Number of time patient status changed from inpatient</a:t>
                      </a:r>
                      <a:r>
                        <a:rPr lang="en-US" sz="1100" baseline="0" dirty="0" smtClean="0">
                          <a:latin typeface="Proxima Nova" pitchFamily="50" charset="0"/>
                        </a:rPr>
                        <a:t> to observation without 2</a:t>
                      </a:r>
                      <a:r>
                        <a:rPr lang="en-US" sz="1100" baseline="30000" dirty="0" smtClean="0">
                          <a:latin typeface="Proxima Nova" pitchFamily="50" charset="0"/>
                        </a:rPr>
                        <a:t>nd</a:t>
                      </a:r>
                      <a:r>
                        <a:rPr lang="en-US" sz="1100" baseline="0" dirty="0" smtClean="0">
                          <a:latin typeface="Proxima Nova" pitchFamily="50" charset="0"/>
                        </a:rPr>
                        <a:t> level review</a:t>
                      </a:r>
                      <a:endParaRPr lang="en-US" sz="1100" dirty="0">
                        <a:latin typeface="Proxima Nova" pitchFamily="50" charset="0"/>
                      </a:endParaRPr>
                    </a:p>
                  </a:txBody>
                  <a:tcPr marT="34290" marB="34290"/>
                </a:tc>
                <a:tc>
                  <a:txBody>
                    <a:bodyPr/>
                    <a:lstStyle/>
                    <a:p>
                      <a:pPr algn="ctr"/>
                      <a:r>
                        <a:rPr lang="en-US" sz="1100" dirty="0" smtClean="0">
                          <a:latin typeface="Proxima Nova" pitchFamily="50" charset="0"/>
                        </a:rPr>
                        <a:t>20 out of 112</a:t>
                      </a:r>
                    </a:p>
                    <a:p>
                      <a:pPr algn="ctr"/>
                      <a:r>
                        <a:rPr lang="en-US" sz="1100" dirty="0" smtClean="0">
                          <a:latin typeface="Proxima Nova" pitchFamily="50" charset="0"/>
                        </a:rPr>
                        <a:t>(18%)</a:t>
                      </a:r>
                      <a:endParaRPr lang="en-US" sz="1100" dirty="0">
                        <a:latin typeface="Proxima Nova" pitchFamily="50" charset="0"/>
                      </a:endParaRPr>
                    </a:p>
                  </a:txBody>
                  <a:tcPr marT="34290" marB="34290"/>
                </a:tc>
              </a:tr>
            </a:tbl>
          </a:graphicData>
        </a:graphic>
      </p:graphicFrame>
    </p:spTree>
    <p:extLst>
      <p:ext uri="{BB962C8B-B14F-4D97-AF65-F5344CB8AC3E}">
        <p14:creationId xmlns:p14="http://schemas.microsoft.com/office/powerpoint/2010/main" val="522317206"/>
      </p:ext>
    </p:extLst>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pPr eaLnBrk="1" hangingPunct="1"/>
            <a:r>
              <a:rPr lang="en-US" smtClean="0"/>
              <a:t>Spaghetti Diagram</a:t>
            </a:r>
          </a:p>
        </p:txBody>
      </p:sp>
      <p:sp>
        <p:nvSpPr>
          <p:cNvPr id="5" name="Rectangle 4"/>
          <p:cNvSpPr/>
          <p:nvPr/>
        </p:nvSpPr>
        <p:spPr>
          <a:xfrm>
            <a:off x="508531" y="1353800"/>
            <a:ext cx="8124340" cy="144655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Not applicable to this project</a:t>
            </a:r>
          </a:p>
          <a:p>
            <a:pPr>
              <a:defRPr/>
            </a:pP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2676061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ppt_w</p:attrName>
                                        </p:attrNameLst>
                                      </p:cBhvr>
                                      <p:tavLst>
                                        <p:tav tm="0">
                                          <p:val>
                                            <p:strVal val="#ppt_w+.3"/>
                                          </p:val>
                                        </p:tav>
                                        <p:tav tm="100000">
                                          <p:val>
                                            <p:strVal val="#ppt_w"/>
                                          </p:val>
                                        </p:tav>
                                      </p:tavLst>
                                    </p:anim>
                                    <p:anim calcmode="lin" valueType="num">
                                      <p:cBhvr>
                                        <p:cTn id="8" dur="500" fill="hold"/>
                                        <p:tgtEl>
                                          <p:spTgt spid="26627"/>
                                        </p:tgtEl>
                                        <p:attrNameLst>
                                          <p:attrName>ppt_h</p:attrName>
                                        </p:attrNameLst>
                                      </p:cBhvr>
                                      <p:tavLst>
                                        <p:tav tm="0">
                                          <p:val>
                                            <p:strVal val="#ppt_h"/>
                                          </p:val>
                                        </p:tav>
                                        <p:tav tm="100000">
                                          <p:val>
                                            <p:strVal val="#ppt_h"/>
                                          </p:val>
                                        </p:tav>
                                      </p:tavLst>
                                    </p:anim>
                                    <p:animEffect transition="in" filter="fade">
                                      <p:cBhvr>
                                        <p:cTn id="9"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p:txBody>
          <a:bodyPr/>
          <a:lstStyle/>
          <a:p>
            <a:pPr eaLnBrk="1" hangingPunct="1"/>
            <a:r>
              <a:rPr lang="en-US" smtClean="0"/>
              <a:t>Load Charts</a:t>
            </a:r>
          </a:p>
        </p:txBody>
      </p:sp>
      <p:sp>
        <p:nvSpPr>
          <p:cNvPr id="4" name="Rectangle 3"/>
          <p:cNvSpPr/>
          <p:nvPr/>
        </p:nvSpPr>
        <p:spPr>
          <a:xfrm>
            <a:off x="184015" y="887432"/>
            <a:ext cx="7083991" cy="397031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Not applicable for our project. </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 were not evaluating </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measures or potential</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improvement</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process/cycle times.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Takt</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defRPr/>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Time not applicable. </a:t>
            </a:r>
          </a:p>
          <a:p>
            <a:pPr>
              <a:defRPr/>
            </a:pPr>
            <a:endPar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62251222"/>
      </p:ext>
    </p:extLst>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pPr eaLnBrk="1" hangingPunct="1"/>
            <a:r>
              <a:rPr lang="en-US" smtClean="0"/>
              <a:t>S1 – S3 </a:t>
            </a:r>
          </a:p>
        </p:txBody>
      </p:sp>
      <p:sp>
        <p:nvSpPr>
          <p:cNvPr id="4" name="Rectangle 3"/>
          <p:cNvSpPr/>
          <p:nvPr/>
        </p:nvSpPr>
        <p:spPr>
          <a:xfrm>
            <a:off x="184020" y="995898"/>
            <a:ext cx="7827784" cy="378565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Not applicable for our project. </a:t>
            </a:r>
            <a:b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 were not evaluating </a:t>
            </a:r>
            <a:b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physical space and </a:t>
            </a:r>
            <a:b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needs to remove </a:t>
            </a:r>
          </a:p>
          <a:p>
            <a:pPr>
              <a:defRPr/>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clutter from work areas</a:t>
            </a:r>
            <a:b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38592260"/>
      </p:ext>
    </p:extLst>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Measure Phase Deliverables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50718774"/>
              </p:ext>
            </p:extLst>
          </p:nvPr>
        </p:nvGraphicFramePr>
        <p:xfrm>
          <a:off x="304800" y="1200150"/>
          <a:ext cx="8458200" cy="3019715"/>
        </p:xfrm>
        <a:graphic>
          <a:graphicData uri="http://schemas.openxmlformats.org/drawingml/2006/table">
            <a:tbl>
              <a:tblPr firstRow="1" bandRow="1">
                <a:tableStyleId>{5C22544A-7EE6-4342-B048-85BDC9FD1C3A}</a:tableStyleId>
              </a:tblPr>
              <a:tblGrid>
                <a:gridCol w="6400800"/>
                <a:gridCol w="2057400"/>
              </a:tblGrid>
              <a:tr h="224702">
                <a:tc>
                  <a:txBody>
                    <a:bodyPr/>
                    <a:lstStyle/>
                    <a:p>
                      <a:r>
                        <a:rPr lang="en-US" sz="1000" dirty="0" smtClean="0">
                          <a:latin typeface="Proxima Nova" pitchFamily="50" charset="0"/>
                        </a:rPr>
                        <a:t>Measure</a:t>
                      </a:r>
                      <a:endParaRPr lang="en-US" sz="1000" dirty="0">
                        <a:latin typeface="Proxima Nova" pitchFamily="50" charset="0"/>
                      </a:endParaRPr>
                    </a:p>
                  </a:txBody>
                  <a:tcPr marT="34290" marB="34290">
                    <a:solidFill>
                      <a:srgbClr val="24135F"/>
                    </a:solidFill>
                  </a:tcPr>
                </a:tc>
                <a:tc>
                  <a:txBody>
                    <a:bodyPr/>
                    <a:lstStyle/>
                    <a:p>
                      <a:r>
                        <a:rPr lang="en-US" sz="1000" dirty="0" smtClean="0">
                          <a:latin typeface="Proxima Nova" pitchFamily="50" charset="0"/>
                        </a:rPr>
                        <a:t>Complete</a:t>
                      </a:r>
                      <a:endParaRPr lang="en-US" sz="1000" dirty="0">
                        <a:latin typeface="Proxima Nova" pitchFamily="50" charset="0"/>
                      </a:endParaRPr>
                    </a:p>
                  </a:txBody>
                  <a:tcPr marT="34290" marB="34290">
                    <a:solidFill>
                      <a:srgbClr val="24135F"/>
                    </a:solidFill>
                  </a:tcPr>
                </a:tc>
              </a:tr>
              <a:tr h="226383">
                <a:tc>
                  <a:txBody>
                    <a:bodyPr/>
                    <a:lstStyle/>
                    <a:p>
                      <a:pPr marL="0" marR="0">
                        <a:spcBef>
                          <a:spcPts val="0"/>
                        </a:spcBef>
                        <a:spcAft>
                          <a:spcPts val="0"/>
                        </a:spcAft>
                      </a:pPr>
                      <a:r>
                        <a:rPr lang="en-US" sz="1000" dirty="0">
                          <a:effectLst/>
                          <a:latin typeface="Proxima Nova" pitchFamily="50" charset="0"/>
                        </a:rPr>
                        <a:t>Measureable definition of Y (or </a:t>
                      </a:r>
                      <a:r>
                        <a:rPr lang="en-US" sz="1000" dirty="0" err="1">
                          <a:effectLst/>
                          <a:latin typeface="Proxima Nova" pitchFamily="50" charset="0"/>
                        </a:rPr>
                        <a:t>Ys</a:t>
                      </a:r>
                      <a:r>
                        <a:rPr lang="en-US" sz="1000" dirty="0">
                          <a:effectLst/>
                          <a:latin typeface="Proxima Nova" pitchFamily="50" charset="0"/>
                        </a:rPr>
                        <a:t>) in Y = f(x)</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900" dirty="0" smtClean="0">
                          <a:latin typeface="Proxima Nova" pitchFamily="50" charset="0"/>
                        </a:rPr>
                        <a:t>Yes</a:t>
                      </a:r>
                      <a:endParaRPr lang="en-US" sz="900" dirty="0">
                        <a:latin typeface="Proxima Nova" pitchFamily="50" charset="0"/>
                      </a:endParaRPr>
                    </a:p>
                  </a:txBody>
                  <a:tcPr marT="34290" marB="34290"/>
                </a:tc>
              </a:tr>
              <a:tr h="256888">
                <a:tc>
                  <a:txBody>
                    <a:bodyPr/>
                    <a:lstStyle/>
                    <a:p>
                      <a:pPr marL="152400" marR="0" indent="-152400">
                        <a:spcBef>
                          <a:spcPts val="0"/>
                        </a:spcBef>
                        <a:spcAft>
                          <a:spcPts val="0"/>
                        </a:spcAft>
                      </a:pPr>
                      <a:r>
                        <a:rPr lang="en-US" sz="1000" dirty="0">
                          <a:effectLst/>
                          <a:latin typeface="Proxima Nova" pitchFamily="50" charset="0"/>
                        </a:rPr>
                        <a:t>At least one of the following for current state (as is) process: detailed process map(s) or value stream map with process attributes</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Proxima Nova" pitchFamily="50" charset="0"/>
                        </a:rPr>
                        <a:t>Yes</a:t>
                      </a:r>
                    </a:p>
                  </a:txBody>
                  <a:tcPr marT="34290" marB="34290"/>
                </a:tc>
              </a:tr>
              <a:tr h="226383">
                <a:tc>
                  <a:txBody>
                    <a:bodyPr/>
                    <a:lstStyle/>
                    <a:p>
                      <a:pPr marL="152400" marR="0" indent="-152400">
                        <a:spcBef>
                          <a:spcPts val="0"/>
                        </a:spcBef>
                        <a:spcAft>
                          <a:spcPts val="0"/>
                        </a:spcAft>
                      </a:pPr>
                      <a:r>
                        <a:rPr lang="en-US" sz="1000" dirty="0">
                          <a:effectLst/>
                          <a:latin typeface="Proxima Nova" pitchFamily="50" charset="0"/>
                        </a:rPr>
                        <a:t>Data collection plan for measure phase</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Proxima Nova" pitchFamily="50" charset="0"/>
                        </a:rPr>
                        <a:t>Yes</a:t>
                      </a:r>
                    </a:p>
                  </a:txBody>
                  <a:tcPr marT="34290" marB="34290"/>
                </a:tc>
              </a:tr>
              <a:tr h="226383">
                <a:tc>
                  <a:txBody>
                    <a:bodyPr/>
                    <a:lstStyle/>
                    <a:p>
                      <a:pPr marL="152400" marR="0" indent="-152400">
                        <a:spcBef>
                          <a:spcPts val="0"/>
                        </a:spcBef>
                        <a:spcAft>
                          <a:spcPts val="0"/>
                        </a:spcAft>
                      </a:pPr>
                      <a:r>
                        <a:rPr lang="en-US" sz="1000" dirty="0">
                          <a:effectLst/>
                          <a:latin typeface="Proxima Nova" pitchFamily="50" charset="0"/>
                        </a:rPr>
                        <a:t>Customer demand analysis</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Proxima Nova" pitchFamily="50" charset="0"/>
                        </a:rPr>
                        <a:t>Yes</a:t>
                      </a:r>
                    </a:p>
                  </a:txBody>
                  <a:tcPr marT="34290" marB="34290"/>
                </a:tc>
              </a:tr>
              <a:tr h="226383">
                <a:tc>
                  <a:txBody>
                    <a:bodyPr/>
                    <a:lstStyle/>
                    <a:p>
                      <a:pPr marL="152400" marR="0" indent="-152400">
                        <a:spcBef>
                          <a:spcPts val="0"/>
                        </a:spcBef>
                        <a:spcAft>
                          <a:spcPts val="0"/>
                        </a:spcAft>
                      </a:pPr>
                      <a:r>
                        <a:rPr lang="en-US" sz="1000" dirty="0">
                          <a:effectLst/>
                          <a:latin typeface="Proxima Nova" pitchFamily="50" charset="0"/>
                        </a:rPr>
                        <a:t>Baseline performance (Y or Y’s)</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Proxima Nova" pitchFamily="50" charset="0"/>
                        </a:rPr>
                        <a:t>Yes</a:t>
                      </a:r>
                    </a:p>
                  </a:txBody>
                  <a:tcPr marT="34290" marB="34290"/>
                </a:tc>
              </a:tr>
              <a:tr h="226383">
                <a:tc>
                  <a:txBody>
                    <a:bodyPr/>
                    <a:lstStyle/>
                    <a:p>
                      <a:pPr marL="152400" marR="0" indent="-152400">
                        <a:spcBef>
                          <a:spcPts val="0"/>
                        </a:spcBef>
                        <a:spcAft>
                          <a:spcPts val="0"/>
                        </a:spcAft>
                      </a:pPr>
                      <a:r>
                        <a:rPr lang="en-US" sz="1000" dirty="0">
                          <a:effectLst/>
                          <a:latin typeface="Proxima Nova" pitchFamily="50" charset="0"/>
                        </a:rPr>
                        <a:t>Process capability – Sigma level</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Proxima Nova" pitchFamily="50" charset="0"/>
                        </a:rPr>
                        <a:t>Yes</a:t>
                      </a:r>
                    </a:p>
                  </a:txBody>
                  <a:tcPr marT="34290" marB="34290"/>
                </a:tc>
              </a:tr>
              <a:tr h="226383">
                <a:tc>
                  <a:txBody>
                    <a:bodyPr/>
                    <a:lstStyle/>
                    <a:p>
                      <a:pPr marL="152400" marR="0" indent="-152400">
                        <a:spcBef>
                          <a:spcPts val="0"/>
                        </a:spcBef>
                        <a:spcAft>
                          <a:spcPts val="0"/>
                        </a:spcAft>
                      </a:pPr>
                      <a:r>
                        <a:rPr lang="en-US" sz="1000" dirty="0">
                          <a:effectLst/>
                          <a:latin typeface="Proxima Nova" pitchFamily="50" charset="0"/>
                        </a:rPr>
                        <a:t>Pareto charts</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Proxima Nova" pitchFamily="50" charset="0"/>
                        </a:rPr>
                        <a:t>Yes</a:t>
                      </a:r>
                    </a:p>
                  </a:txBody>
                  <a:tcPr marT="34290" marB="34290"/>
                </a:tc>
              </a:tr>
              <a:tr h="226383">
                <a:tc>
                  <a:txBody>
                    <a:bodyPr/>
                    <a:lstStyle/>
                    <a:p>
                      <a:pPr marL="152400" marR="0" indent="-152400">
                        <a:spcBef>
                          <a:spcPts val="0"/>
                        </a:spcBef>
                        <a:spcAft>
                          <a:spcPts val="0"/>
                        </a:spcAft>
                      </a:pPr>
                      <a:r>
                        <a:rPr lang="en-US" sz="1000" dirty="0">
                          <a:effectLst/>
                          <a:latin typeface="Proxima Nova" pitchFamily="50" charset="0"/>
                        </a:rPr>
                        <a:t>Value stream map attribute data (as appropriate) </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900" dirty="0" smtClean="0">
                          <a:latin typeface="Proxima Nova" pitchFamily="50" charset="0"/>
                        </a:rPr>
                        <a:t>N/A</a:t>
                      </a:r>
                      <a:endParaRPr lang="en-US" sz="900" dirty="0">
                        <a:latin typeface="Proxima Nova" pitchFamily="50" charset="0"/>
                      </a:endParaRPr>
                    </a:p>
                  </a:txBody>
                  <a:tcPr marT="34290" marB="34290"/>
                </a:tc>
              </a:tr>
              <a:tr h="226383">
                <a:tc>
                  <a:txBody>
                    <a:bodyPr/>
                    <a:lstStyle/>
                    <a:p>
                      <a:pPr marL="152400" marR="0" indent="-152400">
                        <a:spcBef>
                          <a:spcPts val="0"/>
                        </a:spcBef>
                        <a:spcAft>
                          <a:spcPts val="0"/>
                        </a:spcAft>
                      </a:pPr>
                      <a:r>
                        <a:rPr lang="en-US" sz="1000" dirty="0">
                          <a:effectLst/>
                          <a:latin typeface="Proxima Nova" pitchFamily="50" charset="0"/>
                        </a:rPr>
                        <a:t>Spaghetti diagrams (as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900" dirty="0" smtClean="0">
                          <a:latin typeface="Proxima Nova" pitchFamily="50" charset="0"/>
                        </a:rPr>
                        <a:t>N/A</a:t>
                      </a:r>
                      <a:endParaRPr lang="en-US" sz="900" dirty="0">
                        <a:latin typeface="Proxima Nova" pitchFamily="50" charset="0"/>
                      </a:endParaRPr>
                    </a:p>
                  </a:txBody>
                  <a:tcPr marT="34290" marB="34290"/>
                </a:tc>
              </a:tr>
              <a:tr h="226383">
                <a:tc>
                  <a:txBody>
                    <a:bodyPr/>
                    <a:lstStyle/>
                    <a:p>
                      <a:pPr marL="0" marR="0">
                        <a:spcBef>
                          <a:spcPts val="0"/>
                        </a:spcBef>
                        <a:spcAft>
                          <a:spcPts val="0"/>
                        </a:spcAft>
                      </a:pPr>
                      <a:r>
                        <a:rPr lang="en-US" sz="1000" dirty="0">
                          <a:effectLst/>
                          <a:latin typeface="Proxima Nova" pitchFamily="50" charset="0"/>
                        </a:rPr>
                        <a:t>Current load charts (as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900" dirty="0" smtClean="0">
                          <a:latin typeface="Proxima Nova" pitchFamily="50" charset="0"/>
                        </a:rPr>
                        <a:t>N/A</a:t>
                      </a:r>
                      <a:endParaRPr lang="en-US" sz="900" dirty="0">
                        <a:latin typeface="Proxima Nova" pitchFamily="50" charset="0"/>
                      </a:endParaRPr>
                    </a:p>
                  </a:txBody>
                  <a:tcPr marT="34290" marB="34290"/>
                </a:tc>
              </a:tr>
              <a:tr h="226383">
                <a:tc>
                  <a:txBody>
                    <a:bodyPr/>
                    <a:lstStyle/>
                    <a:p>
                      <a:pPr marL="0" marR="0">
                        <a:spcBef>
                          <a:spcPts val="0"/>
                        </a:spcBef>
                        <a:spcAft>
                          <a:spcPts val="0"/>
                        </a:spcAft>
                      </a:pPr>
                      <a:r>
                        <a:rPr lang="en-US" sz="1000" dirty="0">
                          <a:effectLst/>
                          <a:latin typeface="Proxima Nova" pitchFamily="50" charset="0"/>
                        </a:rPr>
                        <a:t>Assess for 6S and implement S1 – S3</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900" dirty="0" smtClean="0">
                          <a:latin typeface="Proxima Nova" pitchFamily="50" charset="0"/>
                        </a:rPr>
                        <a:t>N/A</a:t>
                      </a:r>
                      <a:endParaRPr lang="en-US" sz="900" dirty="0">
                        <a:latin typeface="Proxima Nova" pitchFamily="50" charset="0"/>
                      </a:endParaRPr>
                    </a:p>
                  </a:txBody>
                  <a:tcPr marT="34290" marB="34290"/>
                </a:tc>
              </a:tr>
              <a:tr h="226383">
                <a:tc>
                  <a:txBody>
                    <a:bodyPr/>
                    <a:lstStyle/>
                    <a:p>
                      <a:pPr marL="0" marR="0">
                        <a:spcBef>
                          <a:spcPts val="0"/>
                        </a:spcBef>
                        <a:spcAft>
                          <a:spcPts val="0"/>
                        </a:spcAft>
                      </a:pPr>
                      <a:r>
                        <a:rPr lang="en-US" sz="1000" dirty="0">
                          <a:effectLst/>
                          <a:latin typeface="Proxima Nova" pitchFamily="50" charset="0"/>
                        </a:rPr>
                        <a:t>Gate </a:t>
                      </a:r>
                      <a:r>
                        <a:rPr lang="en-US" sz="1000" dirty="0" smtClean="0">
                          <a:effectLst/>
                          <a:latin typeface="Proxima Nova" pitchFamily="50" charset="0"/>
                        </a:rPr>
                        <a:t>review and Sign-off</a:t>
                      </a:r>
                      <a:r>
                        <a:rPr lang="en-US" sz="1000" baseline="0" dirty="0" smtClean="0">
                          <a:effectLst/>
                          <a:latin typeface="Proxima Nova" pitchFamily="50" charset="0"/>
                        </a:rPr>
                        <a:t> by Champion</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900" dirty="0" smtClean="0">
                          <a:latin typeface="Proxima Nova" pitchFamily="50" charset="0"/>
                        </a:rPr>
                        <a:t>Yes</a:t>
                      </a:r>
                      <a:endParaRPr lang="en-US" sz="900" dirty="0">
                        <a:latin typeface="Proxima Nova" pitchFamily="50" charset="0"/>
                      </a:endParaRPr>
                    </a:p>
                  </a:txBody>
                  <a:tcPr marT="34290" marB="34290"/>
                </a:tc>
              </a:tr>
            </a:tbl>
          </a:graphicData>
        </a:graphic>
      </p:graphicFrame>
    </p:spTree>
    <p:extLst>
      <p:ext uri="{BB962C8B-B14F-4D97-AF65-F5344CB8AC3E}">
        <p14:creationId xmlns:p14="http://schemas.microsoft.com/office/powerpoint/2010/main" val="186126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255" name="Shape 2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39</a:t>
            </a:fld>
            <a:endParaRPr lang="en"/>
          </a:p>
        </p:txBody>
      </p:sp>
      <p:grpSp>
        <p:nvGrpSpPr>
          <p:cNvPr id="256" name="Shape 256"/>
          <p:cNvGrpSpPr/>
          <p:nvPr/>
        </p:nvGrpSpPr>
        <p:grpSpPr>
          <a:xfrm>
            <a:off x="914400" y="1257300"/>
            <a:ext cx="7143750" cy="3219450"/>
            <a:chOff x="576" y="672"/>
            <a:chExt cx="4500" cy="2028"/>
          </a:xfrm>
        </p:grpSpPr>
        <p:sp>
          <p:nvSpPr>
            <p:cNvPr id="257" name="Shape 257"/>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258" name="Shape 258"/>
            <p:cNvSpPr/>
            <p:nvPr/>
          </p:nvSpPr>
          <p:spPr>
            <a:xfrm>
              <a:off x="575" y="1536"/>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Analyze</a:t>
              </a:r>
            </a:p>
          </p:txBody>
        </p:sp>
        <p:sp>
          <p:nvSpPr>
            <p:cNvPr id="259" name="Shape 259"/>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260" name="Shape 260"/>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261" name="Shape 261"/>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250670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pPr eaLnBrk="1" hangingPunct="1"/>
            <a:r>
              <a:rPr lang="en-US" smtClean="0"/>
              <a:t>Operational Definitions of Key Terms</a:t>
            </a:r>
          </a:p>
        </p:txBody>
      </p:sp>
      <p:sp>
        <p:nvSpPr>
          <p:cNvPr id="5124" name="Rectangle 3"/>
          <p:cNvSpPr>
            <a:spLocks noChangeArrowheads="1"/>
          </p:cNvSpPr>
          <p:nvPr/>
        </p:nvSpPr>
        <p:spPr bwMode="auto">
          <a:xfrm>
            <a:off x="554038" y="1008460"/>
            <a:ext cx="831215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p>
            <a:pPr algn="l" defTabSz="820738" eaLnBrk="0" hangingPunct="0">
              <a:spcBef>
                <a:spcPct val="0"/>
              </a:spcBef>
              <a:buSzTx/>
              <a:buFontTx/>
              <a:buNone/>
            </a:pPr>
            <a:endParaRPr lang="en-US" sz="1800">
              <a:latin typeface="Times New Roman" pitchFamily="18" charset="0"/>
            </a:endParaRPr>
          </a:p>
        </p:txBody>
      </p:sp>
      <p:sp>
        <p:nvSpPr>
          <p:cNvPr id="5125" name="Text Box 4"/>
          <p:cNvSpPr txBox="1">
            <a:spLocks noChangeArrowheads="1"/>
          </p:cNvSpPr>
          <p:nvPr/>
        </p:nvSpPr>
        <p:spPr bwMode="auto">
          <a:xfrm>
            <a:off x="457200" y="685800"/>
            <a:ext cx="822960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lvl1pPr marL="1641475" indent="-1641475" defTabSz="820738" eaLnBrk="0" hangingPunct="0">
              <a:tabLst>
                <a:tab pos="1641475" algn="l"/>
              </a:tabLst>
              <a:defRPr sz="2000">
                <a:solidFill>
                  <a:schemeClr val="tx1"/>
                </a:solidFill>
                <a:latin typeface="Arial" charset="0"/>
                <a:cs typeface="Arial" charset="0"/>
              </a:defRPr>
            </a:lvl1pPr>
            <a:lvl2pPr marL="742950" indent="-285750" defTabSz="820738" eaLnBrk="0" hangingPunct="0">
              <a:tabLst>
                <a:tab pos="1641475" algn="l"/>
              </a:tabLst>
              <a:defRPr sz="2000">
                <a:solidFill>
                  <a:schemeClr val="tx1"/>
                </a:solidFill>
                <a:latin typeface="Arial" charset="0"/>
                <a:cs typeface="Arial" charset="0"/>
              </a:defRPr>
            </a:lvl2pPr>
            <a:lvl3pPr marL="1143000" indent="-228600" defTabSz="820738" eaLnBrk="0" hangingPunct="0">
              <a:tabLst>
                <a:tab pos="1641475" algn="l"/>
              </a:tabLst>
              <a:defRPr sz="2000">
                <a:solidFill>
                  <a:schemeClr val="tx1"/>
                </a:solidFill>
                <a:latin typeface="Arial" charset="0"/>
                <a:cs typeface="Arial" charset="0"/>
              </a:defRPr>
            </a:lvl3pPr>
            <a:lvl4pPr marL="1600200" indent="-228600" defTabSz="820738" eaLnBrk="0" hangingPunct="0">
              <a:tabLst>
                <a:tab pos="1641475" algn="l"/>
              </a:tabLst>
              <a:defRPr sz="2000">
                <a:solidFill>
                  <a:schemeClr val="tx1"/>
                </a:solidFill>
                <a:latin typeface="Arial" charset="0"/>
                <a:cs typeface="Arial" charset="0"/>
              </a:defRPr>
            </a:lvl4pPr>
            <a:lvl5pPr marL="2057400" indent="-228600" defTabSz="820738" eaLnBrk="0" hangingPunct="0">
              <a:tabLst>
                <a:tab pos="1641475" algn="l"/>
              </a:tabLst>
              <a:defRPr sz="2000">
                <a:solidFill>
                  <a:schemeClr val="tx1"/>
                </a:solidFill>
                <a:latin typeface="Arial" charset="0"/>
                <a:cs typeface="Arial" charset="0"/>
              </a:defRPr>
            </a:lvl5pPr>
            <a:lvl6pPr marL="25146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6pPr>
            <a:lvl7pPr marL="29718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7pPr>
            <a:lvl8pPr marL="34290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8pPr>
            <a:lvl9pPr marL="38862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9pPr>
          </a:lstStyle>
          <a:p>
            <a:pPr algn="l">
              <a:spcBef>
                <a:spcPct val="50000"/>
              </a:spcBef>
              <a:buSzTx/>
              <a:buFontTx/>
              <a:buNone/>
            </a:pPr>
            <a:endParaRPr lang="en-US" sz="1800" b="1">
              <a:solidFill>
                <a:schemeClr val="folHlink"/>
              </a:solidFill>
            </a:endParaRPr>
          </a:p>
        </p:txBody>
      </p:sp>
      <p:graphicFrame>
        <p:nvGraphicFramePr>
          <p:cNvPr id="8" name="Content Placeholder 2"/>
          <p:cNvGraphicFramePr>
            <a:graphicFrameLocks/>
          </p:cNvGraphicFramePr>
          <p:nvPr>
            <p:extLst>
              <p:ext uri="{D42A27DB-BD31-4B8C-83A1-F6EECF244321}">
                <p14:modId xmlns:p14="http://schemas.microsoft.com/office/powerpoint/2010/main" val="4286356888"/>
              </p:ext>
            </p:extLst>
          </p:nvPr>
        </p:nvGraphicFramePr>
        <p:xfrm>
          <a:off x="263244" y="1261092"/>
          <a:ext cx="8683626" cy="1607866"/>
        </p:xfrm>
        <a:graphic>
          <a:graphicData uri="http://schemas.openxmlformats.org/drawingml/2006/table">
            <a:tbl>
              <a:tblPr firstRow="1" bandRow="1">
                <a:tableStyleId>{5C22544A-7EE6-4342-B048-85BDC9FD1C3A}</a:tableStyleId>
              </a:tblPr>
              <a:tblGrid>
                <a:gridCol w="4341813"/>
                <a:gridCol w="4341813"/>
              </a:tblGrid>
              <a:tr h="278148">
                <a:tc>
                  <a:txBody>
                    <a:bodyPr/>
                    <a:lstStyle/>
                    <a:p>
                      <a:r>
                        <a:rPr lang="en-US" sz="1200" dirty="0" smtClean="0">
                          <a:latin typeface="Proxima Nova" pitchFamily="50" charset="0"/>
                        </a:rPr>
                        <a:t>Key Terms</a:t>
                      </a:r>
                      <a:endParaRPr lang="en-US" sz="1200" dirty="0">
                        <a:latin typeface="Proxima Nova" pitchFamily="50" charset="0"/>
                      </a:endParaRPr>
                    </a:p>
                  </a:txBody>
                  <a:tcPr marT="34292" marB="34292">
                    <a:solidFill>
                      <a:srgbClr val="24135F"/>
                    </a:solidFill>
                  </a:tcPr>
                </a:tc>
                <a:tc>
                  <a:txBody>
                    <a:bodyPr/>
                    <a:lstStyle/>
                    <a:p>
                      <a:r>
                        <a:rPr lang="en-US" sz="1200" dirty="0" smtClean="0">
                          <a:latin typeface="Proxima Nova" pitchFamily="50" charset="0"/>
                        </a:rPr>
                        <a:t>Operational Definitions</a:t>
                      </a:r>
                      <a:endParaRPr lang="en-US" sz="1200" dirty="0">
                        <a:latin typeface="Proxima Nova" pitchFamily="50" charset="0"/>
                      </a:endParaRPr>
                    </a:p>
                  </a:txBody>
                  <a:tcPr marT="34292" marB="34292">
                    <a:solidFill>
                      <a:srgbClr val="24135F"/>
                    </a:solidFill>
                  </a:tcPr>
                </a:tc>
              </a:tr>
              <a:tr h="617225">
                <a:tc>
                  <a:txBody>
                    <a:bodyPr/>
                    <a:lstStyle/>
                    <a:p>
                      <a:r>
                        <a:rPr lang="en-US" sz="1200" dirty="0" smtClean="0">
                          <a:latin typeface="Proxima Nova" pitchFamily="50" charset="0"/>
                        </a:rPr>
                        <a:t>2</a:t>
                      </a:r>
                      <a:r>
                        <a:rPr lang="en-US" sz="1200" baseline="30000" dirty="0" smtClean="0">
                          <a:latin typeface="Proxima Nova" pitchFamily="50" charset="0"/>
                        </a:rPr>
                        <a:t>nd</a:t>
                      </a:r>
                      <a:r>
                        <a:rPr lang="en-US" sz="1200" dirty="0" smtClean="0">
                          <a:latin typeface="Proxima Nova" pitchFamily="50" charset="0"/>
                        </a:rPr>
                        <a:t> Level Review</a:t>
                      </a:r>
                      <a:endParaRPr lang="en-US" sz="1200" dirty="0">
                        <a:latin typeface="Proxima Nova" pitchFamily="50" charset="0"/>
                      </a:endParaRPr>
                    </a:p>
                  </a:txBody>
                  <a:tcPr marT="34292" marB="342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Physician</a:t>
                      </a:r>
                      <a:r>
                        <a:rPr lang="en-US" sz="1100" baseline="0" dirty="0" smtClean="0">
                          <a:latin typeface="Proxima Nova" pitchFamily="50" charset="0"/>
                        </a:rPr>
                        <a:t> review applying medical necessity criteria for every observation patient using evidence-based algorithm (EHR Logic)</a:t>
                      </a:r>
                      <a:endParaRPr lang="en-US" sz="1100" dirty="0" smtClean="0">
                        <a:latin typeface="Proxima Nova" pitchFamily="50" charset="0"/>
                      </a:endParaRPr>
                    </a:p>
                  </a:txBody>
                  <a:tcPr marT="34292" marB="34292"/>
                </a:tc>
              </a:tr>
              <a:tr h="434345">
                <a:tc>
                  <a:txBody>
                    <a:bodyPr/>
                    <a:lstStyle/>
                    <a:p>
                      <a:r>
                        <a:rPr lang="en-US" sz="1200" dirty="0" smtClean="0">
                          <a:latin typeface="Proxima Nova" pitchFamily="50" charset="0"/>
                        </a:rPr>
                        <a:t>EDM</a:t>
                      </a:r>
                      <a:endParaRPr lang="en-US" sz="1200" dirty="0">
                        <a:latin typeface="Proxima Nova" pitchFamily="50" charset="0"/>
                      </a:endParaRPr>
                    </a:p>
                  </a:txBody>
                  <a:tcPr marT="34292" marB="34292"/>
                </a:tc>
                <a:tc>
                  <a:txBody>
                    <a:bodyPr/>
                    <a:lstStyle/>
                    <a:p>
                      <a:r>
                        <a:rPr lang="en-US" sz="1100" dirty="0" smtClean="0">
                          <a:latin typeface="Proxima Nova" pitchFamily="50" charset="0"/>
                        </a:rPr>
                        <a:t>The </a:t>
                      </a:r>
                      <a:r>
                        <a:rPr lang="en-US" sz="1100" dirty="0" smtClean="0">
                          <a:latin typeface="Proxima Nova" pitchFamily="50" charset="0"/>
                        </a:rPr>
                        <a:t>ABC </a:t>
                      </a:r>
                      <a:r>
                        <a:rPr lang="en-US" sz="1100" dirty="0" smtClean="0">
                          <a:latin typeface="Proxima Nova" pitchFamily="50" charset="0"/>
                        </a:rPr>
                        <a:t>Emergency Department Management module in </a:t>
                      </a:r>
                      <a:r>
                        <a:rPr lang="en-US" sz="1100" dirty="0" err="1" smtClean="0">
                          <a:latin typeface="Proxima Nova" pitchFamily="50" charset="0"/>
                        </a:rPr>
                        <a:t>Meditech</a:t>
                      </a:r>
                      <a:r>
                        <a:rPr lang="en-US" sz="1100" dirty="0" smtClean="0">
                          <a:latin typeface="Proxima Nova" pitchFamily="50" charset="0"/>
                        </a:rPr>
                        <a:t>.</a:t>
                      </a:r>
                      <a:endParaRPr lang="en-US" sz="1100" dirty="0">
                        <a:latin typeface="Proxima Nova" pitchFamily="50" charset="0"/>
                      </a:endParaRPr>
                    </a:p>
                  </a:txBody>
                  <a:tcPr marT="34292" marB="34292"/>
                </a:tc>
              </a:tr>
              <a:tr h="278148">
                <a:tc>
                  <a:txBody>
                    <a:bodyPr/>
                    <a:lstStyle/>
                    <a:p>
                      <a:r>
                        <a:rPr lang="en-US" sz="1200" dirty="0" smtClean="0">
                          <a:latin typeface="Proxima Nova" pitchFamily="50" charset="0"/>
                        </a:rPr>
                        <a:t>ADM</a:t>
                      </a:r>
                      <a:endParaRPr lang="en-US" sz="1200" dirty="0">
                        <a:latin typeface="Proxima Nova" pitchFamily="50" charset="0"/>
                      </a:endParaRPr>
                    </a:p>
                  </a:txBody>
                  <a:tcPr marT="34292" marB="34292"/>
                </a:tc>
                <a:tc>
                  <a:txBody>
                    <a:bodyPr/>
                    <a:lstStyle/>
                    <a:p>
                      <a:r>
                        <a:rPr lang="en-US" sz="1100" dirty="0" smtClean="0">
                          <a:latin typeface="Proxima Nova" pitchFamily="50" charset="0"/>
                        </a:rPr>
                        <a:t>The </a:t>
                      </a:r>
                      <a:r>
                        <a:rPr lang="en-US" sz="1100" dirty="0" smtClean="0">
                          <a:latin typeface="Proxima Nova" pitchFamily="50" charset="0"/>
                        </a:rPr>
                        <a:t>ABC </a:t>
                      </a:r>
                      <a:r>
                        <a:rPr lang="en-US" sz="1100" dirty="0" smtClean="0">
                          <a:latin typeface="Proxima Nova" pitchFamily="50" charset="0"/>
                        </a:rPr>
                        <a:t>Admissions</a:t>
                      </a:r>
                      <a:r>
                        <a:rPr lang="en-US" sz="1100" baseline="0" dirty="0" smtClean="0">
                          <a:latin typeface="Proxima Nova" pitchFamily="50" charset="0"/>
                        </a:rPr>
                        <a:t> module in </a:t>
                      </a:r>
                      <a:r>
                        <a:rPr lang="en-US" sz="1100" baseline="0" dirty="0" err="1" smtClean="0">
                          <a:latin typeface="Proxima Nova" pitchFamily="50" charset="0"/>
                        </a:rPr>
                        <a:t>Meditech</a:t>
                      </a:r>
                      <a:r>
                        <a:rPr lang="en-US" sz="1100" baseline="0" dirty="0" smtClean="0">
                          <a:latin typeface="Proxima Nova" pitchFamily="50" charset="0"/>
                        </a:rPr>
                        <a:t>.</a:t>
                      </a:r>
                      <a:endParaRPr lang="en-US" sz="1100" dirty="0">
                        <a:latin typeface="Proxima Nova" pitchFamily="50" charset="0"/>
                      </a:endParaRPr>
                    </a:p>
                  </a:txBody>
                  <a:tcPr marT="34292" marB="34292"/>
                </a:tc>
              </a:tr>
            </a:tbl>
          </a:graphicData>
        </a:graphic>
      </p:graphicFrame>
    </p:spTree>
    <p:extLst>
      <p:ext uri="{BB962C8B-B14F-4D97-AF65-F5344CB8AC3E}">
        <p14:creationId xmlns:p14="http://schemas.microsoft.com/office/powerpoint/2010/main" val="2998286949"/>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p:txBody>
          <a:bodyPr/>
          <a:lstStyle/>
          <a:p>
            <a:pPr eaLnBrk="1" hangingPunct="1"/>
            <a:r>
              <a:rPr lang="en-US" smtClean="0"/>
              <a:t>Cause-Effect Diagram(s)</a:t>
            </a:r>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504" y="514350"/>
            <a:ext cx="8458200" cy="43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6963770" y="4089211"/>
            <a:ext cx="1600200" cy="342900"/>
          </a:xfrm>
          <a:prstGeom prst="ellipse">
            <a:avLst/>
          </a:prstGeom>
          <a:noFill/>
          <a:ln w="190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 name="TextBox 2"/>
          <p:cNvSpPr txBox="1"/>
          <p:nvPr/>
        </p:nvSpPr>
        <p:spPr>
          <a:xfrm>
            <a:off x="7010400" y="4124334"/>
            <a:ext cx="2057400" cy="261610"/>
          </a:xfrm>
          <a:prstGeom prst="rect">
            <a:avLst/>
          </a:prstGeom>
          <a:noFill/>
        </p:spPr>
        <p:txBody>
          <a:bodyPr wrap="square" rtlCol="0">
            <a:spAutoFit/>
          </a:bodyPr>
          <a:lstStyle/>
          <a:p>
            <a:r>
              <a:rPr lang="en-US" sz="1100" dirty="0" smtClean="0">
                <a:latin typeface="Proxima Nova" pitchFamily="50" charset="0"/>
              </a:rPr>
              <a:t>= Potential Root Cause</a:t>
            </a:r>
            <a:endParaRPr lang="en-US" sz="1100" dirty="0">
              <a:latin typeface="Proxima Nova" pitchFamily="50" charset="0"/>
            </a:endParaRPr>
          </a:p>
        </p:txBody>
      </p:sp>
    </p:spTree>
    <p:extLst>
      <p:ext uri="{BB962C8B-B14F-4D97-AF65-F5344CB8AC3E}">
        <p14:creationId xmlns:p14="http://schemas.microsoft.com/office/powerpoint/2010/main" val="290009469"/>
      </p:ext>
    </p:extLst>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p:txBody>
          <a:bodyPr/>
          <a:lstStyle/>
          <a:p>
            <a:pPr eaLnBrk="1" hangingPunct="1"/>
            <a:r>
              <a:rPr lang="en-US" smtClean="0"/>
              <a:t>5 Why Analysis</a:t>
            </a:r>
          </a:p>
        </p:txBody>
      </p:sp>
      <p:pic>
        <p:nvPicPr>
          <p:cNvPr id="368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2538" y="1047750"/>
            <a:ext cx="6748462" cy="383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xplosion 1 6"/>
          <p:cNvSpPr/>
          <p:nvPr/>
        </p:nvSpPr>
        <p:spPr bwMode="auto">
          <a:xfrm>
            <a:off x="5029200" y="2057400"/>
            <a:ext cx="3429000" cy="2057400"/>
          </a:xfrm>
          <a:prstGeom prst="irregularSeal1">
            <a:avLst/>
          </a:prstGeom>
          <a:solidFill>
            <a:srgbClr val="FF8F1C"/>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lang="en-US" dirty="0" smtClean="0">
                <a:latin typeface="Proxima Nova" pitchFamily="50" charset="0"/>
              </a:rPr>
              <a:t>Just a Sample</a:t>
            </a:r>
            <a:endParaRPr kumimoji="0" lang="en-US" sz="2000" b="0" i="0" u="none" strike="noStrike" cap="none" normalizeH="0" baseline="0" dirty="0" smtClean="0">
              <a:ln>
                <a:noFill/>
              </a:ln>
              <a:solidFill>
                <a:schemeClr val="tx1"/>
              </a:solidFill>
              <a:effectLst/>
              <a:latin typeface="Proxima Nova" pitchFamily="50" charset="0"/>
              <a:cs typeface="Arial" charset="0"/>
            </a:endParaRPr>
          </a:p>
        </p:txBody>
      </p:sp>
    </p:spTree>
    <p:extLst>
      <p:ext uri="{BB962C8B-B14F-4D97-AF65-F5344CB8AC3E}">
        <p14:creationId xmlns:p14="http://schemas.microsoft.com/office/powerpoint/2010/main" val="3780364162"/>
      </p:ext>
    </p:extLst>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Root Causes/Root Causes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42811191"/>
              </p:ext>
            </p:extLst>
          </p:nvPr>
        </p:nvGraphicFramePr>
        <p:xfrm>
          <a:off x="706438" y="998934"/>
          <a:ext cx="7751762" cy="3782616"/>
        </p:xfrm>
        <a:graphic>
          <a:graphicData uri="http://schemas.openxmlformats.org/presentationml/2006/ole">
            <mc:AlternateContent xmlns:mc="http://schemas.openxmlformats.org/markup-compatibility/2006">
              <mc:Choice xmlns:v="urn:schemas-microsoft-com:vml" Requires="v">
                <p:oleObj spid="_x0000_s1042" name="Worksheet" r:id="rId3" imgW="4743510" imgH="3086100" progId="Excel.Sheet.8">
                  <p:embed/>
                </p:oleObj>
              </mc:Choice>
              <mc:Fallback>
                <p:oleObj name="Worksheet" r:id="rId3" imgW="4743510" imgH="30861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8" y="998934"/>
                        <a:ext cx="7751762" cy="3782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7651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p:txBody>
          <a:bodyPr/>
          <a:lstStyle/>
          <a:p>
            <a:pPr eaLnBrk="1" hangingPunct="1"/>
            <a:r>
              <a:rPr lang="en-US" smtClean="0"/>
              <a:t>Current State FMEA</a:t>
            </a:r>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693" y="1047750"/>
            <a:ext cx="812057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573201"/>
      </p:ext>
    </p:extLst>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title"/>
          </p:nvPr>
        </p:nvSpPr>
        <p:spPr/>
        <p:txBody>
          <a:bodyPr/>
          <a:lstStyle/>
          <a:p>
            <a:pPr eaLnBrk="1" hangingPunct="1"/>
            <a:r>
              <a:rPr lang="en-US" smtClean="0"/>
              <a:t>VA/NVA Analysis Process Map(s)</a:t>
            </a:r>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366" y="971550"/>
            <a:ext cx="7374234" cy="394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60165" y="2005340"/>
            <a:ext cx="1828800" cy="261610"/>
          </a:xfrm>
          <a:prstGeom prst="rect">
            <a:avLst/>
          </a:prstGeom>
          <a:noFill/>
        </p:spPr>
        <p:txBody>
          <a:bodyPr wrap="square" rtlCol="0">
            <a:spAutoFit/>
          </a:bodyPr>
          <a:lstStyle/>
          <a:p>
            <a:r>
              <a:rPr lang="en-US" sz="1100" dirty="0" smtClean="0">
                <a:latin typeface="Proxima Nova" pitchFamily="50" charset="0"/>
              </a:rPr>
              <a:t>Add Kaizen bursts</a:t>
            </a:r>
            <a:endParaRPr lang="en-US" sz="1100" dirty="0">
              <a:latin typeface="Proxima Nova" pitchFamily="50" charset="0"/>
            </a:endParaRPr>
          </a:p>
        </p:txBody>
      </p:sp>
    </p:spTree>
    <p:extLst>
      <p:ext uri="{BB962C8B-B14F-4D97-AF65-F5344CB8AC3E}">
        <p14:creationId xmlns:p14="http://schemas.microsoft.com/office/powerpoint/2010/main" val="2087045211"/>
      </p:ext>
    </p:extLst>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title"/>
          </p:nvPr>
        </p:nvSpPr>
        <p:spPr/>
        <p:txBody>
          <a:bodyPr/>
          <a:lstStyle/>
          <a:p>
            <a:pPr eaLnBrk="1" hangingPunct="1"/>
            <a:r>
              <a:rPr lang="en-US" smtClean="0"/>
              <a:t>VA/NVA Analysis Process Map(s)</a:t>
            </a:r>
          </a:p>
        </p:txBody>
      </p:sp>
      <p:pic>
        <p:nvPicPr>
          <p:cNvPr id="399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25248"/>
            <a:ext cx="7543800" cy="404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81151"/>
      </p:ext>
    </p:extLst>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Impact Control Matrix</a:t>
            </a:r>
          </a:p>
        </p:txBody>
      </p:sp>
      <p:graphicFrame>
        <p:nvGraphicFramePr>
          <p:cNvPr id="6" name="Table 5"/>
          <p:cNvGraphicFramePr>
            <a:graphicFrameLocks noGrp="1"/>
          </p:cNvGraphicFramePr>
          <p:nvPr>
            <p:extLst>
              <p:ext uri="{D42A27DB-BD31-4B8C-83A1-F6EECF244321}">
                <p14:modId xmlns:p14="http://schemas.microsoft.com/office/powerpoint/2010/main" val="289253151"/>
              </p:ext>
            </p:extLst>
          </p:nvPr>
        </p:nvGraphicFramePr>
        <p:xfrm>
          <a:off x="990601" y="1001413"/>
          <a:ext cx="7238999" cy="3780137"/>
        </p:xfrm>
        <a:graphic>
          <a:graphicData uri="http://schemas.openxmlformats.org/drawingml/2006/table">
            <a:tbl>
              <a:tblPr/>
              <a:tblGrid>
                <a:gridCol w="453028"/>
                <a:gridCol w="330332"/>
                <a:gridCol w="2081095"/>
                <a:gridCol w="2229743"/>
                <a:gridCol w="2144801"/>
              </a:tblGrid>
              <a:tr h="405457">
                <a:tc>
                  <a:txBody>
                    <a:bodyPr/>
                    <a:lstStyle/>
                    <a:p>
                      <a:pPr algn="l" fontAlgn="b"/>
                      <a:r>
                        <a:rPr lang="en-US" sz="400" b="0" i="0" u="none" strike="noStrike" dirty="0">
                          <a:latin typeface="Arial"/>
                        </a:rPr>
                        <a:t> </a:t>
                      </a:r>
                    </a:p>
                  </a:txBody>
                  <a:tcPr marL="0" marR="0" marT="0" marB="0" anchor="b">
                    <a:lnL>
                      <a:noFill/>
                    </a:lnL>
                    <a:lnR>
                      <a:noFill/>
                    </a:lnR>
                    <a:lnT>
                      <a:noFill/>
                    </a:lnT>
                    <a:lnB>
                      <a:noFill/>
                    </a:lnB>
                    <a:solidFill>
                      <a:srgbClr val="BFBFBF"/>
                    </a:solidFill>
                  </a:tcPr>
                </a:tc>
                <a:tc>
                  <a:txBody>
                    <a:bodyPr/>
                    <a:lstStyle/>
                    <a:p>
                      <a:pPr algn="l" fontAlgn="b"/>
                      <a:r>
                        <a:rPr lang="en-US" sz="400" b="0" i="0" u="none" strike="noStrike" dirty="0">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gridSpan="3">
                  <a:txBody>
                    <a:bodyPr/>
                    <a:lstStyle/>
                    <a:p>
                      <a:pPr algn="l" fontAlgn="b"/>
                      <a:r>
                        <a:rPr lang="en-US" sz="600" b="1" i="0" u="none" strike="noStrike">
                          <a:latin typeface="Arial"/>
                        </a:rPr>
                        <a:t>IMPACT</a:t>
                      </a:r>
                      <a:endParaRPr lang="en-US" sz="400" b="0" i="0" u="none" strike="noStrike">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5153">
                <a:tc>
                  <a:txBody>
                    <a:bodyPr/>
                    <a:lstStyle/>
                    <a:p>
                      <a:pPr algn="l" fontAlgn="b"/>
                      <a:r>
                        <a:rPr lang="en-US" sz="400" b="0" i="0" u="none" strike="noStrike">
                          <a:latin typeface="Arial"/>
                        </a:rPr>
                        <a:t> </a:t>
                      </a:r>
                    </a:p>
                  </a:txBody>
                  <a:tcPr marL="0" marR="0" marT="0" marB="0" anchor="b">
                    <a:lnL>
                      <a:noFill/>
                    </a:lnL>
                    <a:lnR>
                      <a:noFill/>
                    </a:lnR>
                    <a:lnT>
                      <a:noFill/>
                    </a:lnT>
                    <a:lnB>
                      <a:noFill/>
                    </a:lnB>
                    <a:solidFill>
                      <a:srgbClr val="BFBFBF"/>
                    </a:solidFill>
                  </a:tcPr>
                </a:tc>
                <a:tc>
                  <a:txBody>
                    <a:bodyPr/>
                    <a:lstStyle/>
                    <a:p>
                      <a:pPr algn="l" fontAlgn="b"/>
                      <a:r>
                        <a:rPr lang="en-US" sz="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rowSpan="2">
                  <a:txBody>
                    <a:bodyPr/>
                    <a:lstStyle/>
                    <a:p>
                      <a:pPr algn="ctr" fontAlgn="ctr"/>
                      <a:r>
                        <a:rPr lang="en-US" sz="700" b="1" i="0" u="none" strike="noStrike" dirty="0">
                          <a:latin typeface="Arial"/>
                        </a:rPr>
                        <a:t>High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rowSpan="2">
                  <a:txBody>
                    <a:bodyPr/>
                    <a:lstStyle/>
                    <a:p>
                      <a:pPr algn="ctr" fontAlgn="ctr"/>
                      <a:r>
                        <a:rPr lang="en-US" sz="700" b="1" i="0" u="none" strike="noStrike" dirty="0">
                          <a:latin typeface="Arial"/>
                        </a:rPr>
                        <a:t>Medium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US" sz="700" b="1" i="0" u="none" strike="noStrike">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43102">
                <a:tc>
                  <a:txBody>
                    <a:bodyPr/>
                    <a:lstStyle/>
                    <a:p>
                      <a:pPr algn="l" fontAlgn="b"/>
                      <a:r>
                        <a:rPr lang="en-US" sz="4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12533">
                <a:tc rowSpan="17">
                  <a:txBody>
                    <a:bodyPr/>
                    <a:lstStyle/>
                    <a:p>
                      <a:pPr algn="l" fontAlgn="b"/>
                      <a:r>
                        <a:rPr lang="en-US" sz="600" b="1" i="0" u="none" strike="noStrike">
                          <a:latin typeface="Arial"/>
                        </a:rPr>
                        <a:t>CONTROL</a:t>
                      </a:r>
                      <a:endParaRPr lang="en-US" sz="400" b="0" i="0" u="none" strike="noStrike">
                        <a:latin typeface="Arial"/>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fontAlgn="ctr"/>
                      <a:r>
                        <a:rPr lang="en-US" sz="400" b="1" i="0" u="none" strike="noStrike" dirty="0">
                          <a:latin typeface="Arial"/>
                        </a:rPr>
                        <a:t>High</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l" fontAlgn="b"/>
                      <a:r>
                        <a:rPr lang="en-US" sz="700" b="0" i="0" u="none" strike="noStrike">
                          <a:latin typeface="Arial"/>
                        </a:rPr>
                        <a:t>Registration Errors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l" fontAlgn="ctr"/>
                      <a:r>
                        <a:rPr lang="en-US" sz="700" b="0" i="0" u="none" strike="noStrike" dirty="0">
                          <a:latin typeface="Arial"/>
                        </a:rPr>
                        <a:t>Providers Changing Status Orders Incorrectly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2533">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Residents changing Orders at Discharge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ctr"/>
                      <a:r>
                        <a:rPr lang="en-US" sz="700" b="0" i="0" u="none" strike="noStrike" dirty="0">
                          <a:latin typeface="Arial"/>
                        </a:rPr>
                        <a:t>Providers not Aware of INPT criteria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26703">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ED to Inpt Providers Not Consulting One Another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l" fontAlgn="ctr"/>
                      <a:r>
                        <a:rPr lang="en-US" sz="7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27203">
                <a:tc vMerge="1">
                  <a:txBody>
                    <a:bodyPr/>
                    <a:lstStyle/>
                    <a:p>
                      <a:endParaRPr lang="en-US"/>
                    </a:p>
                  </a:txBody>
                  <a:tcPr/>
                </a:tc>
                <a:tc rowSpan="9">
                  <a:txBody>
                    <a:bodyPr/>
                    <a:lstStyle/>
                    <a:p>
                      <a:pPr algn="ctr" fontAlgn="ctr"/>
                      <a:r>
                        <a:rPr lang="en-US" sz="400" b="1" i="0" u="none" strike="noStrike">
                          <a:latin typeface="Arial"/>
                        </a:rPr>
                        <a:t>Medium</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ctr"/>
                      <a:r>
                        <a:rPr lang="en-US" sz="700" b="0" i="0" u="none" strike="noStrike">
                          <a:latin typeface="Arial"/>
                        </a:rPr>
                        <a:t>Ease of changing  Status with orders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dirty="0">
                          <a:latin typeface="Arial"/>
                        </a:rPr>
                        <a:t>Status Change to avoid D/C summary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2533">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ED Providers do not feel OBS/INPT their role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dirty="0">
                          <a:latin typeface="Arial"/>
                        </a:rPr>
                        <a:t>UR Availability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4405">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Doctors Not Calling  Executive  Health  Resources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dirty="0">
                          <a:latin typeface="Arial"/>
                        </a:rPr>
                        <a:t>HRM not notified timely Manner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35153">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Diagnositc departments closed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dirty="0">
                          <a:latin typeface="Arial"/>
                        </a:rPr>
                        <a:t>Social Issues/Social </a:t>
                      </a:r>
                      <a:r>
                        <a:rPr lang="en-US" sz="700" b="0" i="0" u="none" strike="noStrike" dirty="0" smtClean="0">
                          <a:latin typeface="Arial"/>
                        </a:rPr>
                        <a:t>patients </a:t>
                      </a:r>
                      <a:r>
                        <a:rPr lang="en-US" sz="700" b="0" i="0" u="none" strike="noStrike" dirty="0">
                          <a:latin typeface="Arial"/>
                        </a:rPr>
                        <a:t>put in a bed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26703">
                <a:tc vMerge="1">
                  <a:txBody>
                    <a:bodyPr/>
                    <a:lstStyle/>
                    <a:p>
                      <a:endParaRPr lang="en-US"/>
                    </a:p>
                  </a:txBody>
                  <a:tcPr/>
                </a:tc>
                <a:tc vMerge="1">
                  <a:txBody>
                    <a:bodyPr/>
                    <a:lstStyle/>
                    <a:p>
                      <a:endParaRPr lang="en-US"/>
                    </a:p>
                  </a:txBody>
                  <a:tcPr/>
                </a:tc>
                <a:tc>
                  <a:txBody>
                    <a:bodyPr/>
                    <a:lstStyle/>
                    <a:p>
                      <a:pPr algn="l" fontAlgn="ctr"/>
                      <a:r>
                        <a:rPr lang="en-US" sz="700" b="0" i="0" u="none" strike="noStrike" dirty="0">
                          <a:latin typeface="Arial"/>
                        </a:rPr>
                        <a:t>MD/Residents think OBS is always 23 hours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dirty="0">
                          <a:latin typeface="Arial"/>
                        </a:rPr>
                        <a:t>Labs/Ancillary services- No priority for OBS  patients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35153">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Providers refuse to change to INPT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dirty="0">
                          <a:latin typeface="Arial"/>
                        </a:rPr>
                        <a:t>Multiple Status Change Orders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27203">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ED doc rush for bed request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dirty="0">
                          <a:latin typeface="Arial"/>
                        </a:rPr>
                        <a:t>Too many steps in the ED to enter orders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26703">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OBS status does not appear on Provider census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27203">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Poor provder documentation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35153">
                <a:tc vMerge="1">
                  <a:txBody>
                    <a:bodyPr/>
                    <a:lstStyle/>
                    <a:p>
                      <a:endParaRPr lang="en-US"/>
                    </a:p>
                  </a:txBody>
                  <a:tcPr/>
                </a:tc>
                <a:tc rowSpan="5">
                  <a:txBody>
                    <a:bodyPr/>
                    <a:lstStyle/>
                    <a:p>
                      <a:pPr algn="ctr" fontAlgn="ctr"/>
                      <a:r>
                        <a:rPr lang="en-US" sz="400" b="1" i="0" u="none" strike="noStrike">
                          <a:latin typeface="Arial"/>
                        </a:rPr>
                        <a:t>Low</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en-US" sz="700" b="0" i="0" u="none" strike="noStrike">
                          <a:latin typeface="Arial"/>
                        </a:rPr>
                        <a:t>CMS guidelines unclear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700" b="0" i="0" u="none" strike="noStrike" dirty="0">
                          <a:latin typeface="Arial"/>
                        </a:rPr>
                        <a:t>Timid decision making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700" b="0" i="0" u="none" strike="noStrike">
                          <a:latin typeface="Arial"/>
                        </a:rPr>
                        <a:t>Meditech Downtime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35153">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2 Midnight rule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700" b="0" i="0" u="none" strike="noStrike" dirty="0">
                          <a:latin typeface="Arial"/>
                        </a:rPr>
                        <a:t>OBS patients located on every 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2533">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Bed Request tied to the order in the 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700" b="0" i="0" u="none" strike="noStrike" dirty="0">
                          <a:latin typeface="Arial"/>
                        </a:rPr>
                        <a:t>Insurance only </a:t>
                      </a:r>
                      <a:r>
                        <a:rPr lang="en-US" sz="700" b="0" i="0" u="none" strike="noStrike" dirty="0" smtClean="0">
                          <a:latin typeface="Arial"/>
                        </a:rPr>
                        <a:t>approving </a:t>
                      </a:r>
                      <a:r>
                        <a:rPr lang="en-US" sz="700" b="0" i="0" u="none" strike="noStrike" dirty="0">
                          <a:latin typeface="Arial"/>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35153">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700" b="0" i="0" u="none" strike="noStrike" dirty="0">
                          <a:latin typeface="Arial"/>
                        </a:rPr>
                        <a:t>HRM hours of Operation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4405">
                <a:tc vMerge="1">
                  <a:txBody>
                    <a:bodyPr/>
                    <a:lstStyle/>
                    <a:p>
                      <a:endParaRPr lang="en-US"/>
                    </a:p>
                  </a:txBody>
                  <a:tcPr/>
                </a:tc>
                <a:tc vMerge="1">
                  <a:txBody>
                    <a:bodyPr/>
                    <a:lstStyle/>
                    <a:p>
                      <a:endParaRPr lang="en-US"/>
                    </a:p>
                  </a:txBody>
                  <a:tcPr/>
                </a:tc>
                <a:tc>
                  <a:txBody>
                    <a:bodyPr/>
                    <a:lstStyle/>
                    <a:p>
                      <a:pPr algn="l" fontAlgn="ctr"/>
                      <a:r>
                        <a:rPr lang="en-US" sz="7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700" b="0" i="0" u="none" strike="noStrike">
                          <a:latin typeface="Arial"/>
                        </a:rPr>
                        <a:t>No access to clinicla info ( Multiple Indepdent systems)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7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Tree>
    <p:extLst>
      <p:ext uri="{BB962C8B-B14F-4D97-AF65-F5344CB8AC3E}">
        <p14:creationId xmlns:p14="http://schemas.microsoft.com/office/powerpoint/2010/main" val="226612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title"/>
          </p:nvPr>
        </p:nvSpPr>
        <p:spPr/>
        <p:txBody>
          <a:bodyPr/>
          <a:lstStyle/>
          <a:p>
            <a:pPr eaLnBrk="1" hangingPunct="1"/>
            <a:r>
              <a:rPr lang="en-US" smtClean="0"/>
              <a:t>VA/NVA Analysis of VSM</a:t>
            </a:r>
          </a:p>
        </p:txBody>
      </p:sp>
      <p:sp>
        <p:nvSpPr>
          <p:cNvPr id="9" name="Rectangle 8"/>
          <p:cNvSpPr/>
          <p:nvPr/>
        </p:nvSpPr>
        <p:spPr>
          <a:xfrm>
            <a:off x="184018" y="1001851"/>
            <a:ext cx="7827784" cy="31700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Not applicable for our project. </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 were not evaluating </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measures or potential</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improvement</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process/cycle times </a:t>
            </a:r>
          </a:p>
        </p:txBody>
      </p:sp>
    </p:spTree>
    <p:extLst>
      <p:ext uri="{BB962C8B-B14F-4D97-AF65-F5344CB8AC3E}">
        <p14:creationId xmlns:p14="http://schemas.microsoft.com/office/powerpoint/2010/main" val="1193806814"/>
      </p:ext>
    </p:extLst>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5"/>
          <p:cNvSpPr>
            <a:spLocks noGrp="1" noChangeArrowheads="1"/>
          </p:cNvSpPr>
          <p:nvPr>
            <p:ph type="title"/>
          </p:nvPr>
        </p:nvSpPr>
        <p:spPr/>
        <p:txBody>
          <a:bodyPr/>
          <a:lstStyle/>
          <a:p>
            <a:pPr eaLnBrk="1" hangingPunct="1"/>
            <a:r>
              <a:rPr lang="en-US" dirty="0" smtClean="0"/>
              <a:t>Potential Xs—Theories To Be Tested</a:t>
            </a:r>
          </a:p>
        </p:txBody>
      </p:sp>
      <p:sp>
        <p:nvSpPr>
          <p:cNvPr id="36867" name="Rectangle 4"/>
          <p:cNvSpPr>
            <a:spLocks noGrp="1" noChangeArrowheads="1"/>
          </p:cNvSpPr>
          <p:nvPr>
            <p:ph type="body" idx="1"/>
          </p:nvPr>
        </p:nvSpPr>
        <p:spPr/>
        <p:txBody>
          <a:bodyPr/>
          <a:lstStyle/>
          <a:p>
            <a:pPr marL="0" indent="0" eaLnBrk="1" hangingPunct="1"/>
            <a:r>
              <a:rPr lang="en-US" sz="1800" dirty="0" smtClean="0"/>
              <a:t>X</a:t>
            </a:r>
            <a:r>
              <a:rPr lang="en-US" sz="1800" baseline="-25000" dirty="0" smtClean="0"/>
              <a:t>1</a:t>
            </a:r>
            <a:r>
              <a:rPr lang="en-US" sz="1800" dirty="0" smtClean="0"/>
              <a:t>: </a:t>
            </a:r>
            <a:r>
              <a:rPr lang="en-US" sz="1800" dirty="0"/>
              <a:t>Variability in UR coverage impacts reviews completed.</a:t>
            </a:r>
          </a:p>
          <a:p>
            <a:pPr marL="0" indent="0" eaLnBrk="1" hangingPunct="1"/>
            <a:endParaRPr lang="en-US" sz="1800" dirty="0" smtClean="0"/>
          </a:p>
          <a:p>
            <a:pPr marL="0" indent="0" eaLnBrk="1" hangingPunct="1"/>
            <a:r>
              <a:rPr lang="en-US" sz="1800" dirty="0" smtClean="0"/>
              <a:t>X</a:t>
            </a:r>
            <a:r>
              <a:rPr lang="en-US" sz="1800" baseline="-25000" dirty="0" smtClean="0"/>
              <a:t>2: </a:t>
            </a:r>
            <a:r>
              <a:rPr lang="en-US" sz="1800" dirty="0" smtClean="0"/>
              <a:t>Variability in processing the orders in Patient Access impacts correct patient status.(CE diagram, process map) </a:t>
            </a:r>
            <a:endParaRPr lang="en-US" sz="1800" baseline="-25000" dirty="0" smtClean="0"/>
          </a:p>
          <a:p>
            <a:pPr marL="0" indent="0" eaLnBrk="1" hangingPunct="1"/>
            <a:endParaRPr lang="en-US" sz="1800" dirty="0" smtClean="0"/>
          </a:p>
          <a:p>
            <a:pPr marL="0" indent="0" eaLnBrk="1" hangingPunct="1"/>
            <a:r>
              <a:rPr lang="en-US" sz="1800" dirty="0" smtClean="0"/>
              <a:t>X</a:t>
            </a:r>
            <a:r>
              <a:rPr lang="en-US" sz="1800" baseline="-25000" dirty="0" smtClean="0"/>
              <a:t>2</a:t>
            </a:r>
            <a:r>
              <a:rPr lang="en-US" sz="1800" dirty="0"/>
              <a:t>:  Residents Changing Orders at </a:t>
            </a:r>
            <a:r>
              <a:rPr lang="en-US" sz="1800" dirty="0" smtClean="0"/>
              <a:t>Discharge </a:t>
            </a:r>
            <a:r>
              <a:rPr lang="en-US" sz="1800" dirty="0"/>
              <a:t>impacts correct status assignment </a:t>
            </a:r>
            <a:r>
              <a:rPr lang="en-US" sz="1800" dirty="0" smtClean="0"/>
              <a:t>(CE diagram, FMEA)</a:t>
            </a:r>
          </a:p>
          <a:p>
            <a:pPr marL="0" indent="0" eaLnBrk="1" hangingPunct="1"/>
            <a:endParaRPr lang="en-US" sz="1800" dirty="0" smtClean="0"/>
          </a:p>
          <a:p>
            <a:pPr marL="0" indent="0" eaLnBrk="1" hangingPunct="1"/>
            <a:r>
              <a:rPr lang="en-US" sz="1800" dirty="0" smtClean="0"/>
              <a:t>X</a:t>
            </a:r>
            <a:r>
              <a:rPr lang="en-US" sz="1800" baseline="-25000" dirty="0" smtClean="0"/>
              <a:t>3</a:t>
            </a:r>
            <a:r>
              <a:rPr lang="en-US" sz="1800" dirty="0"/>
              <a:t>:  ED MD to Attending communication </a:t>
            </a:r>
            <a:r>
              <a:rPr lang="en-US" sz="1800" dirty="0" smtClean="0"/>
              <a:t>deficits impacts </a:t>
            </a:r>
            <a:r>
              <a:rPr lang="en-US" sz="1800" dirty="0"/>
              <a:t>correct status </a:t>
            </a:r>
            <a:r>
              <a:rPr lang="en-US" sz="1800" dirty="0" smtClean="0"/>
              <a:t>assignment. (CE diagram, FMEA, process map)</a:t>
            </a:r>
            <a:endParaRPr lang="en-US" sz="1800" dirty="0"/>
          </a:p>
          <a:p>
            <a:pPr marL="0" indent="0" eaLnBrk="1" hangingPunct="1"/>
            <a:endParaRPr lang="en-US" sz="1800" dirty="0" smtClean="0"/>
          </a:p>
        </p:txBody>
      </p:sp>
    </p:spTree>
    <p:extLst>
      <p:ext uri="{BB962C8B-B14F-4D97-AF65-F5344CB8AC3E}">
        <p14:creationId xmlns:p14="http://schemas.microsoft.com/office/powerpoint/2010/main" val="3376419196"/>
      </p:ext>
    </p:extLst>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smtClean="0"/>
              <a:t>Data Collection Plan for Analyze Phase</a:t>
            </a:r>
          </a:p>
        </p:txBody>
      </p:sp>
      <p:graphicFrame>
        <p:nvGraphicFramePr>
          <p:cNvPr id="43073" name="Object 65"/>
          <p:cNvGraphicFramePr>
            <a:graphicFrameLocks noChangeAspect="1"/>
          </p:cNvGraphicFramePr>
          <p:nvPr/>
        </p:nvGraphicFramePr>
        <p:xfrm>
          <a:off x="698500" y="1085850"/>
          <a:ext cx="7721600" cy="614363"/>
        </p:xfrm>
        <a:graphic>
          <a:graphicData uri="http://schemas.openxmlformats.org/presentationml/2006/ole">
            <mc:AlternateContent xmlns:mc="http://schemas.openxmlformats.org/markup-compatibility/2006">
              <mc:Choice xmlns:v="urn:schemas-microsoft-com:vml" Requires="v">
                <p:oleObj spid="_x0000_s2066" name="Worksheet" r:id="rId3" imgW="7724948" imgH="819073" progId="Excel.Sheet.8">
                  <p:embed/>
                </p:oleObj>
              </mc:Choice>
              <mc:Fallback>
                <p:oleObj name="Worksheet" r:id="rId3" imgW="7724948" imgH="81907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1085850"/>
                        <a:ext cx="772160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30972300"/>
              </p:ext>
            </p:extLst>
          </p:nvPr>
        </p:nvGraphicFramePr>
        <p:xfrm>
          <a:off x="990600" y="1028700"/>
          <a:ext cx="7315201" cy="3600450"/>
        </p:xfrm>
        <a:graphic>
          <a:graphicData uri="http://schemas.openxmlformats.org/drawingml/2006/table">
            <a:tbl>
              <a:tblPr/>
              <a:tblGrid>
                <a:gridCol w="387700"/>
                <a:gridCol w="1541783"/>
                <a:gridCol w="1646972"/>
                <a:gridCol w="1202169"/>
                <a:gridCol w="1202169"/>
                <a:gridCol w="1334408"/>
              </a:tblGrid>
              <a:tr h="175802">
                <a:tc gridSpan="2">
                  <a:txBody>
                    <a:bodyPr/>
                    <a:lstStyle/>
                    <a:p>
                      <a:pPr algn="l" fontAlgn="b"/>
                      <a:r>
                        <a:rPr lang="en-US" sz="800" b="1" i="0" u="none" strike="noStrike" dirty="0">
                          <a:solidFill>
                            <a:srgbClr val="FFFFFF"/>
                          </a:solidFill>
                          <a:latin typeface="Arial"/>
                        </a:rPr>
                        <a:t>Theory Test Plan</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hMerge="1">
                  <a:txBody>
                    <a:bodyPr/>
                    <a:lstStyle/>
                    <a:p>
                      <a:endParaRPr lang="en-US"/>
                    </a:p>
                  </a:txBody>
                  <a:tcPr/>
                </a:tc>
                <a:tc>
                  <a:txBody>
                    <a:bodyPr/>
                    <a:lstStyle/>
                    <a:p>
                      <a:pPr algn="l" fontAlgn="b"/>
                      <a:r>
                        <a:rPr lang="en-US" sz="600" b="0" i="0" u="none" strike="noStrike" dirty="0">
                          <a:solidFill>
                            <a:srgbClr val="FFFFFF"/>
                          </a:solidFill>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l" fontAlgn="b"/>
                      <a:r>
                        <a:rPr lang="en-US" sz="600" b="0" i="0" u="none" strike="noStrike">
                          <a:solidFill>
                            <a:srgbClr val="FFFFFF"/>
                          </a:solidFill>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l" fontAlgn="b"/>
                      <a:r>
                        <a:rPr lang="en-US" sz="600" b="0" i="0" u="none" strike="noStrike">
                          <a:solidFill>
                            <a:srgbClr val="FFFFFF"/>
                          </a:solidFill>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l" fontAlgn="b"/>
                      <a:r>
                        <a:rPr lang="en-US" sz="600" b="0" i="0" u="none" strike="noStrike" dirty="0">
                          <a:solidFill>
                            <a:srgbClr val="FFFFFF"/>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r>
              <a:tr h="689149">
                <a:tc>
                  <a:txBody>
                    <a:bodyPr/>
                    <a:lstStyle/>
                    <a:p>
                      <a:pPr algn="l" fontAlgn="b"/>
                      <a:r>
                        <a:rPr lang="en-US" sz="600" b="1" i="0" u="none" strike="noStrike" dirty="0">
                          <a:latin typeface="Arial"/>
                        </a:rPr>
                        <a:t>Ref.</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600" b="1" i="0" u="none" strike="noStrike">
                          <a:latin typeface="Arial"/>
                        </a:rPr>
                        <a:t>Theories To Be Tested (Selected From The C-E Diagram, and/or Impact Control Matrix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1" i="0" u="none" strike="noStrike" dirty="0">
                          <a:latin typeface="Arial"/>
                        </a:rPr>
                        <a:t>Data Required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1" i="0" u="none" strike="noStrike">
                          <a:latin typeface="Arial"/>
                        </a:rPr>
                        <a:t>Tools To Be Used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1" i="0" u="none" strike="noStrike">
                          <a:latin typeface="Arial"/>
                        </a:rPr>
                        <a:t>Results that will support theory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1" i="0" u="none" strike="noStrike">
                          <a:latin typeface="Arial"/>
                        </a:rPr>
                        <a:t>Results that will rule out theory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89149">
                <a:tc>
                  <a:txBody>
                    <a:bodyPr/>
                    <a:lstStyle/>
                    <a:p>
                      <a:pPr algn="ctr" fontAlgn="ctr"/>
                      <a:r>
                        <a:rPr lang="en-US" sz="600" b="0"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600" b="0" i="0" u="none" strike="noStrike" dirty="0" smtClean="0">
                          <a:latin typeface="Arial"/>
                        </a:rPr>
                        <a:t>Variability</a:t>
                      </a:r>
                      <a:r>
                        <a:rPr lang="en-US" sz="600" b="0" i="0" u="none" strike="noStrike" baseline="0" dirty="0" smtClean="0">
                          <a:latin typeface="Arial"/>
                        </a:rPr>
                        <a:t> in UR coverage impacts reviews completed.</a:t>
                      </a:r>
                      <a:endParaRPr lang="en-US" sz="600" b="0"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latin typeface="Arial"/>
                        </a:rPr>
                        <a:t>The number of patients admitted  after 10 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Line Chart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greater than 50% of pateints are admitted after 10 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less than 50 % of pateitns are admitted after 10 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217">
                <a:tc>
                  <a:txBody>
                    <a:bodyPr/>
                    <a:lstStyle/>
                    <a:p>
                      <a:pPr algn="ctr" fontAlgn="ctr"/>
                      <a:r>
                        <a:rPr lang="en-US" sz="600" b="0" i="0" u="none" strike="noStrike">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600" b="0" i="0" u="none" strike="noStrike">
                          <a:latin typeface="Arial"/>
                        </a:rPr>
                        <a:t>Variability in processing the orders in Patient Access impacts correct patient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latin typeface="Arial"/>
                        </a:rPr>
                        <a:t>The number of patients registered incorrectly as 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Bar Chart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Greater than 3 patients per day on observation list that had inpatient orders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Less than 3 patients per day on observation list that had inpatient orders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97731">
                <a:tc>
                  <a:txBody>
                    <a:bodyPr/>
                    <a:lstStyle/>
                    <a:p>
                      <a:pPr algn="ctr" fontAlgn="ctr"/>
                      <a:r>
                        <a:rPr lang="en-US" sz="600" b="0"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latin typeface="Arial"/>
                        </a:rPr>
                        <a:t>Changing Orders without 2nd level review and at </a:t>
                      </a:r>
                      <a:r>
                        <a:rPr lang="en-US" sz="600" b="0" i="0" u="none" strike="noStrike" dirty="0" smtClean="0">
                          <a:latin typeface="Arial"/>
                        </a:rPr>
                        <a:t>discharge impacts</a:t>
                      </a:r>
                      <a:r>
                        <a:rPr lang="en-US" sz="600" b="0" i="0" u="none" strike="noStrike" baseline="0" dirty="0" smtClean="0">
                          <a:latin typeface="Arial"/>
                        </a:rPr>
                        <a:t> accurate patient status</a:t>
                      </a:r>
                      <a:r>
                        <a:rPr lang="en-US" sz="600" b="0" i="0" u="none" strike="noStrike" dirty="0" smtClean="0">
                          <a:latin typeface="Arial"/>
                        </a:rPr>
                        <a:t>.</a:t>
                      </a:r>
                      <a:endParaRPr lang="en-US" sz="600" b="0"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Number of patients with a status order change from inpatient to observation without a 2nd level review.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Bar Chart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Greater than 10% of patients with a status order change without a 2nd level review and at discharge.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Less than 10% of patients with a status order change without a 2nd level review and at discharge.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63402">
                <a:tc>
                  <a:txBody>
                    <a:bodyPr/>
                    <a:lstStyle/>
                    <a:p>
                      <a:pPr algn="ctr" fontAlgn="ctr"/>
                      <a:r>
                        <a:rPr lang="en-US" sz="600" b="0" i="0" u="none" strike="noStrike">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600" b="0" i="0" u="none" strike="noStrike" dirty="0">
                          <a:latin typeface="Arial"/>
                        </a:rPr>
                        <a:t>ED MD to Attending communication impacts correct patient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The percent of patients admitted to observation status that met inpatient criteria where an ED to Attending communication was documented.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Bar Chart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latin typeface="Arial"/>
                        </a:rPr>
                        <a:t>Greater than 10% of patients that changed from observation to inpatient status with a ED MD to Attending communication.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latin typeface="Arial"/>
                        </a:rPr>
                        <a:t>Less than 10% of patients that changed from observation to inpatient status with a ED MD to Attending communication.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2349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p:txBody>
          <a:bodyPr/>
          <a:lstStyle/>
          <a:p>
            <a:pPr eaLnBrk="1" hangingPunct="1"/>
            <a:r>
              <a:rPr lang="en-US" smtClean="0"/>
              <a:t>Problem and Goal</a:t>
            </a:r>
          </a:p>
        </p:txBody>
      </p:sp>
      <p:sp>
        <p:nvSpPr>
          <p:cNvPr id="6148" name="Rectangle 6"/>
          <p:cNvSpPr>
            <a:spLocks noGrp="1" noChangeArrowheads="1"/>
          </p:cNvSpPr>
          <p:nvPr>
            <p:ph type="body" idx="1"/>
          </p:nvPr>
        </p:nvSpPr>
        <p:spPr/>
        <p:txBody>
          <a:bodyPr/>
          <a:lstStyle/>
          <a:p>
            <a:pPr marL="0" indent="0" eaLnBrk="1" hangingPunct="1"/>
            <a:r>
              <a:rPr lang="en-US" sz="1400" b="1" dirty="0" smtClean="0"/>
              <a:t>Problem Statement:</a:t>
            </a:r>
          </a:p>
          <a:p>
            <a:r>
              <a:rPr lang="en-US" sz="1400" b="1" dirty="0" smtClean="0"/>
              <a:t>Background: </a:t>
            </a:r>
            <a:r>
              <a:rPr lang="en-US" sz="1400" dirty="0" smtClean="0"/>
              <a:t>Patients given a room in the hospital receive a status of either “observation status” or “inpatient status.”  Patients given an inappropriate status create an opportunity for the hospital to lose revenue and/or reimbursement.  </a:t>
            </a:r>
            <a:endParaRPr lang="en-US" sz="1400" dirty="0"/>
          </a:p>
          <a:p>
            <a:endParaRPr lang="en-US" sz="1400" dirty="0" smtClean="0"/>
          </a:p>
          <a:p>
            <a:r>
              <a:rPr lang="en-US" sz="1400" dirty="0"/>
              <a:t>From </a:t>
            </a:r>
            <a:r>
              <a:rPr lang="en-US" sz="1400" dirty="0" smtClean="0"/>
              <a:t>October 1 – October 17, 2014  </a:t>
            </a:r>
            <a:r>
              <a:rPr lang="en-US" sz="1400" dirty="0"/>
              <a:t>the average number </a:t>
            </a:r>
            <a:r>
              <a:rPr lang="en-US" sz="1400" dirty="0" smtClean="0"/>
              <a:t>of patients on the daily observation list with a current full admit inpatient order was 15% (23/152).  The </a:t>
            </a:r>
            <a:r>
              <a:rPr lang="en-US" sz="1400" dirty="0"/>
              <a:t>impact of not assigning the correct status includes financial losses, patient flow issues and decreased patient and provider satisfaction</a:t>
            </a:r>
            <a:r>
              <a:rPr lang="en-US" sz="1400" dirty="0" smtClean="0"/>
              <a:t>.</a:t>
            </a:r>
          </a:p>
          <a:p>
            <a:endParaRPr lang="en-US" sz="1400" b="1" dirty="0" smtClean="0"/>
          </a:p>
          <a:p>
            <a:pPr marL="0" indent="0" eaLnBrk="1" hangingPunct="1"/>
            <a:r>
              <a:rPr lang="en-US" sz="1400" b="1" dirty="0" smtClean="0"/>
              <a:t>Goal Statement:</a:t>
            </a:r>
            <a:r>
              <a:rPr lang="en-US" sz="1400" dirty="0" smtClean="0"/>
              <a:t>  Achieve the following by July 31, 2015.</a:t>
            </a:r>
          </a:p>
          <a:p>
            <a:pPr marL="0" indent="0" eaLnBrk="1" hangingPunct="1"/>
            <a:r>
              <a:rPr lang="en-US" sz="1400" dirty="0"/>
              <a:t>Reduce the </a:t>
            </a:r>
            <a:r>
              <a:rPr lang="en-US" sz="1400" dirty="0" smtClean="0"/>
              <a:t>average number </a:t>
            </a:r>
            <a:r>
              <a:rPr lang="en-US" sz="1400" dirty="0"/>
              <a:t>of </a:t>
            </a:r>
            <a:r>
              <a:rPr lang="en-US" sz="1400" dirty="0" smtClean="0"/>
              <a:t>patients on the observation list with a full admit inpatient order from 15% to &lt;10%.</a:t>
            </a:r>
          </a:p>
        </p:txBody>
      </p:sp>
    </p:spTree>
    <p:extLst>
      <p:ext uri="{BB962C8B-B14F-4D97-AF65-F5344CB8AC3E}">
        <p14:creationId xmlns:p14="http://schemas.microsoft.com/office/powerpoint/2010/main" val="2831102951"/>
      </p:ext>
    </p:extLst>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dirty="0"/>
              <a:t>Test of Theories X</a:t>
            </a:r>
            <a:r>
              <a:rPr lang="en-US" baseline="-25000" dirty="0"/>
              <a:t>1</a:t>
            </a:r>
            <a:endParaRPr lang="en-US" baseline="-25000" dirty="0" smtClean="0"/>
          </a:p>
        </p:txBody>
      </p:sp>
      <p:sp>
        <p:nvSpPr>
          <p:cNvPr id="38916" name="Rectangle 3"/>
          <p:cNvSpPr>
            <a:spLocks noGrp="1" noChangeArrowheads="1"/>
          </p:cNvSpPr>
          <p:nvPr>
            <p:ph type="body" idx="1"/>
          </p:nvPr>
        </p:nvSpPr>
        <p:spPr>
          <a:xfrm>
            <a:off x="311700" y="1152475"/>
            <a:ext cx="5374725" cy="3416400"/>
          </a:xfrm>
        </p:spPr>
        <p:txBody>
          <a:bodyPr/>
          <a:lstStyle/>
          <a:p>
            <a:pPr marL="0" indent="0" eaLnBrk="1" hangingPunct="1"/>
            <a:r>
              <a:rPr lang="en-US" sz="1200" b="1" dirty="0" smtClean="0"/>
              <a:t>Theory 1:</a:t>
            </a:r>
            <a:r>
              <a:rPr lang="en-CA" sz="1200" dirty="0" smtClean="0"/>
              <a:t> </a:t>
            </a:r>
            <a:r>
              <a:rPr lang="en-US" sz="1200" dirty="0"/>
              <a:t>Variability in UR coverage impacts reviews completed.</a:t>
            </a:r>
          </a:p>
          <a:p>
            <a:pPr marL="0" indent="0" eaLnBrk="1" hangingPunct="1"/>
            <a:r>
              <a:rPr lang="en-US" sz="1200" dirty="0" smtClean="0"/>
              <a:t>Does UR Availability impact </a:t>
            </a:r>
            <a:r>
              <a:rPr lang="en-US" sz="1200" dirty="0"/>
              <a:t>the ability to move Observation patients to </a:t>
            </a:r>
            <a:r>
              <a:rPr lang="en-US" sz="1200" dirty="0" smtClean="0"/>
              <a:t>Inpatients?</a:t>
            </a:r>
            <a:endParaRPr lang="en-CA" sz="1200" dirty="0" smtClean="0"/>
          </a:p>
          <a:p>
            <a:pPr marL="0" indent="0" eaLnBrk="1" hangingPunct="1"/>
            <a:r>
              <a:rPr lang="en-CA" sz="1200" b="1" dirty="0" smtClean="0"/>
              <a:t>Analysis:  </a:t>
            </a:r>
            <a:r>
              <a:rPr lang="en-CA" sz="1200" dirty="0" smtClean="0"/>
              <a:t>Compare the percentage of patients admitted after 10 AM that would be reviewed by UR for correct status versus desirable proportion of 50%.</a:t>
            </a:r>
            <a:endParaRPr lang="en-CA" sz="1200" b="1" dirty="0" smtClean="0"/>
          </a:p>
          <a:p>
            <a:pPr marL="0" indent="0" eaLnBrk="1" hangingPunct="1"/>
            <a:endParaRPr lang="en-CA" sz="1200" b="1" dirty="0" smtClean="0"/>
          </a:p>
          <a:p>
            <a:pPr marL="0" indent="0" eaLnBrk="1" hangingPunct="1"/>
            <a:endParaRPr lang="en-CA" sz="1200" b="1" dirty="0" smtClean="0"/>
          </a:p>
          <a:p>
            <a:pPr marL="0" indent="0" eaLnBrk="1" hangingPunct="1"/>
            <a:endParaRPr lang="en-CA" sz="1200" b="1" dirty="0" smtClean="0"/>
          </a:p>
          <a:p>
            <a:pPr marL="0" indent="0" eaLnBrk="1" hangingPunct="1"/>
            <a:r>
              <a:rPr lang="en-CA" sz="1200" b="1" dirty="0" smtClean="0"/>
              <a:t>Statistical Conclusion:  </a:t>
            </a:r>
            <a:r>
              <a:rPr lang="en-CA" sz="1200" dirty="0" smtClean="0"/>
              <a:t>The percentage of patients who are admitted after 10 AM is statistically greater than the goal of 50% at the 95% confidence level</a:t>
            </a:r>
            <a:endParaRPr lang="en-CA" sz="1200" b="1" dirty="0" smtClean="0"/>
          </a:p>
          <a:p>
            <a:pPr marL="0" indent="0" eaLnBrk="1" hangingPunct="1"/>
            <a:r>
              <a:rPr lang="en-CA" sz="1200" b="1" dirty="0" smtClean="0"/>
              <a:t>Practical Conclusion:  </a:t>
            </a:r>
            <a:r>
              <a:rPr lang="en-CA" sz="1200" dirty="0" smtClean="0"/>
              <a:t>The number of patients that could receive a 1</a:t>
            </a:r>
            <a:r>
              <a:rPr lang="en-CA" sz="1200" baseline="30000" dirty="0" smtClean="0"/>
              <a:t>st</a:t>
            </a:r>
            <a:r>
              <a:rPr lang="en-CA" sz="1200" dirty="0" smtClean="0"/>
              <a:t> level UR on day one exceeds the desired threshold of 50%. Theory TRUE</a:t>
            </a:r>
            <a:endParaRPr lang="en-US" sz="1200" dirty="0" smtClean="0"/>
          </a:p>
        </p:txBody>
      </p:sp>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199" y="1200150"/>
            <a:ext cx="319122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885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of Theories X</a:t>
            </a:r>
            <a:r>
              <a:rPr lang="en-US" baseline="-25000" dirty="0" smtClean="0"/>
              <a:t>2</a:t>
            </a:r>
            <a:endParaRPr lang="en-US" dirty="0"/>
          </a:p>
        </p:txBody>
      </p:sp>
      <p:sp>
        <p:nvSpPr>
          <p:cNvPr id="3" name="Content Placeholder 2"/>
          <p:cNvSpPr>
            <a:spLocks noGrp="1"/>
          </p:cNvSpPr>
          <p:nvPr>
            <p:ph type="body" idx="1"/>
          </p:nvPr>
        </p:nvSpPr>
        <p:spPr>
          <a:xfrm>
            <a:off x="311700" y="1152475"/>
            <a:ext cx="5555700" cy="3416400"/>
          </a:xfrm>
        </p:spPr>
        <p:txBody>
          <a:bodyPr/>
          <a:lstStyle/>
          <a:p>
            <a:pPr marL="0" indent="0" eaLnBrk="1" hangingPunct="1"/>
            <a:r>
              <a:rPr lang="en-US" sz="1100" b="1" dirty="0" smtClean="0"/>
              <a:t>Theory 2: </a:t>
            </a:r>
            <a:r>
              <a:rPr lang="en-US" sz="1100" dirty="0" smtClean="0"/>
              <a:t>Variability in processing the orders in Patient Access impacts correct patient status.(CE diagram, process map) </a:t>
            </a:r>
          </a:p>
          <a:p>
            <a:pPr marL="0" indent="0" eaLnBrk="1" hangingPunct="1"/>
            <a:r>
              <a:rPr lang="en-US" sz="1100" b="1" dirty="0" smtClean="0"/>
              <a:t>Question: </a:t>
            </a:r>
            <a:r>
              <a:rPr lang="en-US" sz="1100" dirty="0" smtClean="0"/>
              <a:t>Do the processes in Patient Access impact correct patient statuses?</a:t>
            </a:r>
            <a:endParaRPr lang="en-CA" sz="1100" dirty="0" smtClean="0"/>
          </a:p>
          <a:p>
            <a:pPr marL="0" indent="0" eaLnBrk="1" hangingPunct="1"/>
            <a:endParaRPr lang="en-CA" sz="1100" b="1" dirty="0" smtClean="0"/>
          </a:p>
          <a:p>
            <a:pPr marL="0" indent="0" eaLnBrk="1" hangingPunct="1"/>
            <a:r>
              <a:rPr lang="en-CA" sz="1100" b="1" dirty="0" smtClean="0"/>
              <a:t>Analysis:  </a:t>
            </a:r>
          </a:p>
          <a:p>
            <a:pPr marL="0" indent="0" eaLnBrk="1" hangingPunct="1"/>
            <a:endParaRPr lang="en-CA" sz="1100" b="1" dirty="0" smtClean="0"/>
          </a:p>
          <a:p>
            <a:pPr marL="0" indent="0" eaLnBrk="1" hangingPunct="1"/>
            <a:r>
              <a:rPr lang="en-CA" sz="1100" b="1" dirty="0" smtClean="0"/>
              <a:t>Statistical Conclusion: </a:t>
            </a:r>
            <a:r>
              <a:rPr lang="en-US" sz="1100" dirty="0" smtClean="0"/>
              <a:t>152 patients reviewed on the Observation list between 10/1-10/17.  23 (15%) had an order for INPT in the medical record (Source: Observation List and Meditech, n=152).</a:t>
            </a:r>
            <a:endParaRPr lang="en-CA" sz="1100" b="1" dirty="0" smtClean="0"/>
          </a:p>
          <a:p>
            <a:pPr marL="0" indent="0" eaLnBrk="1" hangingPunct="1"/>
            <a:r>
              <a:rPr lang="en-CA" sz="1100" b="1" dirty="0" smtClean="0"/>
              <a:t>Practical Conclusion:  </a:t>
            </a:r>
            <a:r>
              <a:rPr lang="en-CA" sz="1100" dirty="0" smtClean="0"/>
              <a:t>Processes are different for Registration and in the ED. Multiple people were printing to the printer with all the orders, increasing the likelihood for registration errors and missed orders. Theory TRUE</a:t>
            </a:r>
            <a:endParaRPr lang="en-US" sz="12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276350"/>
            <a:ext cx="3137693" cy="186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22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dirty="0"/>
              <a:t>Test of Theories </a:t>
            </a:r>
            <a:r>
              <a:rPr lang="en-US" dirty="0" smtClean="0"/>
              <a:t>X</a:t>
            </a:r>
            <a:r>
              <a:rPr lang="en-US" baseline="-25000" dirty="0"/>
              <a:t>3</a:t>
            </a:r>
            <a:endParaRPr lang="en-US" baseline="-25000" dirty="0" smtClean="0"/>
          </a:p>
        </p:txBody>
      </p:sp>
      <p:sp>
        <p:nvSpPr>
          <p:cNvPr id="38916" name="Rectangle 3"/>
          <p:cNvSpPr>
            <a:spLocks noGrp="1" noChangeArrowheads="1"/>
          </p:cNvSpPr>
          <p:nvPr>
            <p:ph type="body" idx="1"/>
          </p:nvPr>
        </p:nvSpPr>
        <p:spPr>
          <a:xfrm>
            <a:off x="311700" y="1152475"/>
            <a:ext cx="5098500" cy="3416400"/>
          </a:xfrm>
        </p:spPr>
        <p:txBody>
          <a:bodyPr/>
          <a:lstStyle/>
          <a:p>
            <a:pPr marL="0" indent="0" eaLnBrk="1" hangingPunct="1"/>
            <a:r>
              <a:rPr lang="en-US" sz="1100" b="1" dirty="0" smtClean="0"/>
              <a:t>Theory 3:</a:t>
            </a:r>
            <a:r>
              <a:rPr lang="en-CA" sz="1100" dirty="0" smtClean="0"/>
              <a:t> </a:t>
            </a:r>
            <a:r>
              <a:rPr lang="en-US" sz="1100" dirty="0" smtClean="0"/>
              <a:t> </a:t>
            </a:r>
            <a:r>
              <a:rPr lang="en-US" sz="1100" dirty="0"/>
              <a:t>Changing Orders without 2nd level review and at </a:t>
            </a:r>
            <a:r>
              <a:rPr lang="en-US" sz="1100" dirty="0" smtClean="0"/>
              <a:t>discharge impacts Correct Patient status.</a:t>
            </a:r>
          </a:p>
          <a:p>
            <a:pPr marL="0" indent="0" eaLnBrk="1" hangingPunct="1"/>
            <a:r>
              <a:rPr lang="en-US" sz="1100" b="1" dirty="0" smtClean="0"/>
              <a:t>Question</a:t>
            </a:r>
            <a:r>
              <a:rPr lang="en-US" sz="1100" dirty="0" smtClean="0"/>
              <a:t>: Does Changing orders without a 2</a:t>
            </a:r>
            <a:r>
              <a:rPr lang="en-US" sz="1100" baseline="30000" dirty="0" smtClean="0"/>
              <a:t>nd</a:t>
            </a:r>
            <a:r>
              <a:rPr lang="en-US" sz="1100" dirty="0" smtClean="0"/>
              <a:t> level affect Observation rate and accuracy of Patient Status?</a:t>
            </a:r>
            <a:endParaRPr lang="en-CA" sz="1100" dirty="0" smtClean="0"/>
          </a:p>
          <a:p>
            <a:pPr marL="0" indent="0" eaLnBrk="1" hangingPunct="1"/>
            <a:r>
              <a:rPr lang="en-CA" sz="1100" b="1" dirty="0" smtClean="0"/>
              <a:t>Analysis:</a:t>
            </a:r>
            <a:r>
              <a:rPr lang="en-CA" sz="1100" dirty="0" smtClean="0"/>
              <a:t>  Determine the number of patients in inpatient status that are changed to observation status at discharge without 2</a:t>
            </a:r>
            <a:r>
              <a:rPr lang="en-CA" sz="1100" baseline="30000" dirty="0" smtClean="0"/>
              <a:t>nd</a:t>
            </a:r>
            <a:r>
              <a:rPr lang="en-CA" sz="1100" dirty="0" smtClean="0"/>
              <a:t> level review.</a:t>
            </a:r>
            <a:endParaRPr lang="en-CA" sz="1100" b="1" dirty="0" smtClean="0"/>
          </a:p>
          <a:p>
            <a:pPr marL="0" indent="0" eaLnBrk="1" hangingPunct="1"/>
            <a:endParaRPr lang="en-CA" sz="1100" b="1" dirty="0" smtClean="0"/>
          </a:p>
          <a:p>
            <a:r>
              <a:rPr lang="en-US" sz="1100" b="1" dirty="0" smtClean="0"/>
              <a:t>Test </a:t>
            </a:r>
            <a:r>
              <a:rPr lang="en-US" sz="1100" b="1" dirty="0"/>
              <a:t>and CI for One Proportion </a:t>
            </a:r>
            <a:r>
              <a:rPr lang="en-US" sz="1100" b="1" dirty="0" smtClean="0"/>
              <a:t>				</a:t>
            </a:r>
            <a:endParaRPr lang="en-US" sz="1100" b="1" dirty="0"/>
          </a:p>
          <a:p>
            <a:r>
              <a:rPr lang="en-US" sz="1050" dirty="0" smtClean="0"/>
              <a:t>Test </a:t>
            </a:r>
            <a:r>
              <a:rPr lang="en-US" sz="1050" dirty="0"/>
              <a:t>of p = 0.1 vs p &gt; 0.1</a:t>
            </a:r>
          </a:p>
          <a:p>
            <a:r>
              <a:rPr lang="en-US" sz="1050" dirty="0" smtClean="0"/>
              <a:t>Exact</a:t>
            </a:r>
            <a:endParaRPr lang="en-US" sz="1050" dirty="0"/>
          </a:p>
          <a:p>
            <a:r>
              <a:rPr lang="en-US" sz="1050" dirty="0"/>
              <a:t>Sample   X    N  Sample p  95% Lower Bound  P-Value</a:t>
            </a:r>
          </a:p>
          <a:p>
            <a:r>
              <a:rPr lang="en-US" sz="1050" dirty="0"/>
              <a:t>1       20  112  0.178571         0.121596    </a:t>
            </a:r>
            <a:r>
              <a:rPr lang="en-US" sz="1050" dirty="0" smtClean="0"/>
              <a:t>0.008</a:t>
            </a:r>
            <a:endParaRPr lang="en-CA" sz="1050" b="1" dirty="0" smtClean="0"/>
          </a:p>
          <a:p>
            <a:pPr marL="0" indent="0" eaLnBrk="1" hangingPunct="1"/>
            <a:endParaRPr lang="en-CA" sz="1100" b="1" dirty="0" smtClean="0"/>
          </a:p>
          <a:p>
            <a:pPr marL="0" indent="0" eaLnBrk="1" hangingPunct="1"/>
            <a:r>
              <a:rPr lang="en-CA" sz="1100" b="1" dirty="0" smtClean="0"/>
              <a:t>Statistical Conclusion:  </a:t>
            </a:r>
            <a:r>
              <a:rPr lang="en-CA" sz="1100" dirty="0" smtClean="0"/>
              <a:t>The proportion of patients changed from inpatient to observation without approval is greater than 10% at a 95% confidence level (p value = 0.008).</a:t>
            </a:r>
            <a:endParaRPr lang="en-CA" sz="1100" b="1" dirty="0" smtClean="0"/>
          </a:p>
          <a:p>
            <a:pPr marL="0" indent="0" eaLnBrk="1" hangingPunct="1"/>
            <a:r>
              <a:rPr lang="en-CA" sz="1100" b="1" dirty="0" smtClean="0"/>
              <a:t>Practical Conclusion:  </a:t>
            </a:r>
            <a:r>
              <a:rPr lang="en-US" sz="1100" dirty="0" smtClean="0"/>
              <a:t>Providers are changing the status from inpatient to observation status more than expected or desired. Theory TRUE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1" y="1200150"/>
            <a:ext cx="3428999" cy="154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61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dirty="0"/>
              <a:t>Test of Theories </a:t>
            </a:r>
            <a:r>
              <a:rPr lang="en-US" dirty="0" smtClean="0"/>
              <a:t>X</a:t>
            </a:r>
            <a:r>
              <a:rPr lang="en-US" baseline="-25000" dirty="0"/>
              <a:t>4</a:t>
            </a:r>
            <a:endParaRPr lang="en-US" baseline="-25000" dirty="0" smtClean="0"/>
          </a:p>
        </p:txBody>
      </p:sp>
      <p:sp>
        <p:nvSpPr>
          <p:cNvPr id="38916" name="Rectangle 3"/>
          <p:cNvSpPr>
            <a:spLocks noGrp="1" noChangeArrowheads="1"/>
          </p:cNvSpPr>
          <p:nvPr>
            <p:ph type="body" idx="1"/>
          </p:nvPr>
        </p:nvSpPr>
        <p:spPr/>
        <p:txBody>
          <a:bodyPr/>
          <a:lstStyle/>
          <a:p>
            <a:pPr marL="0" indent="0" eaLnBrk="1" hangingPunct="1"/>
            <a:r>
              <a:rPr lang="en-US" sz="1200" b="1" dirty="0" smtClean="0"/>
              <a:t>Theory 4:</a:t>
            </a:r>
            <a:r>
              <a:rPr lang="en-CA" sz="1200" dirty="0" smtClean="0"/>
              <a:t> </a:t>
            </a:r>
            <a:r>
              <a:rPr lang="en-US" sz="1200" dirty="0"/>
              <a:t>ED MD to Attending communication </a:t>
            </a:r>
            <a:r>
              <a:rPr lang="en-US" sz="1200" dirty="0" smtClean="0"/>
              <a:t>impacts the correct </a:t>
            </a:r>
            <a:r>
              <a:rPr lang="en-US" sz="1200" dirty="0"/>
              <a:t>status order</a:t>
            </a:r>
            <a:r>
              <a:rPr lang="en-US" sz="1200" dirty="0" smtClean="0"/>
              <a:t>.</a:t>
            </a:r>
            <a:endParaRPr lang="en-CA" sz="1200" dirty="0" smtClean="0"/>
          </a:p>
          <a:p>
            <a:pPr marL="0" indent="0" eaLnBrk="1" hangingPunct="1"/>
            <a:r>
              <a:rPr lang="en-CA" sz="1200" b="1" dirty="0" smtClean="0"/>
              <a:t>Analysis:</a:t>
            </a:r>
            <a:r>
              <a:rPr lang="en-CA" sz="1200" dirty="0" smtClean="0"/>
              <a:t>  What percent of observation patients with ED MD to Attending communication documentation met inpatient criteria at 1</a:t>
            </a:r>
            <a:r>
              <a:rPr lang="en-CA" sz="1200" baseline="30000" dirty="0" smtClean="0"/>
              <a:t>st</a:t>
            </a:r>
            <a:r>
              <a:rPr lang="en-CA" sz="1200" dirty="0" smtClean="0"/>
              <a:t> level review.</a:t>
            </a:r>
          </a:p>
          <a:p>
            <a:pPr marL="0" indent="0" eaLnBrk="1" hangingPunct="1"/>
            <a:endParaRPr lang="en-CA" sz="1200" b="1" dirty="0"/>
          </a:p>
          <a:p>
            <a:r>
              <a:rPr lang="en-US" sz="1200" b="1" dirty="0"/>
              <a:t>Test and CI for One Proportion </a:t>
            </a:r>
          </a:p>
          <a:p>
            <a:r>
              <a:rPr lang="en-US" sz="1100" dirty="0" smtClean="0"/>
              <a:t>Test </a:t>
            </a:r>
            <a:r>
              <a:rPr lang="en-US" sz="1100" dirty="0"/>
              <a:t>of p = 0.1 vs p &gt; 0.1</a:t>
            </a:r>
          </a:p>
          <a:p>
            <a:r>
              <a:rPr lang="en-US" sz="1100" dirty="0" smtClean="0"/>
              <a:t>Exact</a:t>
            </a:r>
            <a:endParaRPr lang="en-US" sz="1100" dirty="0"/>
          </a:p>
          <a:p>
            <a:r>
              <a:rPr lang="en-US" sz="1100" dirty="0"/>
              <a:t>Sample   X   N  Sample p  95% Lower Bound  P-Value</a:t>
            </a:r>
          </a:p>
          <a:p>
            <a:r>
              <a:rPr lang="en-US" sz="1100" dirty="0"/>
              <a:t>1       17  25  0.680000         0.496358    0.000</a:t>
            </a:r>
          </a:p>
          <a:p>
            <a:pPr marL="0" indent="0" eaLnBrk="1" hangingPunct="1"/>
            <a:endParaRPr lang="en-CA" sz="1200" b="1" dirty="0" smtClean="0"/>
          </a:p>
          <a:p>
            <a:pPr marL="0" indent="0" eaLnBrk="1" hangingPunct="1"/>
            <a:r>
              <a:rPr lang="en-CA" sz="1200" b="1" dirty="0" smtClean="0"/>
              <a:t>Statistical Conclusion:  </a:t>
            </a:r>
            <a:r>
              <a:rPr lang="en-US" sz="1200" dirty="0"/>
              <a:t>Greater than 10% of patients that changed from observation to inpatient status with a ED </a:t>
            </a:r>
            <a:r>
              <a:rPr lang="en-US" sz="1200" dirty="0" smtClean="0"/>
              <a:t>MD to Attending MD communication at a 95% confidence level (p value = 0.00).</a:t>
            </a:r>
            <a:endParaRPr lang="en-CA" sz="1200" dirty="0" smtClean="0"/>
          </a:p>
          <a:p>
            <a:pPr marL="0" indent="0" eaLnBrk="1" hangingPunct="1"/>
            <a:r>
              <a:rPr lang="en-CA" sz="1200" b="1" dirty="0" smtClean="0"/>
              <a:t>Practical Conclusion:</a:t>
            </a:r>
            <a:r>
              <a:rPr lang="en-CA" sz="1200" dirty="0" smtClean="0"/>
              <a:t>  Out of 25 patients that met 1</a:t>
            </a:r>
            <a:r>
              <a:rPr lang="en-CA" sz="1200" baseline="30000" dirty="0" smtClean="0"/>
              <a:t>st</a:t>
            </a:r>
            <a:r>
              <a:rPr lang="en-CA" sz="1200" dirty="0" smtClean="0"/>
              <a:t> level review, 17 (68%) had a documented conversation between the ED Physician and the attending Physician.  A documented conversation does not necessarily lead to a correct status on admission.</a:t>
            </a:r>
            <a:endParaRPr lang="en-US" sz="1200" dirty="0" smtClean="0"/>
          </a:p>
        </p:txBody>
      </p:sp>
    </p:spTree>
    <p:extLst>
      <p:ext uri="{BB962C8B-B14F-4D97-AF65-F5344CB8AC3E}">
        <p14:creationId xmlns:p14="http://schemas.microsoft.com/office/powerpoint/2010/main" val="373845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title"/>
          </p:nvPr>
        </p:nvSpPr>
        <p:spPr/>
        <p:txBody>
          <a:bodyPr/>
          <a:lstStyle/>
          <a:p>
            <a:pPr eaLnBrk="1" hangingPunct="1"/>
            <a:r>
              <a:rPr lang="en-US" smtClean="0"/>
              <a:t>Summary of Testing Results</a:t>
            </a:r>
          </a:p>
        </p:txBody>
      </p:sp>
      <p:sp>
        <p:nvSpPr>
          <p:cNvPr id="45059" name="Rectangle 2"/>
          <p:cNvSpPr>
            <a:spLocks noGrp="1" noChangeArrowheads="1"/>
          </p:cNvSpPr>
          <p:nvPr>
            <p:ph type="body" idx="1"/>
          </p:nvPr>
        </p:nvSpPr>
        <p:spPr/>
        <p:txBody>
          <a:bodyPr/>
          <a:lstStyle/>
          <a:p>
            <a:pPr marL="0" indent="0" eaLnBrk="1" hangingPunct="1"/>
            <a:r>
              <a:rPr lang="en-US" sz="1800" dirty="0" smtClean="0"/>
              <a:t>X</a:t>
            </a:r>
            <a:r>
              <a:rPr lang="en-US" sz="1800" baseline="-25000" dirty="0" smtClean="0"/>
              <a:t>1</a:t>
            </a:r>
            <a:r>
              <a:rPr lang="en-US" sz="1800" dirty="0"/>
              <a:t>:  Variability in UR coverage impacts reviews completed</a:t>
            </a:r>
            <a:r>
              <a:rPr lang="en-US" sz="1800" dirty="0" smtClean="0"/>
              <a:t>. – </a:t>
            </a:r>
            <a:r>
              <a:rPr lang="en-US" sz="1800" dirty="0" smtClean="0">
                <a:solidFill>
                  <a:srgbClr val="00FF00"/>
                </a:solidFill>
              </a:rPr>
              <a:t>TRUE</a:t>
            </a:r>
          </a:p>
          <a:p>
            <a:pPr marL="0" indent="0" eaLnBrk="1" hangingPunct="1"/>
            <a:endParaRPr lang="en-CA" sz="1800" dirty="0"/>
          </a:p>
          <a:p>
            <a:pPr marL="0" indent="0" eaLnBrk="1" hangingPunct="1"/>
            <a:r>
              <a:rPr lang="en-US" sz="1800" dirty="0" smtClean="0"/>
              <a:t>X</a:t>
            </a:r>
            <a:r>
              <a:rPr lang="en-US" sz="1800" baseline="-25000" dirty="0" smtClean="0"/>
              <a:t>2: </a:t>
            </a:r>
            <a:r>
              <a:rPr lang="en-US" sz="1800" dirty="0" smtClean="0"/>
              <a:t>Variability in processing the orders in Patient Access impacts correct patient status.(CE diagram, process map) </a:t>
            </a:r>
            <a:r>
              <a:rPr lang="en-US" sz="1800" dirty="0" smtClean="0">
                <a:solidFill>
                  <a:srgbClr val="00FF00"/>
                </a:solidFill>
              </a:rPr>
              <a:t>TRUE</a:t>
            </a:r>
            <a:endParaRPr lang="en-US" sz="1800" dirty="0" smtClean="0"/>
          </a:p>
          <a:p>
            <a:pPr marL="0" indent="0" eaLnBrk="1" hangingPunct="1"/>
            <a:endParaRPr lang="en-US" sz="1800" baseline="-25000" dirty="0" smtClean="0"/>
          </a:p>
          <a:p>
            <a:pPr marL="0" indent="0" eaLnBrk="1" hangingPunct="1"/>
            <a:r>
              <a:rPr lang="en-US" sz="1800" dirty="0" smtClean="0"/>
              <a:t>X</a:t>
            </a:r>
            <a:r>
              <a:rPr lang="en-US" sz="1800" baseline="-25000" dirty="0" smtClean="0"/>
              <a:t>3</a:t>
            </a:r>
            <a:r>
              <a:rPr lang="en-US" sz="1800" dirty="0" smtClean="0"/>
              <a:t>:  </a:t>
            </a:r>
            <a:r>
              <a:rPr lang="en-US" sz="1800" dirty="0"/>
              <a:t>Changing Orders without 2nd level review and at discharge</a:t>
            </a:r>
            <a:r>
              <a:rPr lang="en-US" sz="1800" dirty="0" smtClean="0"/>
              <a:t>. - </a:t>
            </a:r>
            <a:r>
              <a:rPr lang="en-US" sz="1800" dirty="0" smtClean="0">
                <a:solidFill>
                  <a:srgbClr val="00FF00"/>
                </a:solidFill>
              </a:rPr>
              <a:t>TRUE</a:t>
            </a:r>
            <a:endParaRPr lang="en-US" sz="1800" dirty="0" smtClean="0"/>
          </a:p>
          <a:p>
            <a:pPr marL="0" indent="0" eaLnBrk="1" hangingPunct="1"/>
            <a:endParaRPr lang="en-US" sz="1800" dirty="0" smtClean="0"/>
          </a:p>
          <a:p>
            <a:pPr marL="0" indent="0" eaLnBrk="1" hangingPunct="1"/>
            <a:r>
              <a:rPr lang="en-US" sz="1800" dirty="0" smtClean="0"/>
              <a:t>X</a:t>
            </a:r>
            <a:r>
              <a:rPr lang="en-US" sz="1800" baseline="-25000" dirty="0" smtClean="0"/>
              <a:t>4</a:t>
            </a:r>
            <a:r>
              <a:rPr lang="en-US" sz="1800" dirty="0" smtClean="0"/>
              <a:t>: </a:t>
            </a:r>
            <a:r>
              <a:rPr lang="en-US" sz="1800" dirty="0"/>
              <a:t>ED MD to Attending communication deficits lead to incorrect status </a:t>
            </a:r>
            <a:r>
              <a:rPr lang="en-US" sz="1800" dirty="0" smtClean="0"/>
              <a:t>order.</a:t>
            </a:r>
          </a:p>
          <a:p>
            <a:pPr marL="0" indent="0" eaLnBrk="1" hangingPunct="1"/>
            <a:r>
              <a:rPr lang="en-US" sz="1800" dirty="0" smtClean="0"/>
              <a:t> - </a:t>
            </a:r>
            <a:r>
              <a:rPr lang="en-US" sz="1800" dirty="0" smtClean="0">
                <a:solidFill>
                  <a:srgbClr val="FF0000"/>
                </a:solidFill>
              </a:rPr>
              <a:t>FALSE</a:t>
            </a:r>
            <a:endParaRPr lang="en-US" sz="1800" dirty="0" smtClean="0"/>
          </a:p>
        </p:txBody>
      </p:sp>
    </p:spTree>
    <p:extLst>
      <p:ext uri="{BB962C8B-B14F-4D97-AF65-F5344CB8AC3E}">
        <p14:creationId xmlns:p14="http://schemas.microsoft.com/office/powerpoint/2010/main" val="1324465735"/>
      </p:ext>
    </p:extLst>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smtClean="0"/>
              <a:t>List of Vital Few Root Causes (Proven Xs)</a:t>
            </a:r>
          </a:p>
        </p:txBody>
      </p:sp>
      <p:sp>
        <p:nvSpPr>
          <p:cNvPr id="46084" name="Rectangle 3"/>
          <p:cNvSpPr>
            <a:spLocks noGrp="1" noChangeArrowheads="1"/>
          </p:cNvSpPr>
          <p:nvPr>
            <p:ph type="body" idx="1"/>
          </p:nvPr>
        </p:nvSpPr>
        <p:spPr/>
        <p:txBody>
          <a:bodyPr/>
          <a:lstStyle/>
          <a:p>
            <a:pPr marL="0" indent="0" algn="ctr" eaLnBrk="1" hangingPunct="1"/>
            <a:r>
              <a:rPr lang="en-US" sz="2000" b="1" dirty="0" smtClean="0"/>
              <a:t>Y=f(X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a:t>
            </a:r>
          </a:p>
          <a:p>
            <a:pPr marL="0" indent="0" algn="ctr" eaLnBrk="1" hangingPunct="1"/>
            <a:endParaRPr lang="en-US" sz="2000" b="1" dirty="0" smtClean="0"/>
          </a:p>
          <a:p>
            <a:pPr marL="0" indent="0" eaLnBrk="1" hangingPunct="1"/>
            <a:r>
              <a:rPr lang="en-US" sz="2000" b="1" dirty="0" smtClean="0"/>
              <a:t>Vital Few </a:t>
            </a:r>
            <a:r>
              <a:rPr lang="en-US" sz="2000" b="1" dirty="0" err="1" smtClean="0"/>
              <a:t>Xs</a:t>
            </a:r>
            <a:r>
              <a:rPr lang="en-US" sz="2000" b="1" dirty="0" smtClean="0"/>
              <a:t> are:</a:t>
            </a:r>
          </a:p>
          <a:p>
            <a:pPr marL="342900" indent="-342900" eaLnBrk="1" hangingPunct="1">
              <a:buFont typeface="Arial" pitchFamily="34" charset="0"/>
              <a:buChar char="•"/>
            </a:pPr>
            <a:r>
              <a:rPr lang="en-US" sz="2000" dirty="0" smtClean="0"/>
              <a:t> </a:t>
            </a:r>
            <a:r>
              <a:rPr lang="en-US" sz="2000" dirty="0"/>
              <a:t>Variability in UR coverage impacts reviews completed</a:t>
            </a:r>
            <a:r>
              <a:rPr lang="en-US" sz="2000" dirty="0" smtClean="0"/>
              <a:t>.</a:t>
            </a:r>
          </a:p>
          <a:p>
            <a:pPr marL="342900" indent="-342900" eaLnBrk="1" hangingPunct="1">
              <a:buFont typeface="Arial" pitchFamily="34" charset="0"/>
              <a:buChar char="•"/>
            </a:pPr>
            <a:r>
              <a:rPr lang="en-US" sz="2000" dirty="0" smtClean="0"/>
              <a:t> </a:t>
            </a:r>
            <a:r>
              <a:rPr lang="en-US" sz="2000" dirty="0"/>
              <a:t>Variability in processing the orders in Patient Access impacts correct patient status</a:t>
            </a:r>
            <a:r>
              <a:rPr lang="en-US" sz="2000" dirty="0" smtClean="0"/>
              <a:t>.</a:t>
            </a:r>
          </a:p>
          <a:p>
            <a:pPr marL="342900" indent="-342900" eaLnBrk="1" hangingPunct="1">
              <a:buFont typeface="Arial" pitchFamily="34" charset="0"/>
              <a:buChar char="•"/>
            </a:pPr>
            <a:r>
              <a:rPr lang="en-US" sz="2000" dirty="0" smtClean="0"/>
              <a:t>Changing </a:t>
            </a:r>
            <a:r>
              <a:rPr lang="en-US" sz="2000" dirty="0"/>
              <a:t>Orders without 2nd level review and at </a:t>
            </a:r>
            <a:r>
              <a:rPr lang="en-US" sz="2000" dirty="0" smtClean="0"/>
              <a:t>discharge</a:t>
            </a:r>
          </a:p>
          <a:p>
            <a:pPr marL="0" indent="0" eaLnBrk="1" hangingPunct="1"/>
            <a:endParaRPr lang="en-US" sz="2000" dirty="0" smtClean="0"/>
          </a:p>
          <a:p>
            <a:pPr marL="0" indent="0" eaLnBrk="1" hangingPunct="1">
              <a:buFont typeface="Wingdings" pitchFamily="2" charset="2"/>
              <a:buChar char="§"/>
            </a:pPr>
            <a:endParaRPr lang="en-US" sz="2000" dirty="0" smtClean="0"/>
          </a:p>
        </p:txBody>
      </p:sp>
    </p:spTree>
    <p:extLst>
      <p:ext uri="{BB962C8B-B14F-4D97-AF65-F5344CB8AC3E}">
        <p14:creationId xmlns:p14="http://schemas.microsoft.com/office/powerpoint/2010/main" val="101412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smtClean="0"/>
              <a:t>List of Vital Few Wastes</a:t>
            </a:r>
          </a:p>
        </p:txBody>
      </p:sp>
      <p:sp>
        <p:nvSpPr>
          <p:cNvPr id="47108" name="Rectangle 3"/>
          <p:cNvSpPr>
            <a:spLocks noGrp="1" noChangeArrowheads="1"/>
          </p:cNvSpPr>
          <p:nvPr>
            <p:ph type="body" idx="1"/>
          </p:nvPr>
        </p:nvSpPr>
        <p:spPr/>
        <p:txBody>
          <a:bodyPr/>
          <a:lstStyle/>
          <a:p>
            <a:pPr marL="0" indent="0" eaLnBrk="1" hangingPunct="1"/>
            <a:r>
              <a:rPr lang="en-US" sz="2000" b="1" dirty="0" smtClean="0"/>
              <a:t>Vital Few Wastes are:</a:t>
            </a:r>
          </a:p>
          <a:p>
            <a:pPr marL="342900" indent="-342900" eaLnBrk="1" hangingPunct="1">
              <a:buFont typeface="Arial" pitchFamily="34" charset="0"/>
              <a:buChar char="•"/>
            </a:pPr>
            <a:r>
              <a:rPr lang="en-US" sz="2000" dirty="0" smtClean="0"/>
              <a:t>Access </a:t>
            </a:r>
            <a:r>
              <a:rPr lang="en-US" sz="2000" dirty="0"/>
              <a:t>Fax is in Closest Proximity to Reception </a:t>
            </a:r>
            <a:r>
              <a:rPr lang="en-US" sz="2000" dirty="0" smtClean="0"/>
              <a:t>Desk (Process Map) </a:t>
            </a:r>
          </a:p>
          <a:p>
            <a:pPr marL="342900" indent="-342900" eaLnBrk="1" hangingPunct="1">
              <a:buFont typeface="Arial" pitchFamily="34" charset="0"/>
              <a:buChar char="•"/>
            </a:pPr>
            <a:r>
              <a:rPr lang="en-US" sz="2000" dirty="0" smtClean="0"/>
              <a:t>Order processed in admitting </a:t>
            </a:r>
            <a:r>
              <a:rPr lang="en-US" sz="2000" dirty="0"/>
              <a:t>without the </a:t>
            </a:r>
            <a:r>
              <a:rPr lang="en-US" sz="2000" dirty="0" smtClean="0"/>
              <a:t>admission order </a:t>
            </a:r>
            <a:r>
              <a:rPr lang="en-US" sz="2000" dirty="0"/>
              <a:t>being entered into </a:t>
            </a:r>
            <a:r>
              <a:rPr lang="en-US" sz="2000" dirty="0" err="1" smtClean="0"/>
              <a:t>Meditech</a:t>
            </a:r>
            <a:r>
              <a:rPr lang="en-US" sz="2000" dirty="0" smtClean="0"/>
              <a:t> (Process </a:t>
            </a:r>
            <a:r>
              <a:rPr lang="en-US" sz="2000" dirty="0"/>
              <a:t>M</a:t>
            </a:r>
            <a:r>
              <a:rPr lang="en-US" sz="2000" dirty="0" smtClean="0"/>
              <a:t>ap)</a:t>
            </a:r>
          </a:p>
          <a:p>
            <a:pPr marL="0" indent="0" eaLnBrk="1" hangingPunct="1">
              <a:buFont typeface="Wingdings" pitchFamily="2" charset="2"/>
              <a:buChar char="§"/>
            </a:pPr>
            <a:endParaRPr lang="en-US" sz="2000" dirty="0" smtClean="0"/>
          </a:p>
        </p:txBody>
      </p:sp>
    </p:spTree>
    <p:extLst>
      <p:ext uri="{BB962C8B-B14F-4D97-AF65-F5344CB8AC3E}">
        <p14:creationId xmlns:p14="http://schemas.microsoft.com/office/powerpoint/2010/main" val="119832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Hits</a:t>
            </a:r>
            <a:endParaRPr lang="en-US" dirty="0"/>
          </a:p>
        </p:txBody>
      </p:sp>
      <p:sp>
        <p:nvSpPr>
          <p:cNvPr id="3" name="Content Placeholder 2"/>
          <p:cNvSpPr>
            <a:spLocks noGrp="1"/>
          </p:cNvSpPr>
          <p:nvPr>
            <p:ph type="body" idx="1"/>
          </p:nvPr>
        </p:nvSpPr>
        <p:spPr/>
        <p:txBody>
          <a:bodyPr/>
          <a:lstStyle/>
          <a:p>
            <a:pPr marL="342900" indent="-342900">
              <a:buFont typeface="+mj-lt"/>
              <a:buAutoNum type="arabicPeriod"/>
            </a:pPr>
            <a:r>
              <a:rPr lang="en-US" dirty="0"/>
              <a:t>Remove the duplicate patient registration order from the floor order sets</a:t>
            </a:r>
          </a:p>
          <a:p>
            <a:pPr marL="342900" indent="-342900">
              <a:buFont typeface="+mj-lt"/>
              <a:buAutoNum type="arabicPeriod"/>
            </a:pPr>
            <a:r>
              <a:rPr lang="en-US" dirty="0" smtClean="0"/>
              <a:t>Change </a:t>
            </a:r>
            <a:r>
              <a:rPr lang="en-US" dirty="0"/>
              <a:t>the wording in the ED documentation about who is responsible for the status order.</a:t>
            </a:r>
          </a:p>
          <a:p>
            <a:pPr marL="342900" indent="-342900">
              <a:buFont typeface="+mj-lt"/>
              <a:buAutoNum type="arabicPeriod"/>
            </a:pPr>
            <a:r>
              <a:rPr lang="en-US" dirty="0"/>
              <a:t>Expedite Printer order for A1200 receptionist desk</a:t>
            </a:r>
          </a:p>
          <a:p>
            <a:pPr marL="342900" indent="-342900">
              <a:buFont typeface="+mj-lt"/>
              <a:buAutoNum type="arabicPeriod"/>
            </a:pPr>
            <a:r>
              <a:rPr lang="en-US" dirty="0"/>
              <a:t>Dedicate the printer at the bed coordinator desk just for </a:t>
            </a:r>
            <a:r>
              <a:rPr lang="en-US" dirty="0" smtClean="0"/>
              <a:t>admissions</a:t>
            </a:r>
          </a:p>
          <a:p>
            <a:pPr marL="342900" indent="-342900">
              <a:buFont typeface="+mj-lt"/>
              <a:buAutoNum type="arabicPeriod"/>
            </a:pPr>
            <a:r>
              <a:rPr lang="en-US" dirty="0" smtClean="0"/>
              <a:t>Admissions to print report to verify that order matches status in Meditech</a:t>
            </a:r>
          </a:p>
          <a:p>
            <a:pPr marL="342900" indent="-342900">
              <a:buFont typeface="+mj-lt"/>
              <a:buAutoNum type="arabicPeriod"/>
            </a:pPr>
            <a:r>
              <a:rPr lang="en-US" dirty="0" smtClean="0"/>
              <a:t>Feedback loop to the ED physicians created to notify them when patients placed in Observation are changed to Inpatient.</a:t>
            </a:r>
          </a:p>
          <a:p>
            <a:pPr marL="0" indent="0"/>
            <a:endParaRPr lang="en-US" dirty="0"/>
          </a:p>
          <a:p>
            <a:pPr marL="0" indent="0"/>
            <a:endParaRPr lang="en-US" dirty="0"/>
          </a:p>
        </p:txBody>
      </p:sp>
    </p:spTree>
    <p:extLst>
      <p:ext uri="{BB962C8B-B14F-4D97-AF65-F5344CB8AC3E}">
        <p14:creationId xmlns:p14="http://schemas.microsoft.com/office/powerpoint/2010/main" val="187354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Analyze Phase Deliverables</a:t>
            </a:r>
            <a:endParaRPr lang="en-US" dirty="0"/>
          </a:p>
        </p:txBody>
      </p:sp>
      <p:sp>
        <p:nvSpPr>
          <p:cNvPr id="3" name="Text Placeholder 2"/>
          <p:cNvSpPr>
            <a:spLocks noGrp="1"/>
          </p:cNvSpPr>
          <p:nvPr>
            <p:ph type="body" idx="1"/>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469246360"/>
              </p:ext>
            </p:extLst>
          </p:nvPr>
        </p:nvGraphicFramePr>
        <p:xfrm>
          <a:off x="228600" y="1123955"/>
          <a:ext cx="8686800" cy="3693671"/>
        </p:xfrm>
        <a:graphic>
          <a:graphicData uri="http://schemas.openxmlformats.org/drawingml/2006/table">
            <a:tbl>
              <a:tblPr firstRow="1" bandRow="1">
                <a:tableStyleId>{5C22544A-7EE6-4342-B048-85BDC9FD1C3A}</a:tableStyleId>
              </a:tblPr>
              <a:tblGrid>
                <a:gridCol w="6573795"/>
                <a:gridCol w="2113005"/>
              </a:tblGrid>
              <a:tr h="234746">
                <a:tc>
                  <a:txBody>
                    <a:bodyPr/>
                    <a:lstStyle/>
                    <a:p>
                      <a:r>
                        <a:rPr lang="en-US" sz="1050" dirty="0" smtClean="0">
                          <a:latin typeface="Proxima Nova" pitchFamily="50" charset="0"/>
                        </a:rPr>
                        <a:t>Analyze</a:t>
                      </a:r>
                      <a:endParaRPr lang="en-US" sz="1050" dirty="0">
                        <a:latin typeface="Proxima Nova" pitchFamily="50" charset="0"/>
                      </a:endParaRPr>
                    </a:p>
                  </a:txBody>
                  <a:tcPr marT="34290" marB="34290">
                    <a:solidFill>
                      <a:srgbClr val="24135F"/>
                    </a:solidFill>
                  </a:tcPr>
                </a:tc>
                <a:tc>
                  <a:txBody>
                    <a:bodyPr/>
                    <a:lstStyle/>
                    <a:p>
                      <a:r>
                        <a:rPr lang="en-US" sz="1050" dirty="0" smtClean="0">
                          <a:latin typeface="Proxima Nova" pitchFamily="50" charset="0"/>
                        </a:rPr>
                        <a:t>Complete</a:t>
                      </a:r>
                      <a:endParaRPr lang="en-US" sz="1050" dirty="0">
                        <a:latin typeface="Proxima Nova" pitchFamily="50" charset="0"/>
                      </a:endParaRPr>
                    </a:p>
                  </a:txBody>
                  <a:tcPr marT="34290" marB="34290">
                    <a:solidFill>
                      <a:srgbClr val="24135F"/>
                    </a:solidFill>
                  </a:tcPr>
                </a:tc>
              </a:tr>
              <a:tr h="234746">
                <a:tc>
                  <a:txBody>
                    <a:bodyPr/>
                    <a:lstStyle/>
                    <a:p>
                      <a:pPr marL="0" marR="0">
                        <a:spcBef>
                          <a:spcPts val="0"/>
                        </a:spcBef>
                        <a:spcAft>
                          <a:spcPts val="0"/>
                        </a:spcAft>
                      </a:pPr>
                      <a:r>
                        <a:rPr lang="en-US" sz="1050" dirty="0">
                          <a:effectLst/>
                          <a:latin typeface="Proxima Nova" pitchFamily="50" charset="0"/>
                        </a:rPr>
                        <a:t>Cause-effect diagram(s)</a:t>
                      </a:r>
                      <a:endParaRPr lang="en-US" sz="1050" dirty="0">
                        <a:effectLst/>
                        <a:latin typeface="Proxima Nova" pitchFamily="50" charset="0"/>
                        <a:ea typeface="Times New Roman"/>
                        <a:cs typeface="Times New Roman"/>
                      </a:endParaRPr>
                    </a:p>
                  </a:txBody>
                  <a:tcPr marL="68580" marR="68580" marT="0" marB="0" anchor="ctr"/>
                </a:tc>
                <a:tc>
                  <a:txBody>
                    <a:bodyPr/>
                    <a:lstStyle/>
                    <a:p>
                      <a:pPr algn="ctr"/>
                      <a:r>
                        <a:rPr lang="en-US" sz="1050" dirty="0" smtClean="0">
                          <a:latin typeface="Proxima Nova" pitchFamily="50" charset="0"/>
                        </a:rPr>
                        <a:t>Yes</a:t>
                      </a:r>
                      <a:endParaRPr lang="en-US" sz="1050" dirty="0">
                        <a:latin typeface="Proxima Nova" pitchFamily="50" charset="0"/>
                      </a:endParaRPr>
                    </a:p>
                  </a:txBody>
                  <a:tcPr marT="34290" marB="34290"/>
                </a:tc>
              </a:tr>
              <a:tr h="234746">
                <a:tc>
                  <a:txBody>
                    <a:bodyPr/>
                    <a:lstStyle/>
                    <a:p>
                      <a:pPr marL="152400" marR="0" indent="-152400">
                        <a:spcBef>
                          <a:spcPts val="0"/>
                        </a:spcBef>
                        <a:spcAft>
                          <a:spcPts val="0"/>
                        </a:spcAft>
                      </a:pPr>
                      <a:r>
                        <a:rPr lang="en-US" sz="1050" dirty="0">
                          <a:effectLst/>
                          <a:latin typeface="Proxima Nova" pitchFamily="50" charset="0"/>
                        </a:rPr>
                        <a:t>5 Why analysis (as appropriate)</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r h="234746">
                <a:tc>
                  <a:txBody>
                    <a:bodyPr/>
                    <a:lstStyle/>
                    <a:p>
                      <a:pPr marL="0" marR="0">
                        <a:spcBef>
                          <a:spcPts val="0"/>
                        </a:spcBef>
                        <a:spcAft>
                          <a:spcPts val="0"/>
                        </a:spcAft>
                      </a:pPr>
                      <a:r>
                        <a:rPr lang="en-US" sz="1050" dirty="0">
                          <a:effectLst/>
                          <a:latin typeface="Proxima Nova" pitchFamily="50" charset="0"/>
                        </a:rPr>
                        <a:t>FMEA on current state process</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r h="247272">
                <a:tc>
                  <a:txBody>
                    <a:bodyPr/>
                    <a:lstStyle/>
                    <a:p>
                      <a:pPr marL="160020" marR="0" indent="-160020">
                        <a:spcBef>
                          <a:spcPts val="0"/>
                        </a:spcBef>
                        <a:spcAft>
                          <a:spcPts val="0"/>
                        </a:spcAft>
                      </a:pPr>
                      <a:r>
                        <a:rPr lang="en-US" sz="1050" dirty="0">
                          <a:effectLst/>
                          <a:latin typeface="Proxima Nova" pitchFamily="50" charset="0"/>
                        </a:rPr>
                        <a:t>Analysis of value stream map and process map(s)</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r h="234746">
                <a:tc>
                  <a:txBody>
                    <a:bodyPr/>
                    <a:lstStyle/>
                    <a:p>
                      <a:pPr marL="0" marR="0">
                        <a:spcBef>
                          <a:spcPts val="0"/>
                        </a:spcBef>
                        <a:spcAft>
                          <a:spcPts val="0"/>
                        </a:spcAft>
                      </a:pPr>
                      <a:r>
                        <a:rPr lang="en-US" sz="1050" dirty="0">
                          <a:effectLst/>
                          <a:latin typeface="Proxima Nova" pitchFamily="50" charset="0"/>
                        </a:rPr>
                        <a:t>VA/NVA decomposition analysis</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r h="234746">
                <a:tc>
                  <a:txBody>
                    <a:bodyPr/>
                    <a:lstStyle/>
                    <a:p>
                      <a:pPr marL="0" marR="0">
                        <a:spcBef>
                          <a:spcPts val="0"/>
                        </a:spcBef>
                        <a:spcAft>
                          <a:spcPts val="0"/>
                        </a:spcAft>
                      </a:pPr>
                      <a:r>
                        <a:rPr lang="en-US" sz="1050" dirty="0">
                          <a:effectLst/>
                          <a:latin typeface="Proxima Nova" pitchFamily="50" charset="0"/>
                        </a:rPr>
                        <a:t>Inventory analysis (as appropriate)</a:t>
                      </a:r>
                      <a:endParaRPr lang="en-US" sz="1050" dirty="0">
                        <a:effectLst/>
                        <a:latin typeface="Proxima Nova" pitchFamily="50" charset="0"/>
                        <a:ea typeface="Times New Roman"/>
                        <a:cs typeface="Times New Roman"/>
                      </a:endParaRPr>
                    </a:p>
                  </a:txBody>
                  <a:tcPr marL="68580" marR="68580" marT="0" marB="0" anchor="ctr"/>
                </a:tc>
                <a:tc>
                  <a:txBody>
                    <a:bodyPr/>
                    <a:lstStyle/>
                    <a:p>
                      <a:pPr algn="ctr"/>
                      <a:r>
                        <a:rPr lang="en-US" sz="1050" dirty="0" smtClean="0">
                          <a:latin typeface="Proxima Nova" pitchFamily="50" charset="0"/>
                        </a:rPr>
                        <a:t>N/A</a:t>
                      </a:r>
                      <a:endParaRPr lang="en-US" sz="1050" dirty="0">
                        <a:latin typeface="Proxima Nova" pitchFamily="50" charset="0"/>
                      </a:endParaRPr>
                    </a:p>
                  </a:txBody>
                  <a:tcPr marT="34290" marB="34290"/>
                </a:tc>
              </a:tr>
              <a:tr h="234746">
                <a:tc>
                  <a:txBody>
                    <a:bodyPr/>
                    <a:lstStyle/>
                    <a:p>
                      <a:pPr marL="160020" marR="0" indent="-160020">
                        <a:spcBef>
                          <a:spcPts val="0"/>
                        </a:spcBef>
                        <a:spcAft>
                          <a:spcPts val="0"/>
                        </a:spcAft>
                      </a:pPr>
                      <a:r>
                        <a:rPr lang="en-US" sz="1050" dirty="0">
                          <a:effectLst/>
                          <a:latin typeface="Proxima Nova" pitchFamily="50" charset="0"/>
                        </a:rPr>
                        <a:t>Impact control matrix to prioritize potential root causes and wastes</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r h="234746">
                <a:tc>
                  <a:txBody>
                    <a:bodyPr/>
                    <a:lstStyle/>
                    <a:p>
                      <a:pPr marL="160020" marR="0" indent="-160020">
                        <a:spcBef>
                          <a:spcPts val="0"/>
                        </a:spcBef>
                        <a:spcAft>
                          <a:spcPts val="0"/>
                        </a:spcAft>
                      </a:pPr>
                      <a:r>
                        <a:rPr lang="en-US" sz="1050" dirty="0">
                          <a:effectLst/>
                          <a:latin typeface="Proxima Nova" pitchFamily="50" charset="0"/>
                        </a:rPr>
                        <a:t>List of theories to be tested (list of selected potential </a:t>
                      </a:r>
                      <a:r>
                        <a:rPr lang="en-US" sz="1050" dirty="0" err="1">
                          <a:effectLst/>
                          <a:latin typeface="Proxima Nova" pitchFamily="50" charset="0"/>
                        </a:rPr>
                        <a:t>Xs</a:t>
                      </a:r>
                      <a:r>
                        <a:rPr lang="en-US" sz="1050" dirty="0">
                          <a:effectLst/>
                          <a:latin typeface="Proxima Nova" pitchFamily="50" charset="0"/>
                        </a:rPr>
                        <a:t>) </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r h="234746">
                <a:tc>
                  <a:txBody>
                    <a:bodyPr/>
                    <a:lstStyle/>
                    <a:p>
                      <a:pPr marL="160020" marR="0" indent="-160020">
                        <a:spcBef>
                          <a:spcPts val="0"/>
                        </a:spcBef>
                        <a:spcAft>
                          <a:spcPts val="0"/>
                        </a:spcAft>
                      </a:pPr>
                      <a:r>
                        <a:rPr lang="en-US" sz="1050" dirty="0">
                          <a:effectLst/>
                          <a:latin typeface="Proxima Nova" pitchFamily="50" charset="0"/>
                        </a:rPr>
                        <a:t>Data collection plan for analyze phase</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r h="313947">
                <a:tc>
                  <a:txBody>
                    <a:bodyPr/>
                    <a:lstStyle/>
                    <a:p>
                      <a:pPr marL="160020" marR="0" indent="-160020">
                        <a:spcBef>
                          <a:spcPts val="0"/>
                        </a:spcBef>
                        <a:spcAft>
                          <a:spcPts val="0"/>
                        </a:spcAft>
                      </a:pPr>
                      <a:r>
                        <a:rPr lang="en-US" sz="1050" dirty="0">
                          <a:effectLst/>
                          <a:latin typeface="Proxima Nova" pitchFamily="50" charset="0"/>
                        </a:rPr>
                        <a:t>Each theory tested (proven or disproven) using graphical or statistical analysis</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r h="234746">
                <a:tc>
                  <a:txBody>
                    <a:bodyPr/>
                    <a:lstStyle/>
                    <a:p>
                      <a:pPr marL="160020" marR="0" indent="-160020">
                        <a:spcBef>
                          <a:spcPts val="0"/>
                        </a:spcBef>
                        <a:spcAft>
                          <a:spcPts val="0"/>
                        </a:spcAft>
                      </a:pPr>
                      <a:r>
                        <a:rPr lang="en-US" sz="1050" dirty="0">
                          <a:effectLst/>
                          <a:latin typeface="Proxima Nova" pitchFamily="50" charset="0"/>
                        </a:rPr>
                        <a:t>Summary listing of proven or disproven theories</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r h="234746">
                <a:tc>
                  <a:txBody>
                    <a:bodyPr/>
                    <a:lstStyle/>
                    <a:p>
                      <a:pPr marL="160020" marR="0" indent="-160020">
                        <a:spcBef>
                          <a:spcPts val="0"/>
                        </a:spcBef>
                        <a:spcAft>
                          <a:spcPts val="0"/>
                        </a:spcAft>
                      </a:pPr>
                      <a:r>
                        <a:rPr lang="en-US" sz="1050" dirty="0">
                          <a:effectLst/>
                          <a:latin typeface="Proxima Nova" pitchFamily="50" charset="0"/>
                        </a:rPr>
                        <a:t>List of vital few root causes (proven </a:t>
                      </a:r>
                      <a:r>
                        <a:rPr lang="en-US" sz="1050" dirty="0" err="1">
                          <a:effectLst/>
                          <a:latin typeface="Proxima Nova" pitchFamily="50" charset="0"/>
                        </a:rPr>
                        <a:t>Xs</a:t>
                      </a:r>
                      <a:r>
                        <a:rPr lang="en-US" sz="1050" dirty="0">
                          <a:effectLst/>
                          <a:latin typeface="Proxima Nova" pitchFamily="50" charset="0"/>
                        </a:rPr>
                        <a:t>), i.e., Y=f(X</a:t>
                      </a:r>
                      <a:r>
                        <a:rPr lang="en-US" sz="1050" baseline="-25000" dirty="0">
                          <a:effectLst/>
                          <a:latin typeface="Proxima Nova" pitchFamily="50" charset="0"/>
                        </a:rPr>
                        <a:t>1</a:t>
                      </a:r>
                      <a:r>
                        <a:rPr lang="en-US" sz="1050" dirty="0">
                          <a:effectLst/>
                          <a:latin typeface="Proxima Nova" pitchFamily="50" charset="0"/>
                        </a:rPr>
                        <a:t>, X</a:t>
                      </a:r>
                      <a:r>
                        <a:rPr lang="en-US" sz="1050" baseline="-25000" dirty="0">
                          <a:effectLst/>
                          <a:latin typeface="Proxima Nova" pitchFamily="50" charset="0"/>
                        </a:rPr>
                        <a:t>2</a:t>
                      </a:r>
                      <a:r>
                        <a:rPr lang="en-US" sz="1050" dirty="0">
                          <a:effectLst/>
                          <a:latin typeface="Proxima Nova" pitchFamily="50" charset="0"/>
                        </a:rPr>
                        <a:t>, ….</a:t>
                      </a:r>
                      <a:r>
                        <a:rPr lang="en-US" sz="1050" dirty="0" err="1">
                          <a:effectLst/>
                          <a:latin typeface="Proxima Nova" pitchFamily="50" charset="0"/>
                        </a:rPr>
                        <a:t>X</a:t>
                      </a:r>
                      <a:r>
                        <a:rPr lang="en-US" sz="1050" baseline="-25000" dirty="0" err="1">
                          <a:effectLst/>
                          <a:latin typeface="Proxima Nova" pitchFamily="50" charset="0"/>
                        </a:rPr>
                        <a:t>n</a:t>
                      </a:r>
                      <a:r>
                        <a:rPr lang="en-US" sz="1050" dirty="0">
                          <a:effectLst/>
                          <a:latin typeface="Proxima Nova" pitchFamily="50" charset="0"/>
                        </a:rPr>
                        <a:t>)</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r h="234746">
                <a:tc>
                  <a:txBody>
                    <a:bodyPr/>
                    <a:lstStyle/>
                    <a:p>
                      <a:pPr marL="0" marR="0">
                        <a:spcBef>
                          <a:spcPts val="0"/>
                        </a:spcBef>
                        <a:spcAft>
                          <a:spcPts val="0"/>
                        </a:spcAft>
                      </a:pPr>
                      <a:r>
                        <a:rPr lang="en-US" sz="1050" dirty="0">
                          <a:effectLst/>
                          <a:latin typeface="Proxima Nova" pitchFamily="50" charset="0"/>
                        </a:rPr>
                        <a:t>List of vital few wastes (as appropriate)</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r h="315500">
                <a:tc>
                  <a:txBody>
                    <a:bodyPr/>
                    <a:lstStyle/>
                    <a:p>
                      <a:pPr marL="0" marR="0">
                        <a:spcBef>
                          <a:spcPts val="0"/>
                        </a:spcBef>
                        <a:spcAft>
                          <a:spcPts val="0"/>
                        </a:spcAft>
                      </a:pPr>
                      <a:r>
                        <a:rPr lang="en-US" sz="1050" dirty="0">
                          <a:effectLst/>
                          <a:latin typeface="Proxima Nova" pitchFamily="50" charset="0"/>
                        </a:rPr>
                        <a:t>Gate </a:t>
                      </a:r>
                      <a:r>
                        <a:rPr lang="en-US" sz="1050" dirty="0" smtClean="0">
                          <a:effectLst/>
                          <a:latin typeface="Proxima Nova" pitchFamily="50" charset="0"/>
                        </a:rPr>
                        <a:t>review and Sign-off by Champion</a:t>
                      </a:r>
                      <a:endParaRPr lang="en-US" sz="105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Proxima Nova" pitchFamily="50" charset="0"/>
                        </a:rPr>
                        <a:t>Yes</a:t>
                      </a:r>
                    </a:p>
                  </a:txBody>
                  <a:tcPr marT="34290" marB="34290"/>
                </a:tc>
              </a:tr>
            </a:tbl>
          </a:graphicData>
        </a:graphic>
      </p:graphicFrame>
    </p:spTree>
    <p:extLst>
      <p:ext uri="{BB962C8B-B14F-4D97-AF65-F5344CB8AC3E}">
        <p14:creationId xmlns:p14="http://schemas.microsoft.com/office/powerpoint/2010/main" val="1005220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337" name="Shape 3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59</a:t>
            </a:fld>
            <a:endParaRPr lang="en"/>
          </a:p>
        </p:txBody>
      </p:sp>
      <p:grpSp>
        <p:nvGrpSpPr>
          <p:cNvPr id="338" name="Shape 338"/>
          <p:cNvGrpSpPr/>
          <p:nvPr/>
        </p:nvGrpSpPr>
        <p:grpSpPr>
          <a:xfrm>
            <a:off x="914400" y="1257300"/>
            <a:ext cx="7143750" cy="3219450"/>
            <a:chOff x="576" y="672"/>
            <a:chExt cx="4500" cy="2028"/>
          </a:xfrm>
        </p:grpSpPr>
        <p:sp>
          <p:nvSpPr>
            <p:cNvPr id="339" name="Shape 339"/>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340" name="Shape 340"/>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Analyze</a:t>
              </a:r>
            </a:p>
          </p:txBody>
        </p:sp>
        <p:sp>
          <p:nvSpPr>
            <p:cNvPr id="341" name="Shape 341"/>
            <p:cNvSpPr/>
            <p:nvPr/>
          </p:nvSpPr>
          <p:spPr>
            <a:xfrm>
              <a:off x="575" y="1968"/>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Improve</a:t>
              </a:r>
            </a:p>
          </p:txBody>
        </p:sp>
        <p:sp>
          <p:nvSpPr>
            <p:cNvPr id="342" name="Shape 342"/>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343" name="Shape 343"/>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347321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Verification of Problem</a:t>
            </a:r>
            <a:endParaRPr lang="en-US" dirty="0"/>
          </a:p>
        </p:txBody>
      </p:sp>
      <p:pic>
        <p:nvPicPr>
          <p:cNvPr id="68609" name="Picture 1" descr="image001"/>
          <p:cNvPicPr>
            <a:picLocks noChangeAspect="1" noChangeArrowheads="1"/>
          </p:cNvPicPr>
          <p:nvPr/>
        </p:nvPicPr>
        <p:blipFill>
          <a:blip r:embed="rId3" cstate="print"/>
          <a:srcRect/>
          <a:stretch>
            <a:fillRect/>
          </a:stretch>
        </p:blipFill>
        <p:spPr bwMode="auto">
          <a:xfrm>
            <a:off x="381000" y="1047750"/>
            <a:ext cx="6515100" cy="3257550"/>
          </a:xfrm>
          <a:prstGeom prst="rect">
            <a:avLst/>
          </a:prstGeom>
          <a:noFill/>
          <a:ln w="9525">
            <a:noFill/>
            <a:miter lim="800000"/>
            <a:headEnd/>
            <a:tailEnd/>
          </a:ln>
        </p:spPr>
      </p:pic>
      <p:sp>
        <p:nvSpPr>
          <p:cNvPr id="6" name="TextBox 5"/>
          <p:cNvSpPr txBox="1"/>
          <p:nvPr/>
        </p:nvSpPr>
        <p:spPr>
          <a:xfrm>
            <a:off x="7086600" y="1047750"/>
            <a:ext cx="1905000" cy="3323987"/>
          </a:xfrm>
          <a:prstGeom prst="rect">
            <a:avLst/>
          </a:prstGeom>
          <a:noFill/>
        </p:spPr>
        <p:txBody>
          <a:bodyPr wrap="square" rtlCol="0">
            <a:spAutoFit/>
          </a:bodyPr>
          <a:lstStyle/>
          <a:p>
            <a:pPr defTabSz="969963"/>
            <a:r>
              <a:rPr lang="en-US" b="1" dirty="0">
                <a:solidFill>
                  <a:srgbClr val="FF8F1C"/>
                </a:solidFill>
                <a:latin typeface="Proxima Nova" pitchFamily="50" charset="0"/>
              </a:rPr>
              <a:t>Conclusion:  </a:t>
            </a:r>
            <a:endParaRPr lang="en-US" b="1" dirty="0" smtClean="0">
              <a:solidFill>
                <a:srgbClr val="FF8F1C"/>
              </a:solidFill>
              <a:latin typeface="Proxima Nova" pitchFamily="50" charset="0"/>
            </a:endParaRPr>
          </a:p>
          <a:p>
            <a:pPr defTabSz="969963"/>
            <a:r>
              <a:rPr lang="en-US" dirty="0" smtClean="0">
                <a:latin typeface="Proxima Nova" pitchFamily="50" charset="0"/>
              </a:rPr>
              <a:t>The </a:t>
            </a:r>
            <a:r>
              <a:rPr lang="en-US" dirty="0">
                <a:latin typeface="Proxima Nova" pitchFamily="50" charset="0"/>
              </a:rPr>
              <a:t>number of patients on the Observation List with an Inpatient order from </a:t>
            </a:r>
          </a:p>
          <a:p>
            <a:pPr defTabSz="969963"/>
            <a:r>
              <a:rPr lang="en-US" dirty="0">
                <a:latin typeface="Proxima Nova" pitchFamily="50" charset="0"/>
              </a:rPr>
              <a:t>October 1, 2014 to October 17, 2014 was 23 out of 152 resulting in a 15% error rate.</a:t>
            </a:r>
          </a:p>
          <a:p>
            <a:pPr defTabSz="969963"/>
            <a:r>
              <a:rPr lang="en-US" dirty="0">
                <a:latin typeface="Proxima Nova" pitchFamily="50" charset="0"/>
              </a:rPr>
              <a:t>Source:6 am Observation List audit n=152 months</a:t>
            </a:r>
          </a:p>
          <a:p>
            <a:endParaRPr lang="en-US" dirty="0"/>
          </a:p>
        </p:txBody>
      </p:sp>
    </p:spTree>
    <p:extLst>
      <p:ext uri="{BB962C8B-B14F-4D97-AF65-F5344CB8AC3E}">
        <p14:creationId xmlns:p14="http://schemas.microsoft.com/office/powerpoint/2010/main" val="286219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5"/>
          <p:cNvSpPr>
            <a:spLocks noGrp="1" noChangeArrowheads="1"/>
          </p:cNvSpPr>
          <p:nvPr>
            <p:ph type="title"/>
          </p:nvPr>
        </p:nvSpPr>
        <p:spPr/>
        <p:txBody>
          <a:bodyPr/>
          <a:lstStyle/>
          <a:p>
            <a:pPr eaLnBrk="1" hangingPunct="1"/>
            <a:r>
              <a:rPr lang="en-US" smtClean="0"/>
              <a:t>Future State Value Stream Map</a:t>
            </a:r>
          </a:p>
        </p:txBody>
      </p:sp>
      <p:sp>
        <p:nvSpPr>
          <p:cNvPr id="5" name="Rectangle 4"/>
          <p:cNvSpPr/>
          <p:nvPr/>
        </p:nvSpPr>
        <p:spPr>
          <a:xfrm>
            <a:off x="282507" y="1157228"/>
            <a:ext cx="7083991" cy="286232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Not applicable for our project. </a:t>
            </a:r>
            <a:b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 were not evaluating </a:t>
            </a:r>
            <a:b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measures or potential</a:t>
            </a:r>
            <a:b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improvement</a:t>
            </a:r>
            <a:b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process/cycle times </a:t>
            </a:r>
          </a:p>
        </p:txBody>
      </p:sp>
    </p:spTree>
    <p:extLst>
      <p:ext uri="{BB962C8B-B14F-4D97-AF65-F5344CB8AC3E}">
        <p14:creationId xmlns:p14="http://schemas.microsoft.com/office/powerpoint/2010/main" val="3845752166"/>
      </p:ext>
    </p:extLst>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5"/>
          <p:cNvSpPr>
            <a:spLocks noGrp="1" noChangeArrowheads="1"/>
          </p:cNvSpPr>
          <p:nvPr>
            <p:ph type="title"/>
          </p:nvPr>
        </p:nvSpPr>
        <p:spPr/>
        <p:txBody>
          <a:bodyPr/>
          <a:lstStyle/>
          <a:p>
            <a:pPr eaLnBrk="1" hangingPunct="1"/>
            <a:r>
              <a:rPr lang="en-US" dirty="0" smtClean="0"/>
              <a:t>Improvement Strategies for Proven </a:t>
            </a:r>
            <a:r>
              <a:rPr lang="en-US" dirty="0" err="1" smtClean="0"/>
              <a:t>Xs</a:t>
            </a:r>
            <a:r>
              <a:rPr lang="en-US" dirty="0" smtClean="0"/>
              <a:t> or Wastes</a:t>
            </a:r>
          </a:p>
        </p:txBody>
      </p:sp>
      <p:graphicFrame>
        <p:nvGraphicFramePr>
          <p:cNvPr id="2" name="Table 1"/>
          <p:cNvGraphicFramePr>
            <a:graphicFrameLocks noGrp="1"/>
          </p:cNvGraphicFramePr>
          <p:nvPr>
            <p:extLst>
              <p:ext uri="{D42A27DB-BD31-4B8C-83A1-F6EECF244321}">
                <p14:modId xmlns:p14="http://schemas.microsoft.com/office/powerpoint/2010/main" val="1654107518"/>
              </p:ext>
            </p:extLst>
          </p:nvPr>
        </p:nvGraphicFramePr>
        <p:xfrm>
          <a:off x="990600" y="1200150"/>
          <a:ext cx="7315200" cy="2724932"/>
        </p:xfrm>
        <a:graphic>
          <a:graphicData uri="http://schemas.openxmlformats.org/drawingml/2006/table">
            <a:tbl>
              <a:tblPr firstRow="1" bandRow="1">
                <a:tableStyleId>{5C22544A-7EE6-4342-B048-85BDC9FD1C3A}</a:tableStyleId>
              </a:tblPr>
              <a:tblGrid>
                <a:gridCol w="3657600"/>
                <a:gridCol w="3657600"/>
              </a:tblGrid>
              <a:tr h="508505">
                <a:tc>
                  <a:txBody>
                    <a:bodyPr/>
                    <a:lstStyle/>
                    <a:p>
                      <a:pPr algn="ctr"/>
                      <a:r>
                        <a:rPr lang="en-US" sz="1400" dirty="0" smtClean="0">
                          <a:solidFill>
                            <a:schemeClr val="bg1"/>
                          </a:solidFill>
                          <a:latin typeface="Proxima Nova" pitchFamily="50" charset="0"/>
                        </a:rPr>
                        <a:t>Proven Xs (Causes)</a:t>
                      </a:r>
                      <a:endParaRPr lang="en-US" sz="1400" dirty="0">
                        <a:solidFill>
                          <a:schemeClr val="bg1"/>
                        </a:solidFill>
                        <a:latin typeface="Proxima Nova" pitchFamily="50" charset="0"/>
                      </a:endParaRPr>
                    </a:p>
                  </a:txBody>
                  <a:tcPr marT="34290" marB="34290">
                    <a:solidFill>
                      <a:srgbClr val="24135F"/>
                    </a:solidFill>
                  </a:tcPr>
                </a:tc>
                <a:tc>
                  <a:txBody>
                    <a:bodyPr/>
                    <a:lstStyle/>
                    <a:p>
                      <a:pPr algn="ctr"/>
                      <a:r>
                        <a:rPr lang="en-US" sz="1400" dirty="0" smtClean="0">
                          <a:solidFill>
                            <a:schemeClr val="bg1"/>
                          </a:solidFill>
                          <a:latin typeface="Proxima Nova" pitchFamily="50" charset="0"/>
                        </a:rPr>
                        <a:t>Strategies</a:t>
                      </a:r>
                      <a:endParaRPr lang="en-US" sz="1400" dirty="0">
                        <a:solidFill>
                          <a:schemeClr val="bg1"/>
                        </a:solidFill>
                        <a:latin typeface="Proxima Nova" pitchFamily="50" charset="0"/>
                      </a:endParaRPr>
                    </a:p>
                  </a:txBody>
                  <a:tcPr marT="34290" marB="34290">
                    <a:solidFill>
                      <a:srgbClr val="24135F"/>
                    </a:solidFill>
                  </a:tcPr>
                </a:tc>
              </a:tr>
              <a:tr h="710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Proxima Nova" pitchFamily="50" charset="0"/>
                        </a:rPr>
                        <a:t>Registration</a:t>
                      </a:r>
                      <a:r>
                        <a:rPr lang="en-US" sz="1400" baseline="0" dirty="0" smtClean="0">
                          <a:latin typeface="Proxima Nova" pitchFamily="50" charset="0"/>
                        </a:rPr>
                        <a:t> Errors</a:t>
                      </a:r>
                      <a:endParaRPr lang="en-CA" sz="1400" dirty="0" smtClean="0">
                        <a:latin typeface="Proxima Nova" pitchFamily="50" charset="0"/>
                      </a:endParaRPr>
                    </a:p>
                  </a:txBody>
                  <a:tcPr marT="34290" marB="34290"/>
                </a:tc>
                <a:tc>
                  <a:txBody>
                    <a:bodyPr/>
                    <a:lstStyle/>
                    <a:p>
                      <a:r>
                        <a:rPr lang="en-US" sz="1400" dirty="0" smtClean="0">
                          <a:latin typeface="Proxima Nova" pitchFamily="50" charset="0"/>
                        </a:rPr>
                        <a:t>ABC Hospital </a:t>
                      </a:r>
                      <a:r>
                        <a:rPr lang="en-US" sz="1400" dirty="0" smtClean="0">
                          <a:latin typeface="Proxima Nova" pitchFamily="50" charset="0"/>
                        </a:rPr>
                        <a:t>needs to streamline process and create a feedback loop for</a:t>
                      </a:r>
                      <a:r>
                        <a:rPr lang="en-US" sz="1400" baseline="0" dirty="0" smtClean="0">
                          <a:latin typeface="Proxima Nova" pitchFamily="50" charset="0"/>
                        </a:rPr>
                        <a:t> Patient Access.</a:t>
                      </a:r>
                    </a:p>
                  </a:txBody>
                  <a:tcPr marT="34290" marB="34290"/>
                </a:tc>
              </a:tr>
              <a:tr h="514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latin typeface="Proxima Nova" pitchFamily="50" charset="0"/>
                        </a:rPr>
                        <a:t>UR availability</a:t>
                      </a:r>
                    </a:p>
                  </a:txBody>
                  <a:tcPr marT="34290" marB="34290"/>
                </a:tc>
                <a:tc>
                  <a:txBody>
                    <a:bodyPr/>
                    <a:lstStyle/>
                    <a:p>
                      <a:r>
                        <a:rPr lang="en-US" sz="1400" dirty="0" smtClean="0">
                          <a:latin typeface="Proxima Nova" pitchFamily="50" charset="0"/>
                        </a:rPr>
                        <a:t>Provide UR capacity to ensure Day 1 status review</a:t>
                      </a:r>
                      <a:endParaRPr lang="en-US" sz="1400" dirty="0">
                        <a:latin typeface="Proxima Nova" pitchFamily="50" charset="0"/>
                      </a:endParaRPr>
                    </a:p>
                  </a:txBody>
                  <a:tcPr marT="34290" marB="34290"/>
                </a:tc>
              </a:tr>
              <a:tr h="991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Proxima Nova" pitchFamily="50" charset="0"/>
                        </a:rPr>
                        <a:t>Residents Changing Orders without</a:t>
                      </a:r>
                      <a:r>
                        <a:rPr lang="en-US" sz="1400" baseline="0" dirty="0" smtClean="0">
                          <a:latin typeface="Proxima Nova" pitchFamily="50" charset="0"/>
                        </a:rPr>
                        <a:t> 2</a:t>
                      </a:r>
                      <a:r>
                        <a:rPr lang="en-US" sz="1400" baseline="30000" dirty="0" smtClean="0">
                          <a:latin typeface="Proxima Nova" pitchFamily="50" charset="0"/>
                        </a:rPr>
                        <a:t>nd</a:t>
                      </a:r>
                      <a:r>
                        <a:rPr lang="en-US" sz="1400" baseline="0" dirty="0" smtClean="0">
                          <a:latin typeface="Proxima Nova" pitchFamily="50" charset="0"/>
                        </a:rPr>
                        <a:t> level physician review</a:t>
                      </a:r>
                      <a:r>
                        <a:rPr lang="en-US" sz="1400" dirty="0" smtClean="0">
                          <a:latin typeface="Proxima Nova" pitchFamily="50" charset="0"/>
                        </a:rPr>
                        <a:t> at Discharge.</a:t>
                      </a:r>
                      <a:endParaRPr lang="en-CA" sz="1400" dirty="0" smtClean="0">
                        <a:latin typeface="Proxima Nova" pitchFamily="50" charset="0"/>
                      </a:endParaRPr>
                    </a:p>
                  </a:txBody>
                  <a:tcPr marT="34290" marB="34290"/>
                </a:tc>
                <a:tc>
                  <a:txBody>
                    <a:bodyPr/>
                    <a:lstStyle/>
                    <a:p>
                      <a:r>
                        <a:rPr lang="en-US" sz="1400" dirty="0" smtClean="0">
                          <a:latin typeface="Proxima Nova" pitchFamily="50" charset="0"/>
                        </a:rPr>
                        <a:t>ABC Hospital needs </a:t>
                      </a:r>
                      <a:r>
                        <a:rPr lang="en-US" sz="1400" dirty="0" smtClean="0">
                          <a:latin typeface="Proxima Nova" pitchFamily="50" charset="0"/>
                        </a:rPr>
                        <a:t>to prevent Residents from changing status at discharge.</a:t>
                      </a:r>
                      <a:endParaRPr lang="en-US" sz="1400" dirty="0">
                        <a:latin typeface="Proxima Nova" pitchFamily="50" charset="0"/>
                      </a:endParaRPr>
                    </a:p>
                  </a:txBody>
                  <a:tcPr marT="34290" marB="34290"/>
                </a:tc>
              </a:tr>
            </a:tbl>
          </a:graphicData>
        </a:graphic>
      </p:graphicFrame>
    </p:spTree>
    <p:extLst>
      <p:ext uri="{BB962C8B-B14F-4D97-AF65-F5344CB8AC3E}">
        <p14:creationId xmlns:p14="http://schemas.microsoft.com/office/powerpoint/2010/main" val="4158560872"/>
      </p:ext>
    </p:extLst>
  </p:cSld>
  <p:clrMapOvr>
    <a:masterClrMapping/>
  </p:clrMapOvr>
  <p:transition>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Strategies for Proven </a:t>
            </a:r>
            <a:r>
              <a:rPr lang="en-US" dirty="0" err="1"/>
              <a:t>Xs</a:t>
            </a:r>
            <a:r>
              <a:rPr lang="en-US" dirty="0"/>
              <a:t> or Wastes</a:t>
            </a:r>
          </a:p>
        </p:txBody>
      </p:sp>
      <p:graphicFrame>
        <p:nvGraphicFramePr>
          <p:cNvPr id="5" name="Table 4"/>
          <p:cNvGraphicFramePr>
            <a:graphicFrameLocks noGrp="1"/>
          </p:cNvGraphicFramePr>
          <p:nvPr>
            <p:extLst>
              <p:ext uri="{D42A27DB-BD31-4B8C-83A1-F6EECF244321}">
                <p14:modId xmlns:p14="http://schemas.microsoft.com/office/powerpoint/2010/main" val="3561548563"/>
              </p:ext>
            </p:extLst>
          </p:nvPr>
        </p:nvGraphicFramePr>
        <p:xfrm>
          <a:off x="914400" y="1137946"/>
          <a:ext cx="7315200" cy="3415004"/>
        </p:xfrm>
        <a:graphic>
          <a:graphicData uri="http://schemas.openxmlformats.org/drawingml/2006/table">
            <a:tbl>
              <a:tblPr firstRow="1" bandRow="1">
                <a:tableStyleId>{5C22544A-7EE6-4342-B048-85BDC9FD1C3A}</a:tableStyleId>
              </a:tblPr>
              <a:tblGrid>
                <a:gridCol w="3657600"/>
                <a:gridCol w="3657600"/>
              </a:tblGrid>
              <a:tr h="317734">
                <a:tc>
                  <a:txBody>
                    <a:bodyPr/>
                    <a:lstStyle/>
                    <a:p>
                      <a:pPr algn="ctr"/>
                      <a:r>
                        <a:rPr lang="en-US" sz="1100" dirty="0" smtClean="0">
                          <a:solidFill>
                            <a:schemeClr val="bg1"/>
                          </a:solidFill>
                          <a:latin typeface="Proxima Nova" pitchFamily="50" charset="0"/>
                        </a:rPr>
                        <a:t>Proven Xs (Causes)</a:t>
                      </a:r>
                      <a:endParaRPr lang="en-US" sz="1100" dirty="0">
                        <a:solidFill>
                          <a:schemeClr val="bg1"/>
                        </a:solidFill>
                        <a:latin typeface="Proxima Nova" pitchFamily="50" charset="0"/>
                      </a:endParaRPr>
                    </a:p>
                  </a:txBody>
                  <a:tcPr marT="34290" marB="34290">
                    <a:solidFill>
                      <a:srgbClr val="24135F"/>
                    </a:solidFill>
                  </a:tcPr>
                </a:tc>
                <a:tc>
                  <a:txBody>
                    <a:bodyPr/>
                    <a:lstStyle/>
                    <a:p>
                      <a:pPr algn="ctr"/>
                      <a:r>
                        <a:rPr lang="en-US" sz="1100" dirty="0" smtClean="0">
                          <a:solidFill>
                            <a:schemeClr val="bg1"/>
                          </a:solidFill>
                          <a:latin typeface="Proxima Nova" pitchFamily="50" charset="0"/>
                        </a:rPr>
                        <a:t>Strategies</a:t>
                      </a:r>
                      <a:endParaRPr lang="en-US" sz="1100" dirty="0">
                        <a:solidFill>
                          <a:schemeClr val="bg1"/>
                        </a:solidFill>
                        <a:latin typeface="Proxima Nova" pitchFamily="50" charset="0"/>
                      </a:endParaRPr>
                    </a:p>
                  </a:txBody>
                  <a:tcPr marT="34290" marB="34290">
                    <a:solidFill>
                      <a:srgbClr val="24135F"/>
                    </a:solidFill>
                  </a:tcPr>
                </a:tc>
              </a:tr>
              <a:tr h="619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Order entered without the order being entered into </a:t>
                      </a:r>
                      <a:r>
                        <a:rPr lang="en-US" sz="1100" dirty="0" err="1" smtClean="0">
                          <a:latin typeface="Proxima Nova" pitchFamily="50" charset="0"/>
                        </a:rPr>
                        <a:t>Meditech</a:t>
                      </a:r>
                      <a:endParaRPr lang="en-US" sz="1100" dirty="0" smtClean="0">
                        <a:latin typeface="Proxima Nova" pitchFamily="50" charset="0"/>
                      </a:endParaRPr>
                    </a:p>
                  </a:txBody>
                  <a:tcPr marT="34290" marB="34290"/>
                </a:tc>
                <a:tc>
                  <a:txBody>
                    <a:bodyPr/>
                    <a:lstStyle/>
                    <a:p>
                      <a:r>
                        <a:rPr lang="en-US" sz="1100" dirty="0" smtClean="0">
                          <a:latin typeface="Proxima Nova" pitchFamily="50" charset="0"/>
                        </a:rPr>
                        <a:t>Empower Access to no longer provide a bed without a</a:t>
                      </a:r>
                      <a:r>
                        <a:rPr lang="en-US" sz="1100" baseline="0" dirty="0" smtClean="0">
                          <a:latin typeface="Proxima Nova" pitchFamily="50" charset="0"/>
                        </a:rPr>
                        <a:t> non-verbal order</a:t>
                      </a:r>
                      <a:endParaRPr lang="en-US" sz="1100" dirty="0">
                        <a:latin typeface="Proxima Nova" pitchFamily="50" charset="0"/>
                      </a:endParaRPr>
                    </a:p>
                  </a:txBody>
                  <a:tcPr marT="34290" marB="34290"/>
                </a:tc>
              </a:tr>
              <a:tr h="433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No Trigger for Status Order for Attending MD</a:t>
                      </a:r>
                    </a:p>
                  </a:txBody>
                  <a:tcPr marT="34290" marB="34290"/>
                </a:tc>
                <a:tc>
                  <a:txBody>
                    <a:bodyPr/>
                    <a:lstStyle/>
                    <a:p>
                      <a:r>
                        <a:rPr lang="en-US" sz="1100" dirty="0" smtClean="0">
                          <a:latin typeface="Proxima Nova" pitchFamily="50" charset="0"/>
                        </a:rPr>
                        <a:t>Implement a visual management tool to highlight patient status</a:t>
                      </a:r>
                      <a:endParaRPr lang="en-US" sz="1100" dirty="0">
                        <a:latin typeface="Proxima Nova" pitchFamily="50" charset="0"/>
                      </a:endParaRPr>
                    </a:p>
                  </a:txBody>
                  <a:tcPr marT="34290" marB="34290"/>
                </a:tc>
              </a:tr>
              <a:tr h="619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Status Designation Process Knowledge Deficit</a:t>
                      </a:r>
                    </a:p>
                  </a:txBody>
                  <a:tcPr marT="34290" marB="34290"/>
                </a:tc>
                <a:tc>
                  <a:txBody>
                    <a:bodyPr/>
                    <a:lstStyle/>
                    <a:p>
                      <a:r>
                        <a:rPr lang="en-US" sz="1100" dirty="0" smtClean="0">
                          <a:latin typeface="Proxima Nova" pitchFamily="50" charset="0"/>
                        </a:rPr>
                        <a:t>Provide provider education</a:t>
                      </a:r>
                      <a:r>
                        <a:rPr lang="en-US" sz="1100" baseline="0" dirty="0" smtClean="0">
                          <a:latin typeface="Proxima Nova" pitchFamily="50" charset="0"/>
                        </a:rPr>
                        <a:t> on latest observation status guidelines</a:t>
                      </a:r>
                      <a:endParaRPr lang="en-US" sz="1100" dirty="0">
                        <a:latin typeface="Proxima Nova" pitchFamily="50" charset="0"/>
                      </a:endParaRPr>
                    </a:p>
                  </a:txBody>
                  <a:tcPr marT="34290" marB="34290"/>
                </a:tc>
              </a:tr>
              <a:tr h="619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Financial Incentive on Private Practice Side to Have Patients in Observation Status</a:t>
                      </a:r>
                    </a:p>
                  </a:txBody>
                  <a:tcPr marT="34290" marB="34290"/>
                </a:tc>
                <a:tc>
                  <a:txBody>
                    <a:bodyPr/>
                    <a:lstStyle/>
                    <a:p>
                      <a:r>
                        <a:rPr lang="en-US" sz="1100" dirty="0" smtClean="0">
                          <a:latin typeface="Proxima Nova" pitchFamily="50" charset="0"/>
                        </a:rPr>
                        <a:t>Reduce</a:t>
                      </a:r>
                      <a:r>
                        <a:rPr lang="en-US" sz="1100" baseline="0" dirty="0" smtClean="0">
                          <a:latin typeface="Proxima Nova" pitchFamily="50" charset="0"/>
                        </a:rPr>
                        <a:t> physician practice variation through the medical staff of </a:t>
                      </a:r>
                      <a:r>
                        <a:rPr lang="en-US" sz="1100" baseline="0" dirty="0" smtClean="0">
                          <a:latin typeface="Proxima Nova" pitchFamily="50" charset="0"/>
                        </a:rPr>
                        <a:t>ABC Hospital</a:t>
                      </a:r>
                      <a:endParaRPr lang="en-US" sz="1100" dirty="0">
                        <a:latin typeface="Proxima Nova" pitchFamily="50" charset="0"/>
                      </a:endParaRPr>
                    </a:p>
                  </a:txBody>
                  <a:tcPr marT="34290" marB="34290"/>
                </a:tc>
              </a:tr>
              <a:tr h="805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Proxima Nova" pitchFamily="50" charset="0"/>
                        </a:rPr>
                        <a:t>Census report used currently used by Providers is shorter than the report that shows patient status</a:t>
                      </a:r>
                    </a:p>
                  </a:txBody>
                  <a:tcPr marT="34290" marB="34290"/>
                </a:tc>
                <a:tc>
                  <a:txBody>
                    <a:bodyPr/>
                    <a:lstStyle/>
                    <a:p>
                      <a:r>
                        <a:rPr lang="en-US" sz="1100" dirty="0" smtClean="0">
                          <a:latin typeface="Proxima Nova" pitchFamily="50" charset="0"/>
                        </a:rPr>
                        <a:t>Provide a better visual management tool for attending physicians and residents to</a:t>
                      </a:r>
                      <a:r>
                        <a:rPr lang="en-US" sz="1100" baseline="0" dirty="0" smtClean="0">
                          <a:latin typeface="Proxima Nova" pitchFamily="50" charset="0"/>
                        </a:rPr>
                        <a:t> highlight patient status</a:t>
                      </a:r>
                      <a:endParaRPr lang="en-US" sz="1100" dirty="0">
                        <a:latin typeface="Proxima Nova" pitchFamily="50" charset="0"/>
                      </a:endParaRPr>
                    </a:p>
                  </a:txBody>
                  <a:tcPr marT="34290" marB="34290"/>
                </a:tc>
              </a:tr>
            </a:tbl>
          </a:graphicData>
        </a:graphic>
      </p:graphicFrame>
    </p:spTree>
    <p:extLst>
      <p:ext uri="{BB962C8B-B14F-4D97-AF65-F5344CB8AC3E}">
        <p14:creationId xmlns:p14="http://schemas.microsoft.com/office/powerpoint/2010/main" val="174450115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5"/>
          <p:cNvSpPr>
            <a:spLocks noGrp="1" noChangeArrowheads="1"/>
          </p:cNvSpPr>
          <p:nvPr>
            <p:ph type="title"/>
          </p:nvPr>
        </p:nvSpPr>
        <p:spPr/>
        <p:txBody>
          <a:bodyPr/>
          <a:lstStyle/>
          <a:p>
            <a:pPr eaLnBrk="1" hangingPunct="1"/>
            <a:r>
              <a:rPr lang="en-US" dirty="0" smtClean="0"/>
              <a:t>Descriptions of Possible Solutions (Pros and Cons)</a:t>
            </a:r>
          </a:p>
        </p:txBody>
      </p:sp>
      <p:graphicFrame>
        <p:nvGraphicFramePr>
          <p:cNvPr id="2" name="Table 1"/>
          <p:cNvGraphicFramePr>
            <a:graphicFrameLocks noGrp="1"/>
          </p:cNvGraphicFramePr>
          <p:nvPr>
            <p:extLst>
              <p:ext uri="{D42A27DB-BD31-4B8C-83A1-F6EECF244321}">
                <p14:modId xmlns:p14="http://schemas.microsoft.com/office/powerpoint/2010/main" val="122558584"/>
              </p:ext>
            </p:extLst>
          </p:nvPr>
        </p:nvGraphicFramePr>
        <p:xfrm>
          <a:off x="1428750" y="1144277"/>
          <a:ext cx="6115050" cy="3525427"/>
        </p:xfrm>
        <a:graphic>
          <a:graphicData uri="http://schemas.openxmlformats.org/drawingml/2006/table">
            <a:tbl>
              <a:tblPr firstRow="1" bandRow="1">
                <a:tableStyleId>{5C22544A-7EE6-4342-B048-85BDC9FD1C3A}</a:tableStyleId>
              </a:tblPr>
              <a:tblGrid>
                <a:gridCol w="2038350"/>
                <a:gridCol w="2038350"/>
                <a:gridCol w="2038350"/>
              </a:tblGrid>
              <a:tr h="386231">
                <a:tc>
                  <a:txBody>
                    <a:bodyPr/>
                    <a:lstStyle/>
                    <a:p>
                      <a:pPr algn="ctr"/>
                      <a:r>
                        <a:rPr lang="en-US" sz="1400" dirty="0" smtClean="0">
                          <a:solidFill>
                            <a:schemeClr val="bg1"/>
                          </a:solidFill>
                          <a:latin typeface="Proxima Nova" pitchFamily="50" charset="0"/>
                        </a:rPr>
                        <a:t>Possible Solution</a:t>
                      </a:r>
                      <a:endParaRPr lang="en-US" sz="1400" dirty="0">
                        <a:solidFill>
                          <a:schemeClr val="bg1"/>
                        </a:solidFill>
                        <a:latin typeface="Proxima Nova" pitchFamily="50" charset="0"/>
                      </a:endParaRPr>
                    </a:p>
                  </a:txBody>
                  <a:tcPr marT="34285" marB="34285">
                    <a:solidFill>
                      <a:srgbClr val="24135F"/>
                    </a:solidFill>
                  </a:tcPr>
                </a:tc>
                <a:tc>
                  <a:txBody>
                    <a:bodyPr/>
                    <a:lstStyle/>
                    <a:p>
                      <a:pPr algn="ctr"/>
                      <a:r>
                        <a:rPr lang="en-US" sz="1400" dirty="0" smtClean="0">
                          <a:solidFill>
                            <a:schemeClr val="bg1"/>
                          </a:solidFill>
                          <a:latin typeface="Proxima Nova" pitchFamily="50" charset="0"/>
                        </a:rPr>
                        <a:t>Strengths</a:t>
                      </a:r>
                      <a:r>
                        <a:rPr lang="en-US" sz="1400" baseline="0" dirty="0" smtClean="0">
                          <a:solidFill>
                            <a:schemeClr val="bg1"/>
                          </a:solidFill>
                          <a:latin typeface="Proxima Nova" pitchFamily="50" charset="0"/>
                        </a:rPr>
                        <a:t> (Pros)</a:t>
                      </a:r>
                      <a:endParaRPr lang="en-US" sz="1400" dirty="0">
                        <a:solidFill>
                          <a:schemeClr val="bg1"/>
                        </a:solidFill>
                        <a:latin typeface="Proxima Nova" pitchFamily="50" charset="0"/>
                      </a:endParaRPr>
                    </a:p>
                  </a:txBody>
                  <a:tcPr marT="34285" marB="34285">
                    <a:solidFill>
                      <a:srgbClr val="24135F"/>
                    </a:solidFill>
                  </a:tcPr>
                </a:tc>
                <a:tc>
                  <a:txBody>
                    <a:bodyPr/>
                    <a:lstStyle/>
                    <a:p>
                      <a:pPr algn="ctr"/>
                      <a:r>
                        <a:rPr lang="en-US" sz="1400" dirty="0" smtClean="0">
                          <a:solidFill>
                            <a:schemeClr val="bg1"/>
                          </a:solidFill>
                          <a:latin typeface="Proxima Nova" pitchFamily="50" charset="0"/>
                        </a:rPr>
                        <a:t>Weaknesses</a:t>
                      </a:r>
                      <a:r>
                        <a:rPr lang="en-US" sz="1400" baseline="0" dirty="0" smtClean="0">
                          <a:solidFill>
                            <a:schemeClr val="bg1"/>
                          </a:solidFill>
                          <a:latin typeface="Proxima Nova" pitchFamily="50" charset="0"/>
                        </a:rPr>
                        <a:t> (Cons)</a:t>
                      </a:r>
                      <a:endParaRPr lang="en-US" sz="1400" dirty="0">
                        <a:solidFill>
                          <a:schemeClr val="bg1"/>
                        </a:solidFill>
                        <a:latin typeface="Proxima Nova" pitchFamily="50" charset="0"/>
                      </a:endParaRPr>
                    </a:p>
                  </a:txBody>
                  <a:tcPr marT="34285" marB="34285">
                    <a:solidFill>
                      <a:srgbClr val="24135F"/>
                    </a:solidFill>
                  </a:tcPr>
                </a:tc>
              </a:tr>
              <a:tr h="386231">
                <a:tc>
                  <a:txBody>
                    <a:bodyPr/>
                    <a:lstStyle/>
                    <a:p>
                      <a:r>
                        <a:rPr lang="en-US" sz="900" dirty="0" smtClean="0">
                          <a:latin typeface="Proxima Nova" pitchFamily="50" charset="0"/>
                        </a:rPr>
                        <a:t>Case Management/UR in the ED</a:t>
                      </a:r>
                    </a:p>
                  </a:txBody>
                  <a:tcPr marT="34285" marB="34285"/>
                </a:tc>
                <a:tc>
                  <a:txBody>
                    <a:bodyPr/>
                    <a:lstStyle/>
                    <a:p>
                      <a:r>
                        <a:rPr lang="en-US" sz="900" dirty="0" smtClean="0">
                          <a:latin typeface="Proxima Nova" pitchFamily="50" charset="0"/>
                        </a:rPr>
                        <a:t>Help to get the status correct sooner in the process</a:t>
                      </a:r>
                      <a:endParaRPr lang="en-US" sz="900" dirty="0">
                        <a:latin typeface="Proxima Nova" pitchFamily="50" charset="0"/>
                      </a:endParaRPr>
                    </a:p>
                  </a:txBody>
                  <a:tcPr marT="34285" marB="34285"/>
                </a:tc>
                <a:tc>
                  <a:txBody>
                    <a:bodyPr/>
                    <a:lstStyle/>
                    <a:p>
                      <a:r>
                        <a:rPr lang="en-US" sz="900" dirty="0" smtClean="0">
                          <a:latin typeface="Proxima Nova" pitchFamily="50" charset="0"/>
                        </a:rPr>
                        <a:t>Cost, Buy-in</a:t>
                      </a:r>
                      <a:r>
                        <a:rPr lang="en-US" sz="900" baseline="0" dirty="0" smtClean="0">
                          <a:latin typeface="Proxima Nova" pitchFamily="50" charset="0"/>
                        </a:rPr>
                        <a:t> in the ED and UR</a:t>
                      </a:r>
                      <a:endParaRPr lang="en-US" sz="900" dirty="0">
                        <a:latin typeface="Proxima Nova" pitchFamily="50" charset="0"/>
                      </a:endParaRPr>
                    </a:p>
                  </a:txBody>
                  <a:tcPr marT="34285" marB="34285"/>
                </a:tc>
              </a:tr>
              <a:tr h="386231">
                <a:tc>
                  <a:txBody>
                    <a:bodyPr/>
                    <a:lstStyle/>
                    <a:p>
                      <a:r>
                        <a:rPr lang="en-US" sz="900" dirty="0" smtClean="0">
                          <a:latin typeface="Proxima Nova" pitchFamily="50" charset="0"/>
                        </a:rPr>
                        <a:t>Provider Standard Work for Status Designation</a:t>
                      </a:r>
                      <a:endParaRPr lang="en-US" sz="900" dirty="0">
                        <a:latin typeface="Proxima Nova" pitchFamily="50" charset="0"/>
                      </a:endParaRPr>
                    </a:p>
                  </a:txBody>
                  <a:tcPr marT="34285" marB="34285"/>
                </a:tc>
                <a:tc>
                  <a:txBody>
                    <a:bodyPr/>
                    <a:lstStyle/>
                    <a:p>
                      <a:r>
                        <a:rPr lang="en-US" sz="900" dirty="0" smtClean="0">
                          <a:latin typeface="Proxima Nova" pitchFamily="50" charset="0"/>
                        </a:rPr>
                        <a:t>Getting the order correct the first</a:t>
                      </a:r>
                      <a:r>
                        <a:rPr lang="en-US" sz="900" baseline="0" dirty="0" smtClean="0">
                          <a:latin typeface="Proxima Nova" pitchFamily="50" charset="0"/>
                        </a:rPr>
                        <a:t> time/Correct Reimbursement</a:t>
                      </a:r>
                      <a:endParaRPr lang="en-US" sz="900" dirty="0">
                        <a:latin typeface="Proxima Nova" pitchFamily="50" charset="0"/>
                      </a:endParaRPr>
                    </a:p>
                  </a:txBody>
                  <a:tcPr marT="34285" marB="34285"/>
                </a:tc>
                <a:tc>
                  <a:txBody>
                    <a:bodyPr/>
                    <a:lstStyle/>
                    <a:p>
                      <a:r>
                        <a:rPr lang="en-US" sz="900" dirty="0" smtClean="0">
                          <a:latin typeface="Proxima Nova" pitchFamily="50" charset="0"/>
                        </a:rPr>
                        <a:t>Varying schedules,</a:t>
                      </a:r>
                      <a:r>
                        <a:rPr lang="en-US" sz="900" baseline="0" dirty="0" smtClean="0">
                          <a:latin typeface="Proxima Nova" pitchFamily="50" charset="0"/>
                        </a:rPr>
                        <a:t> wide range of people, rotations</a:t>
                      </a:r>
                      <a:endParaRPr lang="en-US" sz="900" dirty="0">
                        <a:latin typeface="Proxima Nova" pitchFamily="50" charset="0"/>
                      </a:endParaRPr>
                    </a:p>
                  </a:txBody>
                  <a:tcPr marT="34285" marB="34285"/>
                </a:tc>
              </a:tr>
              <a:tr h="386231">
                <a:tc>
                  <a:txBody>
                    <a:bodyPr/>
                    <a:lstStyle/>
                    <a:p>
                      <a:r>
                        <a:rPr lang="en-US" sz="900" dirty="0" smtClean="0">
                          <a:latin typeface="Proxima Nova" pitchFamily="50" charset="0"/>
                        </a:rPr>
                        <a:t>ED Provider criteria Education/Guidelines</a:t>
                      </a:r>
                      <a:endParaRPr lang="en-US" sz="900" dirty="0">
                        <a:latin typeface="Proxima Nova" pitchFamily="50" charset="0"/>
                      </a:endParaRPr>
                    </a:p>
                  </a:txBody>
                  <a:tcPr marT="34285" marB="34285"/>
                </a:tc>
                <a:tc>
                  <a:txBody>
                    <a:bodyPr/>
                    <a:lstStyle/>
                    <a:p>
                      <a:r>
                        <a:rPr lang="en-US" sz="900" dirty="0" smtClean="0">
                          <a:latin typeface="Proxima Nova" pitchFamily="50" charset="0"/>
                        </a:rPr>
                        <a:t>Top </a:t>
                      </a:r>
                      <a:r>
                        <a:rPr lang="en-US" sz="900" dirty="0" err="1" smtClean="0">
                          <a:latin typeface="Proxima Nova" pitchFamily="50" charset="0"/>
                        </a:rPr>
                        <a:t>Dx</a:t>
                      </a:r>
                      <a:r>
                        <a:rPr lang="en-US" sz="900" dirty="0" smtClean="0">
                          <a:latin typeface="Proxima Nova" pitchFamily="50" charset="0"/>
                        </a:rPr>
                        <a:t>- giving ED Providers tool to make correct status decision</a:t>
                      </a:r>
                      <a:endParaRPr lang="en-US" sz="900" dirty="0">
                        <a:latin typeface="Proxima Nova" pitchFamily="50" charset="0"/>
                      </a:endParaRPr>
                    </a:p>
                  </a:txBody>
                  <a:tcPr marT="34285" marB="34285"/>
                </a:tc>
                <a:tc>
                  <a:txBody>
                    <a:bodyPr/>
                    <a:lstStyle/>
                    <a:p>
                      <a:r>
                        <a:rPr lang="en-US" sz="900" dirty="0" smtClean="0">
                          <a:latin typeface="Proxima Nova" pitchFamily="50" charset="0"/>
                        </a:rPr>
                        <a:t>Very few</a:t>
                      </a:r>
                      <a:endParaRPr lang="en-US" sz="900" dirty="0">
                        <a:latin typeface="Proxima Nova" pitchFamily="50" charset="0"/>
                      </a:endParaRPr>
                    </a:p>
                  </a:txBody>
                  <a:tcPr marT="34285" marB="34285"/>
                </a:tc>
              </a:tr>
              <a:tr h="386231">
                <a:tc>
                  <a:txBody>
                    <a:bodyPr/>
                    <a:lstStyle/>
                    <a:p>
                      <a:r>
                        <a:rPr lang="en-US" sz="900" dirty="0" smtClean="0">
                          <a:latin typeface="Proxima Nova" pitchFamily="50" charset="0"/>
                        </a:rPr>
                        <a:t>Avoidable Days</a:t>
                      </a:r>
                      <a:r>
                        <a:rPr lang="en-US" sz="900" baseline="0" dirty="0" smtClean="0">
                          <a:latin typeface="Proxima Nova" pitchFamily="50" charset="0"/>
                        </a:rPr>
                        <a:t> tracking</a:t>
                      </a:r>
                      <a:endParaRPr lang="en-US" sz="900" dirty="0">
                        <a:latin typeface="Proxima Nova" pitchFamily="50" charset="0"/>
                      </a:endParaRPr>
                    </a:p>
                  </a:txBody>
                  <a:tcPr marT="34285" marB="34285"/>
                </a:tc>
                <a:tc>
                  <a:txBody>
                    <a:bodyPr/>
                    <a:lstStyle/>
                    <a:p>
                      <a:r>
                        <a:rPr lang="en-US" sz="900" dirty="0" smtClean="0">
                          <a:latin typeface="Proxima Nova" pitchFamily="50" charset="0"/>
                        </a:rPr>
                        <a:t>Assist with Providers trends, decrease wasted days</a:t>
                      </a:r>
                      <a:endParaRPr lang="en-US" sz="900" dirty="0">
                        <a:latin typeface="Proxima Nova" pitchFamily="50" charset="0"/>
                      </a:endParaRPr>
                    </a:p>
                  </a:txBody>
                  <a:tcPr marT="34285" marB="34285"/>
                </a:tc>
                <a:tc>
                  <a:txBody>
                    <a:bodyPr/>
                    <a:lstStyle/>
                    <a:p>
                      <a:r>
                        <a:rPr lang="en-US" sz="900" dirty="0" smtClean="0">
                          <a:latin typeface="Proxima Nova" pitchFamily="50" charset="0"/>
                        </a:rPr>
                        <a:t>Finding out where the fields are in </a:t>
                      </a:r>
                      <a:r>
                        <a:rPr lang="en-US" sz="900" dirty="0" err="1" smtClean="0">
                          <a:latin typeface="Proxima Nova" pitchFamily="50" charset="0"/>
                        </a:rPr>
                        <a:t>Meditech</a:t>
                      </a:r>
                      <a:r>
                        <a:rPr lang="en-US" sz="900" dirty="0" smtClean="0">
                          <a:latin typeface="Proxima Nova" pitchFamily="50" charset="0"/>
                        </a:rPr>
                        <a:t>,</a:t>
                      </a:r>
                      <a:r>
                        <a:rPr lang="en-US" sz="900" baseline="0" dirty="0" smtClean="0">
                          <a:latin typeface="Proxima Nova" pitchFamily="50" charset="0"/>
                        </a:rPr>
                        <a:t> Training</a:t>
                      </a:r>
                      <a:endParaRPr lang="en-US" sz="900" dirty="0">
                        <a:latin typeface="Proxima Nova" pitchFamily="50" charset="0"/>
                      </a:endParaRPr>
                    </a:p>
                  </a:txBody>
                  <a:tcPr marT="34285" marB="34285"/>
                </a:tc>
              </a:tr>
              <a:tr h="275877">
                <a:tc>
                  <a:txBody>
                    <a:bodyPr/>
                    <a:lstStyle/>
                    <a:p>
                      <a:r>
                        <a:rPr lang="en-US" sz="900" dirty="0" smtClean="0">
                          <a:latin typeface="Proxima Nova" pitchFamily="50" charset="0"/>
                        </a:rPr>
                        <a:t>Registration</a:t>
                      </a:r>
                      <a:r>
                        <a:rPr lang="en-US" sz="900" baseline="0" dirty="0" smtClean="0">
                          <a:latin typeface="Proxima Nova" pitchFamily="50" charset="0"/>
                        </a:rPr>
                        <a:t> Standard Work</a:t>
                      </a:r>
                      <a:endParaRPr lang="en-US" sz="900" dirty="0">
                        <a:latin typeface="Proxima Nova" pitchFamily="50" charset="0"/>
                      </a:endParaRPr>
                    </a:p>
                  </a:txBody>
                  <a:tcPr marT="34285" marB="34285"/>
                </a:tc>
                <a:tc>
                  <a:txBody>
                    <a:bodyPr/>
                    <a:lstStyle/>
                    <a:p>
                      <a:r>
                        <a:rPr lang="en-US" sz="900" dirty="0" smtClean="0">
                          <a:latin typeface="Proxima Nova" pitchFamily="50" charset="0"/>
                        </a:rPr>
                        <a:t>Improve order entry accuracy</a:t>
                      </a:r>
                      <a:endParaRPr lang="en-US" sz="900" dirty="0">
                        <a:latin typeface="Proxima Nova" pitchFamily="50" charset="0"/>
                      </a:endParaRPr>
                    </a:p>
                  </a:txBody>
                  <a:tcPr marT="34285" marB="34285"/>
                </a:tc>
                <a:tc>
                  <a:txBody>
                    <a:bodyPr/>
                    <a:lstStyle/>
                    <a:p>
                      <a:r>
                        <a:rPr lang="en-US" sz="900" dirty="0" smtClean="0">
                          <a:latin typeface="Proxima Nova" pitchFamily="50" charset="0"/>
                        </a:rPr>
                        <a:t>Timing,</a:t>
                      </a:r>
                      <a:r>
                        <a:rPr lang="en-US" sz="900" baseline="0" dirty="0" smtClean="0">
                          <a:latin typeface="Proxima Nova" pitchFamily="50" charset="0"/>
                        </a:rPr>
                        <a:t> scheduling </a:t>
                      </a:r>
                      <a:endParaRPr lang="en-US" sz="900" dirty="0">
                        <a:latin typeface="Proxima Nova" pitchFamily="50" charset="0"/>
                      </a:endParaRPr>
                    </a:p>
                  </a:txBody>
                  <a:tcPr marT="34285" marB="34285"/>
                </a:tc>
              </a:tr>
              <a:tr h="452114">
                <a:tc>
                  <a:txBody>
                    <a:bodyPr/>
                    <a:lstStyle/>
                    <a:p>
                      <a:r>
                        <a:rPr lang="en-US" sz="900" dirty="0" smtClean="0">
                          <a:latin typeface="Proxima Nova" pitchFamily="50" charset="0"/>
                        </a:rPr>
                        <a:t>Color code Medical Record in </a:t>
                      </a:r>
                      <a:r>
                        <a:rPr lang="en-US" sz="900" dirty="0" err="1" smtClean="0">
                          <a:latin typeface="Proxima Nova" pitchFamily="50" charset="0"/>
                        </a:rPr>
                        <a:t>Meditech</a:t>
                      </a:r>
                      <a:r>
                        <a:rPr lang="en-US" sz="900" baseline="0" dirty="0" smtClean="0">
                          <a:latin typeface="Proxima Nova" pitchFamily="50" charset="0"/>
                        </a:rPr>
                        <a:t> INPT/</a:t>
                      </a:r>
                      <a:r>
                        <a:rPr lang="en-US" sz="900" baseline="0" dirty="0" err="1" smtClean="0">
                          <a:latin typeface="Proxima Nova" pitchFamily="50" charset="0"/>
                        </a:rPr>
                        <a:t>Obs</a:t>
                      </a:r>
                      <a:r>
                        <a:rPr lang="en-US" sz="900" baseline="0" dirty="0" smtClean="0">
                          <a:latin typeface="Proxima Nova" pitchFamily="50" charset="0"/>
                        </a:rPr>
                        <a:t> (Clinical Review)</a:t>
                      </a:r>
                      <a:endParaRPr lang="en-US" sz="900" dirty="0">
                        <a:latin typeface="Proxima Nova" pitchFamily="50" charset="0"/>
                      </a:endParaRPr>
                    </a:p>
                  </a:txBody>
                  <a:tcPr marT="34285" marB="34285"/>
                </a:tc>
                <a:tc>
                  <a:txBody>
                    <a:bodyPr/>
                    <a:lstStyle/>
                    <a:p>
                      <a:r>
                        <a:rPr lang="en-US" sz="900" dirty="0" smtClean="0">
                          <a:latin typeface="Proxima Nova" pitchFamily="50" charset="0"/>
                        </a:rPr>
                        <a:t>Easily</a:t>
                      </a:r>
                      <a:r>
                        <a:rPr lang="en-US" sz="900" baseline="0" dirty="0" smtClean="0">
                          <a:latin typeface="Proxima Nova" pitchFamily="50" charset="0"/>
                        </a:rPr>
                        <a:t> see patient status</a:t>
                      </a:r>
                      <a:endParaRPr lang="en-US" sz="900" dirty="0">
                        <a:latin typeface="Proxima Nova" pitchFamily="50" charset="0"/>
                      </a:endParaRPr>
                    </a:p>
                  </a:txBody>
                  <a:tcPr marT="34285" marB="34285"/>
                </a:tc>
                <a:tc>
                  <a:txBody>
                    <a:bodyPr/>
                    <a:lstStyle/>
                    <a:p>
                      <a:r>
                        <a:rPr lang="en-US" sz="900" dirty="0" smtClean="0">
                          <a:latin typeface="Proxima Nova" pitchFamily="50" charset="0"/>
                        </a:rPr>
                        <a:t>IS capabilities,</a:t>
                      </a:r>
                      <a:r>
                        <a:rPr lang="en-US" sz="900" baseline="0" dirty="0" smtClean="0">
                          <a:latin typeface="Proxima Nova" pitchFamily="50" charset="0"/>
                        </a:rPr>
                        <a:t> cost</a:t>
                      </a:r>
                      <a:endParaRPr lang="en-US" sz="900" dirty="0">
                        <a:latin typeface="Proxima Nova" pitchFamily="50" charset="0"/>
                      </a:endParaRPr>
                    </a:p>
                  </a:txBody>
                  <a:tcPr marT="34285" marB="34285"/>
                </a:tc>
              </a:tr>
              <a:tr h="386231">
                <a:tc>
                  <a:txBody>
                    <a:bodyPr/>
                    <a:lstStyle/>
                    <a:p>
                      <a:r>
                        <a:rPr lang="en-US" sz="900" dirty="0" smtClean="0">
                          <a:latin typeface="Proxima Nova" pitchFamily="50" charset="0"/>
                        </a:rPr>
                        <a:t>Doctor Bill to Match Patient</a:t>
                      </a:r>
                      <a:r>
                        <a:rPr lang="en-US" sz="900" baseline="0" dirty="0" smtClean="0">
                          <a:latin typeface="Proxima Nova" pitchFamily="50" charset="0"/>
                        </a:rPr>
                        <a:t> Status</a:t>
                      </a:r>
                      <a:endParaRPr lang="en-US" sz="900" dirty="0">
                        <a:latin typeface="Proxima Nova" pitchFamily="50" charset="0"/>
                      </a:endParaRPr>
                    </a:p>
                  </a:txBody>
                  <a:tcPr marT="34285" marB="34285"/>
                </a:tc>
                <a:tc>
                  <a:txBody>
                    <a:bodyPr/>
                    <a:lstStyle/>
                    <a:p>
                      <a:r>
                        <a:rPr lang="en-US" sz="900" dirty="0" smtClean="0">
                          <a:latin typeface="Proxima Nova" pitchFamily="50" charset="0"/>
                        </a:rPr>
                        <a:t>Proper reimbursement, Incentive for Docs to get it right</a:t>
                      </a:r>
                      <a:endParaRPr lang="en-US" sz="900" dirty="0">
                        <a:latin typeface="Proxima Nova" pitchFamily="50" charset="0"/>
                      </a:endParaRPr>
                    </a:p>
                  </a:txBody>
                  <a:tcPr marT="34285" marB="34285"/>
                </a:tc>
                <a:tc>
                  <a:txBody>
                    <a:bodyPr/>
                    <a:lstStyle/>
                    <a:p>
                      <a:r>
                        <a:rPr lang="en-US" sz="900" dirty="0" smtClean="0">
                          <a:latin typeface="Proxima Nova" pitchFamily="50" charset="0"/>
                        </a:rPr>
                        <a:t>Tracking, capability,</a:t>
                      </a:r>
                      <a:r>
                        <a:rPr lang="en-US" sz="900" baseline="0" dirty="0" smtClean="0">
                          <a:latin typeface="Proxima Nova" pitchFamily="50" charset="0"/>
                        </a:rPr>
                        <a:t> resistance</a:t>
                      </a:r>
                      <a:endParaRPr lang="en-US" sz="900" dirty="0">
                        <a:latin typeface="Proxima Nova" pitchFamily="50" charset="0"/>
                      </a:endParaRPr>
                    </a:p>
                  </a:txBody>
                  <a:tcPr marT="34285" marB="34285"/>
                </a:tc>
              </a:tr>
              <a:tr h="452114">
                <a:tc>
                  <a:txBody>
                    <a:bodyPr/>
                    <a:lstStyle/>
                    <a:p>
                      <a:r>
                        <a:rPr lang="en-US" sz="900" dirty="0" smtClean="0">
                          <a:latin typeface="Proxima Nova" pitchFamily="50" charset="0"/>
                        </a:rPr>
                        <a:t>UR</a:t>
                      </a:r>
                      <a:r>
                        <a:rPr lang="en-US" sz="900" baseline="0" dirty="0" smtClean="0">
                          <a:latin typeface="Proxima Nova" pitchFamily="50" charset="0"/>
                        </a:rPr>
                        <a:t> Presents in Resident Orientation</a:t>
                      </a:r>
                      <a:endParaRPr lang="en-US" sz="900" dirty="0">
                        <a:latin typeface="Proxima Nova" pitchFamily="50" charset="0"/>
                      </a:endParaRPr>
                    </a:p>
                  </a:txBody>
                  <a:tcPr marT="34285" marB="34285"/>
                </a:tc>
                <a:tc>
                  <a:txBody>
                    <a:bodyPr/>
                    <a:lstStyle/>
                    <a:p>
                      <a:r>
                        <a:rPr lang="en-US" sz="900" dirty="0" smtClean="0">
                          <a:latin typeface="Proxima Nova" pitchFamily="50" charset="0"/>
                        </a:rPr>
                        <a:t>Educational opportunity, improve accuracy of</a:t>
                      </a:r>
                      <a:r>
                        <a:rPr lang="en-US" sz="900" baseline="0" dirty="0" smtClean="0">
                          <a:latin typeface="Proxima Nova" pitchFamily="50" charset="0"/>
                        </a:rPr>
                        <a:t> </a:t>
                      </a:r>
                      <a:r>
                        <a:rPr lang="en-US" sz="900" dirty="0" smtClean="0">
                          <a:latin typeface="Proxima Nova" pitchFamily="50" charset="0"/>
                        </a:rPr>
                        <a:t> orders</a:t>
                      </a:r>
                      <a:endParaRPr lang="en-US" sz="900" dirty="0">
                        <a:latin typeface="Proxima Nova" pitchFamily="50" charset="0"/>
                      </a:endParaRPr>
                    </a:p>
                  </a:txBody>
                  <a:tcPr marT="34285" marB="342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Proxima Nova" pitchFamily="50" charset="0"/>
                        </a:rPr>
                        <a:t>Varying schedules,</a:t>
                      </a:r>
                      <a:r>
                        <a:rPr lang="en-US" sz="900" baseline="0" dirty="0" smtClean="0">
                          <a:latin typeface="Proxima Nova" pitchFamily="50" charset="0"/>
                        </a:rPr>
                        <a:t> wide range of people, rotations</a:t>
                      </a:r>
                      <a:endParaRPr lang="en-US" sz="900" dirty="0" smtClean="0">
                        <a:latin typeface="Proxima Nova" pitchFamily="50" charset="0"/>
                      </a:endParaRPr>
                    </a:p>
                    <a:p>
                      <a:endParaRPr lang="en-US" sz="900" dirty="0">
                        <a:latin typeface="Proxima Nova" pitchFamily="50" charset="0"/>
                      </a:endParaRPr>
                    </a:p>
                  </a:txBody>
                  <a:tcPr marT="34285" marB="34285"/>
                </a:tc>
              </a:tr>
            </a:tbl>
          </a:graphicData>
        </a:graphic>
      </p:graphicFrame>
    </p:spTree>
    <p:extLst>
      <p:ext uri="{BB962C8B-B14F-4D97-AF65-F5344CB8AC3E}">
        <p14:creationId xmlns:p14="http://schemas.microsoft.com/office/powerpoint/2010/main" val="419012899"/>
      </p:ext>
    </p:extLst>
  </p:cSld>
  <p:clrMapOvr>
    <a:masterClrMapping/>
  </p:clrMapOvr>
  <p:transition>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Descriptions of Possible Solutions (Pros and Cons)</a:t>
            </a:r>
          </a:p>
        </p:txBody>
      </p:sp>
      <p:graphicFrame>
        <p:nvGraphicFramePr>
          <p:cNvPr id="6" name="Table 5"/>
          <p:cNvGraphicFramePr>
            <a:graphicFrameLocks noGrp="1"/>
          </p:cNvGraphicFramePr>
          <p:nvPr>
            <p:extLst>
              <p:ext uri="{D42A27DB-BD31-4B8C-83A1-F6EECF244321}">
                <p14:modId xmlns:p14="http://schemas.microsoft.com/office/powerpoint/2010/main" val="3093396652"/>
              </p:ext>
            </p:extLst>
          </p:nvPr>
        </p:nvGraphicFramePr>
        <p:xfrm>
          <a:off x="1428750" y="1123950"/>
          <a:ext cx="6115050" cy="3505120"/>
        </p:xfrm>
        <a:graphic>
          <a:graphicData uri="http://schemas.openxmlformats.org/drawingml/2006/table">
            <a:tbl>
              <a:tblPr firstRow="1" bandRow="1">
                <a:tableStyleId>{5C22544A-7EE6-4342-B048-85BDC9FD1C3A}</a:tableStyleId>
              </a:tblPr>
              <a:tblGrid>
                <a:gridCol w="2038350"/>
                <a:gridCol w="2038350"/>
                <a:gridCol w="2038350"/>
              </a:tblGrid>
              <a:tr h="408930">
                <a:tc>
                  <a:txBody>
                    <a:bodyPr/>
                    <a:lstStyle/>
                    <a:p>
                      <a:pPr algn="ctr"/>
                      <a:r>
                        <a:rPr lang="en-US" sz="1400" dirty="0" smtClean="0">
                          <a:solidFill>
                            <a:schemeClr val="bg1"/>
                          </a:solidFill>
                          <a:latin typeface="Proxima Nova" pitchFamily="50" charset="0"/>
                        </a:rPr>
                        <a:t>Possible Solution</a:t>
                      </a:r>
                      <a:endParaRPr lang="en-US" sz="1400" dirty="0">
                        <a:solidFill>
                          <a:schemeClr val="bg1"/>
                        </a:solidFill>
                        <a:latin typeface="Proxima Nova" pitchFamily="50" charset="0"/>
                      </a:endParaRPr>
                    </a:p>
                  </a:txBody>
                  <a:tcPr marT="34285" marB="34285">
                    <a:solidFill>
                      <a:srgbClr val="24135F"/>
                    </a:solidFill>
                  </a:tcPr>
                </a:tc>
                <a:tc>
                  <a:txBody>
                    <a:bodyPr/>
                    <a:lstStyle/>
                    <a:p>
                      <a:pPr algn="ctr"/>
                      <a:r>
                        <a:rPr lang="en-US" sz="1400" dirty="0" smtClean="0">
                          <a:solidFill>
                            <a:schemeClr val="bg1"/>
                          </a:solidFill>
                          <a:latin typeface="Proxima Nova" pitchFamily="50" charset="0"/>
                        </a:rPr>
                        <a:t>Strengths</a:t>
                      </a:r>
                      <a:r>
                        <a:rPr lang="en-US" sz="1400" baseline="0" dirty="0" smtClean="0">
                          <a:solidFill>
                            <a:schemeClr val="bg1"/>
                          </a:solidFill>
                          <a:latin typeface="Proxima Nova" pitchFamily="50" charset="0"/>
                        </a:rPr>
                        <a:t> (Pros)</a:t>
                      </a:r>
                      <a:endParaRPr lang="en-US" sz="1400" dirty="0">
                        <a:solidFill>
                          <a:schemeClr val="bg1"/>
                        </a:solidFill>
                        <a:latin typeface="Proxima Nova" pitchFamily="50" charset="0"/>
                      </a:endParaRPr>
                    </a:p>
                  </a:txBody>
                  <a:tcPr marT="34285" marB="34285">
                    <a:solidFill>
                      <a:srgbClr val="24135F"/>
                    </a:solidFill>
                  </a:tcPr>
                </a:tc>
                <a:tc>
                  <a:txBody>
                    <a:bodyPr/>
                    <a:lstStyle/>
                    <a:p>
                      <a:pPr algn="ctr"/>
                      <a:r>
                        <a:rPr lang="en-US" sz="1400" dirty="0" smtClean="0">
                          <a:solidFill>
                            <a:schemeClr val="bg1"/>
                          </a:solidFill>
                          <a:latin typeface="Proxima Nova" pitchFamily="50" charset="0"/>
                        </a:rPr>
                        <a:t>Weaknesses</a:t>
                      </a:r>
                      <a:r>
                        <a:rPr lang="en-US" sz="1400" baseline="0" dirty="0" smtClean="0">
                          <a:solidFill>
                            <a:schemeClr val="bg1"/>
                          </a:solidFill>
                          <a:latin typeface="Proxima Nova" pitchFamily="50" charset="0"/>
                        </a:rPr>
                        <a:t> (Cons)</a:t>
                      </a:r>
                      <a:endParaRPr lang="en-US" sz="1400" dirty="0">
                        <a:solidFill>
                          <a:schemeClr val="bg1"/>
                        </a:solidFill>
                        <a:latin typeface="Proxima Nova" pitchFamily="50" charset="0"/>
                      </a:endParaRPr>
                    </a:p>
                  </a:txBody>
                  <a:tcPr marT="34285" marB="34285">
                    <a:solidFill>
                      <a:srgbClr val="24135F"/>
                    </a:solidFill>
                  </a:tcPr>
                </a:tc>
              </a:tr>
              <a:tr h="408930">
                <a:tc>
                  <a:txBody>
                    <a:bodyPr/>
                    <a:lstStyle/>
                    <a:p>
                      <a:r>
                        <a:rPr lang="en-US" sz="900" dirty="0" smtClean="0">
                          <a:latin typeface="Proxima Nova" pitchFamily="50" charset="0"/>
                        </a:rPr>
                        <a:t>Second Shift UR Nurse</a:t>
                      </a:r>
                      <a:endParaRPr lang="en-US" sz="900" dirty="0">
                        <a:latin typeface="Proxima Nova" pitchFamily="50" charset="0"/>
                      </a:endParaRPr>
                    </a:p>
                  </a:txBody>
                  <a:tcPr marT="34285" marB="342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Proxima Nova" pitchFamily="50" charset="0"/>
                        </a:rPr>
                        <a:t>Help to get the status correct sooner in the process/same</a:t>
                      </a:r>
                      <a:r>
                        <a:rPr lang="en-US" sz="900" baseline="0" dirty="0" smtClean="0">
                          <a:latin typeface="Proxima Nova" pitchFamily="50" charset="0"/>
                        </a:rPr>
                        <a:t> day</a:t>
                      </a:r>
                      <a:endParaRPr lang="en-US" sz="900" dirty="0" smtClean="0">
                        <a:latin typeface="Proxima Nova" pitchFamily="50" charset="0"/>
                      </a:endParaRPr>
                    </a:p>
                  </a:txBody>
                  <a:tcPr marT="34285" marB="34285"/>
                </a:tc>
                <a:tc>
                  <a:txBody>
                    <a:bodyPr/>
                    <a:lstStyle/>
                    <a:p>
                      <a:r>
                        <a:rPr lang="en-US" sz="900" dirty="0" smtClean="0">
                          <a:latin typeface="Proxima Nova" pitchFamily="50" charset="0"/>
                        </a:rPr>
                        <a:t>Cost, hiring for that shift</a:t>
                      </a:r>
                      <a:endParaRPr lang="en-US" sz="900" dirty="0">
                        <a:latin typeface="Proxima Nova" pitchFamily="50" charset="0"/>
                      </a:endParaRPr>
                    </a:p>
                  </a:txBody>
                  <a:tcPr marT="34285" marB="34285"/>
                </a:tc>
              </a:tr>
              <a:tr h="408930">
                <a:tc>
                  <a:txBody>
                    <a:bodyPr/>
                    <a:lstStyle/>
                    <a:p>
                      <a:r>
                        <a:rPr lang="en-US" sz="900" dirty="0" smtClean="0">
                          <a:latin typeface="Proxima Nova" pitchFamily="50" charset="0"/>
                        </a:rPr>
                        <a:t>Stress</a:t>
                      </a:r>
                      <a:r>
                        <a:rPr lang="en-US" sz="900" baseline="0" dirty="0" smtClean="0">
                          <a:latin typeface="Proxima Nova" pitchFamily="50" charset="0"/>
                        </a:rPr>
                        <a:t> Test Available 7 Days Per Week</a:t>
                      </a:r>
                      <a:endParaRPr lang="en-US" sz="900" dirty="0">
                        <a:latin typeface="Proxima Nova" pitchFamily="50" charset="0"/>
                      </a:endParaRPr>
                    </a:p>
                  </a:txBody>
                  <a:tcPr marT="34285" marB="34285"/>
                </a:tc>
                <a:tc>
                  <a:txBody>
                    <a:bodyPr/>
                    <a:lstStyle/>
                    <a:p>
                      <a:r>
                        <a:rPr lang="en-US" sz="900" dirty="0" smtClean="0">
                          <a:latin typeface="Proxima Nova" pitchFamily="50" charset="0"/>
                        </a:rPr>
                        <a:t>Decrease LOS, make</a:t>
                      </a:r>
                      <a:r>
                        <a:rPr lang="en-US" sz="900" baseline="0" dirty="0" smtClean="0">
                          <a:latin typeface="Proxima Nova" pitchFamily="50" charset="0"/>
                        </a:rPr>
                        <a:t> decisions earlier, better patient satisfaction</a:t>
                      </a:r>
                      <a:endParaRPr lang="en-US" sz="900" dirty="0">
                        <a:latin typeface="Proxima Nova" pitchFamily="50" charset="0"/>
                      </a:endParaRPr>
                    </a:p>
                  </a:txBody>
                  <a:tcPr marT="34285" marB="34285"/>
                </a:tc>
                <a:tc>
                  <a:txBody>
                    <a:bodyPr/>
                    <a:lstStyle/>
                    <a:p>
                      <a:r>
                        <a:rPr lang="en-US" sz="900" dirty="0" smtClean="0">
                          <a:latin typeface="Proxima Nova" pitchFamily="50" charset="0"/>
                        </a:rPr>
                        <a:t>Cost, staffing availability</a:t>
                      </a:r>
                      <a:endParaRPr lang="en-US" sz="900" dirty="0">
                        <a:latin typeface="Proxima Nova" pitchFamily="50" charset="0"/>
                      </a:endParaRPr>
                    </a:p>
                  </a:txBody>
                  <a:tcPr marT="34285" marB="34285"/>
                </a:tc>
              </a:tr>
              <a:tr h="292090">
                <a:tc>
                  <a:txBody>
                    <a:bodyPr/>
                    <a:lstStyle/>
                    <a:p>
                      <a:r>
                        <a:rPr lang="en-US" sz="900" dirty="0" err="1" smtClean="0">
                          <a:latin typeface="Proxima Nova" pitchFamily="50" charset="0"/>
                        </a:rPr>
                        <a:t>INo</a:t>
                      </a:r>
                      <a:r>
                        <a:rPr lang="en-US" sz="900" dirty="0" smtClean="0">
                          <a:latin typeface="Proxima Nova" pitchFamily="50" charset="0"/>
                        </a:rPr>
                        <a:t>-</a:t>
                      </a:r>
                      <a:r>
                        <a:rPr lang="en-US" sz="900" baseline="0" dirty="0" smtClean="0">
                          <a:latin typeface="Proxima Nova" pitchFamily="50" charset="0"/>
                        </a:rPr>
                        <a:t> change to &lt;OBSV&gt;</a:t>
                      </a:r>
                      <a:endParaRPr lang="en-US" sz="900" dirty="0">
                        <a:latin typeface="Proxima Nova" pitchFamily="50" charset="0"/>
                      </a:endParaRPr>
                    </a:p>
                  </a:txBody>
                  <a:tcPr marT="34285" marB="34285"/>
                </a:tc>
                <a:tc>
                  <a:txBody>
                    <a:bodyPr/>
                    <a:lstStyle/>
                    <a:p>
                      <a:r>
                        <a:rPr lang="en-US" sz="900" dirty="0" smtClean="0">
                          <a:latin typeface="Proxima Nova" pitchFamily="50" charset="0"/>
                        </a:rPr>
                        <a:t>Clearer designation for all to see</a:t>
                      </a:r>
                      <a:endParaRPr lang="en-US" sz="900" dirty="0">
                        <a:latin typeface="Proxima Nova" pitchFamily="50" charset="0"/>
                      </a:endParaRPr>
                    </a:p>
                  </a:txBody>
                  <a:tcPr marT="34285" marB="34285"/>
                </a:tc>
                <a:tc>
                  <a:txBody>
                    <a:bodyPr/>
                    <a:lstStyle/>
                    <a:p>
                      <a:r>
                        <a:rPr lang="en-US" sz="900" dirty="0" smtClean="0">
                          <a:latin typeface="Proxima Nova" pitchFamily="50" charset="0"/>
                        </a:rPr>
                        <a:t>IS Capability, </a:t>
                      </a:r>
                      <a:r>
                        <a:rPr lang="en-US" sz="900" dirty="0" err="1" smtClean="0">
                          <a:latin typeface="Proxima Nova" pitchFamily="50" charset="0"/>
                        </a:rPr>
                        <a:t>Meditech</a:t>
                      </a:r>
                      <a:r>
                        <a:rPr lang="en-US" sz="900" dirty="0" smtClean="0">
                          <a:latin typeface="Proxima Nova" pitchFamily="50" charset="0"/>
                        </a:rPr>
                        <a:t> capability</a:t>
                      </a:r>
                      <a:endParaRPr lang="en-US" sz="900" dirty="0">
                        <a:latin typeface="Proxima Nova" pitchFamily="50" charset="0"/>
                      </a:endParaRPr>
                    </a:p>
                  </a:txBody>
                  <a:tcPr marT="34285" marB="34285"/>
                </a:tc>
              </a:tr>
              <a:tr h="525770">
                <a:tc>
                  <a:txBody>
                    <a:bodyPr/>
                    <a:lstStyle/>
                    <a:p>
                      <a:r>
                        <a:rPr lang="en-US" sz="900" dirty="0" smtClean="0">
                          <a:latin typeface="Proxima Nova" pitchFamily="50" charset="0"/>
                        </a:rPr>
                        <a:t>Physician/Resident education on the importance of correct patient status designation</a:t>
                      </a:r>
                      <a:endParaRPr lang="en-US" sz="900" dirty="0">
                        <a:latin typeface="Proxima Nova" pitchFamily="50" charset="0"/>
                      </a:endParaRPr>
                    </a:p>
                  </a:txBody>
                  <a:tcPr marT="34285" marB="34285"/>
                </a:tc>
                <a:tc>
                  <a:txBody>
                    <a:bodyPr/>
                    <a:lstStyle/>
                    <a:p>
                      <a:r>
                        <a:rPr lang="en-US" sz="900" dirty="0" smtClean="0">
                          <a:latin typeface="Proxima Nova" pitchFamily="50" charset="0"/>
                        </a:rPr>
                        <a:t>Limit residents errors</a:t>
                      </a:r>
                      <a:endParaRPr lang="en-US" sz="900" dirty="0">
                        <a:latin typeface="Proxima Nova" pitchFamily="50" charset="0"/>
                      </a:endParaRPr>
                    </a:p>
                  </a:txBody>
                  <a:tcPr marT="34285" marB="34285"/>
                </a:tc>
                <a:tc>
                  <a:txBody>
                    <a:bodyPr/>
                    <a:lstStyle/>
                    <a:p>
                      <a:r>
                        <a:rPr lang="en-US" sz="900" dirty="0" smtClean="0">
                          <a:latin typeface="Proxima Nova" pitchFamily="50" charset="0"/>
                        </a:rPr>
                        <a:t>Attending Resistance, IS capabilities</a:t>
                      </a:r>
                      <a:endParaRPr lang="en-US" sz="900" dirty="0">
                        <a:latin typeface="Proxima Nova" pitchFamily="50" charset="0"/>
                      </a:endParaRPr>
                    </a:p>
                  </a:txBody>
                  <a:tcPr marT="34285" marB="34285"/>
                </a:tc>
              </a:tr>
              <a:tr h="525770">
                <a:tc>
                  <a:txBody>
                    <a:bodyPr/>
                    <a:lstStyle/>
                    <a:p>
                      <a:r>
                        <a:rPr lang="en-US" sz="900" dirty="0" smtClean="0">
                          <a:latin typeface="Proxima Nova" pitchFamily="50" charset="0"/>
                        </a:rPr>
                        <a:t>Patient Status on</a:t>
                      </a:r>
                      <a:r>
                        <a:rPr lang="en-US" sz="900" baseline="0" dirty="0" smtClean="0">
                          <a:latin typeface="Proxima Nova" pitchFamily="50" charset="0"/>
                        </a:rPr>
                        <a:t> </a:t>
                      </a:r>
                      <a:r>
                        <a:rPr lang="en-US" sz="900" dirty="0" smtClean="0">
                          <a:latin typeface="Proxima Nova" pitchFamily="50" charset="0"/>
                        </a:rPr>
                        <a:t> all Attending Patient</a:t>
                      </a:r>
                      <a:r>
                        <a:rPr lang="en-US" sz="900" baseline="0" dirty="0" smtClean="0">
                          <a:latin typeface="Proxima Nova" pitchFamily="50" charset="0"/>
                        </a:rPr>
                        <a:t> Lists to Include Time </a:t>
                      </a:r>
                      <a:r>
                        <a:rPr lang="en-US" sz="900" baseline="0" dirty="0" err="1" smtClean="0">
                          <a:latin typeface="Proxima Nova" pitchFamily="50" charset="0"/>
                        </a:rPr>
                        <a:t>Obs</a:t>
                      </a:r>
                      <a:r>
                        <a:rPr lang="en-US" sz="900" baseline="0" dirty="0" smtClean="0">
                          <a:latin typeface="Proxima Nova" pitchFamily="50" charset="0"/>
                        </a:rPr>
                        <a:t> Status</a:t>
                      </a:r>
                      <a:endParaRPr lang="en-US" sz="900" dirty="0">
                        <a:latin typeface="Proxima Nova" pitchFamily="50" charset="0"/>
                      </a:endParaRPr>
                    </a:p>
                  </a:txBody>
                  <a:tcPr marT="34285" marB="34285"/>
                </a:tc>
                <a:tc>
                  <a:txBody>
                    <a:bodyPr/>
                    <a:lstStyle/>
                    <a:p>
                      <a:r>
                        <a:rPr lang="en-US" sz="900" dirty="0" smtClean="0">
                          <a:latin typeface="Proxima Nova" pitchFamily="50" charset="0"/>
                        </a:rPr>
                        <a:t>Help Attending to know status of their patients, better decision making/Prioritization</a:t>
                      </a:r>
                      <a:endParaRPr lang="en-US" sz="900" dirty="0">
                        <a:latin typeface="Proxima Nova" pitchFamily="50" charset="0"/>
                      </a:endParaRPr>
                    </a:p>
                  </a:txBody>
                  <a:tcPr marT="34285" marB="34285"/>
                </a:tc>
                <a:tc>
                  <a:txBody>
                    <a:bodyPr/>
                    <a:lstStyle/>
                    <a:p>
                      <a:r>
                        <a:rPr lang="en-US" sz="900" dirty="0" err="1" smtClean="0">
                          <a:latin typeface="Proxima Nova" pitchFamily="50" charset="0"/>
                        </a:rPr>
                        <a:t>Meditech</a:t>
                      </a:r>
                      <a:r>
                        <a:rPr lang="en-US" sz="900" baseline="0" dirty="0" smtClean="0">
                          <a:latin typeface="Proxima Nova" pitchFamily="50" charset="0"/>
                        </a:rPr>
                        <a:t> Capabilities, </a:t>
                      </a:r>
                      <a:endParaRPr lang="en-US" sz="900" dirty="0">
                        <a:latin typeface="Proxima Nova" pitchFamily="50" charset="0"/>
                      </a:endParaRPr>
                    </a:p>
                  </a:txBody>
                  <a:tcPr marT="34285" marB="34285"/>
                </a:tc>
              </a:tr>
              <a:tr h="408930">
                <a:tc>
                  <a:txBody>
                    <a:bodyPr/>
                    <a:lstStyle/>
                    <a:p>
                      <a:r>
                        <a:rPr lang="en-US" sz="900" dirty="0" smtClean="0">
                          <a:latin typeface="Proxima Nova" pitchFamily="50" charset="0"/>
                        </a:rPr>
                        <a:t>Change ED Doc incentive</a:t>
                      </a:r>
                    </a:p>
                  </a:txBody>
                  <a:tcPr marT="34285" marB="34285"/>
                </a:tc>
                <a:tc>
                  <a:txBody>
                    <a:bodyPr/>
                    <a:lstStyle/>
                    <a:p>
                      <a:r>
                        <a:rPr lang="en-US" sz="900" dirty="0" smtClean="0">
                          <a:latin typeface="Proxima Nova" pitchFamily="50" charset="0"/>
                        </a:rPr>
                        <a:t>Getting the correct status the first time, decrease ED 190 time</a:t>
                      </a:r>
                      <a:endParaRPr lang="en-US" sz="900" dirty="0">
                        <a:latin typeface="Proxima Nova" pitchFamily="50" charset="0"/>
                      </a:endParaRPr>
                    </a:p>
                  </a:txBody>
                  <a:tcPr marT="34285" marB="34285"/>
                </a:tc>
                <a:tc>
                  <a:txBody>
                    <a:bodyPr/>
                    <a:lstStyle/>
                    <a:p>
                      <a:r>
                        <a:rPr lang="en-US" sz="900" dirty="0" smtClean="0">
                          <a:latin typeface="Proxima Nova" pitchFamily="50" charset="0"/>
                        </a:rPr>
                        <a:t>Attending resistance, Increase in ED time, </a:t>
                      </a:r>
                      <a:endParaRPr lang="en-US" sz="900" dirty="0">
                        <a:latin typeface="Proxima Nova" pitchFamily="50" charset="0"/>
                      </a:endParaRPr>
                    </a:p>
                  </a:txBody>
                  <a:tcPr marT="34285" marB="34285"/>
                </a:tc>
              </a:tr>
              <a:tr h="525770">
                <a:tc>
                  <a:txBody>
                    <a:bodyPr/>
                    <a:lstStyle/>
                    <a:p>
                      <a:r>
                        <a:rPr lang="en-US" sz="900" dirty="0" smtClean="0">
                          <a:latin typeface="Proxima Nova" pitchFamily="50" charset="0"/>
                        </a:rPr>
                        <a:t>Clear Documentation for Provider Level of Concern</a:t>
                      </a:r>
                      <a:endParaRPr lang="en-US" sz="900" dirty="0">
                        <a:latin typeface="Proxima Nova" pitchFamily="50" charset="0"/>
                      </a:endParaRPr>
                    </a:p>
                  </a:txBody>
                  <a:tcPr marT="34285" marB="34285"/>
                </a:tc>
                <a:tc>
                  <a:txBody>
                    <a:bodyPr/>
                    <a:lstStyle/>
                    <a:p>
                      <a:r>
                        <a:rPr lang="en-US" sz="900" dirty="0" smtClean="0">
                          <a:latin typeface="Proxima Nova" pitchFamily="50" charset="0"/>
                        </a:rPr>
                        <a:t>Easier to</a:t>
                      </a:r>
                      <a:r>
                        <a:rPr lang="en-US" sz="900" baseline="0" dirty="0" smtClean="0">
                          <a:latin typeface="Proxima Nova" pitchFamily="50" charset="0"/>
                        </a:rPr>
                        <a:t> meet INPT and support decision, Better documentation to prevent INPT denials</a:t>
                      </a:r>
                      <a:endParaRPr lang="en-US" sz="900" dirty="0">
                        <a:latin typeface="Proxima Nova" pitchFamily="50" charset="0"/>
                      </a:endParaRPr>
                    </a:p>
                  </a:txBody>
                  <a:tcPr marT="34285" marB="34285"/>
                </a:tc>
                <a:tc>
                  <a:txBody>
                    <a:bodyPr/>
                    <a:lstStyle/>
                    <a:p>
                      <a:r>
                        <a:rPr lang="en-US" sz="900" dirty="0" smtClean="0">
                          <a:latin typeface="Proxima Nova" pitchFamily="50" charset="0"/>
                        </a:rPr>
                        <a:t>Provider Buy-In,</a:t>
                      </a:r>
                      <a:r>
                        <a:rPr lang="en-US" sz="900" baseline="0" dirty="0" smtClean="0">
                          <a:latin typeface="Proxima Nova" pitchFamily="50" charset="0"/>
                        </a:rPr>
                        <a:t> training and education, enforcement</a:t>
                      </a:r>
                      <a:endParaRPr lang="en-US" sz="900" dirty="0">
                        <a:latin typeface="Proxima Nova" pitchFamily="50" charset="0"/>
                      </a:endParaRPr>
                    </a:p>
                  </a:txBody>
                  <a:tcPr marT="34285" marB="34285"/>
                </a:tc>
              </a:tr>
            </a:tbl>
          </a:graphicData>
        </a:graphic>
      </p:graphicFrame>
    </p:spTree>
    <p:extLst>
      <p:ext uri="{BB962C8B-B14F-4D97-AF65-F5344CB8AC3E}">
        <p14:creationId xmlns:p14="http://schemas.microsoft.com/office/powerpoint/2010/main" val="1162744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Descriptions of Possible Solutions (Pros and Cons)</a:t>
            </a:r>
          </a:p>
        </p:txBody>
      </p:sp>
      <p:graphicFrame>
        <p:nvGraphicFramePr>
          <p:cNvPr id="6" name="Table 5"/>
          <p:cNvGraphicFramePr>
            <a:graphicFrameLocks noGrp="1"/>
          </p:cNvGraphicFramePr>
          <p:nvPr>
            <p:extLst>
              <p:ext uri="{D42A27DB-BD31-4B8C-83A1-F6EECF244321}">
                <p14:modId xmlns:p14="http://schemas.microsoft.com/office/powerpoint/2010/main" val="685839919"/>
              </p:ext>
            </p:extLst>
          </p:nvPr>
        </p:nvGraphicFramePr>
        <p:xfrm>
          <a:off x="1428750" y="1069522"/>
          <a:ext cx="6115050" cy="3765278"/>
        </p:xfrm>
        <a:graphic>
          <a:graphicData uri="http://schemas.openxmlformats.org/drawingml/2006/table">
            <a:tbl>
              <a:tblPr firstRow="1" bandRow="1">
                <a:tableStyleId>{5C22544A-7EE6-4342-B048-85BDC9FD1C3A}</a:tableStyleId>
              </a:tblPr>
              <a:tblGrid>
                <a:gridCol w="2038350"/>
                <a:gridCol w="2038350"/>
                <a:gridCol w="2038350"/>
              </a:tblGrid>
              <a:tr h="403850">
                <a:tc>
                  <a:txBody>
                    <a:bodyPr/>
                    <a:lstStyle/>
                    <a:p>
                      <a:pPr algn="ctr"/>
                      <a:r>
                        <a:rPr lang="en-US" sz="1400" dirty="0" smtClean="0">
                          <a:solidFill>
                            <a:schemeClr val="bg1"/>
                          </a:solidFill>
                          <a:latin typeface="Proxima Nova" pitchFamily="50" charset="0"/>
                        </a:rPr>
                        <a:t>Possible Solution</a:t>
                      </a:r>
                      <a:endParaRPr lang="en-US" sz="1400" dirty="0">
                        <a:solidFill>
                          <a:schemeClr val="bg1"/>
                        </a:solidFill>
                        <a:latin typeface="Proxima Nova" pitchFamily="50" charset="0"/>
                      </a:endParaRPr>
                    </a:p>
                  </a:txBody>
                  <a:tcPr marT="34285" marB="34285">
                    <a:solidFill>
                      <a:srgbClr val="24135F"/>
                    </a:solidFill>
                  </a:tcPr>
                </a:tc>
                <a:tc>
                  <a:txBody>
                    <a:bodyPr/>
                    <a:lstStyle/>
                    <a:p>
                      <a:pPr algn="ctr"/>
                      <a:r>
                        <a:rPr lang="en-US" sz="1400" dirty="0" smtClean="0">
                          <a:solidFill>
                            <a:schemeClr val="bg1"/>
                          </a:solidFill>
                          <a:latin typeface="Proxima Nova" pitchFamily="50" charset="0"/>
                        </a:rPr>
                        <a:t>Strengths</a:t>
                      </a:r>
                      <a:r>
                        <a:rPr lang="en-US" sz="1400" baseline="0" dirty="0" smtClean="0">
                          <a:solidFill>
                            <a:schemeClr val="bg1"/>
                          </a:solidFill>
                          <a:latin typeface="Proxima Nova" pitchFamily="50" charset="0"/>
                        </a:rPr>
                        <a:t> (Pros)</a:t>
                      </a:r>
                      <a:endParaRPr lang="en-US" sz="1400" dirty="0">
                        <a:solidFill>
                          <a:schemeClr val="bg1"/>
                        </a:solidFill>
                        <a:latin typeface="Proxima Nova" pitchFamily="50" charset="0"/>
                      </a:endParaRPr>
                    </a:p>
                  </a:txBody>
                  <a:tcPr marT="34285" marB="34285">
                    <a:solidFill>
                      <a:srgbClr val="24135F"/>
                    </a:solidFill>
                  </a:tcPr>
                </a:tc>
                <a:tc>
                  <a:txBody>
                    <a:bodyPr/>
                    <a:lstStyle/>
                    <a:p>
                      <a:pPr algn="ctr"/>
                      <a:r>
                        <a:rPr lang="en-US" sz="1400" dirty="0" smtClean="0">
                          <a:solidFill>
                            <a:schemeClr val="bg1"/>
                          </a:solidFill>
                          <a:latin typeface="Proxima Nova" pitchFamily="50" charset="0"/>
                        </a:rPr>
                        <a:t>Weaknesses</a:t>
                      </a:r>
                      <a:r>
                        <a:rPr lang="en-US" sz="1400" baseline="0" dirty="0" smtClean="0">
                          <a:solidFill>
                            <a:schemeClr val="bg1"/>
                          </a:solidFill>
                          <a:latin typeface="Proxima Nova" pitchFamily="50" charset="0"/>
                        </a:rPr>
                        <a:t> (Cons)</a:t>
                      </a:r>
                      <a:endParaRPr lang="en-US" sz="1400" dirty="0">
                        <a:solidFill>
                          <a:schemeClr val="bg1"/>
                        </a:solidFill>
                        <a:latin typeface="Proxima Nova" pitchFamily="50" charset="0"/>
                      </a:endParaRPr>
                    </a:p>
                  </a:txBody>
                  <a:tcPr marT="34285" marB="34285">
                    <a:solidFill>
                      <a:srgbClr val="24135F"/>
                    </a:solidFill>
                  </a:tcPr>
                </a:tc>
              </a:tr>
              <a:tr h="403850">
                <a:tc>
                  <a:txBody>
                    <a:bodyPr/>
                    <a:lstStyle/>
                    <a:p>
                      <a:r>
                        <a:rPr lang="en-US" sz="900" dirty="0" smtClean="0">
                          <a:latin typeface="Proxima Nova" pitchFamily="50" charset="0"/>
                        </a:rPr>
                        <a:t>OBS patients </a:t>
                      </a:r>
                      <a:r>
                        <a:rPr lang="en-US" sz="900" dirty="0" err="1" smtClean="0">
                          <a:latin typeface="Proxima Nova" pitchFamily="50" charset="0"/>
                        </a:rPr>
                        <a:t>ID’d</a:t>
                      </a:r>
                      <a:r>
                        <a:rPr lang="en-US" sz="900" dirty="0" smtClean="0">
                          <a:latin typeface="Proxima Nova" pitchFamily="50" charset="0"/>
                        </a:rPr>
                        <a:t> and priority for Labs</a:t>
                      </a:r>
                      <a:endParaRPr lang="en-US" sz="900" dirty="0">
                        <a:latin typeface="Proxima Nova" pitchFamily="50" charset="0"/>
                      </a:endParaRPr>
                    </a:p>
                  </a:txBody>
                  <a:tcPr marT="34285" marB="34285"/>
                </a:tc>
                <a:tc>
                  <a:txBody>
                    <a:bodyPr/>
                    <a:lstStyle/>
                    <a:p>
                      <a:r>
                        <a:rPr lang="en-US" sz="900" dirty="0" smtClean="0">
                          <a:latin typeface="Proxima Nova" pitchFamily="50" charset="0"/>
                        </a:rPr>
                        <a:t>Decrease time in OBS, allow for quicker decision making.</a:t>
                      </a:r>
                      <a:endParaRPr lang="en-US" sz="900" dirty="0">
                        <a:latin typeface="Proxima Nova" pitchFamily="50" charset="0"/>
                      </a:endParaRPr>
                    </a:p>
                  </a:txBody>
                  <a:tcPr marT="34285" marB="34285"/>
                </a:tc>
                <a:tc>
                  <a:txBody>
                    <a:bodyPr/>
                    <a:lstStyle/>
                    <a:p>
                      <a:r>
                        <a:rPr lang="en-US" sz="900" dirty="0" smtClean="0">
                          <a:latin typeface="Proxima Nova" pitchFamily="50" charset="0"/>
                        </a:rPr>
                        <a:t>Incentive to put</a:t>
                      </a:r>
                      <a:r>
                        <a:rPr lang="en-US" sz="900" baseline="0" dirty="0" smtClean="0">
                          <a:latin typeface="Proxima Nova" pitchFamily="50" charset="0"/>
                        </a:rPr>
                        <a:t> in </a:t>
                      </a:r>
                      <a:r>
                        <a:rPr lang="en-US" sz="900" baseline="0" dirty="0" err="1" smtClean="0">
                          <a:latin typeface="Proxima Nova" pitchFamily="50" charset="0"/>
                        </a:rPr>
                        <a:t>Obs</a:t>
                      </a:r>
                      <a:r>
                        <a:rPr lang="en-US" sz="900" baseline="0" dirty="0" smtClean="0">
                          <a:latin typeface="Proxima Nova" pitchFamily="50" charset="0"/>
                        </a:rPr>
                        <a:t>, availability of ancillary services, cost</a:t>
                      </a:r>
                      <a:endParaRPr lang="en-US" sz="900" dirty="0">
                        <a:latin typeface="Proxima Nova" pitchFamily="50" charset="0"/>
                      </a:endParaRPr>
                    </a:p>
                  </a:txBody>
                  <a:tcPr marT="34285" marB="34285"/>
                </a:tc>
              </a:tr>
              <a:tr h="288462">
                <a:tc>
                  <a:txBody>
                    <a:bodyPr/>
                    <a:lstStyle/>
                    <a:p>
                      <a:r>
                        <a:rPr lang="en-US" sz="900" dirty="0" smtClean="0">
                          <a:latin typeface="Proxima Nova" pitchFamily="50" charset="0"/>
                        </a:rPr>
                        <a:t>Observation Unit</a:t>
                      </a:r>
                      <a:endParaRPr lang="en-US" sz="900" dirty="0">
                        <a:latin typeface="Proxima Nova" pitchFamily="50" charset="0"/>
                      </a:endParaRPr>
                    </a:p>
                  </a:txBody>
                  <a:tcPr marT="34285" marB="34285"/>
                </a:tc>
                <a:tc>
                  <a:txBody>
                    <a:bodyPr/>
                    <a:lstStyle/>
                    <a:p>
                      <a:r>
                        <a:rPr lang="en-US" sz="900" dirty="0" smtClean="0">
                          <a:latin typeface="Proxima Nova" pitchFamily="50" charset="0"/>
                        </a:rPr>
                        <a:t>Clear delineation of patients in OBS</a:t>
                      </a:r>
                      <a:endParaRPr lang="en-US" sz="900" dirty="0">
                        <a:latin typeface="Proxima Nova" pitchFamily="50" charset="0"/>
                      </a:endParaRPr>
                    </a:p>
                  </a:txBody>
                  <a:tcPr marT="34285" marB="34285"/>
                </a:tc>
                <a:tc>
                  <a:txBody>
                    <a:bodyPr/>
                    <a:lstStyle/>
                    <a:p>
                      <a:r>
                        <a:rPr lang="en-US" sz="900" dirty="0" smtClean="0">
                          <a:latin typeface="Proxima Nova" pitchFamily="50" charset="0"/>
                        </a:rPr>
                        <a:t>Cost, space, cross</a:t>
                      </a:r>
                      <a:r>
                        <a:rPr lang="en-US" sz="900" baseline="0" dirty="0" smtClean="0">
                          <a:latin typeface="Proxima Nova" pitchFamily="50" charset="0"/>
                        </a:rPr>
                        <a:t> education complications, </a:t>
                      </a:r>
                      <a:endParaRPr lang="en-US" sz="900" dirty="0">
                        <a:latin typeface="Proxima Nova" pitchFamily="50" charset="0"/>
                      </a:endParaRPr>
                    </a:p>
                  </a:txBody>
                  <a:tcPr marT="34285" marB="34285"/>
                </a:tc>
              </a:tr>
              <a:tr h="403850">
                <a:tc>
                  <a:txBody>
                    <a:bodyPr/>
                    <a:lstStyle/>
                    <a:p>
                      <a:r>
                        <a:rPr lang="en-US" sz="900" dirty="0" smtClean="0">
                          <a:latin typeface="Proxima Nova" pitchFamily="50" charset="0"/>
                        </a:rPr>
                        <a:t>Separate Bed Request from Pat Reg. Order</a:t>
                      </a:r>
                      <a:endParaRPr lang="en-US" sz="900" dirty="0">
                        <a:latin typeface="Proxima Nova" pitchFamily="50" charset="0"/>
                      </a:endParaRPr>
                    </a:p>
                  </a:txBody>
                  <a:tcPr marT="34285" marB="34285"/>
                </a:tc>
                <a:tc>
                  <a:txBody>
                    <a:bodyPr/>
                    <a:lstStyle/>
                    <a:p>
                      <a:r>
                        <a:rPr lang="en-US" sz="900" dirty="0" smtClean="0">
                          <a:latin typeface="Proxima Nova" pitchFamily="50" charset="0"/>
                        </a:rPr>
                        <a:t>Separate getting a bed from determining</a:t>
                      </a:r>
                      <a:r>
                        <a:rPr lang="en-US" sz="900" baseline="0" dirty="0" smtClean="0">
                          <a:latin typeface="Proxima Nova" pitchFamily="50" charset="0"/>
                        </a:rPr>
                        <a:t> status</a:t>
                      </a:r>
                      <a:endParaRPr lang="en-US" sz="900" dirty="0">
                        <a:latin typeface="Proxima Nova" pitchFamily="50" charset="0"/>
                      </a:endParaRPr>
                    </a:p>
                  </a:txBody>
                  <a:tcPr marT="34285" marB="34285"/>
                </a:tc>
                <a:tc>
                  <a:txBody>
                    <a:bodyPr/>
                    <a:lstStyle/>
                    <a:p>
                      <a:r>
                        <a:rPr lang="en-US" sz="900" dirty="0" smtClean="0">
                          <a:latin typeface="Proxima Nova" pitchFamily="50" charset="0"/>
                        </a:rPr>
                        <a:t>Potential for missed orders, may complicate the process, los of 2 MN cases</a:t>
                      </a:r>
                      <a:endParaRPr lang="en-US" sz="900" dirty="0">
                        <a:latin typeface="Proxima Nova" pitchFamily="50" charset="0"/>
                      </a:endParaRPr>
                    </a:p>
                  </a:txBody>
                  <a:tcPr marT="34285" marB="34285"/>
                </a:tc>
              </a:tr>
              <a:tr h="403850">
                <a:tc>
                  <a:txBody>
                    <a:bodyPr/>
                    <a:lstStyle/>
                    <a:p>
                      <a:pPr marL="0" indent="0">
                        <a:buFont typeface="+mj-lt"/>
                        <a:buNone/>
                      </a:pPr>
                      <a:r>
                        <a:rPr lang="en-US" sz="900" dirty="0" smtClean="0">
                          <a:latin typeface="Proxima Nova" pitchFamily="50" charset="0"/>
                        </a:rPr>
                        <a:t>Develop standard work for verbal admission orders</a:t>
                      </a:r>
                    </a:p>
                  </a:txBody>
                  <a:tcPr marT="34285" marB="34285"/>
                </a:tc>
                <a:tc>
                  <a:txBody>
                    <a:bodyPr/>
                    <a:lstStyle/>
                    <a:p>
                      <a:r>
                        <a:rPr lang="en-US" sz="900" dirty="0" smtClean="0">
                          <a:latin typeface="Proxima Nova" pitchFamily="50" charset="0"/>
                        </a:rPr>
                        <a:t>Compliance</a:t>
                      </a:r>
                      <a:r>
                        <a:rPr lang="en-US" sz="900" baseline="0" dirty="0" smtClean="0">
                          <a:latin typeface="Proxima Nova" pitchFamily="50" charset="0"/>
                        </a:rPr>
                        <a:t> with regulations, avoids admissions without orders</a:t>
                      </a:r>
                      <a:endParaRPr lang="en-US" sz="900" dirty="0">
                        <a:latin typeface="Proxima Nova" pitchFamily="50" charset="0"/>
                      </a:endParaRPr>
                    </a:p>
                  </a:txBody>
                  <a:tcPr marT="34285" marB="34285"/>
                </a:tc>
                <a:tc>
                  <a:txBody>
                    <a:bodyPr/>
                    <a:lstStyle/>
                    <a:p>
                      <a:r>
                        <a:rPr lang="en-US" sz="900" dirty="0" smtClean="0">
                          <a:latin typeface="Proxima Nova" pitchFamily="50" charset="0"/>
                        </a:rPr>
                        <a:t>Resistance to change, delays in admission</a:t>
                      </a:r>
                      <a:endParaRPr lang="en-US" sz="900" dirty="0">
                        <a:latin typeface="Proxima Nova" pitchFamily="50" charset="0"/>
                      </a:endParaRPr>
                    </a:p>
                  </a:txBody>
                  <a:tcPr marT="34285" marB="34285"/>
                </a:tc>
              </a:tr>
              <a:tr h="403850">
                <a:tc>
                  <a:txBody>
                    <a:bodyPr/>
                    <a:lstStyle/>
                    <a:p>
                      <a:r>
                        <a:rPr lang="en-US" sz="900" dirty="0" err="1" smtClean="0">
                          <a:latin typeface="Proxima Nova" pitchFamily="50" charset="0"/>
                        </a:rPr>
                        <a:t>Meditech</a:t>
                      </a:r>
                      <a:r>
                        <a:rPr lang="en-US" sz="900" dirty="0" smtClean="0">
                          <a:latin typeface="Proxima Nova" pitchFamily="50" charset="0"/>
                        </a:rPr>
                        <a:t> not</a:t>
                      </a:r>
                      <a:r>
                        <a:rPr lang="en-US" sz="900" baseline="0" dirty="0" smtClean="0">
                          <a:latin typeface="Proxima Nova" pitchFamily="50" charset="0"/>
                        </a:rPr>
                        <a:t> require status for Bed Request</a:t>
                      </a:r>
                      <a:endParaRPr lang="en-US" sz="900" dirty="0">
                        <a:latin typeface="Proxima Nova" pitchFamily="50" charset="0"/>
                      </a:endParaRPr>
                    </a:p>
                  </a:txBody>
                  <a:tcPr marT="34285" marB="34285"/>
                </a:tc>
                <a:tc>
                  <a:txBody>
                    <a:bodyPr/>
                    <a:lstStyle/>
                    <a:p>
                      <a:r>
                        <a:rPr lang="en-US" sz="900" dirty="0" smtClean="0">
                          <a:latin typeface="Proxima Nova" pitchFamily="50" charset="0"/>
                        </a:rPr>
                        <a:t>Bed request process begins when bed need known</a:t>
                      </a:r>
                      <a:endParaRPr lang="en-US" sz="900" dirty="0">
                        <a:latin typeface="Proxima Nova" pitchFamily="50" charset="0"/>
                      </a:endParaRPr>
                    </a:p>
                  </a:txBody>
                  <a:tcPr marT="34285" marB="34285"/>
                </a:tc>
                <a:tc>
                  <a:txBody>
                    <a:bodyPr/>
                    <a:lstStyle/>
                    <a:p>
                      <a:r>
                        <a:rPr lang="en-US" sz="900" dirty="0" err="1" smtClean="0">
                          <a:latin typeface="Proxima Nova" pitchFamily="50" charset="0"/>
                        </a:rPr>
                        <a:t>Meditech</a:t>
                      </a:r>
                      <a:r>
                        <a:rPr lang="en-US" sz="900" dirty="0" smtClean="0">
                          <a:latin typeface="Proxima Nova" pitchFamily="50" charset="0"/>
                        </a:rPr>
                        <a:t> Capabilities, potential for missed</a:t>
                      </a:r>
                      <a:r>
                        <a:rPr lang="en-US" sz="900" baseline="0" dirty="0" smtClean="0">
                          <a:latin typeface="Proxima Nova" pitchFamily="50" charset="0"/>
                        </a:rPr>
                        <a:t> </a:t>
                      </a:r>
                      <a:r>
                        <a:rPr lang="en-US" sz="900" dirty="0" smtClean="0">
                          <a:latin typeface="Proxima Nova" pitchFamily="50" charset="0"/>
                        </a:rPr>
                        <a:t>orders, patients in limbo</a:t>
                      </a:r>
                      <a:endParaRPr lang="en-US" sz="900" dirty="0">
                        <a:latin typeface="Proxima Nova" pitchFamily="50" charset="0"/>
                      </a:endParaRPr>
                    </a:p>
                  </a:txBody>
                  <a:tcPr marT="34285" marB="34285"/>
                </a:tc>
              </a:tr>
              <a:tr h="403850">
                <a:tc>
                  <a:txBody>
                    <a:bodyPr/>
                    <a:lstStyle/>
                    <a:p>
                      <a:r>
                        <a:rPr lang="en-US" sz="900" dirty="0" smtClean="0">
                          <a:latin typeface="Proxima Nova" pitchFamily="50" charset="0"/>
                        </a:rPr>
                        <a:t>Cancel First Bed Request Remove ability to Query</a:t>
                      </a:r>
                      <a:endParaRPr lang="en-US" sz="900" dirty="0">
                        <a:latin typeface="Proxima Nova" pitchFamily="50" charset="0"/>
                      </a:endParaRPr>
                    </a:p>
                  </a:txBody>
                  <a:tcPr marT="34285" marB="34285"/>
                </a:tc>
                <a:tc>
                  <a:txBody>
                    <a:bodyPr/>
                    <a:lstStyle/>
                    <a:p>
                      <a:r>
                        <a:rPr lang="en-US" sz="900" dirty="0" smtClean="0">
                          <a:latin typeface="Proxima Nova" pitchFamily="50" charset="0"/>
                        </a:rPr>
                        <a:t>Eliminate duplicate orders, accurately</a:t>
                      </a:r>
                      <a:r>
                        <a:rPr lang="en-US" sz="900" baseline="0" dirty="0" smtClean="0">
                          <a:latin typeface="Proxima Nova" pitchFamily="50" charset="0"/>
                        </a:rPr>
                        <a:t> reflects bed needs</a:t>
                      </a:r>
                      <a:endParaRPr lang="en-US" sz="900" dirty="0">
                        <a:latin typeface="Proxima Nova" pitchFamily="50" charset="0"/>
                      </a:endParaRPr>
                    </a:p>
                  </a:txBody>
                  <a:tcPr marT="34285" marB="34285"/>
                </a:tc>
                <a:tc>
                  <a:txBody>
                    <a:bodyPr/>
                    <a:lstStyle/>
                    <a:p>
                      <a:r>
                        <a:rPr lang="en-US" sz="900" dirty="0" err="1" smtClean="0">
                          <a:latin typeface="Proxima Nova" pitchFamily="50" charset="0"/>
                        </a:rPr>
                        <a:t>Meditech</a:t>
                      </a:r>
                      <a:r>
                        <a:rPr lang="en-US" sz="900" dirty="0" smtClean="0">
                          <a:latin typeface="Proxima Nova" pitchFamily="50" charset="0"/>
                        </a:rPr>
                        <a:t> Capability, resistance to change</a:t>
                      </a:r>
                      <a:endParaRPr lang="en-US" sz="900" dirty="0">
                        <a:latin typeface="Proxima Nova" pitchFamily="50" charset="0"/>
                      </a:endParaRPr>
                    </a:p>
                  </a:txBody>
                  <a:tcPr marT="34285" marB="34285"/>
                </a:tc>
              </a:tr>
              <a:tr h="288462">
                <a:tc>
                  <a:txBody>
                    <a:bodyPr/>
                    <a:lstStyle/>
                    <a:p>
                      <a:r>
                        <a:rPr lang="en-US" sz="900" dirty="0" smtClean="0">
                          <a:latin typeface="Proxima Nova" pitchFamily="50" charset="0"/>
                        </a:rPr>
                        <a:t>Make Order Process all Electronic</a:t>
                      </a:r>
                      <a:endParaRPr lang="en-US" sz="900" dirty="0">
                        <a:latin typeface="Proxima Nova" pitchFamily="50" charset="0"/>
                      </a:endParaRPr>
                    </a:p>
                  </a:txBody>
                  <a:tcPr marT="34285" marB="34285"/>
                </a:tc>
                <a:tc>
                  <a:txBody>
                    <a:bodyPr/>
                    <a:lstStyle/>
                    <a:p>
                      <a:r>
                        <a:rPr lang="en-US" sz="900" dirty="0" smtClean="0">
                          <a:latin typeface="Proxima Nova" pitchFamily="50" charset="0"/>
                        </a:rPr>
                        <a:t>Eliminate paper, streamline process, </a:t>
                      </a:r>
                      <a:endParaRPr lang="en-US" sz="900" dirty="0">
                        <a:latin typeface="Proxima Nova" pitchFamily="50" charset="0"/>
                      </a:endParaRPr>
                    </a:p>
                  </a:txBody>
                  <a:tcPr marT="34285" marB="34285"/>
                </a:tc>
                <a:tc>
                  <a:txBody>
                    <a:bodyPr/>
                    <a:lstStyle/>
                    <a:p>
                      <a:r>
                        <a:rPr lang="en-US" sz="900" dirty="0" err="1" smtClean="0">
                          <a:latin typeface="Proxima Nova" pitchFamily="50" charset="0"/>
                        </a:rPr>
                        <a:t>Meditech</a:t>
                      </a:r>
                      <a:r>
                        <a:rPr lang="en-US" sz="900" dirty="0" smtClean="0">
                          <a:latin typeface="Proxima Nova" pitchFamily="50" charset="0"/>
                        </a:rPr>
                        <a:t>/IS Capability</a:t>
                      </a:r>
                      <a:endParaRPr lang="en-US" sz="900" dirty="0">
                        <a:latin typeface="Proxima Nova" pitchFamily="50" charset="0"/>
                      </a:endParaRPr>
                    </a:p>
                  </a:txBody>
                  <a:tcPr marT="34285" marB="34285"/>
                </a:tc>
              </a:tr>
              <a:tr h="634626">
                <a:tc>
                  <a:txBody>
                    <a:bodyPr/>
                    <a:lstStyle/>
                    <a:p>
                      <a:r>
                        <a:rPr lang="en-US" sz="900" dirty="0" smtClean="0">
                          <a:latin typeface="Proxima Nova" pitchFamily="50" charset="0"/>
                        </a:rPr>
                        <a:t>Move the Bed Request</a:t>
                      </a:r>
                      <a:r>
                        <a:rPr lang="en-US" sz="900" baseline="0" dirty="0" smtClean="0">
                          <a:latin typeface="Proxima Nova" pitchFamily="50" charset="0"/>
                        </a:rPr>
                        <a:t> from ADM to EDM and put registration order back to Attending team.</a:t>
                      </a:r>
                      <a:endParaRPr lang="en-US" sz="900" dirty="0">
                        <a:latin typeface="Proxima Nova" pitchFamily="50" charset="0"/>
                      </a:endParaRPr>
                    </a:p>
                  </a:txBody>
                  <a:tcPr marT="34285" marB="34285"/>
                </a:tc>
                <a:tc>
                  <a:txBody>
                    <a:bodyPr/>
                    <a:lstStyle/>
                    <a:p>
                      <a:r>
                        <a:rPr lang="en-US" sz="900" dirty="0" smtClean="0">
                          <a:latin typeface="Proxima Nova" pitchFamily="50" charset="0"/>
                        </a:rPr>
                        <a:t>Easier for ED Providers, save time, Provider</a:t>
                      </a:r>
                      <a:r>
                        <a:rPr lang="en-US" sz="900" baseline="0" dirty="0" smtClean="0">
                          <a:latin typeface="Proxima Nova" pitchFamily="50" charset="0"/>
                        </a:rPr>
                        <a:t> Sat,</a:t>
                      </a:r>
                    </a:p>
                    <a:p>
                      <a:r>
                        <a:rPr lang="en-US" sz="900" baseline="0" dirty="0" smtClean="0">
                          <a:latin typeface="Proxima Nova" pitchFamily="50" charset="0"/>
                        </a:rPr>
                        <a:t>Eliminate work-</a:t>
                      </a:r>
                      <a:r>
                        <a:rPr lang="en-US" sz="900" baseline="0" dirty="0" err="1" smtClean="0">
                          <a:latin typeface="Proxima Nova" pitchFamily="50" charset="0"/>
                        </a:rPr>
                        <a:t>arounds</a:t>
                      </a:r>
                      <a:r>
                        <a:rPr lang="en-US" sz="900" baseline="0" dirty="0" smtClean="0">
                          <a:latin typeface="Proxima Nova" pitchFamily="50" charset="0"/>
                        </a:rPr>
                        <a:t> and potential to reduce ED190 time</a:t>
                      </a:r>
                      <a:endParaRPr lang="en-US" sz="900" dirty="0">
                        <a:latin typeface="Proxima Nova" pitchFamily="50" charset="0"/>
                      </a:endParaRPr>
                    </a:p>
                  </a:txBody>
                  <a:tcPr marT="34285" marB="34285"/>
                </a:tc>
                <a:tc>
                  <a:txBody>
                    <a:bodyPr/>
                    <a:lstStyle/>
                    <a:p>
                      <a:r>
                        <a:rPr lang="en-US" sz="900" dirty="0" err="1" smtClean="0">
                          <a:latin typeface="Proxima Nova" pitchFamily="50" charset="0"/>
                        </a:rPr>
                        <a:t>Meditech</a:t>
                      </a:r>
                      <a:r>
                        <a:rPr lang="en-US" sz="900" dirty="0" smtClean="0">
                          <a:latin typeface="Proxima Nova" pitchFamily="50" charset="0"/>
                        </a:rPr>
                        <a:t> Capabilities, Potential Missed Orders</a:t>
                      </a:r>
                      <a:endParaRPr lang="en-US" sz="900" dirty="0">
                        <a:latin typeface="Proxima Nova" pitchFamily="50" charset="0"/>
                      </a:endParaRPr>
                    </a:p>
                  </a:txBody>
                  <a:tcPr marT="34285" marB="34285"/>
                </a:tc>
              </a:tr>
            </a:tbl>
          </a:graphicData>
        </a:graphic>
      </p:graphicFrame>
    </p:spTree>
    <p:extLst>
      <p:ext uri="{BB962C8B-B14F-4D97-AF65-F5344CB8AC3E}">
        <p14:creationId xmlns:p14="http://schemas.microsoft.com/office/powerpoint/2010/main" val="41145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smtClean="0"/>
              <a:t>Evaluation using Criteria-Based Selection Matrix</a:t>
            </a:r>
          </a:p>
        </p:txBody>
      </p:sp>
      <p:graphicFrame>
        <p:nvGraphicFramePr>
          <p:cNvPr id="2" name="Object 1"/>
          <p:cNvGraphicFramePr>
            <a:graphicFrameLocks noChangeAspect="1"/>
          </p:cNvGraphicFramePr>
          <p:nvPr>
            <p:extLst>
              <p:ext uri="{D42A27DB-BD31-4B8C-83A1-F6EECF244321}">
                <p14:modId xmlns:p14="http://schemas.microsoft.com/office/powerpoint/2010/main" val="1372686173"/>
              </p:ext>
            </p:extLst>
          </p:nvPr>
        </p:nvGraphicFramePr>
        <p:xfrm>
          <a:off x="239478" y="1371600"/>
          <a:ext cx="8758027" cy="2228850"/>
        </p:xfrm>
        <a:graphic>
          <a:graphicData uri="http://schemas.openxmlformats.org/presentationml/2006/ole">
            <mc:AlternateContent xmlns:mc="http://schemas.openxmlformats.org/markup-compatibility/2006">
              <mc:Choice xmlns:v="urn:schemas-microsoft-com:vml" Requires="v">
                <p:oleObj spid="_x0000_s3090" name="Worksheet" r:id="rId3" imgW="9658352" imgH="3276695" progId="Excel.Sheet.8">
                  <p:embed/>
                </p:oleObj>
              </mc:Choice>
              <mc:Fallback>
                <p:oleObj name="Worksheet" r:id="rId3" imgW="9658352" imgH="327669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78" y="1371600"/>
                        <a:ext cx="8758027" cy="222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9781464"/>
      </p:ext>
    </p:extLst>
  </p:cSld>
  <p:clrMapOvr>
    <a:masterClrMapping/>
  </p:clrMapOvr>
  <p:transition>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Do Its</a:t>
            </a:r>
            <a:endParaRPr lang="en-US" dirty="0"/>
          </a:p>
        </p:txBody>
      </p:sp>
      <p:sp>
        <p:nvSpPr>
          <p:cNvPr id="4" name="Content Placeholder 3"/>
          <p:cNvSpPr>
            <a:spLocks noGrp="1"/>
          </p:cNvSpPr>
          <p:nvPr>
            <p:ph type="body" idx="1"/>
          </p:nvPr>
        </p:nvSpPr>
        <p:spPr/>
        <p:txBody>
          <a:bodyPr/>
          <a:lstStyle/>
          <a:p>
            <a:pPr marL="457200" indent="-457200">
              <a:buFont typeface="+mj-lt"/>
              <a:buAutoNum type="arabicPeriod"/>
            </a:pPr>
            <a:r>
              <a:rPr lang="en-US" dirty="0" smtClean="0"/>
              <a:t>Avoidable </a:t>
            </a:r>
            <a:r>
              <a:rPr lang="en-US" dirty="0"/>
              <a:t>Days </a:t>
            </a:r>
            <a:r>
              <a:rPr lang="en-US" dirty="0" smtClean="0"/>
              <a:t>tracking</a:t>
            </a:r>
          </a:p>
          <a:p>
            <a:pPr marL="457200" indent="-457200">
              <a:buFont typeface="+mj-lt"/>
              <a:buAutoNum type="arabicPeriod"/>
            </a:pPr>
            <a:r>
              <a:rPr lang="en-US" dirty="0" smtClean="0"/>
              <a:t>Develop standard work for verbal admission orders</a:t>
            </a:r>
          </a:p>
          <a:p>
            <a:pPr marL="0" indent="0"/>
            <a:endParaRPr lang="en-US" dirty="0" smtClean="0"/>
          </a:p>
          <a:p>
            <a:pPr marL="0" indent="0"/>
            <a:endParaRPr lang="en-US" dirty="0" smtClean="0"/>
          </a:p>
          <a:p>
            <a:pPr marL="0" indent="0"/>
            <a:endParaRPr lang="en-US" dirty="0"/>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a:p>
        </p:txBody>
      </p:sp>
      <p:sp>
        <p:nvSpPr>
          <p:cNvPr id="5" name="TextBox 4"/>
          <p:cNvSpPr txBox="1"/>
          <p:nvPr/>
        </p:nvSpPr>
        <p:spPr>
          <a:xfrm>
            <a:off x="1143000" y="3086100"/>
            <a:ext cx="5943600" cy="307777"/>
          </a:xfrm>
          <a:prstGeom prst="rect">
            <a:avLst/>
          </a:prstGeom>
          <a:noFill/>
        </p:spPr>
        <p:txBody>
          <a:bodyPr wrap="square" rtlCol="0">
            <a:spAutoFit/>
          </a:bodyPr>
          <a:lstStyle/>
          <a:p>
            <a:r>
              <a:rPr lang="en-US" dirty="0" smtClean="0">
                <a:solidFill>
                  <a:srgbClr val="FF8F1C"/>
                </a:solidFill>
                <a:latin typeface="Proxima Nova" pitchFamily="50" charset="0"/>
              </a:rPr>
              <a:t>Update before OPR</a:t>
            </a:r>
            <a:endParaRPr lang="en-US" dirty="0">
              <a:solidFill>
                <a:srgbClr val="FF8F1C"/>
              </a:solidFill>
              <a:latin typeface="Proxima Nova" pitchFamily="50" charset="0"/>
            </a:endParaRPr>
          </a:p>
        </p:txBody>
      </p:sp>
    </p:spTree>
    <p:extLst>
      <p:ext uri="{BB962C8B-B14F-4D97-AF65-F5344CB8AC3E}">
        <p14:creationId xmlns:p14="http://schemas.microsoft.com/office/powerpoint/2010/main" val="182015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Selected Remedies (Solutions)</a:t>
            </a:r>
            <a:endParaRPr lang="en-US" dirty="0"/>
          </a:p>
        </p:txBody>
      </p:sp>
      <p:sp>
        <p:nvSpPr>
          <p:cNvPr id="3" name="Content Placeholder 2"/>
          <p:cNvSpPr>
            <a:spLocks noGrp="1"/>
          </p:cNvSpPr>
          <p:nvPr>
            <p:ph type="body" idx="1"/>
          </p:nvPr>
        </p:nvSpPr>
        <p:spPr/>
        <p:txBody>
          <a:bodyPr/>
          <a:lstStyle/>
          <a:p>
            <a:pPr marL="342900" indent="-342900" defTabSz="914400" eaLnBrk="1" hangingPunct="1">
              <a:buFont typeface="+mj-lt"/>
              <a:buAutoNum type="arabicPeriod"/>
            </a:pPr>
            <a:r>
              <a:rPr lang="en-US" dirty="0"/>
              <a:t>Case Management/UR in the </a:t>
            </a:r>
            <a:r>
              <a:rPr lang="en-US" dirty="0" smtClean="0"/>
              <a:t>ED (in progress)</a:t>
            </a:r>
          </a:p>
          <a:p>
            <a:pPr marL="342900" indent="-342900" defTabSz="914400" eaLnBrk="1" hangingPunct="1">
              <a:buFont typeface="+mj-lt"/>
              <a:buAutoNum type="arabicPeriod"/>
            </a:pPr>
            <a:r>
              <a:rPr lang="en-US" dirty="0" smtClean="0"/>
              <a:t>UR increase Day 1 reviews</a:t>
            </a:r>
          </a:p>
          <a:p>
            <a:pPr marL="342900" indent="-342900" defTabSz="914400" eaLnBrk="1" hangingPunct="1">
              <a:buFont typeface="+mj-lt"/>
              <a:buAutoNum type="arabicPeriod"/>
            </a:pPr>
            <a:r>
              <a:rPr lang="en-US" dirty="0" smtClean="0"/>
              <a:t>ED Provider </a:t>
            </a:r>
            <a:r>
              <a:rPr lang="en-US" dirty="0"/>
              <a:t>criteria </a:t>
            </a:r>
            <a:r>
              <a:rPr lang="en-US" dirty="0" smtClean="0"/>
              <a:t>Education/Guidelines and provide a reference link in </a:t>
            </a:r>
            <a:r>
              <a:rPr lang="en-US" dirty="0" err="1" smtClean="0"/>
              <a:t>Meditech</a:t>
            </a:r>
            <a:endParaRPr lang="en-US" dirty="0" smtClean="0"/>
          </a:p>
          <a:p>
            <a:pPr marL="342900" indent="-342900" defTabSz="914400" eaLnBrk="1" hangingPunct="1">
              <a:buFont typeface="+mj-lt"/>
              <a:buAutoNum type="arabicPeriod"/>
            </a:pPr>
            <a:r>
              <a:rPr lang="en-US" dirty="0" smtClean="0"/>
              <a:t>Physician/Resident </a:t>
            </a:r>
            <a:r>
              <a:rPr lang="en-US" dirty="0"/>
              <a:t>education on the importance of correct patient status designation</a:t>
            </a:r>
          </a:p>
          <a:p>
            <a:pPr marL="342900" indent="-342900" defTabSz="914400" eaLnBrk="1" hangingPunct="1">
              <a:buFont typeface="+mj-lt"/>
              <a:buAutoNum type="arabicPeriod"/>
            </a:pPr>
            <a:r>
              <a:rPr lang="en-US" dirty="0"/>
              <a:t>Registration Standard </a:t>
            </a:r>
            <a:r>
              <a:rPr lang="en-US" dirty="0" smtClean="0"/>
              <a:t>Work</a:t>
            </a:r>
          </a:p>
          <a:p>
            <a:pPr marL="342900" indent="-342900" defTabSz="914400" eaLnBrk="1" hangingPunct="1">
              <a:buFont typeface="+mj-lt"/>
              <a:buAutoNum type="arabicPeriod"/>
            </a:pPr>
            <a:r>
              <a:rPr lang="en-US" dirty="0" smtClean="0"/>
              <a:t>Feedback loop to ED physicians for Status changes</a:t>
            </a: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79836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pPr eaLnBrk="1" hangingPunct="1"/>
            <a:r>
              <a:rPr lang="en-US" smtClean="0"/>
              <a:t>Pilot/DOE (as applicable)</a:t>
            </a:r>
          </a:p>
        </p:txBody>
      </p:sp>
      <p:sp>
        <p:nvSpPr>
          <p:cNvPr id="55301" name="Rectangle 5"/>
          <p:cNvSpPr>
            <a:spLocks noGrp="1" noChangeArrowheads="1"/>
          </p:cNvSpPr>
          <p:nvPr>
            <p:ph type="body" idx="1"/>
          </p:nvPr>
        </p:nvSpPr>
        <p:spPr/>
        <p:txBody>
          <a:bodyPr/>
          <a:lstStyle/>
          <a:p>
            <a:pPr marL="0" indent="0" algn="ctr" eaLnBrk="1" hangingPunct="1"/>
            <a:r>
              <a:rPr lang="en-US" dirty="0" smtClean="0"/>
              <a:t>Pilot Not Applicable</a:t>
            </a:r>
          </a:p>
          <a:p>
            <a:pPr marL="0" indent="0" algn="ctr" eaLnBrk="1" hangingPunct="1"/>
            <a:r>
              <a:rPr lang="en-US" dirty="0" smtClean="0"/>
              <a:t>See Implementation Plan</a:t>
            </a:r>
          </a:p>
        </p:txBody>
      </p:sp>
      <p:sp>
        <p:nvSpPr>
          <p:cNvPr id="55299"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a:solidFill>
                <a:schemeClr val="folHlink"/>
              </a:solidFill>
            </a:endParaRPr>
          </a:p>
        </p:txBody>
      </p:sp>
    </p:spTree>
    <p:extLst>
      <p:ext uri="{BB962C8B-B14F-4D97-AF65-F5344CB8AC3E}">
        <p14:creationId xmlns:p14="http://schemas.microsoft.com/office/powerpoint/2010/main" val="976594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p:txBody>
          <a:bodyPr/>
          <a:lstStyle/>
          <a:p>
            <a:pPr eaLnBrk="1" hangingPunct="1"/>
            <a:r>
              <a:rPr lang="en-US" dirty="0" smtClean="0"/>
              <a:t>Project Scope</a:t>
            </a:r>
          </a:p>
        </p:txBody>
      </p:sp>
      <p:sp>
        <p:nvSpPr>
          <p:cNvPr id="7172" name="Rectangle 7"/>
          <p:cNvSpPr>
            <a:spLocks noGrp="1" noChangeArrowheads="1"/>
          </p:cNvSpPr>
          <p:nvPr>
            <p:ph type="body" idx="1"/>
          </p:nvPr>
        </p:nvSpPr>
        <p:spPr/>
        <p:txBody>
          <a:bodyPr/>
          <a:lstStyle/>
          <a:p>
            <a:pPr marL="0" indent="0" eaLnBrk="1" hangingPunct="1"/>
            <a:r>
              <a:rPr lang="en-US" sz="1600" b="1" dirty="0" smtClean="0"/>
              <a:t>In Scope: </a:t>
            </a:r>
          </a:p>
          <a:p>
            <a:pPr marL="0" indent="0" eaLnBrk="1" hangingPunct="1"/>
            <a:r>
              <a:rPr lang="en-US" sz="1600" dirty="0" smtClean="0"/>
              <a:t>ABC Hospital  </a:t>
            </a:r>
            <a:r>
              <a:rPr lang="en-US" sz="1600" dirty="0" smtClean="0"/>
              <a:t>6 AM observation list patients.</a:t>
            </a:r>
            <a:endParaRPr lang="en-US" sz="1600" b="1" dirty="0" smtClean="0"/>
          </a:p>
          <a:p>
            <a:pPr marL="0" indent="0" eaLnBrk="1" hangingPunct="1"/>
            <a:endParaRPr lang="en-US" sz="1600" dirty="0" smtClean="0"/>
          </a:p>
          <a:p>
            <a:pPr marL="0" indent="0" eaLnBrk="1" hangingPunct="1"/>
            <a:r>
              <a:rPr lang="en-US" sz="1600" dirty="0" smtClean="0"/>
              <a:t>The process begins with the decision to keep the patient and place them in a bed and ends with the discharge or change to “admitted patient”.</a:t>
            </a:r>
          </a:p>
          <a:p>
            <a:pPr marL="0" indent="0" eaLnBrk="1" hangingPunct="1"/>
            <a:endParaRPr lang="en-US" sz="1600" dirty="0" smtClean="0"/>
          </a:p>
          <a:p>
            <a:pPr marL="0" indent="0" eaLnBrk="1" hangingPunct="1"/>
            <a:r>
              <a:rPr lang="en-US" sz="1600" b="1" dirty="0" smtClean="0"/>
              <a:t>Items Out of Scope: </a:t>
            </a:r>
          </a:p>
          <a:p>
            <a:pPr marL="0" indent="0" eaLnBrk="1" hangingPunct="1"/>
            <a:r>
              <a:rPr lang="en-US" sz="1600" dirty="0" smtClean="0"/>
              <a:t>XYZ, All </a:t>
            </a:r>
            <a:r>
              <a:rPr lang="en-US" sz="1600" dirty="0" smtClean="0"/>
              <a:t>other services and entities, Day Surgery/</a:t>
            </a:r>
            <a:r>
              <a:rPr lang="en-US" sz="1600" dirty="0" err="1" smtClean="0"/>
              <a:t>Outpt</a:t>
            </a:r>
            <a:r>
              <a:rPr lang="en-US" sz="1600" dirty="0" smtClean="0"/>
              <a:t> in a Bed</a:t>
            </a:r>
            <a:endParaRPr lang="en-US" sz="1600" b="1" dirty="0" smtClean="0"/>
          </a:p>
        </p:txBody>
      </p:sp>
    </p:spTree>
    <p:extLst>
      <p:ext uri="{BB962C8B-B14F-4D97-AF65-F5344CB8AC3E}">
        <p14:creationId xmlns:p14="http://schemas.microsoft.com/office/powerpoint/2010/main" val="2233924242"/>
      </p:ext>
    </p:extLst>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Planning Worksheet</a:t>
            </a:r>
            <a:endParaRPr lang="en-US" dirty="0"/>
          </a:p>
        </p:txBody>
      </p:sp>
      <p:sp>
        <p:nvSpPr>
          <p:cNvPr id="3" name="Content Placeholder 2"/>
          <p:cNvSpPr>
            <a:spLocks noGrp="1"/>
          </p:cNvSpPr>
          <p:nvPr>
            <p:ph type="body" idx="1"/>
          </p:nvPr>
        </p:nvSpPr>
        <p:spPr/>
        <p:txBody>
          <a:bodyPr/>
          <a:lstStyle/>
          <a:p>
            <a:r>
              <a:rPr lang="en-US" dirty="0" smtClean="0"/>
              <a:t>Not Applicable</a:t>
            </a:r>
            <a:endParaRPr lang="en-US" sz="2000" dirty="0"/>
          </a:p>
        </p:txBody>
      </p:sp>
    </p:spTree>
    <p:extLst>
      <p:ext uri="{BB962C8B-B14F-4D97-AF65-F5344CB8AC3E}">
        <p14:creationId xmlns:p14="http://schemas.microsoft.com/office/powerpoint/2010/main" val="82481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5"/>
          <p:cNvSpPr>
            <a:spLocks noGrp="1" noChangeArrowheads="1"/>
          </p:cNvSpPr>
          <p:nvPr>
            <p:ph type="title"/>
          </p:nvPr>
        </p:nvSpPr>
        <p:spPr/>
        <p:txBody>
          <a:bodyPr/>
          <a:lstStyle/>
          <a:p>
            <a:pPr eaLnBrk="1" hangingPunct="1"/>
            <a:r>
              <a:rPr lang="en-US" smtClean="0"/>
              <a:t>Future State Process Map(s)</a:t>
            </a:r>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7259" y="971549"/>
            <a:ext cx="6833741" cy="382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880051"/>
      </p:ext>
    </p:extLst>
  </p:cSld>
  <p:clrMapOvr>
    <a:masterClrMapping/>
  </p:clrMapOvr>
  <p:transition>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5"/>
          <p:cNvSpPr>
            <a:spLocks noGrp="1" noChangeArrowheads="1"/>
          </p:cNvSpPr>
          <p:nvPr>
            <p:ph type="title"/>
          </p:nvPr>
        </p:nvSpPr>
        <p:spPr/>
        <p:txBody>
          <a:bodyPr/>
          <a:lstStyle/>
          <a:p>
            <a:pPr eaLnBrk="1" hangingPunct="1"/>
            <a:r>
              <a:rPr lang="en-US" smtClean="0"/>
              <a:t>Standard Work</a:t>
            </a:r>
          </a:p>
        </p:txBody>
      </p:sp>
      <p:sp>
        <p:nvSpPr>
          <p:cNvPr id="2" name="Content Placeholder 1"/>
          <p:cNvSpPr>
            <a:spLocks noGrp="1"/>
          </p:cNvSpPr>
          <p:nvPr>
            <p:ph type="body" idx="1"/>
          </p:nvPr>
        </p:nvSpPr>
        <p:spPr>
          <a:xfrm>
            <a:off x="311700" y="1152475"/>
            <a:ext cx="3955500" cy="3416400"/>
          </a:xfrm>
        </p:spPr>
        <p:txBody>
          <a:bodyPr/>
          <a:lstStyle/>
          <a:p>
            <a:pPr marL="457200" indent="-457200">
              <a:buAutoNum type="arabicPeriod"/>
            </a:pPr>
            <a:r>
              <a:rPr lang="en-US" dirty="0" smtClean="0"/>
              <a:t>Review Patient Status Guidelines</a:t>
            </a:r>
          </a:p>
          <a:p>
            <a:pPr marL="457200" indent="-457200">
              <a:buAutoNum type="arabicPeriod"/>
            </a:pPr>
            <a:r>
              <a:rPr lang="en-US" dirty="0" smtClean="0"/>
              <a:t>Designate Patient as Observation or Inpatient </a:t>
            </a:r>
          </a:p>
          <a:p>
            <a:pPr marL="457200" indent="-457200">
              <a:buAutoNum type="arabicPeriod"/>
            </a:pPr>
            <a:r>
              <a:rPr lang="en-US" dirty="0" smtClean="0"/>
              <a:t>Review Patient status with Attending MD</a:t>
            </a:r>
          </a:p>
          <a:p>
            <a:pPr marL="457200" indent="-457200">
              <a:buAutoNum type="arabicPeriod"/>
            </a:pPr>
            <a:r>
              <a:rPr lang="en-US" dirty="0" smtClean="0"/>
              <a:t>Enter Bed Request Order with Correct Patient Status</a:t>
            </a:r>
            <a:endParaRPr lang="en-US" dirty="0"/>
          </a:p>
        </p:txBody>
      </p:sp>
      <p:sp>
        <p:nvSpPr>
          <p:cNvPr id="3" name="TextBox 2"/>
          <p:cNvSpPr txBox="1"/>
          <p:nvPr/>
        </p:nvSpPr>
        <p:spPr>
          <a:xfrm>
            <a:off x="4572000" y="1885950"/>
            <a:ext cx="3657600" cy="523220"/>
          </a:xfrm>
          <a:prstGeom prst="rect">
            <a:avLst/>
          </a:prstGeom>
          <a:noFill/>
        </p:spPr>
        <p:txBody>
          <a:bodyPr wrap="square" rtlCol="0">
            <a:spAutoFit/>
          </a:bodyPr>
          <a:lstStyle/>
          <a:p>
            <a:r>
              <a:rPr lang="en-US" dirty="0" smtClean="0"/>
              <a:t>Insert a picture of the card</a:t>
            </a:r>
          </a:p>
          <a:p>
            <a:r>
              <a:rPr lang="en-US" dirty="0" smtClean="0"/>
              <a:t>And guidelines.</a:t>
            </a:r>
            <a:endParaRPr lang="en-US" dirty="0"/>
          </a:p>
        </p:txBody>
      </p:sp>
      <p:pic>
        <p:nvPicPr>
          <p:cNvPr id="141314" name="Picture 2"/>
          <p:cNvPicPr>
            <a:picLocks noChangeAspect="1" noChangeArrowheads="1"/>
          </p:cNvPicPr>
          <p:nvPr/>
        </p:nvPicPr>
        <p:blipFill>
          <a:blip r:embed="rId2" cstate="print"/>
          <a:srcRect l="6000" t="18667" r="76000" b="9333"/>
          <a:stretch>
            <a:fillRect/>
          </a:stretch>
        </p:blipFill>
        <p:spPr bwMode="auto">
          <a:xfrm>
            <a:off x="4165600" y="838200"/>
            <a:ext cx="4470400" cy="3771900"/>
          </a:xfrm>
          <a:prstGeom prst="rect">
            <a:avLst/>
          </a:prstGeom>
          <a:noFill/>
          <a:ln w="9525">
            <a:noFill/>
            <a:miter lim="800000"/>
            <a:headEnd/>
            <a:tailEnd/>
          </a:ln>
        </p:spPr>
      </p:pic>
    </p:spTree>
    <p:extLst>
      <p:ext uri="{BB962C8B-B14F-4D97-AF65-F5344CB8AC3E}">
        <p14:creationId xmlns:p14="http://schemas.microsoft.com/office/powerpoint/2010/main" val="4064067664"/>
      </p:ext>
    </p:extLst>
  </p:cSld>
  <p:clrMapOvr>
    <a:masterClrMapping/>
  </p:clrMapOvr>
  <p:transition>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5"/>
          <p:cNvSpPr>
            <a:spLocks noGrp="1" noChangeArrowheads="1"/>
          </p:cNvSpPr>
          <p:nvPr>
            <p:ph type="title"/>
          </p:nvPr>
        </p:nvSpPr>
        <p:spPr/>
        <p:txBody>
          <a:bodyPr/>
          <a:lstStyle/>
          <a:p>
            <a:pPr eaLnBrk="1" hangingPunct="1"/>
            <a:r>
              <a:rPr lang="en-US" dirty="0" smtClean="0"/>
              <a:t>Future State Process FMEA</a:t>
            </a:r>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23950"/>
            <a:ext cx="8700973" cy="3352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544579"/>
      </p:ext>
    </p:extLst>
  </p:cSld>
  <p:clrMapOvr>
    <a:masterClrMapping/>
  </p:clrMapOvr>
  <p:transition>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dirty="0" smtClean="0"/>
              <a:t>Barrier and Aids Chart</a:t>
            </a:r>
          </a:p>
        </p:txBody>
      </p:sp>
      <p:sp>
        <p:nvSpPr>
          <p:cNvPr id="4" name="Right Arrow 3"/>
          <p:cNvSpPr/>
          <p:nvPr/>
        </p:nvSpPr>
        <p:spPr bwMode="auto">
          <a:xfrm>
            <a:off x="685800" y="2057400"/>
            <a:ext cx="6172200" cy="685800"/>
          </a:xfrm>
          <a:prstGeom prst="rightArrow">
            <a:avLst/>
          </a:prstGeom>
          <a:solidFill>
            <a:srgbClr val="B80000"/>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p:nvSpPr>
        <p:spPr>
          <a:xfrm>
            <a:off x="6595281" y="719751"/>
            <a:ext cx="1600200" cy="307777"/>
          </a:xfrm>
          <a:prstGeom prst="rect">
            <a:avLst/>
          </a:prstGeom>
          <a:solidFill>
            <a:srgbClr val="009900"/>
          </a:solidFill>
          <a:ln>
            <a:solidFill>
              <a:schemeClr val="tx1"/>
            </a:solidFill>
          </a:ln>
        </p:spPr>
        <p:txBody>
          <a:bodyPr wrap="square" rtlCol="0">
            <a:spAutoFit/>
          </a:bodyPr>
          <a:lstStyle/>
          <a:p>
            <a:r>
              <a:rPr lang="en-US" dirty="0" smtClean="0">
                <a:latin typeface="Proxima Nova" pitchFamily="50" charset="0"/>
              </a:rPr>
              <a:t>Barriers</a:t>
            </a:r>
            <a:endParaRPr lang="en-US" dirty="0">
              <a:latin typeface="Proxima Nova" pitchFamily="50" charset="0"/>
            </a:endParaRPr>
          </a:p>
        </p:txBody>
      </p:sp>
      <p:sp>
        <p:nvSpPr>
          <p:cNvPr id="6" name="TextBox 5"/>
          <p:cNvSpPr txBox="1"/>
          <p:nvPr/>
        </p:nvSpPr>
        <p:spPr>
          <a:xfrm>
            <a:off x="6629400" y="3257550"/>
            <a:ext cx="1600200" cy="307777"/>
          </a:xfrm>
          <a:prstGeom prst="rect">
            <a:avLst/>
          </a:prstGeom>
          <a:solidFill>
            <a:srgbClr val="009900"/>
          </a:solidFill>
          <a:ln>
            <a:solidFill>
              <a:schemeClr val="tx1"/>
            </a:solidFill>
          </a:ln>
        </p:spPr>
        <p:txBody>
          <a:bodyPr wrap="square" rtlCol="0">
            <a:spAutoFit/>
          </a:bodyPr>
          <a:lstStyle/>
          <a:p>
            <a:r>
              <a:rPr lang="en-US" dirty="0" smtClean="0">
                <a:latin typeface="Proxima Nova" pitchFamily="50" charset="0"/>
              </a:rPr>
              <a:t>Aids</a:t>
            </a:r>
            <a:endParaRPr lang="en-US" dirty="0">
              <a:latin typeface="Proxima Nova" pitchFamily="50" charset="0"/>
            </a:endParaRPr>
          </a:p>
        </p:txBody>
      </p:sp>
      <p:cxnSp>
        <p:nvCxnSpPr>
          <p:cNvPr id="7" name="Straight Connector 6"/>
          <p:cNvCxnSpPr/>
          <p:nvPr/>
        </p:nvCxnSpPr>
        <p:spPr bwMode="auto">
          <a:xfrm>
            <a:off x="685800" y="3771900"/>
            <a:ext cx="7315200" cy="0"/>
          </a:xfrm>
          <a:prstGeom prst="line">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7086600" y="2057401"/>
            <a:ext cx="1828800" cy="523220"/>
          </a:xfrm>
          <a:prstGeom prst="rect">
            <a:avLst/>
          </a:prstGeom>
          <a:noFill/>
          <a:ln>
            <a:solidFill>
              <a:schemeClr val="tx1"/>
            </a:solidFill>
          </a:ln>
        </p:spPr>
        <p:txBody>
          <a:bodyPr wrap="square" rtlCol="0">
            <a:spAutoFit/>
          </a:bodyPr>
          <a:lstStyle/>
          <a:p>
            <a:r>
              <a:rPr lang="en-US" dirty="0" smtClean="0">
                <a:latin typeface="Proxima Nova" pitchFamily="50" charset="0"/>
              </a:rPr>
              <a:t>Admission Status Future State</a:t>
            </a:r>
            <a:endParaRPr lang="en-US" dirty="0">
              <a:latin typeface="Proxima Nova" pitchFamily="50" charset="0"/>
            </a:endParaRPr>
          </a:p>
        </p:txBody>
      </p:sp>
      <p:sp>
        <p:nvSpPr>
          <p:cNvPr id="9" name="TextBox 8"/>
          <p:cNvSpPr txBox="1"/>
          <p:nvPr/>
        </p:nvSpPr>
        <p:spPr>
          <a:xfrm>
            <a:off x="6595281" y="4157617"/>
            <a:ext cx="2286000" cy="307777"/>
          </a:xfrm>
          <a:prstGeom prst="rect">
            <a:avLst/>
          </a:prstGeom>
          <a:solidFill>
            <a:srgbClr val="009900"/>
          </a:solidFill>
          <a:ln>
            <a:solidFill>
              <a:schemeClr val="tx1"/>
            </a:solidFill>
          </a:ln>
        </p:spPr>
        <p:txBody>
          <a:bodyPr wrap="square" rtlCol="0">
            <a:spAutoFit/>
          </a:bodyPr>
          <a:lstStyle/>
          <a:p>
            <a:r>
              <a:rPr lang="en-US" dirty="0" smtClean="0">
                <a:latin typeface="Proxima Nova" pitchFamily="50" charset="0"/>
              </a:rPr>
              <a:t>Countermeasures</a:t>
            </a:r>
            <a:endParaRPr lang="en-US" dirty="0">
              <a:latin typeface="Proxima Nova" pitchFamily="50" charset="0"/>
            </a:endParaRPr>
          </a:p>
        </p:txBody>
      </p:sp>
      <p:sp>
        <p:nvSpPr>
          <p:cNvPr id="10" name="TextBox 9"/>
          <p:cNvSpPr txBox="1"/>
          <p:nvPr/>
        </p:nvSpPr>
        <p:spPr>
          <a:xfrm>
            <a:off x="3657600" y="1312218"/>
            <a:ext cx="2057400" cy="523220"/>
          </a:xfrm>
          <a:prstGeom prst="rect">
            <a:avLst/>
          </a:prstGeom>
          <a:solidFill>
            <a:srgbClr val="0000FF"/>
          </a:solidFill>
          <a:ln>
            <a:solidFill>
              <a:schemeClr val="tx1"/>
            </a:solidFill>
          </a:ln>
        </p:spPr>
        <p:txBody>
          <a:bodyPr wrap="square" rtlCol="0">
            <a:spAutoFit/>
          </a:bodyPr>
          <a:lstStyle/>
          <a:p>
            <a:r>
              <a:rPr lang="en-US" dirty="0" smtClean="0">
                <a:solidFill>
                  <a:schemeClr val="bg1"/>
                </a:solidFill>
                <a:latin typeface="Proxima Nova" pitchFamily="50" charset="0"/>
              </a:rPr>
              <a:t>Provider compliance and buy in</a:t>
            </a:r>
            <a:endParaRPr lang="en-US" dirty="0">
              <a:solidFill>
                <a:schemeClr val="bg1"/>
              </a:solidFill>
              <a:latin typeface="Proxima Nova" pitchFamily="50" charset="0"/>
            </a:endParaRPr>
          </a:p>
        </p:txBody>
      </p:sp>
      <p:sp>
        <p:nvSpPr>
          <p:cNvPr id="11" name="TextBox 10"/>
          <p:cNvSpPr txBox="1"/>
          <p:nvPr/>
        </p:nvSpPr>
        <p:spPr>
          <a:xfrm>
            <a:off x="1371600" y="1581434"/>
            <a:ext cx="2057400" cy="307777"/>
          </a:xfrm>
          <a:prstGeom prst="rect">
            <a:avLst/>
          </a:prstGeom>
          <a:solidFill>
            <a:srgbClr val="0000FF"/>
          </a:solidFill>
          <a:ln>
            <a:solidFill>
              <a:schemeClr val="tx1"/>
            </a:solidFill>
          </a:ln>
        </p:spPr>
        <p:txBody>
          <a:bodyPr wrap="square" rtlCol="0">
            <a:spAutoFit/>
          </a:bodyPr>
          <a:lstStyle/>
          <a:p>
            <a:r>
              <a:rPr lang="en-US" dirty="0" smtClean="0">
                <a:solidFill>
                  <a:schemeClr val="bg1"/>
                </a:solidFill>
                <a:latin typeface="Proxima Nova" pitchFamily="50" charset="0"/>
              </a:rPr>
              <a:t>IT Resourcing</a:t>
            </a:r>
            <a:endParaRPr lang="en-US" dirty="0">
              <a:solidFill>
                <a:schemeClr val="bg1"/>
              </a:solidFill>
              <a:latin typeface="Proxima Nova" pitchFamily="50" charset="0"/>
            </a:endParaRPr>
          </a:p>
        </p:txBody>
      </p:sp>
      <p:sp>
        <p:nvSpPr>
          <p:cNvPr id="12" name="TextBox 11"/>
          <p:cNvSpPr txBox="1"/>
          <p:nvPr/>
        </p:nvSpPr>
        <p:spPr>
          <a:xfrm>
            <a:off x="3688307" y="2977939"/>
            <a:ext cx="2057400" cy="530915"/>
          </a:xfrm>
          <a:prstGeom prst="rect">
            <a:avLst/>
          </a:prstGeom>
          <a:solidFill>
            <a:srgbClr val="0000FF"/>
          </a:solidFill>
          <a:ln>
            <a:solidFill>
              <a:schemeClr val="tx1"/>
            </a:solidFill>
          </a:ln>
        </p:spPr>
        <p:txBody>
          <a:bodyPr wrap="square" rtlCol="0">
            <a:spAutoFit/>
          </a:bodyPr>
          <a:lstStyle/>
          <a:p>
            <a:r>
              <a:rPr lang="en-US" dirty="0" smtClean="0">
                <a:solidFill>
                  <a:schemeClr val="bg1"/>
                </a:solidFill>
                <a:latin typeface="Proxima Nova" pitchFamily="50" charset="0"/>
              </a:rPr>
              <a:t>Simplified ED Status Order</a:t>
            </a:r>
            <a:endParaRPr lang="en-US" dirty="0">
              <a:solidFill>
                <a:schemeClr val="bg1"/>
              </a:solidFill>
              <a:latin typeface="Proxima Nova" pitchFamily="50" charset="0"/>
            </a:endParaRPr>
          </a:p>
        </p:txBody>
      </p:sp>
      <p:sp>
        <p:nvSpPr>
          <p:cNvPr id="13" name="TextBox 12"/>
          <p:cNvSpPr txBox="1"/>
          <p:nvPr/>
        </p:nvSpPr>
        <p:spPr>
          <a:xfrm>
            <a:off x="1371600" y="2964619"/>
            <a:ext cx="2057400" cy="307777"/>
          </a:xfrm>
          <a:prstGeom prst="rect">
            <a:avLst/>
          </a:prstGeom>
          <a:solidFill>
            <a:srgbClr val="0000FF"/>
          </a:solidFill>
          <a:ln>
            <a:solidFill>
              <a:schemeClr val="tx1"/>
            </a:solidFill>
          </a:ln>
        </p:spPr>
        <p:txBody>
          <a:bodyPr wrap="square" rtlCol="0">
            <a:spAutoFit/>
          </a:bodyPr>
          <a:lstStyle/>
          <a:p>
            <a:r>
              <a:rPr lang="en-US" dirty="0" smtClean="0">
                <a:solidFill>
                  <a:schemeClr val="bg1"/>
                </a:solidFill>
                <a:latin typeface="Proxima Nova" pitchFamily="50" charset="0"/>
              </a:rPr>
              <a:t>Restrict CHANGE.A.O</a:t>
            </a:r>
            <a:endParaRPr lang="en-US" dirty="0">
              <a:solidFill>
                <a:schemeClr val="bg1"/>
              </a:solidFill>
              <a:latin typeface="Proxima Nova" pitchFamily="50" charset="0"/>
            </a:endParaRPr>
          </a:p>
        </p:txBody>
      </p:sp>
      <p:sp>
        <p:nvSpPr>
          <p:cNvPr id="14" name="TextBox 13"/>
          <p:cNvSpPr txBox="1"/>
          <p:nvPr/>
        </p:nvSpPr>
        <p:spPr>
          <a:xfrm>
            <a:off x="1371600" y="4123414"/>
            <a:ext cx="2057400" cy="307777"/>
          </a:xfrm>
          <a:prstGeom prst="rect">
            <a:avLst/>
          </a:prstGeom>
          <a:solidFill>
            <a:srgbClr val="0000FF"/>
          </a:solidFill>
          <a:ln>
            <a:solidFill>
              <a:schemeClr val="tx1"/>
            </a:solidFill>
          </a:ln>
        </p:spPr>
        <p:txBody>
          <a:bodyPr wrap="square" rtlCol="0">
            <a:spAutoFit/>
          </a:bodyPr>
          <a:lstStyle/>
          <a:p>
            <a:r>
              <a:rPr lang="en-US" dirty="0" smtClean="0">
                <a:solidFill>
                  <a:schemeClr val="bg1"/>
                </a:solidFill>
                <a:latin typeface="Proxima Nova" pitchFamily="50" charset="0"/>
              </a:rPr>
              <a:t>CMO Approval</a:t>
            </a:r>
            <a:endParaRPr lang="en-US" dirty="0">
              <a:solidFill>
                <a:schemeClr val="bg1"/>
              </a:solidFill>
              <a:latin typeface="Proxima Nova" pitchFamily="50" charset="0"/>
            </a:endParaRPr>
          </a:p>
        </p:txBody>
      </p:sp>
      <p:sp>
        <p:nvSpPr>
          <p:cNvPr id="15" name="TextBox 14"/>
          <p:cNvSpPr txBox="1"/>
          <p:nvPr/>
        </p:nvSpPr>
        <p:spPr>
          <a:xfrm>
            <a:off x="3657600" y="3943351"/>
            <a:ext cx="2057400" cy="523220"/>
          </a:xfrm>
          <a:prstGeom prst="rect">
            <a:avLst/>
          </a:prstGeom>
          <a:solidFill>
            <a:srgbClr val="0000FF"/>
          </a:solidFill>
          <a:ln>
            <a:solidFill>
              <a:schemeClr val="tx1"/>
            </a:solidFill>
          </a:ln>
        </p:spPr>
        <p:txBody>
          <a:bodyPr wrap="square" rtlCol="0">
            <a:spAutoFit/>
          </a:bodyPr>
          <a:lstStyle/>
          <a:p>
            <a:r>
              <a:rPr lang="en-US" dirty="0" smtClean="0">
                <a:solidFill>
                  <a:schemeClr val="bg1"/>
                </a:solidFill>
                <a:latin typeface="Proxima Nova" pitchFamily="50" charset="0"/>
              </a:rPr>
              <a:t>Provide Feedback on Status Changes</a:t>
            </a:r>
            <a:endParaRPr lang="en-US" dirty="0">
              <a:solidFill>
                <a:schemeClr val="bg1"/>
              </a:solidFill>
              <a:latin typeface="Proxima Nova" pitchFamily="50" charset="0"/>
            </a:endParaRPr>
          </a:p>
        </p:txBody>
      </p:sp>
    </p:spTree>
    <p:extLst>
      <p:ext uri="{BB962C8B-B14F-4D97-AF65-F5344CB8AC3E}">
        <p14:creationId xmlns:p14="http://schemas.microsoft.com/office/powerpoint/2010/main" val="3285760494"/>
      </p:ext>
    </p:extLst>
  </p:cSld>
  <p:clrMapOvr>
    <a:masterClrMapping/>
  </p:clrMapOvr>
  <p:transition>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dirty="0" smtClean="0"/>
              <a:t>Change Management Plan</a:t>
            </a:r>
          </a:p>
        </p:txBody>
      </p:sp>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028700"/>
            <a:ext cx="8686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367259"/>
      </p:ext>
    </p:extLst>
  </p:cSld>
  <p:clrMapOvr>
    <a:masterClrMapping/>
  </p:clrMapOvr>
  <p:transition>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smtClean="0"/>
              <a:t>Implementation Plan</a:t>
            </a:r>
          </a:p>
        </p:txBody>
      </p:sp>
      <p:graphicFrame>
        <p:nvGraphicFramePr>
          <p:cNvPr id="3" name="Table 2"/>
          <p:cNvGraphicFramePr>
            <a:graphicFrameLocks noGrp="1"/>
          </p:cNvGraphicFramePr>
          <p:nvPr>
            <p:extLst>
              <p:ext uri="{D42A27DB-BD31-4B8C-83A1-F6EECF244321}">
                <p14:modId xmlns:p14="http://schemas.microsoft.com/office/powerpoint/2010/main" val="2542168380"/>
              </p:ext>
            </p:extLst>
          </p:nvPr>
        </p:nvGraphicFramePr>
        <p:xfrm>
          <a:off x="200026" y="971550"/>
          <a:ext cx="8915399" cy="4181596"/>
        </p:xfrm>
        <a:graphic>
          <a:graphicData uri="http://schemas.openxmlformats.org/drawingml/2006/table">
            <a:tbl>
              <a:tblPr/>
              <a:tblGrid>
                <a:gridCol w="3403126"/>
                <a:gridCol w="3454569"/>
                <a:gridCol w="791425"/>
                <a:gridCol w="1266279"/>
              </a:tblGrid>
              <a:tr h="106884">
                <a:tc>
                  <a:txBody>
                    <a:bodyPr/>
                    <a:lstStyle/>
                    <a:p>
                      <a:pPr algn="ctr" rtl="0" fontAlgn="ctr"/>
                      <a:r>
                        <a:rPr lang="en-US" sz="800" b="1" i="0" u="none" strike="noStrike" dirty="0">
                          <a:effectLst/>
                          <a:latin typeface="Proxima Nova" pitchFamily="50" charset="0"/>
                        </a:rPr>
                        <a:t>Improvement Solutions</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effectLst/>
                          <a:latin typeface="Proxima Nova" pitchFamily="50" charset="0"/>
                        </a:rPr>
                        <a:t>Status</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effectLst/>
                          <a:latin typeface="Proxima Nova" pitchFamily="50" charset="0"/>
                        </a:rPr>
                        <a:t>Due Date</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effectLst/>
                          <a:latin typeface="Proxima Nova" pitchFamily="50" charset="0"/>
                        </a:rPr>
                        <a:t>Owner</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19493">
                <a:tc>
                  <a:txBody>
                    <a:bodyPr/>
                    <a:lstStyle/>
                    <a:p>
                      <a:pPr algn="l" fontAlgn="t"/>
                      <a:r>
                        <a:rPr lang="en-US" sz="800" b="0" i="0" u="none" strike="noStrike">
                          <a:effectLst/>
                          <a:latin typeface="Proxima Nova" pitchFamily="50" charset="0"/>
                        </a:rPr>
                        <a:t>Case Management/UR in the ED</a:t>
                      </a:r>
                    </a:p>
                  </a:txBody>
                  <a:tcPr marL="6917" marR="6917" marT="51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Proxima Nova" pitchFamily="50" charset="0"/>
                        </a:rPr>
                        <a:t>1/27 - Case management positions posted and interviews in process. </a:t>
                      </a:r>
                      <a:br>
                        <a:rPr lang="en-US" sz="800" b="0" i="0" u="none" strike="noStrike">
                          <a:effectLst/>
                          <a:latin typeface="Proxima Nova" pitchFamily="50" charset="0"/>
                        </a:rPr>
                      </a:br>
                      <a:r>
                        <a:rPr lang="en-US" sz="800" b="0" i="0" u="none" strike="noStrike">
                          <a:effectLst/>
                          <a:latin typeface="Proxima Nova" pitchFamily="50" charset="0"/>
                        </a:rPr>
                        <a:t>2/3 - Interview in process.</a:t>
                      </a:r>
                      <a:br>
                        <a:rPr lang="en-US" sz="800" b="0" i="0" u="none" strike="noStrike">
                          <a:effectLst/>
                          <a:latin typeface="Proxima Nova" pitchFamily="50" charset="0"/>
                        </a:rPr>
                      </a:br>
                      <a:r>
                        <a:rPr lang="en-US" sz="800" b="0" i="0" u="none" strike="noStrike">
                          <a:effectLst/>
                          <a:latin typeface="Proxima Nova" pitchFamily="50" charset="0"/>
                        </a:rPr>
                        <a:t>2/10- CMA's both accepted start dates March 2015. RN CM- scheduling interviews</a:t>
                      </a:r>
                      <a:br>
                        <a:rPr lang="en-US" sz="800" b="0" i="0" u="none" strike="noStrike">
                          <a:effectLst/>
                          <a:latin typeface="Proxima Nova" pitchFamily="50" charset="0"/>
                        </a:rPr>
                      </a:br>
                      <a:r>
                        <a:rPr lang="en-US" sz="800" b="0" i="0" u="none" strike="noStrike">
                          <a:effectLst/>
                          <a:latin typeface="Proxima Nova" pitchFamily="50" charset="0"/>
                        </a:rPr>
                        <a:t>2/17 - RN CM- scheduling interviews.</a:t>
                      </a:r>
                      <a:br>
                        <a:rPr lang="en-US" sz="800" b="0" i="0" u="none" strike="noStrike">
                          <a:effectLst/>
                          <a:latin typeface="Proxima Nova" pitchFamily="50" charset="0"/>
                        </a:rPr>
                      </a:br>
                      <a:r>
                        <a:rPr lang="en-US" sz="800" b="0" i="0" u="none" strike="noStrike">
                          <a:effectLst/>
                          <a:latin typeface="Proxima Nova" pitchFamily="50" charset="0"/>
                        </a:rPr>
                        <a:t>2/24 - RN CM scheduling interviews</a:t>
                      </a:r>
                    </a:p>
                  </a:txBody>
                  <a:tcPr marL="6917" marR="6917" marT="51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a:effectLst/>
                          <a:latin typeface="Proxima Nova" pitchFamily="50" charset="0"/>
                        </a:rPr>
                        <a:t>3/31/15</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a:effectLst/>
                          <a:latin typeface="Proxima Nova" pitchFamily="50" charset="0"/>
                        </a:rPr>
                        <a:t>Kathy</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14450">
                <a:tc>
                  <a:txBody>
                    <a:bodyPr/>
                    <a:lstStyle/>
                    <a:p>
                      <a:pPr algn="l" fontAlgn="t"/>
                      <a:r>
                        <a:rPr lang="en-US" sz="800" b="0" i="0" u="none" strike="noStrike">
                          <a:effectLst/>
                          <a:latin typeface="Proxima Nova" pitchFamily="50" charset="0"/>
                        </a:rPr>
                        <a:t>UR increase  Day 1 reviews</a:t>
                      </a:r>
                    </a:p>
                  </a:txBody>
                  <a:tcPr marL="6917" marR="6917" marT="51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Proxima Nova" pitchFamily="50" charset="0"/>
                        </a:rPr>
                        <a:t>1/27 - Starting to move case load this week.</a:t>
                      </a:r>
                      <a:br>
                        <a:rPr lang="en-US" sz="800" b="0" i="0" u="none" strike="noStrike">
                          <a:effectLst/>
                          <a:latin typeface="Proxima Nova" pitchFamily="50" charset="0"/>
                        </a:rPr>
                      </a:br>
                      <a:r>
                        <a:rPr lang="en-US" sz="800" b="0" i="0" u="none" strike="noStrike">
                          <a:effectLst/>
                          <a:latin typeface="Proxima Nova" pitchFamily="50" charset="0"/>
                        </a:rPr>
                        <a:t>2/3 - Started pilot on 2/3</a:t>
                      </a:r>
                      <a:br>
                        <a:rPr lang="en-US" sz="800" b="0" i="0" u="none" strike="noStrike">
                          <a:effectLst/>
                          <a:latin typeface="Proxima Nova" pitchFamily="50" charset="0"/>
                        </a:rPr>
                      </a:br>
                      <a:r>
                        <a:rPr lang="en-US" sz="800" b="0" i="0" u="none" strike="noStrike">
                          <a:effectLst/>
                          <a:latin typeface="Proxima Nova" pitchFamily="50" charset="0"/>
                        </a:rPr>
                        <a:t>2/10- in progress</a:t>
                      </a:r>
                      <a:br>
                        <a:rPr lang="en-US" sz="800" b="0" i="0" u="none" strike="noStrike">
                          <a:effectLst/>
                          <a:latin typeface="Proxima Nova" pitchFamily="50" charset="0"/>
                        </a:rPr>
                      </a:br>
                      <a:r>
                        <a:rPr lang="en-US" sz="800" b="0" i="0" u="none" strike="noStrike">
                          <a:effectLst/>
                          <a:latin typeface="Proxima Nova" pitchFamily="50" charset="0"/>
                        </a:rPr>
                        <a:t>2/24 - Complete</a:t>
                      </a:r>
                    </a:p>
                  </a:txBody>
                  <a:tcPr marL="6917" marR="6917" marT="51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a:effectLst/>
                          <a:latin typeface="Proxima Nova" pitchFamily="50" charset="0"/>
                        </a:rPr>
                        <a:t>ü</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a:effectLst/>
                          <a:latin typeface="Proxima Nova" pitchFamily="50" charset="0"/>
                        </a:rPr>
                        <a:t>Kathy</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24537">
                <a:tc>
                  <a:txBody>
                    <a:bodyPr/>
                    <a:lstStyle/>
                    <a:p>
                      <a:pPr algn="l" fontAlgn="t"/>
                      <a:r>
                        <a:rPr lang="en-US" sz="800" b="0" i="0" u="none" strike="noStrike" dirty="0">
                          <a:effectLst/>
                          <a:latin typeface="Proxima Nova" pitchFamily="50" charset="0"/>
                        </a:rPr>
                        <a:t>ED Provider criteria Education/Guidelines and provide a reference link in </a:t>
                      </a:r>
                      <a:r>
                        <a:rPr lang="en-US" sz="800" b="0" i="0" u="none" strike="noStrike" dirty="0" err="1">
                          <a:effectLst/>
                          <a:latin typeface="Proxima Nova" pitchFamily="50" charset="0"/>
                        </a:rPr>
                        <a:t>Meditech</a:t>
                      </a:r>
                      <a:endParaRPr lang="en-US" sz="800" b="0" i="0" u="none" strike="noStrike" dirty="0">
                        <a:effectLst/>
                        <a:latin typeface="Proxima Nova" pitchFamily="50" charset="0"/>
                      </a:endParaRPr>
                    </a:p>
                  </a:txBody>
                  <a:tcPr marL="6917" marR="6917" marT="51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Proxima Nova" pitchFamily="50" charset="0"/>
                        </a:rPr>
                        <a:t>1/27 - Guidelines are completed and will be emailed out to ED Physicians this week.  Additional eduction at next ED MD staff meeting on 2/19/15.  Guidelines to be added to Meditech as a link by the end of the week.</a:t>
                      </a:r>
                      <a:br>
                        <a:rPr lang="en-US" sz="800" b="0" i="0" u="none" strike="noStrike">
                          <a:effectLst/>
                          <a:latin typeface="Proxima Nova" pitchFamily="50" charset="0"/>
                        </a:rPr>
                      </a:br>
                      <a:r>
                        <a:rPr lang="en-US" sz="800" b="0" i="0" u="none" strike="noStrike">
                          <a:effectLst/>
                          <a:latin typeface="Proxima Nova" pitchFamily="50" charset="0"/>
                        </a:rPr>
                        <a:t>2/17 - On agenda for the meeting</a:t>
                      </a:r>
                      <a:br>
                        <a:rPr lang="en-US" sz="800" b="0" i="0" u="none" strike="noStrike">
                          <a:effectLst/>
                          <a:latin typeface="Proxima Nova" pitchFamily="50" charset="0"/>
                        </a:rPr>
                      </a:br>
                      <a:r>
                        <a:rPr lang="en-US" sz="800" b="0" i="0" u="none" strike="noStrike">
                          <a:effectLst/>
                          <a:latin typeface="Proxima Nova" pitchFamily="50" charset="0"/>
                        </a:rPr>
                        <a:t>2/24 - Presented on 2/19 to ED MD Staff.  Final guideline approval in progress.</a:t>
                      </a:r>
                      <a:br>
                        <a:rPr lang="en-US" sz="800" b="0" i="0" u="none" strike="noStrike">
                          <a:effectLst/>
                          <a:latin typeface="Proxima Nova" pitchFamily="50" charset="0"/>
                        </a:rPr>
                      </a:br>
                      <a:r>
                        <a:rPr lang="en-US" sz="800" b="0" i="0" u="none" strike="noStrike">
                          <a:effectLst/>
                          <a:latin typeface="Proxima Nova" pitchFamily="50" charset="0"/>
                        </a:rPr>
                        <a:t>3/10 - Waiting on approval from ED MD to roll out</a:t>
                      </a:r>
                      <a:br>
                        <a:rPr lang="en-US" sz="800" b="0" i="0" u="none" strike="noStrike">
                          <a:effectLst/>
                          <a:latin typeface="Proxima Nova" pitchFamily="50" charset="0"/>
                        </a:rPr>
                      </a:br>
                      <a:r>
                        <a:rPr lang="en-US" sz="800" b="0" i="0" u="none" strike="noStrike">
                          <a:effectLst/>
                          <a:latin typeface="Proxima Nova" pitchFamily="50" charset="0"/>
                        </a:rPr>
                        <a:t>3/17 - Will laminate and place in the ED today.</a:t>
                      </a:r>
                    </a:p>
                  </a:txBody>
                  <a:tcPr marL="6917" marR="6917" marT="51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a:effectLst/>
                          <a:latin typeface="Proxima Nova" pitchFamily="50" charset="0"/>
                        </a:rPr>
                        <a:t>2/19/15</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a:effectLst/>
                          <a:latin typeface="Proxima Nova" pitchFamily="50" charset="0"/>
                        </a:rPr>
                        <a:t>Dr. Efferen</a:t>
                      </a:r>
                      <a:br>
                        <a:rPr lang="en-US" sz="800" b="0" i="0" u="none" strike="noStrike">
                          <a:effectLst/>
                          <a:latin typeface="Proxima Nova" pitchFamily="50" charset="0"/>
                        </a:rPr>
                      </a:br>
                      <a:r>
                        <a:rPr lang="en-US" sz="800" b="0" i="0" u="none" strike="noStrike">
                          <a:effectLst/>
                          <a:latin typeface="Proxima Nova" pitchFamily="50" charset="0"/>
                        </a:rPr>
                        <a:t>Karen</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29580">
                <a:tc>
                  <a:txBody>
                    <a:bodyPr/>
                    <a:lstStyle/>
                    <a:p>
                      <a:pPr algn="l" fontAlgn="t"/>
                      <a:r>
                        <a:rPr lang="en-US" sz="800" b="0" i="0" u="none" strike="noStrike" dirty="0">
                          <a:effectLst/>
                          <a:latin typeface="Proxima Nova" pitchFamily="50" charset="0"/>
                        </a:rPr>
                        <a:t>Physician/Resident education on the importance of correct patient status designation, restrict CHANGE.A.O and only allow one registration order per account</a:t>
                      </a:r>
                    </a:p>
                  </a:txBody>
                  <a:tcPr marL="6917" marR="6917" marT="51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Proxima Nova" pitchFamily="50" charset="0"/>
                        </a:rPr>
                        <a:t>1/27 - Discussed with Dr. Bell about time in Resident orientation.  Plan is to get time at the Resident monthly meeting to discuss the guidelines and the importance of status.</a:t>
                      </a:r>
                      <a:br>
                        <a:rPr lang="en-US" sz="800" b="0" i="0" u="none" strike="noStrike" dirty="0">
                          <a:effectLst/>
                          <a:latin typeface="Proxima Nova" pitchFamily="50" charset="0"/>
                        </a:rPr>
                      </a:br>
                      <a:r>
                        <a:rPr lang="en-US" sz="800" b="0" i="0" u="none" strike="noStrike" dirty="0">
                          <a:effectLst/>
                          <a:latin typeface="Proxima Nova" pitchFamily="50" charset="0"/>
                        </a:rPr>
                        <a:t>2/10- need to f/up with IS as to status</a:t>
                      </a:r>
                      <a:br>
                        <a:rPr lang="en-US" sz="800" b="0" i="0" u="none" strike="noStrike" dirty="0">
                          <a:effectLst/>
                          <a:latin typeface="Proxima Nova" pitchFamily="50" charset="0"/>
                        </a:rPr>
                      </a:br>
                      <a:r>
                        <a:rPr lang="en-US" sz="800" b="0" i="0" u="none" strike="noStrike" dirty="0">
                          <a:effectLst/>
                          <a:latin typeface="Proxima Nova" pitchFamily="50" charset="0"/>
                        </a:rPr>
                        <a:t>2/17 - Hard stop on 2nd order not possible.  F/U with Dr. Bell on Resident education.</a:t>
                      </a:r>
                      <a:br>
                        <a:rPr lang="en-US" sz="800" b="0" i="0" u="none" strike="noStrike" dirty="0">
                          <a:effectLst/>
                          <a:latin typeface="Proxima Nova" pitchFamily="50" charset="0"/>
                        </a:rPr>
                      </a:br>
                      <a:r>
                        <a:rPr lang="en-US" sz="800" b="0" i="0" u="none" strike="noStrike" dirty="0">
                          <a:effectLst/>
                          <a:latin typeface="Proxima Nova" pitchFamily="50" charset="0"/>
                        </a:rPr>
                        <a:t>2/24 - Dr. Herrera to provide education to </a:t>
                      </a:r>
                      <a:r>
                        <a:rPr lang="en-US" sz="800" b="0" i="0" u="none" strike="noStrike" dirty="0" err="1">
                          <a:effectLst/>
                          <a:latin typeface="Proxima Nova" pitchFamily="50" charset="0"/>
                        </a:rPr>
                        <a:t>Residen</a:t>
                      </a:r>
                      <a:r>
                        <a:rPr lang="en-US" sz="800" b="0" i="0" u="none" strike="noStrike" dirty="0">
                          <a:effectLst/>
                          <a:latin typeface="Proxima Nova" pitchFamily="50" charset="0"/>
                        </a:rPr>
                        <a:t>. Dr. Bell invited to meeting next week.</a:t>
                      </a:r>
                      <a:br>
                        <a:rPr lang="en-US" sz="800" b="0" i="0" u="none" strike="noStrike" dirty="0">
                          <a:effectLst/>
                          <a:latin typeface="Proxima Nova" pitchFamily="50" charset="0"/>
                        </a:rPr>
                      </a:br>
                      <a:r>
                        <a:rPr lang="en-US" sz="800" b="0" i="0" u="none" strike="noStrike" dirty="0">
                          <a:effectLst/>
                          <a:latin typeface="Proxima Nova" pitchFamily="50" charset="0"/>
                        </a:rPr>
                        <a:t>3/10 - Met with Dr. Bell to discuss Resident education regarding observation status.  He will meet with each group quarterly.</a:t>
                      </a:r>
                    </a:p>
                  </a:txBody>
                  <a:tcPr marL="6917" marR="6917" marT="51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a:effectLst/>
                          <a:latin typeface="Proxima Nova" pitchFamily="50" charset="0"/>
                        </a:rPr>
                        <a:t>On-Going</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a:effectLst/>
                          <a:latin typeface="Proxima Nova" pitchFamily="50" charset="0"/>
                        </a:rPr>
                        <a:t>Kathy</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3034">
                <a:tc>
                  <a:txBody>
                    <a:bodyPr/>
                    <a:lstStyle/>
                    <a:p>
                      <a:pPr algn="l" fontAlgn="t"/>
                      <a:r>
                        <a:rPr lang="en-US" sz="800" b="0" i="0" u="none" strike="noStrike" dirty="0">
                          <a:effectLst/>
                          <a:latin typeface="Proxima Nova" pitchFamily="50" charset="0"/>
                        </a:rPr>
                        <a:t>Designate printers, implementing feedback loop through Admitted with Order report and mistake proof techniques.</a:t>
                      </a:r>
                    </a:p>
                  </a:txBody>
                  <a:tcPr marL="6917" marR="6917" marT="518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Proxima Nova" pitchFamily="50" charset="0"/>
                        </a:rPr>
                        <a:t>1/27 - Implemented.  Last step is to dedicate admiting printer in ED.</a:t>
                      </a:r>
                      <a:br>
                        <a:rPr lang="en-US" sz="800" b="0" i="0" u="none" strike="noStrike">
                          <a:effectLst/>
                          <a:latin typeface="Proxima Nova" pitchFamily="50" charset="0"/>
                        </a:rPr>
                      </a:br>
                      <a:r>
                        <a:rPr lang="en-US" sz="800" b="0" i="0" u="none" strike="noStrike">
                          <a:effectLst/>
                          <a:latin typeface="Proxima Nova" pitchFamily="50" charset="0"/>
                        </a:rPr>
                        <a:t>2/3 - Dedicted printer in place in the ED</a:t>
                      </a:r>
                    </a:p>
                  </a:txBody>
                  <a:tcPr marL="6917" marR="6917" marT="51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a:effectLst/>
                          <a:latin typeface="Proxima Nova" pitchFamily="50" charset="0"/>
                        </a:rPr>
                        <a:t>ü</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a:effectLst/>
                          <a:latin typeface="Proxima Nova" pitchFamily="50" charset="0"/>
                        </a:rPr>
                        <a:t>Vicki</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1928">
                <a:tc>
                  <a:txBody>
                    <a:bodyPr/>
                    <a:lstStyle/>
                    <a:p>
                      <a:pPr algn="l" fontAlgn="t"/>
                      <a:r>
                        <a:rPr lang="en-US" sz="800" b="0" i="0" u="none" strike="noStrike" dirty="0">
                          <a:effectLst/>
                          <a:latin typeface="Proxima Nova" pitchFamily="50" charset="0"/>
                        </a:rPr>
                        <a:t>Stress Test "Read" Available 6 Days Per Week</a:t>
                      </a:r>
                    </a:p>
                  </a:txBody>
                  <a:tcPr marL="6917" marR="6917" marT="518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Proxima Nova" pitchFamily="50" charset="0"/>
                        </a:rPr>
                        <a:t>1/27 - </a:t>
                      </a:r>
                      <a:r>
                        <a:rPr lang="en-US" sz="800" b="0" i="0" u="none" strike="noStrike" dirty="0" err="1">
                          <a:effectLst/>
                          <a:latin typeface="Proxima Nova" pitchFamily="50" charset="0"/>
                        </a:rPr>
                        <a:t>Escscalated</a:t>
                      </a:r>
                      <a:r>
                        <a:rPr lang="en-US" sz="800" b="0" i="0" u="none" strike="noStrike" dirty="0">
                          <a:effectLst/>
                          <a:latin typeface="Proxima Nova" pitchFamily="50" charset="0"/>
                        </a:rPr>
                        <a:t> to Suzette, will follow up on status.</a:t>
                      </a:r>
                      <a:br>
                        <a:rPr lang="en-US" sz="800" b="0" i="0" u="none" strike="noStrike" dirty="0">
                          <a:effectLst/>
                          <a:latin typeface="Proxima Nova" pitchFamily="50" charset="0"/>
                        </a:rPr>
                      </a:br>
                      <a:r>
                        <a:rPr lang="en-US" sz="800" b="0" i="0" u="none" strike="noStrike" dirty="0">
                          <a:effectLst/>
                          <a:latin typeface="Proxima Nova" pitchFamily="50" charset="0"/>
                        </a:rPr>
                        <a:t>2/3 - Suzette to schedule </a:t>
                      </a:r>
                      <a:r>
                        <a:rPr lang="en-US" sz="800" b="0" i="0" u="none" strike="noStrike" dirty="0" err="1">
                          <a:effectLst/>
                          <a:latin typeface="Proxima Nova" pitchFamily="50" charset="0"/>
                        </a:rPr>
                        <a:t>mtg</a:t>
                      </a:r>
                      <a:r>
                        <a:rPr lang="en-US" sz="800" b="0" i="0" u="none" strike="noStrike" dirty="0">
                          <a:effectLst/>
                          <a:latin typeface="Proxima Nova" pitchFamily="50" charset="0"/>
                        </a:rPr>
                        <a:t> with Justin to discuss.</a:t>
                      </a:r>
                      <a:br>
                        <a:rPr lang="en-US" sz="800" b="0" i="0" u="none" strike="noStrike" dirty="0">
                          <a:effectLst/>
                          <a:latin typeface="Proxima Nova" pitchFamily="50" charset="0"/>
                        </a:rPr>
                      </a:br>
                      <a:r>
                        <a:rPr lang="en-US" sz="800" b="0" i="0" u="none" strike="noStrike" dirty="0">
                          <a:effectLst/>
                          <a:latin typeface="Proxima Nova" pitchFamily="50" charset="0"/>
                        </a:rPr>
                        <a:t>2/10- Jonathan to f/up with Maria re; </a:t>
                      </a:r>
                      <a:r>
                        <a:rPr lang="en-US" sz="800" b="0" i="0" u="none" strike="noStrike" dirty="0" err="1">
                          <a:effectLst/>
                          <a:latin typeface="Proxima Nova" pitchFamily="50" charset="0"/>
                        </a:rPr>
                        <a:t>Mtg</a:t>
                      </a:r>
                      <a:endParaRPr lang="en-US" sz="800" b="0" i="0" u="none" strike="noStrike" dirty="0">
                        <a:effectLst/>
                        <a:latin typeface="Proxima Nova" pitchFamily="50" charset="0"/>
                      </a:endParaRPr>
                    </a:p>
                  </a:txBody>
                  <a:tcPr marL="6917" marR="6917" marT="51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a:effectLst/>
                          <a:latin typeface="Proxima Nova" pitchFamily="50" charset="0"/>
                        </a:rPr>
                        <a:t>ü</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0" i="0" u="none" strike="noStrike" dirty="0">
                          <a:effectLst/>
                          <a:latin typeface="Proxima Nova" pitchFamily="50" charset="0"/>
                        </a:rPr>
                        <a:t>Team</a:t>
                      </a:r>
                    </a:p>
                  </a:txBody>
                  <a:tcPr marL="6917" marR="6917"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92164698"/>
      </p:ext>
    </p:extLst>
  </p:cSld>
  <p:clrMapOvr>
    <a:masterClrMapping/>
  </p:clrMapOvr>
  <p:transition>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smtClean="0"/>
              <a:t>S4 – S6</a:t>
            </a:r>
          </a:p>
        </p:txBody>
      </p:sp>
      <p:sp>
        <p:nvSpPr>
          <p:cNvPr id="6" name="Rectangle 5"/>
          <p:cNvSpPr/>
          <p:nvPr/>
        </p:nvSpPr>
        <p:spPr>
          <a:xfrm>
            <a:off x="2667000" y="1733550"/>
            <a:ext cx="4301177" cy="144655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Not applicable</a:t>
            </a:r>
          </a:p>
          <a:p>
            <a:pPr>
              <a:defRPr/>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for our project</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40418240"/>
      </p:ext>
    </p:extLst>
  </p:cSld>
  <p:clrMapOvr>
    <a:masterClrMapping/>
  </p:clrMapOvr>
  <p:transition>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4"/>
          <p:cNvSpPr>
            <a:spLocks noGrp="1" noChangeArrowheads="1"/>
          </p:cNvSpPr>
          <p:nvPr>
            <p:ph type="title"/>
          </p:nvPr>
        </p:nvSpPr>
        <p:spPr/>
        <p:txBody>
          <a:bodyPr/>
          <a:lstStyle/>
          <a:p>
            <a:pPr eaLnBrk="1" hangingPunct="1"/>
            <a:r>
              <a:rPr lang="en-US" dirty="0" smtClean="0"/>
              <a:t>Proof of Improvements</a:t>
            </a:r>
          </a:p>
        </p:txBody>
      </p:sp>
      <p:sp>
        <p:nvSpPr>
          <p:cNvPr id="62468" name="Rectangle 5"/>
          <p:cNvSpPr>
            <a:spLocks noGrp="1" noChangeArrowheads="1"/>
          </p:cNvSpPr>
          <p:nvPr>
            <p:ph type="body" idx="1"/>
          </p:nvPr>
        </p:nvSpPr>
        <p:spPr/>
        <p:txBody>
          <a:bodyPr/>
          <a:lstStyle/>
          <a:p>
            <a:pPr marL="0" indent="0" eaLnBrk="1" hangingPunct="1"/>
            <a:endParaRPr lang="en-US" dirty="0" smtClean="0"/>
          </a:p>
          <a:p>
            <a:pPr marL="0" indent="0" eaLnBrk="1" hangingPunct="1"/>
            <a:endParaRPr lang="en-US" dirty="0" smtClean="0"/>
          </a:p>
        </p:txBody>
      </p:sp>
      <p:graphicFrame>
        <p:nvGraphicFramePr>
          <p:cNvPr id="2" name="Chart 1"/>
          <p:cNvGraphicFramePr/>
          <p:nvPr>
            <p:extLst>
              <p:ext uri="{D42A27DB-BD31-4B8C-83A1-F6EECF244321}">
                <p14:modId xmlns:p14="http://schemas.microsoft.com/office/powerpoint/2010/main" val="2663669749"/>
              </p:ext>
            </p:extLst>
          </p:nvPr>
        </p:nvGraphicFramePr>
        <p:xfrm>
          <a:off x="381000" y="971550"/>
          <a:ext cx="6858000" cy="34099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705600" y="819150"/>
            <a:ext cx="1962150" cy="1169551"/>
          </a:xfrm>
          <a:prstGeom prst="rect">
            <a:avLst/>
          </a:prstGeom>
          <a:noFill/>
        </p:spPr>
        <p:txBody>
          <a:bodyPr wrap="square" rtlCol="0">
            <a:spAutoFit/>
          </a:bodyPr>
          <a:lstStyle/>
          <a:p>
            <a:r>
              <a:rPr lang="en-US" b="1" dirty="0" smtClean="0">
                <a:solidFill>
                  <a:srgbClr val="FF8F1C"/>
                </a:solidFill>
                <a:latin typeface="Proxima Nova" pitchFamily="50" charset="0"/>
              </a:rPr>
              <a:t>Conclusion: </a:t>
            </a:r>
          </a:p>
          <a:p>
            <a:r>
              <a:rPr lang="en-US" dirty="0" smtClean="0">
                <a:solidFill>
                  <a:srgbClr val="FF8F1C"/>
                </a:solidFill>
                <a:latin typeface="Proxima Nova" pitchFamily="50" charset="0"/>
              </a:rPr>
              <a:t>Status errors dropped from 15% to 7%. </a:t>
            </a:r>
          </a:p>
          <a:p>
            <a:r>
              <a:rPr lang="en-US" sz="1400" dirty="0" smtClean="0">
                <a:solidFill>
                  <a:srgbClr val="FF8F1C"/>
                </a:solidFill>
                <a:latin typeface="Proxima Nova" pitchFamily="50" charset="0"/>
              </a:rPr>
              <a:t>Source: </a:t>
            </a:r>
            <a:r>
              <a:rPr lang="en-US" sz="1400" dirty="0" err="1" smtClean="0">
                <a:solidFill>
                  <a:srgbClr val="FF8F1C"/>
                </a:solidFill>
                <a:latin typeface="Proxima Nova" pitchFamily="50" charset="0"/>
              </a:rPr>
              <a:t>Meditech</a:t>
            </a:r>
            <a:r>
              <a:rPr lang="en-US" sz="1400" dirty="0">
                <a:solidFill>
                  <a:srgbClr val="FF8F1C"/>
                </a:solidFill>
                <a:latin typeface="Proxima Nova" pitchFamily="50" charset="0"/>
              </a:rPr>
              <a:t> </a:t>
            </a:r>
            <a:r>
              <a:rPr lang="en-US" sz="1400" dirty="0" err="1" smtClean="0">
                <a:solidFill>
                  <a:srgbClr val="FF8F1C"/>
                </a:solidFill>
                <a:latin typeface="Proxima Nova" pitchFamily="50" charset="0"/>
              </a:rPr>
              <a:t>Obs</a:t>
            </a:r>
            <a:r>
              <a:rPr lang="en-US" sz="1400" dirty="0" smtClean="0">
                <a:solidFill>
                  <a:srgbClr val="FF8F1C"/>
                </a:solidFill>
                <a:latin typeface="Proxima Nova" pitchFamily="50" charset="0"/>
              </a:rPr>
              <a:t> Report, </a:t>
            </a:r>
            <a:endParaRPr lang="en-US" sz="1400" dirty="0">
              <a:solidFill>
                <a:srgbClr val="FF8F1C"/>
              </a:solidFill>
              <a:latin typeface="Proxima Nova" pitchFamily="50" charset="0"/>
            </a:endParaRPr>
          </a:p>
        </p:txBody>
      </p:sp>
    </p:spTree>
    <p:extLst>
      <p:ext uri="{BB962C8B-B14F-4D97-AF65-F5344CB8AC3E}">
        <p14:creationId xmlns:p14="http://schemas.microsoft.com/office/powerpoint/2010/main" val="4176914940"/>
      </p:ext>
    </p:extLst>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Improve Phase Deliverables</a:t>
            </a:r>
            <a:endParaRPr lang="en-US" dirty="0"/>
          </a:p>
        </p:txBody>
      </p:sp>
      <p:sp>
        <p:nvSpPr>
          <p:cNvPr id="3" name="Text Placeholder 2"/>
          <p:cNvSpPr>
            <a:spLocks noGrp="1"/>
          </p:cNvSpPr>
          <p:nvPr>
            <p:ph type="body" idx="1"/>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743480741"/>
              </p:ext>
            </p:extLst>
          </p:nvPr>
        </p:nvGraphicFramePr>
        <p:xfrm>
          <a:off x="228600" y="1047753"/>
          <a:ext cx="8686800" cy="3819549"/>
        </p:xfrm>
        <a:graphic>
          <a:graphicData uri="http://schemas.openxmlformats.org/drawingml/2006/table">
            <a:tbl>
              <a:tblPr firstRow="1" bandRow="1">
                <a:tableStyleId>{5C22544A-7EE6-4342-B048-85BDC9FD1C3A}</a:tableStyleId>
              </a:tblPr>
              <a:tblGrid>
                <a:gridCol w="6858000"/>
                <a:gridCol w="1828800"/>
              </a:tblGrid>
              <a:tr h="237986">
                <a:tc>
                  <a:txBody>
                    <a:bodyPr/>
                    <a:lstStyle/>
                    <a:p>
                      <a:r>
                        <a:rPr lang="en-US" sz="1050" dirty="0" smtClean="0">
                          <a:latin typeface="Proxima Nova" pitchFamily="50" charset="0"/>
                        </a:rPr>
                        <a:t>Improve</a:t>
                      </a:r>
                      <a:endParaRPr lang="en-US" sz="1050" dirty="0">
                        <a:latin typeface="Proxima Nova" pitchFamily="50" charset="0"/>
                      </a:endParaRPr>
                    </a:p>
                  </a:txBody>
                  <a:tcPr marT="34290" marB="34290">
                    <a:solidFill>
                      <a:srgbClr val="24135F"/>
                    </a:solidFill>
                  </a:tcPr>
                </a:tc>
                <a:tc>
                  <a:txBody>
                    <a:bodyPr/>
                    <a:lstStyle/>
                    <a:p>
                      <a:r>
                        <a:rPr lang="en-US" sz="1050" dirty="0" smtClean="0">
                          <a:latin typeface="Proxima Nova" pitchFamily="50" charset="0"/>
                        </a:rPr>
                        <a:t>Complete</a:t>
                      </a:r>
                      <a:endParaRPr lang="en-US" sz="1050" dirty="0">
                        <a:latin typeface="Proxima Nova" pitchFamily="50" charset="0"/>
                      </a:endParaRPr>
                    </a:p>
                  </a:txBody>
                  <a:tcPr marT="34290" marB="34290">
                    <a:solidFill>
                      <a:srgbClr val="24135F"/>
                    </a:solidFill>
                  </a:tcPr>
                </a:tc>
              </a:tr>
              <a:tr h="236147">
                <a:tc>
                  <a:txBody>
                    <a:bodyPr/>
                    <a:lstStyle/>
                    <a:p>
                      <a:pPr marL="152400" marR="0" indent="-152400">
                        <a:spcBef>
                          <a:spcPts val="0"/>
                        </a:spcBef>
                        <a:spcAft>
                          <a:spcPts val="0"/>
                        </a:spcAft>
                      </a:pPr>
                      <a:r>
                        <a:rPr lang="en-US" sz="1000" dirty="0">
                          <a:effectLst/>
                          <a:latin typeface="Proxima Nova" pitchFamily="50" charset="0"/>
                        </a:rPr>
                        <a:t>Rapid Improvement Event (as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N/A</a:t>
                      </a:r>
                      <a:endParaRPr lang="en-US" sz="1000" dirty="0">
                        <a:latin typeface="Proxima Nova" pitchFamily="50" charset="0"/>
                      </a:endParaRPr>
                    </a:p>
                  </a:txBody>
                  <a:tcPr marT="34290" marB="34290"/>
                </a:tc>
              </a:tr>
              <a:tr h="236147">
                <a:tc>
                  <a:txBody>
                    <a:bodyPr/>
                    <a:lstStyle/>
                    <a:p>
                      <a:pPr marL="160020" marR="0" indent="-160020">
                        <a:spcBef>
                          <a:spcPts val="0"/>
                        </a:spcBef>
                        <a:spcAft>
                          <a:spcPts val="0"/>
                        </a:spcAft>
                      </a:pPr>
                      <a:r>
                        <a:rPr lang="en-US" sz="1000" dirty="0">
                          <a:effectLst/>
                          <a:latin typeface="Proxima Nova" pitchFamily="50" charset="0"/>
                        </a:rPr>
                        <a:t>Ideal and Future state value stream map(s) (as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N/A</a:t>
                      </a:r>
                      <a:endParaRPr lang="en-US" sz="1000" dirty="0">
                        <a:latin typeface="Proxima Nova" pitchFamily="50" charset="0"/>
                      </a:endParaRPr>
                    </a:p>
                  </a:txBody>
                  <a:tcPr marT="34290" marB="34290"/>
                </a:tc>
              </a:tr>
              <a:tr h="236147">
                <a:tc>
                  <a:txBody>
                    <a:bodyPr/>
                    <a:lstStyle/>
                    <a:p>
                      <a:pPr marL="152400" marR="0" indent="-152400">
                        <a:spcBef>
                          <a:spcPts val="0"/>
                        </a:spcBef>
                        <a:spcAft>
                          <a:spcPts val="0"/>
                        </a:spcAft>
                      </a:pPr>
                      <a:r>
                        <a:rPr lang="en-US" sz="1000" dirty="0">
                          <a:effectLst/>
                          <a:latin typeface="Proxima Nova" pitchFamily="50" charset="0"/>
                        </a:rPr>
                        <a:t>Pugh matrix or criteria selection matrix to evaluate solution alternatives</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tc>
              </a:tr>
              <a:tr h="236147">
                <a:tc>
                  <a:txBody>
                    <a:bodyPr/>
                    <a:lstStyle/>
                    <a:p>
                      <a:pPr marL="152400" marR="0" indent="-152400">
                        <a:spcBef>
                          <a:spcPts val="0"/>
                        </a:spcBef>
                        <a:spcAft>
                          <a:spcPts val="0"/>
                        </a:spcAft>
                      </a:pPr>
                      <a:r>
                        <a:rPr lang="en-US" sz="1000" dirty="0">
                          <a:effectLst/>
                          <a:latin typeface="Proxima Nova" pitchFamily="50" charset="0"/>
                        </a:rPr>
                        <a:t>Planning and results of pilot (if applicable)</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Proxima Nova" pitchFamily="50" charset="0"/>
                        </a:rPr>
                        <a:t>N/A</a:t>
                      </a:r>
                    </a:p>
                  </a:txBody>
                  <a:tcPr marT="34290" marB="34290"/>
                </a:tc>
              </a:tr>
              <a:tr h="236147">
                <a:tc>
                  <a:txBody>
                    <a:bodyPr/>
                    <a:lstStyle/>
                    <a:p>
                      <a:pPr marL="152400" marR="0" indent="-152400">
                        <a:spcBef>
                          <a:spcPts val="0"/>
                        </a:spcBef>
                        <a:spcAft>
                          <a:spcPts val="0"/>
                        </a:spcAft>
                      </a:pPr>
                      <a:r>
                        <a:rPr lang="en-US" sz="1000" dirty="0">
                          <a:effectLst/>
                          <a:latin typeface="Proxima Nova" pitchFamily="50" charset="0"/>
                        </a:rPr>
                        <a:t>List of solutions selected</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Proxima Nova" pitchFamily="50" charset="0"/>
                        </a:rPr>
                        <a:t>Yes</a:t>
                      </a:r>
                    </a:p>
                  </a:txBody>
                  <a:tcPr marT="34290" marB="34290"/>
                </a:tc>
              </a:tr>
              <a:tr h="236147">
                <a:tc>
                  <a:txBody>
                    <a:bodyPr/>
                    <a:lstStyle/>
                    <a:p>
                      <a:pPr marL="152400" marR="0" indent="-152400">
                        <a:spcBef>
                          <a:spcPts val="0"/>
                        </a:spcBef>
                        <a:spcAft>
                          <a:spcPts val="0"/>
                        </a:spcAft>
                      </a:pPr>
                      <a:r>
                        <a:rPr lang="en-US" sz="1000" dirty="0">
                          <a:effectLst/>
                          <a:latin typeface="Proxima Nova" pitchFamily="50" charset="0"/>
                        </a:rPr>
                        <a:t>Process changes and revised process map(s) and photos if applicable</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Proxima Nova" pitchFamily="50" charset="0"/>
                        </a:rPr>
                        <a:t>Yes</a:t>
                      </a:r>
                    </a:p>
                  </a:txBody>
                  <a:tcPr marT="34290" marB="34290"/>
                </a:tc>
              </a:tr>
              <a:tr h="275505">
                <a:tc>
                  <a:txBody>
                    <a:bodyPr/>
                    <a:lstStyle/>
                    <a:p>
                      <a:pPr marL="152400" marR="0" indent="-152400">
                        <a:spcBef>
                          <a:spcPts val="0"/>
                        </a:spcBef>
                        <a:spcAft>
                          <a:spcPts val="0"/>
                        </a:spcAft>
                      </a:pPr>
                      <a:r>
                        <a:rPr lang="en-US" sz="1000" dirty="0">
                          <a:effectLst/>
                          <a:latin typeface="Proxima Nova" pitchFamily="50" charset="0"/>
                        </a:rPr>
                        <a:t>Revised processes to improve flow, balance work, and pull production (as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Proxima Nova" pitchFamily="50" charset="0"/>
                        </a:rPr>
                        <a:t>Yes</a:t>
                      </a:r>
                    </a:p>
                  </a:txBody>
                  <a:tcPr marT="34290" marB="34290"/>
                </a:tc>
              </a:tr>
              <a:tr h="236147">
                <a:tc>
                  <a:txBody>
                    <a:bodyPr/>
                    <a:lstStyle/>
                    <a:p>
                      <a:pPr marL="152400" marR="0" indent="-152400">
                        <a:spcBef>
                          <a:spcPts val="0"/>
                        </a:spcBef>
                        <a:spcAft>
                          <a:spcPts val="0"/>
                        </a:spcAft>
                      </a:pPr>
                      <a:r>
                        <a:rPr lang="en-US" sz="1000" dirty="0">
                          <a:effectLst/>
                          <a:latin typeface="Proxima Nova" pitchFamily="50" charset="0"/>
                        </a:rPr>
                        <a:t>Standard work (as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Proxima Nova" pitchFamily="50" charset="0"/>
                        </a:rPr>
                        <a:t>Yes</a:t>
                      </a:r>
                    </a:p>
                  </a:txBody>
                  <a:tcPr marT="34290" marB="34290"/>
                </a:tc>
              </a:tr>
              <a:tr h="236147">
                <a:tc>
                  <a:txBody>
                    <a:bodyPr/>
                    <a:lstStyle/>
                    <a:p>
                      <a:pPr marL="0" marR="0">
                        <a:spcBef>
                          <a:spcPts val="0"/>
                        </a:spcBef>
                        <a:spcAft>
                          <a:spcPts val="0"/>
                        </a:spcAft>
                      </a:pPr>
                      <a:r>
                        <a:rPr lang="en-US" sz="1000" dirty="0">
                          <a:effectLst/>
                          <a:latin typeface="Proxima Nova" pitchFamily="50" charset="0"/>
                        </a:rPr>
                        <a:t>FMEA on future state process</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Proxima Nova" pitchFamily="50" charset="0"/>
                        </a:rPr>
                        <a:t>Yes</a:t>
                      </a:r>
                    </a:p>
                  </a:txBody>
                  <a:tcPr marT="34290" marB="34290"/>
                </a:tc>
              </a:tr>
              <a:tr h="236147">
                <a:tc>
                  <a:txBody>
                    <a:bodyPr/>
                    <a:lstStyle/>
                    <a:p>
                      <a:pPr marL="0" marR="0">
                        <a:spcBef>
                          <a:spcPts val="0"/>
                        </a:spcBef>
                        <a:spcAft>
                          <a:spcPts val="0"/>
                        </a:spcAft>
                      </a:pPr>
                      <a:r>
                        <a:rPr lang="en-US" sz="1000" dirty="0">
                          <a:effectLst/>
                          <a:latin typeface="Proxima Nova" pitchFamily="50" charset="0"/>
                        </a:rPr>
                        <a:t>Barriers and Aids Chart (as needed)</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Proxima Nova" pitchFamily="50" charset="0"/>
                        </a:rPr>
                        <a:t>Yes</a:t>
                      </a:r>
                    </a:p>
                  </a:txBody>
                  <a:tcPr marT="34290" marB="34290"/>
                </a:tc>
              </a:tr>
              <a:tr h="236147">
                <a:tc>
                  <a:txBody>
                    <a:bodyPr/>
                    <a:lstStyle/>
                    <a:p>
                      <a:pPr marL="0" marR="0">
                        <a:spcBef>
                          <a:spcPts val="0"/>
                        </a:spcBef>
                        <a:spcAft>
                          <a:spcPts val="0"/>
                        </a:spcAft>
                      </a:pPr>
                      <a:r>
                        <a:rPr lang="en-US" sz="1000" dirty="0">
                          <a:effectLst/>
                          <a:latin typeface="Proxima Nova" pitchFamily="50" charset="0"/>
                        </a:rPr>
                        <a:t>Change Management Plan (as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Proxima Nova" pitchFamily="50" charset="0"/>
                        </a:rPr>
                        <a:t>Yes</a:t>
                      </a:r>
                    </a:p>
                  </a:txBody>
                  <a:tcPr marT="34290" marB="34290"/>
                </a:tc>
              </a:tr>
              <a:tr h="236147">
                <a:tc>
                  <a:txBody>
                    <a:bodyPr/>
                    <a:lstStyle/>
                    <a:p>
                      <a:pPr marL="152400" marR="0" indent="-152400">
                        <a:spcBef>
                          <a:spcPts val="0"/>
                        </a:spcBef>
                        <a:spcAft>
                          <a:spcPts val="0"/>
                        </a:spcAft>
                      </a:pPr>
                      <a:r>
                        <a:rPr lang="en-US" sz="1000" dirty="0">
                          <a:effectLst/>
                          <a:latin typeface="Proxima Nova" pitchFamily="50" charset="0"/>
                        </a:rPr>
                        <a:t>Implementation Plan for solutions (with dates and assigned responsibilities)</a:t>
                      </a:r>
                      <a:endParaRPr lang="en-US" sz="1000" dirty="0">
                        <a:effectLst/>
                        <a:latin typeface="Proxima Nova" pitchFamily="50"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Proxima Nova" pitchFamily="50" charset="0"/>
                        </a:rPr>
                        <a:t>Yes</a:t>
                      </a:r>
                    </a:p>
                  </a:txBody>
                  <a:tcPr marT="34290" marB="34290"/>
                </a:tc>
              </a:tr>
              <a:tr h="236147">
                <a:tc>
                  <a:txBody>
                    <a:bodyPr/>
                    <a:lstStyle/>
                    <a:p>
                      <a:pPr marL="152400" marR="0" indent="-152400">
                        <a:spcBef>
                          <a:spcPts val="0"/>
                        </a:spcBef>
                        <a:spcAft>
                          <a:spcPts val="0"/>
                        </a:spcAft>
                      </a:pPr>
                      <a:r>
                        <a:rPr lang="en-US" sz="1000" dirty="0">
                          <a:effectLst/>
                          <a:latin typeface="Proxima Nova" pitchFamily="50" charset="0"/>
                        </a:rPr>
                        <a:t>S4 – S6 implementation and 6S Audit after improvements (as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N/A</a:t>
                      </a:r>
                      <a:endParaRPr lang="en-US" sz="1000" dirty="0">
                        <a:latin typeface="Proxima Nova" pitchFamily="50" charset="0"/>
                      </a:endParaRPr>
                    </a:p>
                  </a:txBody>
                  <a:tcPr marT="34290" marB="34290"/>
                </a:tc>
              </a:tr>
              <a:tr h="236147">
                <a:tc>
                  <a:txBody>
                    <a:bodyPr/>
                    <a:lstStyle/>
                    <a:p>
                      <a:pPr marL="152400" marR="0" indent="-152400">
                        <a:spcBef>
                          <a:spcPts val="0"/>
                        </a:spcBef>
                        <a:spcAft>
                          <a:spcPts val="0"/>
                        </a:spcAft>
                      </a:pPr>
                      <a:r>
                        <a:rPr lang="en-US" sz="1000" dirty="0">
                          <a:effectLst/>
                          <a:latin typeface="Proxima Nova" pitchFamily="50" charset="0"/>
                        </a:rPr>
                        <a:t>Graphical analysis of results -- before vs. after, to prove effectiveness of solutions</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tc>
              </a:tr>
              <a:tr h="236147">
                <a:tc>
                  <a:txBody>
                    <a:bodyPr/>
                    <a:lstStyle/>
                    <a:p>
                      <a:pPr marL="0" marR="0">
                        <a:spcBef>
                          <a:spcPts val="0"/>
                        </a:spcBef>
                        <a:spcAft>
                          <a:spcPts val="0"/>
                        </a:spcAft>
                      </a:pPr>
                      <a:r>
                        <a:rPr lang="en-US" sz="1000" dirty="0">
                          <a:effectLst/>
                          <a:latin typeface="Proxima Nova" pitchFamily="50" charset="0"/>
                        </a:rPr>
                        <a:t>Gate </a:t>
                      </a:r>
                      <a:r>
                        <a:rPr lang="en-US" sz="1000" dirty="0" smtClean="0">
                          <a:effectLst/>
                          <a:latin typeface="Proxima Nova" pitchFamily="50" charset="0"/>
                        </a:rPr>
                        <a:t>review and Sign-off by Champion</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tc>
              </a:tr>
            </a:tbl>
          </a:graphicData>
        </a:graphic>
      </p:graphicFrame>
    </p:spTree>
    <p:extLst>
      <p:ext uri="{BB962C8B-B14F-4D97-AF65-F5344CB8AC3E}">
        <p14:creationId xmlns:p14="http://schemas.microsoft.com/office/powerpoint/2010/main" val="359265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pPr eaLnBrk="1" hangingPunct="1"/>
            <a:r>
              <a:rPr lang="en-US" smtClean="0"/>
              <a:t>Project Justification and Expected Results</a:t>
            </a:r>
          </a:p>
        </p:txBody>
      </p:sp>
      <p:sp>
        <p:nvSpPr>
          <p:cNvPr id="8196" name="Rectangle 7"/>
          <p:cNvSpPr>
            <a:spLocks noGrp="1" noChangeArrowheads="1"/>
          </p:cNvSpPr>
          <p:nvPr>
            <p:ph type="body" idx="1"/>
          </p:nvPr>
        </p:nvSpPr>
        <p:spPr/>
        <p:txBody>
          <a:bodyPr/>
          <a:lstStyle/>
          <a:p>
            <a:pPr marL="0" indent="0" eaLnBrk="1" hangingPunct="1"/>
            <a:r>
              <a:rPr lang="en-US" sz="1400" b="1" dirty="0" smtClean="0"/>
              <a:t>Relevant Metrics and Improvement Targets: </a:t>
            </a:r>
            <a:endParaRPr lang="en-US" sz="1400" dirty="0" smtClean="0"/>
          </a:p>
          <a:p>
            <a:pPr marL="285750" indent="-285750" eaLnBrk="1" hangingPunct="1">
              <a:buFont typeface="Arial" pitchFamily="34" charset="0"/>
              <a:buChar char="•"/>
            </a:pPr>
            <a:r>
              <a:rPr lang="en-US" sz="1400" dirty="0" smtClean="0"/>
              <a:t>Registration errors for patients on Observation List based on to less than 2 per day.</a:t>
            </a:r>
          </a:p>
          <a:p>
            <a:pPr marL="285750" indent="-285750" eaLnBrk="1" hangingPunct="1">
              <a:buFont typeface="Arial" pitchFamily="34" charset="0"/>
              <a:buChar char="•"/>
            </a:pPr>
            <a:r>
              <a:rPr lang="en-US" sz="1400" dirty="0" smtClean="0"/>
              <a:t>Patients changed to Observation without a 2</a:t>
            </a:r>
            <a:r>
              <a:rPr lang="en-US" sz="1400" baseline="30000" dirty="0" smtClean="0"/>
              <a:t>nd</a:t>
            </a:r>
            <a:r>
              <a:rPr lang="en-US" sz="1400" dirty="0" smtClean="0"/>
              <a:t> level physician review at 0.</a:t>
            </a:r>
          </a:p>
          <a:p>
            <a:pPr marL="0" indent="0" eaLnBrk="1" hangingPunct="1"/>
            <a:endParaRPr lang="en-US" sz="1400" b="1" dirty="0" smtClean="0"/>
          </a:p>
          <a:p>
            <a:pPr marL="0" indent="0" eaLnBrk="1" hangingPunct="1"/>
            <a:r>
              <a:rPr lang="en-US" sz="1400" b="1" dirty="0" smtClean="0"/>
              <a:t>Operational:</a:t>
            </a:r>
          </a:p>
          <a:p>
            <a:pPr marL="285750" indent="-285750" eaLnBrk="1" hangingPunct="1">
              <a:buFont typeface="Arial" pitchFamily="34" charset="0"/>
              <a:buChar char="•"/>
            </a:pPr>
            <a:r>
              <a:rPr lang="en-US" sz="1400" dirty="0" smtClean="0"/>
              <a:t>Improve patient throughput</a:t>
            </a:r>
          </a:p>
          <a:p>
            <a:pPr marL="285750" indent="-285750" eaLnBrk="1" hangingPunct="1">
              <a:buFont typeface="Arial" pitchFamily="34" charset="0"/>
              <a:buChar char="•"/>
            </a:pPr>
            <a:r>
              <a:rPr lang="en-US" sz="1400" dirty="0" smtClean="0"/>
              <a:t>Decrease rework</a:t>
            </a:r>
          </a:p>
          <a:p>
            <a:pPr marL="285750" indent="-285750" eaLnBrk="1" hangingPunct="1">
              <a:buFont typeface="Arial" pitchFamily="34" charset="0"/>
              <a:buChar char="•"/>
            </a:pPr>
            <a:r>
              <a:rPr lang="en-US" sz="1400" dirty="0"/>
              <a:t>I</a:t>
            </a:r>
            <a:r>
              <a:rPr lang="en-US" sz="1400" dirty="0" smtClean="0"/>
              <a:t>mprove billing accuracy</a:t>
            </a:r>
          </a:p>
          <a:p>
            <a:pPr marL="285750" indent="-285750" eaLnBrk="1" hangingPunct="1">
              <a:buFont typeface="Arial" pitchFamily="34" charset="0"/>
              <a:buChar char="•"/>
            </a:pPr>
            <a:r>
              <a:rPr lang="en-US" sz="1400" dirty="0" smtClean="0"/>
              <a:t>Obtaining appropriate authorizations</a:t>
            </a:r>
          </a:p>
          <a:p>
            <a:pPr eaLnBrk="1" hangingPunct="1">
              <a:buFont typeface="Arial" panose="020B0604020202020204" pitchFamily="34" charset="0"/>
              <a:buChar char="•"/>
            </a:pPr>
            <a:endParaRPr lang="en-US" sz="1400" dirty="0" smtClean="0"/>
          </a:p>
          <a:p>
            <a:pPr marL="0" indent="0" eaLnBrk="1" hangingPunct="1"/>
            <a:r>
              <a:rPr lang="en-US" sz="1400" b="1" dirty="0" smtClean="0"/>
              <a:t>Strategic Impact: </a:t>
            </a:r>
            <a:endParaRPr lang="en-US" sz="1400" dirty="0" smtClean="0"/>
          </a:p>
          <a:p>
            <a:pPr marL="285750" indent="-285750" eaLnBrk="1" hangingPunct="1">
              <a:buFont typeface="Arial" pitchFamily="34" charset="0"/>
              <a:buChar char="•"/>
            </a:pPr>
            <a:r>
              <a:rPr lang="en-US" sz="1400" dirty="0"/>
              <a:t>Improve patient, staff, and physician satisfaction.</a:t>
            </a:r>
          </a:p>
          <a:p>
            <a:pPr marL="0" indent="0" eaLnBrk="1" hangingPunct="1"/>
            <a:endParaRPr lang="en-US" sz="1400" b="1" dirty="0" smtClean="0">
              <a:solidFill>
                <a:srgbClr val="FF0000"/>
              </a:solidFill>
            </a:endParaRPr>
          </a:p>
          <a:p>
            <a:pPr marL="0" indent="0" eaLnBrk="1" hangingPunct="1"/>
            <a:endParaRPr lang="en-US" sz="1400" dirty="0" smtClean="0"/>
          </a:p>
        </p:txBody>
      </p:sp>
    </p:spTree>
    <p:extLst>
      <p:ext uri="{BB962C8B-B14F-4D97-AF65-F5344CB8AC3E}">
        <p14:creationId xmlns:p14="http://schemas.microsoft.com/office/powerpoint/2010/main" val="3654821113"/>
      </p:ext>
    </p:extLst>
  </p:cSld>
  <p:clrMapOvr>
    <a:masterClrMapping/>
  </p:clrMapOvr>
  <p:transition>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429" name="Shape 4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80</a:t>
            </a:fld>
            <a:endParaRPr lang="en"/>
          </a:p>
        </p:txBody>
      </p:sp>
      <p:grpSp>
        <p:nvGrpSpPr>
          <p:cNvPr id="430" name="Shape 430"/>
          <p:cNvGrpSpPr/>
          <p:nvPr/>
        </p:nvGrpSpPr>
        <p:grpSpPr>
          <a:xfrm>
            <a:off x="914400" y="1257300"/>
            <a:ext cx="7143750" cy="3219450"/>
            <a:chOff x="576" y="672"/>
            <a:chExt cx="4500" cy="2028"/>
          </a:xfrm>
        </p:grpSpPr>
        <p:sp>
          <p:nvSpPr>
            <p:cNvPr id="431" name="Shape 431"/>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432" name="Shape 432"/>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Analyze</a:t>
              </a:r>
            </a:p>
          </p:txBody>
        </p:sp>
        <p:sp>
          <p:nvSpPr>
            <p:cNvPr id="433" name="Shape 433"/>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Improve</a:t>
              </a:r>
            </a:p>
          </p:txBody>
        </p:sp>
        <p:sp>
          <p:nvSpPr>
            <p:cNvPr id="434" name="Shape 434"/>
            <p:cNvSpPr/>
            <p:nvPr/>
          </p:nvSpPr>
          <p:spPr>
            <a:xfrm>
              <a:off x="575" y="2400"/>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Control</a:t>
              </a:r>
            </a:p>
          </p:txBody>
        </p:sp>
        <p:sp>
          <p:nvSpPr>
            <p:cNvPr id="435" name="Shape 435"/>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3108884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Grp="1" noChangeArrowheads="1"/>
          </p:cNvSpPr>
          <p:nvPr>
            <p:ph type="title"/>
          </p:nvPr>
        </p:nvSpPr>
        <p:spPr/>
        <p:txBody>
          <a:bodyPr/>
          <a:lstStyle/>
          <a:p>
            <a:pPr eaLnBrk="1" hangingPunct="1"/>
            <a:r>
              <a:rPr lang="en-US" smtClean="0"/>
              <a:t>Control Plan</a:t>
            </a:r>
          </a:p>
        </p:txBody>
      </p:sp>
      <p:graphicFrame>
        <p:nvGraphicFramePr>
          <p:cNvPr id="2" name="Table 1"/>
          <p:cNvGraphicFramePr>
            <a:graphicFrameLocks noGrp="1"/>
          </p:cNvGraphicFramePr>
          <p:nvPr>
            <p:extLst>
              <p:ext uri="{D42A27DB-BD31-4B8C-83A1-F6EECF244321}">
                <p14:modId xmlns:p14="http://schemas.microsoft.com/office/powerpoint/2010/main" val="3221939763"/>
              </p:ext>
            </p:extLst>
          </p:nvPr>
        </p:nvGraphicFramePr>
        <p:xfrm>
          <a:off x="152400" y="971551"/>
          <a:ext cx="8683625" cy="3810001"/>
        </p:xfrm>
        <a:graphic>
          <a:graphicData uri="http://schemas.openxmlformats.org/drawingml/2006/table">
            <a:tbl>
              <a:tblPr/>
              <a:tblGrid>
                <a:gridCol w="236998"/>
                <a:gridCol w="635156"/>
                <a:gridCol w="635156"/>
                <a:gridCol w="692036"/>
                <a:gridCol w="635156"/>
                <a:gridCol w="720475"/>
                <a:gridCol w="635156"/>
                <a:gridCol w="635156"/>
                <a:gridCol w="635156"/>
                <a:gridCol w="635156"/>
                <a:gridCol w="635156"/>
                <a:gridCol w="635156"/>
                <a:gridCol w="682556"/>
                <a:gridCol w="635156"/>
              </a:tblGrid>
              <a:tr h="277806">
                <a:tc>
                  <a:txBody>
                    <a:bodyPr/>
                    <a:lstStyle/>
                    <a:p>
                      <a:pPr algn="l" fontAlgn="b"/>
                      <a:r>
                        <a:rPr lang="en-US" sz="900" b="1" i="0" u="none" strike="noStrike" dirty="0">
                          <a:solidFill>
                            <a:srgbClr val="FFFFFF"/>
                          </a:solidFill>
                          <a:effectLst/>
                          <a:latin typeface="Proxima Nova" pitchFamily="50" charset="0"/>
                        </a:rPr>
                        <a:t> </a:t>
                      </a:r>
                    </a:p>
                  </a:txBody>
                  <a:tcPr marL="7110" marR="7110" marT="533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gridSpan="4">
                  <a:txBody>
                    <a:bodyPr/>
                    <a:lstStyle/>
                    <a:p>
                      <a:pPr algn="l" fontAlgn="b"/>
                      <a:r>
                        <a:rPr lang="en-US" sz="900" b="1" i="0" u="none" strike="noStrike">
                          <a:solidFill>
                            <a:srgbClr val="FFFFFF"/>
                          </a:solidFill>
                          <a:effectLst/>
                          <a:latin typeface="Proxima Nova" pitchFamily="50" charset="0"/>
                        </a:rPr>
                        <a:t>Juran's Process Control Plan Matrix</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dirty="0">
                          <a:solidFill>
                            <a:srgbClr val="FFFFFF"/>
                          </a:solidFill>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1" i="0" u="none" strike="noStrike">
                          <a:solidFill>
                            <a:srgbClr val="FFFFFF"/>
                          </a:solidFill>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1" i="0" u="none" strike="noStrike">
                          <a:solidFill>
                            <a:srgbClr val="FFFFFF"/>
                          </a:solidFill>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1" i="0" u="none" strike="noStrike">
                          <a:solidFill>
                            <a:srgbClr val="FFFFFF"/>
                          </a:solidFill>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1" i="0" u="none" strike="noStrike">
                          <a:solidFill>
                            <a:srgbClr val="FFFFFF"/>
                          </a:solidFill>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1" i="0" u="none" strike="noStrike">
                          <a:solidFill>
                            <a:srgbClr val="FFFFFF"/>
                          </a:solidFill>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1" i="0" u="none" strike="noStrike">
                          <a:solidFill>
                            <a:srgbClr val="FFFFFF"/>
                          </a:solidFill>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1" i="0" u="none" strike="noStrike">
                          <a:solidFill>
                            <a:srgbClr val="FFFFFF"/>
                          </a:solidFill>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1" i="0" u="none" strike="noStrike">
                          <a:solidFill>
                            <a:srgbClr val="FFFFFF"/>
                          </a:solidFill>
                          <a:effectLst/>
                          <a:latin typeface="Proxima Nova" pitchFamily="50" charset="0"/>
                        </a:rPr>
                        <a:t> </a:t>
                      </a:r>
                    </a:p>
                  </a:txBody>
                  <a:tcPr marL="7110" marR="7110" marT="533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r>
              <a:tr h="188908">
                <a:tc>
                  <a:txBody>
                    <a:bodyPr/>
                    <a:lstStyle/>
                    <a:p>
                      <a:pPr algn="l" fontAlgn="b"/>
                      <a:r>
                        <a:rPr lang="en-US" sz="900" b="0" i="0" u="none" strike="noStrike">
                          <a:effectLst/>
                          <a:latin typeface="Proxima Nova" pitchFamily="50" charset="0"/>
                        </a:rPr>
                        <a:t> </a:t>
                      </a:r>
                    </a:p>
                  </a:txBody>
                  <a:tcPr marL="7110" marR="7110" marT="533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68814">
                <a:tc>
                  <a:txBody>
                    <a:bodyPr/>
                    <a:lstStyle/>
                    <a:p>
                      <a:pPr algn="l" fontAlgn="b"/>
                      <a:r>
                        <a:rPr lang="en-US" sz="900" b="0" i="0" u="none" strike="noStrike">
                          <a:effectLst/>
                          <a:latin typeface="Proxima Nova" pitchFamily="50" charset="0"/>
                        </a:rPr>
                        <a:t> </a:t>
                      </a:r>
                    </a:p>
                  </a:txBody>
                  <a:tcPr marL="7110" marR="7110" marT="533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900" b="1" i="0" u="none" strike="noStrike">
                          <a:effectLst/>
                          <a:latin typeface="Proxima Nova" pitchFamily="50" charset="0"/>
                        </a:rPr>
                        <a:t>Process Control Plan for: </a:t>
                      </a:r>
                    </a:p>
                  </a:txBody>
                  <a:tcPr marL="7110" marR="7110" marT="533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r>
                        <a:rPr lang="en-US" sz="900" b="0" i="0" u="none" strike="noStrike">
                          <a:effectLst/>
                          <a:latin typeface="Proxima Nova" pitchFamily="50" charset="0"/>
                        </a:rPr>
                        <a:t> </a:t>
                      </a:r>
                    </a:p>
                  </a:txBody>
                  <a:tcPr marL="7110" marR="7110" marT="533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a:effectLst/>
                          <a:latin typeface="Proxima Nova" pitchFamily="50" charset="0"/>
                        </a:rPr>
                        <a:t>Date</a:t>
                      </a:r>
                      <a:r>
                        <a:rPr lang="en-US" sz="900" b="0" i="0" u="none" strike="noStrike">
                          <a:effectLst/>
                          <a:latin typeface="Proxima Nova" pitchFamily="50" charset="0"/>
                        </a:rPr>
                        <a:t>: Feb 3, 2015</a:t>
                      </a:r>
                      <a:endParaRPr lang="en-US" sz="900" b="1" i="0" u="none" strike="noStrike">
                        <a:effectLst/>
                        <a:latin typeface="Proxima Nova" pitchFamily="50" charset="0"/>
                      </a:endParaRPr>
                    </a:p>
                  </a:txBody>
                  <a:tcPr marL="7110" marR="7110" marT="533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900" b="1" i="0" u="none" strike="noStrike">
                          <a:effectLst/>
                          <a:latin typeface="Proxima Nova" pitchFamily="50" charset="0"/>
                        </a:rPr>
                        <a:t>Revision Level: First</a:t>
                      </a:r>
                    </a:p>
                  </a:txBody>
                  <a:tcPr marL="7110" marR="7110" marT="533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l" fontAlgn="b"/>
                      <a:r>
                        <a:rPr lang="en-US" sz="900" b="1" i="0" u="none" strike="noStrike" dirty="0">
                          <a:effectLst/>
                          <a:latin typeface="Proxima Nova" pitchFamily="50" charset="0"/>
                        </a:rPr>
                        <a:t>Approved By: Champion- </a:t>
                      </a:r>
                      <a:r>
                        <a:rPr lang="en-US" sz="900" b="1" i="0" u="none" strike="noStrike" dirty="0" smtClean="0">
                          <a:effectLst/>
                          <a:latin typeface="Proxima Nova" pitchFamily="50" charset="0"/>
                        </a:rPr>
                        <a:t>Dr. Mark Multach</a:t>
                      </a:r>
                      <a:endParaRPr lang="en-US" sz="900" b="1" i="0" u="none" strike="noStrike" dirty="0">
                        <a:effectLst/>
                        <a:latin typeface="Proxima Nova" pitchFamily="50" charset="0"/>
                      </a:endParaRPr>
                    </a:p>
                  </a:txBody>
                  <a:tcPr marL="7110" marR="7110" marT="533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00020">
                <a:tc>
                  <a:txBody>
                    <a:bodyPr/>
                    <a:lstStyle/>
                    <a:p>
                      <a:pPr algn="l" fontAlgn="b"/>
                      <a:r>
                        <a:rPr lang="en-US" sz="900" b="0" i="0" u="none" strike="noStrike">
                          <a:effectLst/>
                          <a:latin typeface="Proxima Nova" pitchFamily="50" charset="0"/>
                        </a:rPr>
                        <a:t> </a:t>
                      </a:r>
                    </a:p>
                  </a:txBody>
                  <a:tcPr marL="7110" marR="7110" marT="533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900" b="0" i="0" u="none" strike="noStrike">
                          <a:effectLst/>
                          <a:latin typeface="Proxima Nova" pitchFamily="50" charset="0"/>
                        </a:rPr>
                        <a:t> </a:t>
                      </a:r>
                    </a:p>
                  </a:txBody>
                  <a:tcPr marL="7110" marR="7110" marT="5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900" b="0" i="0" u="none" strike="noStrike">
                          <a:effectLst/>
                          <a:latin typeface="Proxima Nova" pitchFamily="50" charset="0"/>
                        </a:rPr>
                        <a:t> </a:t>
                      </a:r>
                    </a:p>
                  </a:txBody>
                  <a:tcPr marL="7110" marR="7110" marT="533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900" b="0" i="0" u="none" strike="noStrike">
                          <a:effectLst/>
                          <a:latin typeface="Proxima Nova" pitchFamily="50" charset="0"/>
                        </a:rPr>
                        <a:t> </a:t>
                      </a:r>
                    </a:p>
                  </a:txBody>
                  <a:tcPr marL="7110" marR="7110" marT="533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r>
              <a:tr h="611544">
                <a:tc>
                  <a:txBody>
                    <a:bodyPr/>
                    <a:lstStyle/>
                    <a:p>
                      <a:pPr algn="ctr" fontAlgn="ctr"/>
                      <a:r>
                        <a:rPr lang="en-US" sz="900" b="1" i="0" u="none" strike="noStrike">
                          <a:effectLst/>
                          <a:latin typeface="Proxima Nova" pitchFamily="50" charset="0"/>
                        </a:rPr>
                        <a:t>Ref.</a:t>
                      </a:r>
                    </a:p>
                  </a:txBody>
                  <a:tcPr marL="7110" marR="7110" marT="53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Control Subject</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Subject Goal (Standard)</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Unit of Measure</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Sensor</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Frequency of Measurement</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Sample Size</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Where Measurement Recorded</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Measured by Whom</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Criteria for Taking Action</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What Actions to Take</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Who Decides</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Who Acts</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Where Action Recorded</a:t>
                      </a:r>
                    </a:p>
                  </a:txBody>
                  <a:tcPr marL="7110" marR="7110" marT="53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18368">
                <a:tc>
                  <a:txBody>
                    <a:bodyPr/>
                    <a:lstStyle/>
                    <a:p>
                      <a:pPr algn="ctr" fontAlgn="ctr"/>
                      <a:r>
                        <a:rPr lang="en-US" sz="900" b="0" i="0" u="none" strike="noStrike">
                          <a:effectLst/>
                          <a:latin typeface="Proxima Nova" pitchFamily="50" charset="0"/>
                        </a:rPr>
                        <a:t>3</a:t>
                      </a:r>
                    </a:p>
                  </a:txBody>
                  <a:tcPr marL="7110" marR="7110" marT="53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Registration Errors- Patients on Obs list with order for IP</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&lt; 1</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dirty="0">
                          <a:effectLst/>
                          <a:latin typeface="Proxima Nova" pitchFamily="50" charset="0"/>
                        </a:rPr>
                        <a:t># of errors</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Meditech Admitted with Orders report</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Daily</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All Patients placed in Inpatient or Observation</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Control Plan Dashboard</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dirty="0" smtClean="0">
                          <a:effectLst/>
                          <a:latin typeface="Proxima Nova" pitchFamily="50" charset="0"/>
                        </a:rPr>
                        <a:t>Vicki/Carmen</a:t>
                      </a:r>
                      <a:endParaRPr lang="en-US" sz="900" b="1" i="0" u="none" strike="noStrike" dirty="0">
                        <a:effectLst/>
                        <a:latin typeface="Proxima Nova" pitchFamily="50" charset="0"/>
                      </a:endParaRP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&gt; 1</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Drill down and follow up  with any identified caregivers</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Vicki</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Vicki/Carmen</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Control Plan Log</a:t>
                      </a:r>
                    </a:p>
                  </a:txBody>
                  <a:tcPr marL="7110" marR="7110" marT="53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44541">
                <a:tc>
                  <a:txBody>
                    <a:bodyPr/>
                    <a:lstStyle/>
                    <a:p>
                      <a:pPr algn="ctr" fontAlgn="ctr"/>
                      <a:r>
                        <a:rPr lang="en-US" sz="900" b="0" i="0" u="none" strike="noStrike">
                          <a:effectLst/>
                          <a:latin typeface="Proxima Nova" pitchFamily="50" charset="0"/>
                        </a:rPr>
                        <a:t>4</a:t>
                      </a:r>
                    </a:p>
                  </a:txBody>
                  <a:tcPr marL="7110" marR="7110" marT="53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Changing Inpt to Observation without second level</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0</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 of Inappropriate orders</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Meditech- Orders by Order Date report</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Weekly</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 of CHANGE.A.O orders entered</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Control Plan Dashboard</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Kathy</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&gt; 0</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Identify Person from Report</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Kathy</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effectLst/>
                          <a:latin typeface="Proxima Nova" pitchFamily="50" charset="0"/>
                        </a:rPr>
                        <a:t>Process Owners</a:t>
                      </a:r>
                    </a:p>
                  </a:txBody>
                  <a:tcPr marL="7110" marR="7110" marT="53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dirty="0">
                          <a:effectLst/>
                          <a:latin typeface="Proxima Nova" pitchFamily="50" charset="0"/>
                        </a:rPr>
                        <a:t>Control Plan Log</a:t>
                      </a:r>
                    </a:p>
                  </a:txBody>
                  <a:tcPr marL="7110" marR="7110" marT="53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7304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Grp="1" noChangeArrowheads="1"/>
          </p:cNvSpPr>
          <p:nvPr>
            <p:ph type="title"/>
          </p:nvPr>
        </p:nvSpPr>
        <p:spPr/>
        <p:txBody>
          <a:bodyPr/>
          <a:lstStyle/>
          <a:p>
            <a:pPr eaLnBrk="1" hangingPunct="1"/>
            <a:r>
              <a:rPr lang="en-US" smtClean="0"/>
              <a:t>Visual Controls</a:t>
            </a:r>
          </a:p>
        </p:txBody>
      </p:sp>
      <p:sp>
        <p:nvSpPr>
          <p:cNvPr id="65540" name="Rectangle 6"/>
          <p:cNvSpPr>
            <a:spLocks noGrp="1" noChangeArrowheads="1"/>
          </p:cNvSpPr>
          <p:nvPr>
            <p:ph type="body" idx="1"/>
          </p:nvPr>
        </p:nvSpPr>
        <p:spPr/>
        <p:txBody>
          <a:bodyPr/>
          <a:lstStyle/>
          <a:p>
            <a:pPr marL="0" indent="0" eaLnBrk="1" hangingPunct="1"/>
            <a:r>
              <a:rPr lang="en-US" sz="2000" smtClean="0"/>
              <a:t>Examples/Photos of visual controls</a:t>
            </a:r>
          </a:p>
        </p:txBody>
      </p:sp>
      <p:sp>
        <p:nvSpPr>
          <p:cNvPr id="5" name="Rectangle 4"/>
          <p:cNvSpPr/>
          <p:nvPr/>
        </p:nvSpPr>
        <p:spPr>
          <a:xfrm>
            <a:off x="1600200" y="1714500"/>
            <a:ext cx="5325497"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Only if appropriate</a:t>
            </a:r>
          </a:p>
        </p:txBody>
      </p:sp>
    </p:spTree>
    <p:extLst>
      <p:ext uri="{BB962C8B-B14F-4D97-AF65-F5344CB8AC3E}">
        <p14:creationId xmlns:p14="http://schemas.microsoft.com/office/powerpoint/2010/main" val="1730357482"/>
      </p:ext>
    </p:extLst>
  </p:cSld>
  <p:clrMapOvr>
    <a:masterClrMapping/>
  </p:clrMapOvr>
  <p:transition>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5"/>
          <p:cNvSpPr>
            <a:spLocks noGrp="1" noChangeArrowheads="1"/>
          </p:cNvSpPr>
          <p:nvPr>
            <p:ph type="title"/>
          </p:nvPr>
        </p:nvSpPr>
        <p:spPr/>
        <p:txBody>
          <a:bodyPr/>
          <a:lstStyle/>
          <a:p>
            <a:pPr eaLnBrk="1" hangingPunct="1"/>
            <a:r>
              <a:rPr lang="en-US" smtClean="0"/>
              <a:t>Mistake Proofing Techniques</a:t>
            </a:r>
          </a:p>
        </p:txBody>
      </p:sp>
      <p:sp>
        <p:nvSpPr>
          <p:cNvPr id="66564" name="Rectangle 6"/>
          <p:cNvSpPr>
            <a:spLocks noGrp="1" noChangeArrowheads="1"/>
          </p:cNvSpPr>
          <p:nvPr>
            <p:ph type="body" idx="1"/>
          </p:nvPr>
        </p:nvSpPr>
        <p:spPr/>
        <p:txBody>
          <a:bodyPr/>
          <a:lstStyle/>
          <a:p>
            <a:pPr marL="0" indent="0" eaLnBrk="1" hangingPunct="1"/>
            <a:r>
              <a:rPr lang="en-US" sz="2000" smtClean="0"/>
              <a:t>Examples:</a:t>
            </a:r>
          </a:p>
        </p:txBody>
      </p:sp>
      <p:sp>
        <p:nvSpPr>
          <p:cNvPr id="5" name="Rectangle 4"/>
          <p:cNvSpPr/>
          <p:nvPr/>
        </p:nvSpPr>
        <p:spPr>
          <a:xfrm>
            <a:off x="1600200" y="1714500"/>
            <a:ext cx="5325497"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Only if appropriate</a:t>
            </a:r>
          </a:p>
        </p:txBody>
      </p:sp>
    </p:spTree>
    <p:extLst>
      <p:ext uri="{BB962C8B-B14F-4D97-AF65-F5344CB8AC3E}">
        <p14:creationId xmlns:p14="http://schemas.microsoft.com/office/powerpoint/2010/main" val="1804750835"/>
      </p:ext>
    </p:extLst>
  </p:cSld>
  <p:clrMapOvr>
    <a:masterClrMapping/>
  </p:clrMapOvr>
  <p:transition>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Grp="1" noChangeArrowheads="1"/>
          </p:cNvSpPr>
          <p:nvPr>
            <p:ph type="title"/>
          </p:nvPr>
        </p:nvSpPr>
        <p:spPr/>
        <p:txBody>
          <a:bodyPr/>
          <a:lstStyle/>
          <a:p>
            <a:pPr eaLnBrk="1" hangingPunct="1"/>
            <a:r>
              <a:rPr lang="en-US" smtClean="0"/>
              <a:t>Control Charts </a:t>
            </a:r>
          </a:p>
        </p:txBody>
      </p:sp>
      <p:sp>
        <p:nvSpPr>
          <p:cNvPr id="67588" name="Rectangle 6"/>
          <p:cNvSpPr>
            <a:spLocks noGrp="1" noChangeArrowheads="1"/>
          </p:cNvSpPr>
          <p:nvPr>
            <p:ph type="body" idx="1"/>
          </p:nvPr>
        </p:nvSpPr>
        <p:spPr>
          <a:xfrm>
            <a:off x="7086600" y="1152475"/>
            <a:ext cx="1828800" cy="3416400"/>
          </a:xfrm>
        </p:spPr>
        <p:txBody>
          <a:bodyPr/>
          <a:lstStyle/>
          <a:p>
            <a:pPr marL="0" indent="0" eaLnBrk="1" hangingPunct="1"/>
            <a:r>
              <a:rPr lang="en-US" sz="1400" dirty="0" smtClean="0"/>
              <a:t>Of Process Inputs</a:t>
            </a:r>
            <a:r>
              <a:rPr lang="en-US" sz="1400" dirty="0"/>
              <a:t>:  Registration Errors-Orders do not match the </a:t>
            </a:r>
            <a:r>
              <a:rPr lang="en-US" sz="1400" dirty="0" smtClean="0"/>
              <a:t>status.</a:t>
            </a:r>
          </a:p>
        </p:txBody>
      </p:sp>
      <p:pic>
        <p:nvPicPr>
          <p:cNvPr id="5" name="Picture 1" descr="image002"/>
          <p:cNvPicPr>
            <a:picLocks noChangeAspect="1" noChangeArrowheads="1"/>
          </p:cNvPicPr>
          <p:nvPr/>
        </p:nvPicPr>
        <p:blipFill>
          <a:blip r:embed="rId2" cstate="print"/>
          <a:srcRect/>
          <a:stretch>
            <a:fillRect/>
          </a:stretch>
        </p:blipFill>
        <p:spPr bwMode="auto">
          <a:xfrm>
            <a:off x="381000" y="1047750"/>
            <a:ext cx="6515100" cy="3257550"/>
          </a:xfrm>
          <a:prstGeom prst="rect">
            <a:avLst/>
          </a:prstGeom>
          <a:noFill/>
          <a:ln w="9525">
            <a:noFill/>
            <a:miter lim="800000"/>
            <a:headEnd/>
            <a:tailEnd/>
          </a:ln>
        </p:spPr>
      </p:pic>
    </p:spTree>
    <p:extLst>
      <p:ext uri="{BB962C8B-B14F-4D97-AF65-F5344CB8AC3E}">
        <p14:creationId xmlns:p14="http://schemas.microsoft.com/office/powerpoint/2010/main" val="186436317"/>
      </p:ext>
    </p:extLst>
  </p:cSld>
  <p:clrMapOvr>
    <a:masterClrMapping/>
  </p:clrMapOvr>
  <p:transition>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Grp="1" noChangeArrowheads="1"/>
          </p:cNvSpPr>
          <p:nvPr>
            <p:ph type="title"/>
          </p:nvPr>
        </p:nvSpPr>
        <p:spPr/>
        <p:txBody>
          <a:bodyPr/>
          <a:lstStyle/>
          <a:p>
            <a:pPr eaLnBrk="1" hangingPunct="1"/>
            <a:r>
              <a:rPr lang="en-US" smtClean="0"/>
              <a:t>Control Charts </a:t>
            </a:r>
          </a:p>
        </p:txBody>
      </p:sp>
      <p:sp>
        <p:nvSpPr>
          <p:cNvPr id="67588" name="Rectangle 6"/>
          <p:cNvSpPr>
            <a:spLocks noGrp="1" noChangeArrowheads="1"/>
          </p:cNvSpPr>
          <p:nvPr>
            <p:ph type="body" idx="1"/>
          </p:nvPr>
        </p:nvSpPr>
        <p:spPr/>
        <p:txBody>
          <a:bodyPr/>
          <a:lstStyle/>
          <a:p>
            <a:pPr marL="0" indent="0" eaLnBrk="1" hangingPunct="1"/>
            <a:r>
              <a:rPr lang="en-US" sz="1400" dirty="0" smtClean="0"/>
              <a:t>Of Process Inputs</a:t>
            </a:r>
            <a:r>
              <a:rPr lang="en-US" sz="1400" dirty="0"/>
              <a:t>:  Changing </a:t>
            </a:r>
            <a:r>
              <a:rPr lang="en-US" sz="1400" dirty="0" smtClean="0"/>
              <a:t>Inpatient status </a:t>
            </a:r>
            <a:r>
              <a:rPr lang="en-US" sz="1400" dirty="0"/>
              <a:t>to Observation </a:t>
            </a:r>
            <a:r>
              <a:rPr lang="en-US" sz="1400" dirty="0" smtClean="0"/>
              <a:t>status without </a:t>
            </a:r>
            <a:r>
              <a:rPr lang="en-US" sz="1400" dirty="0"/>
              <a:t>second </a:t>
            </a:r>
            <a:r>
              <a:rPr lang="en-US" sz="1400" dirty="0" smtClean="0"/>
              <a:t>level.</a:t>
            </a:r>
          </a:p>
        </p:txBody>
      </p:sp>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43050"/>
            <a:ext cx="6858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492343"/>
      </p:ext>
    </p:extLst>
  </p:cSld>
  <p:clrMapOvr>
    <a:masterClrMapping/>
  </p:clrMapOvr>
  <p:transition>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5"/>
          <p:cNvSpPr>
            <a:spLocks noGrp="1" noChangeArrowheads="1"/>
          </p:cNvSpPr>
          <p:nvPr>
            <p:ph type="title"/>
          </p:nvPr>
        </p:nvSpPr>
        <p:spPr/>
        <p:txBody>
          <a:bodyPr/>
          <a:lstStyle/>
          <a:p>
            <a:pPr eaLnBrk="1" hangingPunct="1"/>
            <a:r>
              <a:rPr lang="en-US" smtClean="0"/>
              <a:t>Standard Work Audit Plan</a:t>
            </a:r>
          </a:p>
        </p:txBody>
      </p:sp>
      <p:sp>
        <p:nvSpPr>
          <p:cNvPr id="5" name="Rectangle 4"/>
          <p:cNvSpPr/>
          <p:nvPr/>
        </p:nvSpPr>
        <p:spPr>
          <a:xfrm>
            <a:off x="1600200" y="1714500"/>
            <a:ext cx="5325497"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Only if appropriate</a:t>
            </a:r>
          </a:p>
        </p:txBody>
      </p:sp>
    </p:spTree>
    <p:extLst>
      <p:ext uri="{BB962C8B-B14F-4D97-AF65-F5344CB8AC3E}">
        <p14:creationId xmlns:p14="http://schemas.microsoft.com/office/powerpoint/2010/main" val="2775354571"/>
      </p:ext>
    </p:extLst>
  </p:cSld>
  <p:clrMapOvr>
    <a:masterClrMapping/>
  </p:clrMapOvr>
  <p:transition>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5"/>
          <p:cNvSpPr>
            <a:spLocks noGrp="1" noChangeArrowheads="1"/>
          </p:cNvSpPr>
          <p:nvPr>
            <p:ph type="title"/>
          </p:nvPr>
        </p:nvSpPr>
        <p:spPr/>
        <p:txBody>
          <a:bodyPr/>
          <a:lstStyle/>
          <a:p>
            <a:pPr eaLnBrk="1" hangingPunct="1"/>
            <a:r>
              <a:rPr lang="en-US" smtClean="0"/>
              <a:t>Procedures/Policies</a:t>
            </a:r>
          </a:p>
        </p:txBody>
      </p:sp>
      <p:sp>
        <p:nvSpPr>
          <p:cNvPr id="69636" name="Rectangle 6"/>
          <p:cNvSpPr>
            <a:spLocks noGrp="1" noChangeArrowheads="1"/>
          </p:cNvSpPr>
          <p:nvPr>
            <p:ph type="body" idx="1"/>
          </p:nvPr>
        </p:nvSpPr>
        <p:spPr/>
        <p:txBody>
          <a:bodyPr/>
          <a:lstStyle/>
          <a:p>
            <a:pPr marL="0" indent="0" eaLnBrk="1" hangingPunct="1"/>
            <a:r>
              <a:rPr lang="en-US" sz="2000" dirty="0" smtClean="0"/>
              <a:t>List and examples of new or revised:   N/A</a:t>
            </a:r>
          </a:p>
        </p:txBody>
      </p:sp>
    </p:spTree>
    <p:extLst>
      <p:ext uri="{BB962C8B-B14F-4D97-AF65-F5344CB8AC3E}">
        <p14:creationId xmlns:p14="http://schemas.microsoft.com/office/powerpoint/2010/main" val="3890369302"/>
      </p:ext>
    </p:extLst>
  </p:cSld>
  <p:clrMapOvr>
    <a:masterClrMapping/>
  </p:clrMapOvr>
  <p:transition>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4"/>
          <p:cNvSpPr>
            <a:spLocks noGrp="1" noChangeArrowheads="1"/>
          </p:cNvSpPr>
          <p:nvPr>
            <p:ph type="title"/>
          </p:nvPr>
        </p:nvSpPr>
        <p:spPr/>
        <p:txBody>
          <a:bodyPr/>
          <a:lstStyle/>
          <a:p>
            <a:pPr eaLnBrk="1" hangingPunct="1"/>
            <a:r>
              <a:rPr lang="en-US" smtClean="0"/>
              <a:t>Communication Plan</a:t>
            </a:r>
          </a:p>
        </p:txBody>
      </p:sp>
      <p:pic>
        <p:nvPicPr>
          <p:cNvPr id="142338" name="Picture 2"/>
          <p:cNvPicPr>
            <a:picLocks noChangeAspect="1" noChangeArrowheads="1"/>
          </p:cNvPicPr>
          <p:nvPr/>
        </p:nvPicPr>
        <p:blipFill rotWithShape="1">
          <a:blip r:embed="rId2" cstate="print"/>
          <a:srcRect l="5250" t="21333" r="72250" b="17334"/>
          <a:stretch/>
        </p:blipFill>
        <p:spPr bwMode="auto">
          <a:xfrm>
            <a:off x="1219200" y="914400"/>
            <a:ext cx="6858000" cy="3943350"/>
          </a:xfrm>
          <a:prstGeom prst="rect">
            <a:avLst/>
          </a:prstGeom>
          <a:noFill/>
          <a:ln w="9525">
            <a:noFill/>
            <a:miter lim="800000"/>
            <a:headEnd/>
            <a:tailEnd/>
          </a:ln>
        </p:spPr>
      </p:pic>
      <p:sp>
        <p:nvSpPr>
          <p:cNvPr id="2" name="Rectangle 1"/>
          <p:cNvSpPr/>
          <p:nvPr/>
        </p:nvSpPr>
        <p:spPr>
          <a:xfrm>
            <a:off x="5638800" y="2114550"/>
            <a:ext cx="914400" cy="259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586516"/>
      </p:ext>
    </p:extLst>
  </p:cSld>
  <p:clrMapOvr>
    <a:masterClrMapping/>
  </p:clrMapOvr>
  <p:transition>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noChangeArrowheads="1"/>
          </p:cNvSpPr>
          <p:nvPr>
            <p:ph type="title"/>
          </p:nvPr>
        </p:nvSpPr>
        <p:spPr/>
        <p:txBody>
          <a:bodyPr/>
          <a:lstStyle/>
          <a:p>
            <a:pPr eaLnBrk="1" hangingPunct="1"/>
            <a:r>
              <a:rPr lang="en-US" smtClean="0"/>
              <a:t>Training Plan</a:t>
            </a:r>
          </a:p>
        </p:txBody>
      </p:sp>
      <p:sp>
        <p:nvSpPr>
          <p:cNvPr id="7" name="Content Placeholder 6"/>
          <p:cNvSpPr>
            <a:spLocks noGrp="1"/>
          </p:cNvSpPr>
          <p:nvPr>
            <p:ph type="body" idx="1"/>
          </p:nvPr>
        </p:nvSpPr>
        <p:spPr/>
        <p:txBody>
          <a:bodyPr/>
          <a:lstStyle/>
          <a:p>
            <a:r>
              <a:rPr lang="en-US" sz="1400" dirty="0" smtClean="0"/>
              <a:t>Example of Feedback report for ED Physicians for Changes in Status. (Patient Information removed)</a:t>
            </a:r>
            <a:endParaRPr lang="en-US" sz="1400" dirty="0"/>
          </a:p>
        </p:txBody>
      </p:sp>
      <p:pic>
        <p:nvPicPr>
          <p:cNvPr id="142338" name="Picture 2"/>
          <p:cNvPicPr>
            <a:picLocks noChangeAspect="1" noChangeArrowheads="1"/>
          </p:cNvPicPr>
          <p:nvPr/>
        </p:nvPicPr>
        <p:blipFill>
          <a:blip r:embed="rId2" cstate="print"/>
          <a:srcRect l="5250" t="18667" r="61000" b="52000"/>
          <a:stretch>
            <a:fillRect/>
          </a:stretch>
        </p:blipFill>
        <p:spPr bwMode="auto">
          <a:xfrm>
            <a:off x="0" y="1885950"/>
            <a:ext cx="8915400" cy="1634490"/>
          </a:xfrm>
          <a:prstGeom prst="rect">
            <a:avLst/>
          </a:prstGeom>
          <a:noFill/>
          <a:ln w="9525">
            <a:noFill/>
            <a:miter lim="800000"/>
            <a:headEnd/>
            <a:tailEnd/>
          </a:ln>
        </p:spPr>
      </p:pic>
      <p:sp>
        <p:nvSpPr>
          <p:cNvPr id="2" name="Rectangle 1"/>
          <p:cNvSpPr/>
          <p:nvPr/>
        </p:nvSpPr>
        <p:spPr>
          <a:xfrm>
            <a:off x="4876800" y="2190750"/>
            <a:ext cx="21336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19880"/>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to Strategic Pillars</a:t>
            </a:r>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989804182"/>
              </p:ext>
            </p:extLst>
          </p:nvPr>
        </p:nvGraphicFramePr>
        <p:xfrm>
          <a:off x="342900" y="1504950"/>
          <a:ext cx="84582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304800" y="997863"/>
            <a:ext cx="8458200" cy="430887"/>
          </a:xfrm>
          <a:prstGeom prst="rect">
            <a:avLst/>
          </a:prstGeom>
        </p:spPr>
        <p:txBody>
          <a:bodyPr wrap="square">
            <a:spAutoFit/>
          </a:bodyPr>
          <a:lstStyle/>
          <a:p>
            <a:r>
              <a:rPr lang="en-US" sz="1100" dirty="0" smtClean="0">
                <a:latin typeface="Proxima Nova" pitchFamily="50" charset="0"/>
              </a:rPr>
              <a:t>Reducing the number of patients registered with the incorrect status directly aligns with </a:t>
            </a:r>
            <a:r>
              <a:rPr lang="en-US" sz="1100" dirty="0" smtClean="0">
                <a:latin typeface="Proxima Nova" pitchFamily="50" charset="0"/>
              </a:rPr>
              <a:t>ABC Hospital’s </a:t>
            </a:r>
            <a:r>
              <a:rPr lang="en-US" sz="1100" dirty="0" smtClean="0">
                <a:latin typeface="Proxima Nova" pitchFamily="50" charset="0"/>
              </a:rPr>
              <a:t>strategic pillars to improve quality, service, premium and people.  All of these activities will help to improve patient and caregiver loyalty. </a:t>
            </a:r>
            <a:endParaRPr lang="en-US" sz="1100" dirty="0">
              <a:latin typeface="Proxima Nova" pitchFamily="50" charset="0"/>
            </a:endParaRPr>
          </a:p>
        </p:txBody>
      </p:sp>
      <p:sp>
        <p:nvSpPr>
          <p:cNvPr id="11" name="Left-Right Arrow 10"/>
          <p:cNvSpPr/>
          <p:nvPr/>
        </p:nvSpPr>
        <p:spPr bwMode="auto">
          <a:xfrm>
            <a:off x="228600" y="4248150"/>
            <a:ext cx="8686800" cy="685800"/>
          </a:xfrm>
          <a:prstGeom prst="leftRightArrow">
            <a:avLst/>
          </a:prstGeom>
          <a:solidFill>
            <a:srgbClr val="24135F"/>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kumimoji="0" lang="en-US" sz="2000" i="0" u="none" strike="noStrike" normalizeH="0" baseline="0" dirty="0" smtClean="0">
                <a:ln w="0"/>
                <a:solidFill>
                  <a:schemeClr val="bg1"/>
                </a:solidFill>
                <a:effectLst>
                  <a:outerShdw blurRad="38100" dist="19050" dir="2700000" algn="tl" rotWithShape="0">
                    <a:schemeClr val="dk1">
                      <a:alpha val="40000"/>
                    </a:schemeClr>
                  </a:outerShdw>
                </a:effectLst>
                <a:latin typeface="Arial" charset="0"/>
                <a:cs typeface="Arial" charset="0"/>
              </a:rPr>
              <a:t>LOYALTY</a:t>
            </a:r>
          </a:p>
        </p:txBody>
      </p:sp>
    </p:spTree>
    <p:extLst>
      <p:ext uri="{BB962C8B-B14F-4D97-AF65-F5344CB8AC3E}">
        <p14:creationId xmlns:p14="http://schemas.microsoft.com/office/powerpoint/2010/main" val="418554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noFill/>
        </p:spPr>
        <p:txBody>
          <a:bodyPr wrap="none" lIns="82058" tIns="41029" rIns="82058" bIns="41029"/>
          <a:lstStyle/>
          <a:p>
            <a:pPr defTabSz="471488" eaLnBrk="1" hangingPunct="1">
              <a:buClr>
                <a:srgbClr val="FFFFFF"/>
              </a:buClr>
              <a:buSzPct val="90000"/>
              <a:buFont typeface="Monotype Sorts" pitchFamily="2" charset="2"/>
              <a:buNone/>
            </a:pPr>
            <a:r>
              <a:rPr lang="en-US" dirty="0" smtClean="0"/>
              <a:t>Project Plan - Milestones and Timing</a:t>
            </a:r>
          </a:p>
        </p:txBody>
      </p:sp>
      <p:graphicFrame>
        <p:nvGraphicFramePr>
          <p:cNvPr id="8" name="Table 7"/>
          <p:cNvGraphicFramePr>
            <a:graphicFrameLocks noGrp="1"/>
          </p:cNvGraphicFramePr>
          <p:nvPr>
            <p:extLst>
              <p:ext uri="{D42A27DB-BD31-4B8C-83A1-F6EECF244321}">
                <p14:modId xmlns:p14="http://schemas.microsoft.com/office/powerpoint/2010/main" val="809319247"/>
              </p:ext>
            </p:extLst>
          </p:nvPr>
        </p:nvGraphicFramePr>
        <p:xfrm>
          <a:off x="914400" y="1072222"/>
          <a:ext cx="7450156" cy="3328328"/>
        </p:xfrm>
        <a:graphic>
          <a:graphicData uri="http://schemas.openxmlformats.org/drawingml/2006/table">
            <a:tbl>
              <a:tblPr/>
              <a:tblGrid>
                <a:gridCol w="994234"/>
                <a:gridCol w="3138766"/>
                <a:gridCol w="1681111"/>
                <a:gridCol w="1636045"/>
              </a:tblGrid>
              <a:tr h="250667">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Proxima Nova" pitchFamily="50" charset="0"/>
                          <a:ea typeface="+mn-ea"/>
                          <a:cs typeface="+mn-cs"/>
                        </a:rPr>
                        <a:t>Project Milestones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135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44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Proxima Nova" pitchFamily="50" charset="0"/>
                          <a:ea typeface="+mn-ea"/>
                          <a:cs typeface="+mn-cs"/>
                        </a:rPr>
                        <a:t> Phase</a:t>
                      </a:r>
                      <a:endParaRPr lang="en-US" sz="12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Proxima Nova" pitchFamily="50" charset="0"/>
                          <a:ea typeface="+mn-ea"/>
                          <a:cs typeface="+mn-cs"/>
                        </a:rPr>
                        <a:t>Milestones</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Proxima Nova" pitchFamily="50" charset="0"/>
                          <a:ea typeface="+mn-ea"/>
                          <a:cs typeface="+mn-cs"/>
                        </a:rPr>
                        <a:t>Target Start</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Proxima Nova" pitchFamily="50" charset="0"/>
                          <a:ea typeface="+mn-ea"/>
                          <a:cs typeface="+mn-cs"/>
                        </a:rPr>
                        <a:t>Target Completion</a:t>
                      </a:r>
                    </a:p>
                  </a:txBody>
                  <a:tcPr marL="0" marR="0" marT="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85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Proxima Nova" pitchFamily="50" charset="0"/>
                          <a:ea typeface="+mn-ea"/>
                          <a:cs typeface="+mn-cs"/>
                        </a:rPr>
                        <a:t> Define</a:t>
                      </a:r>
                      <a:endParaRPr lang="en-US" sz="9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Proxima Nova" pitchFamily="50" charset="0"/>
                          <a:ea typeface="+mn-ea"/>
                          <a:cs typeface="+mn-cs"/>
                        </a:rPr>
                        <a:t>Establish </a:t>
                      </a:r>
                      <a:r>
                        <a:rPr lang="en-US" sz="900" kern="1200" dirty="0" smtClean="0">
                          <a:solidFill>
                            <a:schemeClr val="tx1"/>
                          </a:solidFill>
                          <a:latin typeface="Proxima Nova" pitchFamily="50" charset="0"/>
                          <a:ea typeface="+mn-ea"/>
                          <a:cs typeface="+mn-cs"/>
                        </a:rPr>
                        <a:t>project charter and team</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September , 2014</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September , 2014</a:t>
                      </a:r>
                      <a:endParaRPr lang="en-US" sz="900" kern="1200" dirty="0">
                        <a:solidFill>
                          <a:schemeClr val="tx1"/>
                        </a:solidFill>
                        <a:latin typeface="Proxima Nova" pitchFamily="50" charset="0"/>
                        <a:ea typeface="+mn-ea"/>
                        <a:cs typeface="+mn-cs"/>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528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Proxima Nova" pitchFamily="50" charset="0"/>
                          <a:ea typeface="+mn-ea"/>
                          <a:cs typeface="+mn-cs"/>
                        </a:rPr>
                        <a:t> Measure</a:t>
                      </a:r>
                      <a:endParaRPr lang="en-US" sz="9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Create process map and </a:t>
                      </a:r>
                      <a:r>
                        <a:rPr lang="en-US" sz="900" kern="1200" dirty="0">
                          <a:solidFill>
                            <a:schemeClr val="tx1"/>
                          </a:solidFill>
                          <a:latin typeface="Proxima Nova" pitchFamily="50" charset="0"/>
                          <a:ea typeface="+mn-ea"/>
                          <a:cs typeface="+mn-cs"/>
                        </a:rPr>
                        <a:t>collect required </a:t>
                      </a:r>
                      <a:r>
                        <a:rPr lang="en-US" sz="900" kern="1200" dirty="0" smtClean="0">
                          <a:solidFill>
                            <a:schemeClr val="tx1"/>
                          </a:solidFill>
                          <a:latin typeface="Proxima Nova" pitchFamily="50" charset="0"/>
                          <a:ea typeface="+mn-ea"/>
                          <a:cs typeface="+mn-cs"/>
                        </a:rPr>
                        <a:t>baseline data</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October , 2014</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latin typeface="Proxima Nova" pitchFamily="50" charset="0"/>
                          <a:ea typeface="+mn-ea"/>
                          <a:cs typeface="+mn-cs"/>
                        </a:rPr>
                        <a:t>November , 2014</a:t>
                      </a:r>
                      <a:endParaRPr lang="en-US" sz="900" kern="1200" dirty="0">
                        <a:solidFill>
                          <a:schemeClr val="tx1"/>
                        </a:solidFill>
                        <a:latin typeface="Proxima Nova" pitchFamily="50" charset="0"/>
                        <a:ea typeface="+mn-ea"/>
                        <a:cs typeface="+mn-cs"/>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528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Proxima Nova" pitchFamily="50" charset="0"/>
                          <a:ea typeface="+mn-ea"/>
                          <a:cs typeface="+mn-cs"/>
                        </a:rPr>
                        <a:t> Analyze</a:t>
                      </a:r>
                      <a:endParaRPr lang="en-US" sz="9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Proxima Nova" pitchFamily="50" charset="0"/>
                          <a:ea typeface="+mn-ea"/>
                          <a:cs typeface="+mn-cs"/>
                        </a:rPr>
                        <a:t>Perform root cause analysis and test theories</a:t>
                      </a: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December </a:t>
                      </a:r>
                      <a:r>
                        <a:rPr lang="en-US" sz="900" kern="1200" baseline="0" dirty="0" smtClean="0">
                          <a:solidFill>
                            <a:schemeClr val="tx1"/>
                          </a:solidFill>
                          <a:latin typeface="Proxima Nova" pitchFamily="50" charset="0"/>
                          <a:ea typeface="+mn-ea"/>
                          <a:cs typeface="+mn-cs"/>
                        </a:rPr>
                        <a:t>, </a:t>
                      </a:r>
                      <a:r>
                        <a:rPr lang="en-US" sz="900" kern="1200" dirty="0" smtClean="0">
                          <a:solidFill>
                            <a:schemeClr val="tx1"/>
                          </a:solidFill>
                          <a:latin typeface="Proxima Nova" pitchFamily="50" charset="0"/>
                          <a:ea typeface="+mn-ea"/>
                          <a:cs typeface="+mn-cs"/>
                        </a:rPr>
                        <a:t>2014</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January , 2015</a:t>
                      </a:r>
                      <a:endParaRPr lang="en-US" sz="900" kern="1200" dirty="0">
                        <a:solidFill>
                          <a:schemeClr val="tx1"/>
                        </a:solidFill>
                        <a:latin typeface="Proxima Nova" pitchFamily="50" charset="0"/>
                        <a:ea typeface="+mn-ea"/>
                        <a:cs typeface="+mn-cs"/>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528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Proxima Nova" pitchFamily="50" charset="0"/>
                          <a:ea typeface="+mn-ea"/>
                          <a:cs typeface="+mn-cs"/>
                        </a:rPr>
                        <a:t> Improve</a:t>
                      </a:r>
                      <a:endParaRPr lang="en-US" sz="9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Identify, select, </a:t>
                      </a:r>
                      <a:r>
                        <a:rPr lang="en-US" sz="900" kern="1200" dirty="0">
                          <a:solidFill>
                            <a:schemeClr val="tx1"/>
                          </a:solidFill>
                          <a:latin typeface="Proxima Nova" pitchFamily="50" charset="0"/>
                          <a:ea typeface="+mn-ea"/>
                          <a:cs typeface="+mn-cs"/>
                        </a:rPr>
                        <a:t>and implement </a:t>
                      </a:r>
                      <a:r>
                        <a:rPr lang="en-US" sz="900" kern="1200" dirty="0" smtClean="0">
                          <a:solidFill>
                            <a:schemeClr val="tx1"/>
                          </a:solidFill>
                          <a:latin typeface="Proxima Nova" pitchFamily="50" charset="0"/>
                          <a:ea typeface="+mn-ea"/>
                          <a:cs typeface="+mn-cs"/>
                        </a:rPr>
                        <a:t>solutions</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January, 2015</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March, 2015</a:t>
                      </a:r>
                      <a:endParaRPr lang="en-US" sz="900" kern="1200" dirty="0">
                        <a:solidFill>
                          <a:schemeClr val="tx1"/>
                        </a:solidFill>
                        <a:latin typeface="Proxima Nova" pitchFamily="50" charset="0"/>
                        <a:ea typeface="+mn-ea"/>
                        <a:cs typeface="+mn-cs"/>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528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Proxima Nova" pitchFamily="50" charset="0"/>
                          <a:ea typeface="+mn-ea"/>
                          <a:cs typeface="+mn-cs"/>
                        </a:rPr>
                        <a:t> Control</a:t>
                      </a:r>
                      <a:endParaRPr lang="en-US" sz="900" b="1" kern="1200" dirty="0">
                        <a:solidFill>
                          <a:schemeClr val="tx1"/>
                        </a:solidFill>
                        <a:latin typeface="Proxima Nova" pitchFamily="50" charset="0"/>
                        <a:ea typeface="+mn-ea"/>
                        <a:cs typeface="+mn-cs"/>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Proxima Nova" pitchFamily="50" charset="0"/>
                          <a:ea typeface="+mn-ea"/>
                          <a:cs typeface="+mn-cs"/>
                        </a:rPr>
                        <a:t>Establish control plan to sustain results</a:t>
                      </a:r>
                    </a:p>
                  </a:txBody>
                  <a:tcPr marL="0" marR="0" marT="0" marB="0" anchor="ctr">
                    <a:lnL>
                      <a:noFill/>
                    </a:lnL>
                    <a:lnR>
                      <a:noFill/>
                    </a:lnR>
                    <a:lnT w="635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March, 2015</a:t>
                      </a:r>
                      <a:endParaRPr lang="en-US" sz="900" kern="1200" dirty="0">
                        <a:solidFill>
                          <a:schemeClr val="tx1"/>
                        </a:solidFill>
                        <a:latin typeface="Proxima Nova" pitchFamily="50" charset="0"/>
                        <a:ea typeface="+mn-ea"/>
                        <a:cs typeface="+mn-cs"/>
                      </a:endParaRPr>
                    </a:p>
                  </a:txBody>
                  <a:tcPr marL="0" marR="0" marT="0" marB="0" anchor="ctr">
                    <a:lnL>
                      <a:noFill/>
                    </a:lnL>
                    <a:lnR>
                      <a:noFill/>
                    </a:lnR>
                    <a:lnT w="635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Proxima Nova" pitchFamily="50" charset="0"/>
                          <a:ea typeface="+mn-ea"/>
                          <a:cs typeface="+mn-cs"/>
                        </a:rPr>
                        <a:t>September </a:t>
                      </a:r>
                      <a:r>
                        <a:rPr lang="en-US" sz="900" kern="1200" baseline="0" dirty="0" smtClean="0">
                          <a:solidFill>
                            <a:schemeClr val="tx1"/>
                          </a:solidFill>
                          <a:latin typeface="Proxima Nova" pitchFamily="50" charset="0"/>
                          <a:ea typeface="+mn-ea"/>
                          <a:cs typeface="+mn-cs"/>
                        </a:rPr>
                        <a:t>, 2015</a:t>
                      </a:r>
                      <a:endParaRPr lang="en-US" sz="900" kern="1200" dirty="0">
                        <a:solidFill>
                          <a:schemeClr val="tx1"/>
                        </a:solidFill>
                        <a:latin typeface="Proxima Nova" pitchFamily="50" charset="0"/>
                        <a:ea typeface="+mn-ea"/>
                        <a:cs typeface="+mn-cs"/>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3920243"/>
      </p:ext>
    </p:extLst>
  </p:cSld>
  <p:clrMapOvr>
    <a:masterClrMapping/>
  </p:clrMapOvr>
  <p:transition>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7"/>
          <p:cNvSpPr>
            <a:spLocks noGrp="1" noChangeArrowheads="1"/>
          </p:cNvSpPr>
          <p:nvPr>
            <p:ph type="title"/>
          </p:nvPr>
        </p:nvSpPr>
        <p:spPr/>
        <p:txBody>
          <a:bodyPr/>
          <a:lstStyle/>
          <a:p>
            <a:pPr eaLnBrk="1" hangingPunct="1"/>
            <a:r>
              <a:rPr lang="en-US" smtClean="0"/>
              <a:t>Project Results</a:t>
            </a:r>
          </a:p>
        </p:txBody>
      </p:sp>
      <p:graphicFrame>
        <p:nvGraphicFramePr>
          <p:cNvPr id="5" name="Table 4"/>
          <p:cNvGraphicFramePr>
            <a:graphicFrameLocks noGrp="1"/>
          </p:cNvGraphicFramePr>
          <p:nvPr>
            <p:extLst>
              <p:ext uri="{D42A27DB-BD31-4B8C-83A1-F6EECF244321}">
                <p14:modId xmlns:p14="http://schemas.microsoft.com/office/powerpoint/2010/main" val="3433774767"/>
              </p:ext>
            </p:extLst>
          </p:nvPr>
        </p:nvGraphicFramePr>
        <p:xfrm>
          <a:off x="685800" y="1047750"/>
          <a:ext cx="8001000" cy="3086100"/>
        </p:xfrm>
        <a:graphic>
          <a:graphicData uri="http://schemas.openxmlformats.org/drawingml/2006/table">
            <a:tbl>
              <a:tblPr firstRow="1" bandRow="1">
                <a:tableStyleId>{5C22544A-7EE6-4342-B048-85BDC9FD1C3A}</a:tableStyleId>
              </a:tblPr>
              <a:tblGrid>
                <a:gridCol w="2000250"/>
                <a:gridCol w="2000250"/>
                <a:gridCol w="2000250"/>
                <a:gridCol w="2000250"/>
              </a:tblGrid>
              <a:tr h="617220">
                <a:tc>
                  <a:txBody>
                    <a:bodyPr/>
                    <a:lstStyle/>
                    <a:p>
                      <a:pPr algn="ctr"/>
                      <a:endParaRPr lang="en-US" sz="1400" dirty="0">
                        <a:solidFill>
                          <a:schemeClr val="bg1"/>
                        </a:solidFill>
                        <a:latin typeface="Proxima Nova" pitchFamily="50" charset="0"/>
                      </a:endParaRPr>
                    </a:p>
                  </a:txBody>
                  <a:tcPr marT="34288" marB="34288" anchor="ctr">
                    <a:solidFill>
                      <a:srgbClr val="24135F"/>
                    </a:solidFill>
                  </a:tcPr>
                </a:tc>
                <a:tc>
                  <a:txBody>
                    <a:bodyPr/>
                    <a:lstStyle/>
                    <a:p>
                      <a:pPr algn="ctr"/>
                      <a:r>
                        <a:rPr lang="en-US" sz="1400" dirty="0" smtClean="0">
                          <a:solidFill>
                            <a:schemeClr val="bg1"/>
                          </a:solidFill>
                          <a:latin typeface="Proxima Nova" pitchFamily="50" charset="0"/>
                        </a:rPr>
                        <a:t>Current</a:t>
                      </a:r>
                      <a:endParaRPr lang="en-US" sz="1400" dirty="0">
                        <a:solidFill>
                          <a:schemeClr val="bg1"/>
                        </a:solidFill>
                        <a:latin typeface="Proxima Nova" pitchFamily="50" charset="0"/>
                      </a:endParaRPr>
                    </a:p>
                  </a:txBody>
                  <a:tcPr marT="34288" marB="34288" anchor="ctr">
                    <a:solidFill>
                      <a:srgbClr val="24135F"/>
                    </a:solidFill>
                  </a:tcPr>
                </a:tc>
                <a:tc>
                  <a:txBody>
                    <a:bodyPr/>
                    <a:lstStyle/>
                    <a:p>
                      <a:pPr algn="ctr"/>
                      <a:r>
                        <a:rPr lang="en-US" sz="1400" dirty="0" smtClean="0">
                          <a:solidFill>
                            <a:schemeClr val="bg1"/>
                          </a:solidFill>
                          <a:latin typeface="Proxima Nova" pitchFamily="50" charset="0"/>
                        </a:rPr>
                        <a:t>Goal</a:t>
                      </a:r>
                      <a:endParaRPr lang="en-US" sz="1400" dirty="0">
                        <a:solidFill>
                          <a:schemeClr val="bg1"/>
                        </a:solidFill>
                        <a:latin typeface="Proxima Nova" pitchFamily="50" charset="0"/>
                      </a:endParaRPr>
                    </a:p>
                  </a:txBody>
                  <a:tcPr marT="34288" marB="34288" anchor="ctr">
                    <a:solidFill>
                      <a:srgbClr val="24135F"/>
                    </a:solidFill>
                  </a:tcPr>
                </a:tc>
                <a:tc>
                  <a:txBody>
                    <a:bodyPr/>
                    <a:lstStyle/>
                    <a:p>
                      <a:pPr algn="ctr"/>
                      <a:r>
                        <a:rPr lang="en-US" sz="1400" dirty="0" smtClean="0">
                          <a:solidFill>
                            <a:schemeClr val="bg1"/>
                          </a:solidFill>
                          <a:latin typeface="Proxima Nova" pitchFamily="50" charset="0"/>
                        </a:rPr>
                        <a:t>Actual</a:t>
                      </a:r>
                      <a:endParaRPr lang="en-US" sz="1400" dirty="0">
                        <a:solidFill>
                          <a:schemeClr val="bg1"/>
                        </a:solidFill>
                        <a:latin typeface="Proxima Nova" pitchFamily="50" charset="0"/>
                      </a:endParaRPr>
                    </a:p>
                  </a:txBody>
                  <a:tcPr marT="34288" marB="34288" anchor="ctr">
                    <a:solidFill>
                      <a:srgbClr val="24135F"/>
                    </a:solidFill>
                  </a:tcPr>
                </a:tc>
              </a:tr>
              <a:tr h="617220">
                <a:tc>
                  <a:txBody>
                    <a:bodyPr/>
                    <a:lstStyle/>
                    <a:p>
                      <a:r>
                        <a:rPr lang="en-US" sz="1400" dirty="0" smtClean="0">
                          <a:latin typeface="Proxima Nova" pitchFamily="50" charset="0"/>
                        </a:rPr>
                        <a:t>COPQ</a:t>
                      </a:r>
                      <a:endParaRPr lang="en-US" sz="1400" dirty="0">
                        <a:latin typeface="Proxima Nova" pitchFamily="50" charset="0"/>
                      </a:endParaRPr>
                    </a:p>
                  </a:txBody>
                  <a:tcPr marT="34288" marB="34288"/>
                </a:tc>
                <a:tc>
                  <a:txBody>
                    <a:bodyPr/>
                    <a:lstStyle/>
                    <a:p>
                      <a:pPr algn="ctr"/>
                      <a:r>
                        <a:rPr lang="en-US" sz="1400" b="1" dirty="0" smtClean="0">
                          <a:latin typeface="Proxima Nova" pitchFamily="50" charset="0"/>
                          <a:cs typeface="Arial" pitchFamily="34" charset="0"/>
                        </a:rPr>
                        <a:t>Hard:  $75,444</a:t>
                      </a:r>
                    </a:p>
                    <a:p>
                      <a:pPr algn="ctr"/>
                      <a:r>
                        <a:rPr lang="en-US" sz="1400" b="1" dirty="0" smtClean="0">
                          <a:latin typeface="Proxima Nova" pitchFamily="50" charset="0"/>
                          <a:cs typeface="Arial" pitchFamily="34" charset="0"/>
                        </a:rPr>
                        <a:t>Soft:  $5,934+</a:t>
                      </a:r>
                      <a:endParaRPr lang="en-US" sz="1400" b="1" dirty="0">
                        <a:latin typeface="Proxima Nova" pitchFamily="50" charset="0"/>
                        <a:cs typeface="Arial" pitchFamily="34" charset="0"/>
                      </a:endParaRPr>
                    </a:p>
                  </a:txBody>
                  <a:tcPr marT="34288" marB="34288"/>
                </a:tc>
                <a:tc>
                  <a:txBody>
                    <a:bodyPr/>
                    <a:lstStyle/>
                    <a:p>
                      <a:pPr algn="ctr"/>
                      <a:r>
                        <a:rPr lang="en-US" sz="1400" b="1" dirty="0" smtClean="0">
                          <a:latin typeface="Proxima Nova" pitchFamily="50" charset="0"/>
                          <a:cs typeface="Arial" pitchFamily="34" charset="0"/>
                        </a:rPr>
                        <a:t>$0</a:t>
                      </a:r>
                    </a:p>
                    <a:p>
                      <a:pPr algn="ctr"/>
                      <a:r>
                        <a:rPr lang="en-US" sz="1400" b="1" dirty="0" smtClean="0">
                          <a:latin typeface="Proxima Nova" pitchFamily="50" charset="0"/>
                          <a:cs typeface="Arial" pitchFamily="34" charset="0"/>
                        </a:rPr>
                        <a:t>$3,956</a:t>
                      </a:r>
                      <a:endParaRPr lang="en-US" sz="1400" b="1" dirty="0">
                        <a:latin typeface="Proxima Nova" pitchFamily="50" charset="0"/>
                        <a:cs typeface="Arial" pitchFamily="34" charset="0"/>
                      </a:endParaRPr>
                    </a:p>
                  </a:txBody>
                  <a:tcPr marT="34288" marB="34288"/>
                </a:tc>
                <a:tc>
                  <a:txBody>
                    <a:bodyPr/>
                    <a:lstStyle/>
                    <a:p>
                      <a:pPr algn="ctr"/>
                      <a:r>
                        <a:rPr lang="en-US" sz="1400" b="1" dirty="0" smtClean="0">
                          <a:latin typeface="Proxima Nova" pitchFamily="50" charset="0"/>
                          <a:cs typeface="Arial" pitchFamily="34" charset="0"/>
                        </a:rPr>
                        <a:t>$16,765</a:t>
                      </a:r>
                    </a:p>
                    <a:p>
                      <a:pPr algn="ctr"/>
                      <a:r>
                        <a:rPr lang="en-US" sz="1400" b="1" dirty="0" smtClean="0">
                          <a:latin typeface="Proxima Nova" pitchFamily="50" charset="0"/>
                          <a:cs typeface="Arial" pitchFamily="34" charset="0"/>
                        </a:rPr>
                        <a:t>$2,769</a:t>
                      </a:r>
                      <a:endParaRPr lang="en-US" sz="1400" b="1" dirty="0">
                        <a:latin typeface="Proxima Nova" pitchFamily="50" charset="0"/>
                        <a:cs typeface="Arial" pitchFamily="34" charset="0"/>
                      </a:endParaRPr>
                    </a:p>
                  </a:txBody>
                  <a:tcPr marT="34288" marB="34288"/>
                </a:tc>
              </a:tr>
              <a:tr h="617220">
                <a:tc>
                  <a:txBody>
                    <a:bodyPr/>
                    <a:lstStyle/>
                    <a:p>
                      <a:r>
                        <a:rPr lang="en-US" sz="1400" dirty="0" smtClean="0">
                          <a:latin typeface="Proxima Nova" pitchFamily="50" charset="0"/>
                        </a:rPr>
                        <a:t>Relevant Metric</a:t>
                      </a:r>
                      <a:endParaRPr lang="en-US" sz="1400" dirty="0">
                        <a:latin typeface="Proxima Nova" pitchFamily="50" charset="0"/>
                      </a:endParaRPr>
                    </a:p>
                  </a:txBody>
                  <a:tcPr marT="34288" marB="34288"/>
                </a:tc>
                <a:tc>
                  <a:txBody>
                    <a:bodyPr/>
                    <a:lstStyle/>
                    <a:p>
                      <a:pPr algn="ctr"/>
                      <a:r>
                        <a:rPr lang="en-US" sz="1400" b="1" dirty="0" smtClean="0">
                          <a:latin typeface="Proxima Nova" pitchFamily="50" charset="0"/>
                          <a:cs typeface="Arial" pitchFamily="34" charset="0"/>
                        </a:rPr>
                        <a:t>15%</a:t>
                      </a:r>
                      <a:endParaRPr lang="en-US" sz="1400" b="1" dirty="0">
                        <a:latin typeface="Proxima Nova" pitchFamily="50" charset="0"/>
                        <a:cs typeface="Arial" pitchFamily="34" charset="0"/>
                      </a:endParaRPr>
                    </a:p>
                  </a:txBody>
                  <a:tcPr marT="34288" marB="34288"/>
                </a:tc>
                <a:tc>
                  <a:txBody>
                    <a:bodyPr/>
                    <a:lstStyle/>
                    <a:p>
                      <a:pPr algn="ctr"/>
                      <a:r>
                        <a:rPr lang="en-US" sz="1400" b="1" dirty="0" smtClean="0">
                          <a:latin typeface="Proxima Nova" pitchFamily="50" charset="0"/>
                          <a:cs typeface="Arial" pitchFamily="34" charset="0"/>
                        </a:rPr>
                        <a:t>&lt;10%</a:t>
                      </a:r>
                      <a:endParaRPr lang="en-US" sz="1400" b="1" dirty="0">
                        <a:latin typeface="Proxima Nova" pitchFamily="50" charset="0"/>
                        <a:cs typeface="Arial" pitchFamily="34" charset="0"/>
                      </a:endParaRPr>
                    </a:p>
                  </a:txBody>
                  <a:tcPr marT="34288" marB="34288"/>
                </a:tc>
                <a:tc>
                  <a:txBody>
                    <a:bodyPr/>
                    <a:lstStyle/>
                    <a:p>
                      <a:pPr marL="0" marR="0" algn="ctr">
                        <a:spcBef>
                          <a:spcPts val="0"/>
                        </a:spcBef>
                        <a:spcAft>
                          <a:spcPts val="0"/>
                        </a:spcAft>
                      </a:pPr>
                      <a:r>
                        <a:rPr lang="en-US" sz="1400" b="1" dirty="0" smtClean="0">
                          <a:latin typeface="Proxima Nova" pitchFamily="50" charset="0"/>
                          <a:ea typeface="Calibri"/>
                          <a:cs typeface="Arial" pitchFamily="34" charset="0"/>
                        </a:rPr>
                        <a:t>7%</a:t>
                      </a:r>
                      <a:endParaRPr lang="en-US" sz="1400" b="1" dirty="0">
                        <a:latin typeface="Proxima Nova" pitchFamily="50" charset="0"/>
                        <a:ea typeface="Calibri"/>
                        <a:cs typeface="Arial" pitchFamily="34" charset="0"/>
                      </a:endParaRPr>
                    </a:p>
                  </a:txBody>
                  <a:tcPr marL="68580" marR="68580" marT="0" marB="0" anchor="b"/>
                </a:tc>
              </a:tr>
              <a:tr h="617220">
                <a:tc>
                  <a:txBody>
                    <a:bodyPr/>
                    <a:lstStyle/>
                    <a:p>
                      <a:r>
                        <a:rPr lang="en-US" sz="1400" dirty="0" smtClean="0">
                          <a:latin typeface="Proxima Nova" pitchFamily="50" charset="0"/>
                        </a:rPr>
                        <a:t>PPM (of DPMO)</a:t>
                      </a:r>
                      <a:endParaRPr lang="en-US" sz="1400" dirty="0">
                        <a:latin typeface="Proxima Nova" pitchFamily="50" charset="0"/>
                      </a:endParaRPr>
                    </a:p>
                  </a:txBody>
                  <a:tcPr marT="34288" marB="34288"/>
                </a:tc>
                <a:tc>
                  <a:txBody>
                    <a:bodyPr/>
                    <a:lstStyle/>
                    <a:p>
                      <a:pPr algn="ctr"/>
                      <a:r>
                        <a:rPr lang="en-US" sz="1400" b="1" dirty="0" smtClean="0">
                          <a:latin typeface="Proxima Nova" pitchFamily="50" charset="0"/>
                          <a:cs typeface="Arial" pitchFamily="34" charset="0"/>
                        </a:rPr>
                        <a:t>110,609</a:t>
                      </a:r>
                      <a:endParaRPr lang="en-US" sz="1400" b="1" dirty="0">
                        <a:latin typeface="Proxima Nova" pitchFamily="50" charset="0"/>
                        <a:cs typeface="Arial" pitchFamily="34" charset="0"/>
                      </a:endParaRPr>
                    </a:p>
                  </a:txBody>
                  <a:tcPr marT="34288" marB="34288"/>
                </a:tc>
                <a:tc>
                  <a:txBody>
                    <a:bodyPr/>
                    <a:lstStyle/>
                    <a:p>
                      <a:pPr algn="ctr"/>
                      <a:r>
                        <a:rPr lang="en-US" sz="1400" b="1" dirty="0" smtClean="0">
                          <a:latin typeface="Proxima Nova" pitchFamily="50" charset="0"/>
                          <a:cs typeface="Arial" pitchFamily="34" charset="0"/>
                        </a:rPr>
                        <a:t>98,684</a:t>
                      </a:r>
                      <a:endParaRPr lang="en-US" sz="1400" b="1" dirty="0">
                        <a:latin typeface="Proxima Nova" pitchFamily="50" charset="0"/>
                        <a:cs typeface="Arial" pitchFamily="34" charset="0"/>
                      </a:endParaRPr>
                    </a:p>
                  </a:txBody>
                  <a:tcPr marT="34288" marB="34288"/>
                </a:tc>
                <a:tc>
                  <a:txBody>
                    <a:bodyPr/>
                    <a:lstStyle/>
                    <a:p>
                      <a:pPr algn="ctr"/>
                      <a:endParaRPr lang="en-US" sz="1400" b="1" kern="1200" dirty="0" smtClean="0">
                        <a:solidFill>
                          <a:schemeClr val="dk1"/>
                        </a:solidFill>
                        <a:latin typeface="Proxima Nova" pitchFamily="50" charset="0"/>
                        <a:ea typeface="+mn-ea"/>
                        <a:cs typeface="Arial" pitchFamily="34" charset="0"/>
                      </a:endParaRPr>
                    </a:p>
                    <a:p>
                      <a:pPr algn="ctr"/>
                      <a:r>
                        <a:rPr lang="en-US" sz="1400" b="1" kern="1200" dirty="0" smtClean="0">
                          <a:solidFill>
                            <a:schemeClr val="dk1"/>
                          </a:solidFill>
                          <a:latin typeface="Proxima Nova" pitchFamily="50" charset="0"/>
                          <a:ea typeface="+mn-ea"/>
                          <a:cs typeface="Arial" pitchFamily="34" charset="0"/>
                        </a:rPr>
                        <a:t>76,667</a:t>
                      </a:r>
                      <a:endParaRPr lang="en-US" sz="1400" b="1" dirty="0">
                        <a:latin typeface="Proxima Nova" pitchFamily="50" charset="0"/>
                        <a:cs typeface="Arial" pitchFamily="34" charset="0"/>
                      </a:endParaRPr>
                    </a:p>
                  </a:txBody>
                  <a:tcPr marT="34288" marB="34288"/>
                </a:tc>
              </a:tr>
              <a:tr h="617220">
                <a:tc>
                  <a:txBody>
                    <a:bodyPr/>
                    <a:lstStyle/>
                    <a:p>
                      <a:r>
                        <a:rPr lang="en-US" sz="1400" dirty="0" smtClean="0">
                          <a:latin typeface="Proxima Nova" pitchFamily="50" charset="0"/>
                        </a:rPr>
                        <a:t>Sigma Level</a:t>
                      </a:r>
                      <a:endParaRPr lang="en-US" sz="1400" dirty="0">
                        <a:latin typeface="Proxima Nova" pitchFamily="50" charset="0"/>
                      </a:endParaRPr>
                    </a:p>
                  </a:txBody>
                  <a:tcPr marT="34288" marB="34288"/>
                </a:tc>
                <a:tc>
                  <a:txBody>
                    <a:bodyPr/>
                    <a:lstStyle/>
                    <a:p>
                      <a:pPr algn="ctr"/>
                      <a:r>
                        <a:rPr lang="en-US" sz="1400" b="1" dirty="0" smtClean="0">
                          <a:latin typeface="Proxima Nova" pitchFamily="50" charset="0"/>
                          <a:cs typeface="Arial" pitchFamily="34" charset="0"/>
                        </a:rPr>
                        <a:t>2.5</a:t>
                      </a:r>
                      <a:endParaRPr lang="en-US" sz="1400" b="1" dirty="0">
                        <a:latin typeface="Proxima Nova" pitchFamily="50" charset="0"/>
                        <a:cs typeface="Arial" pitchFamily="34" charset="0"/>
                      </a:endParaRPr>
                    </a:p>
                  </a:txBody>
                  <a:tcPr marT="34288" marB="34288"/>
                </a:tc>
                <a:tc>
                  <a:txBody>
                    <a:bodyPr/>
                    <a:lstStyle/>
                    <a:p>
                      <a:pPr algn="ctr"/>
                      <a:r>
                        <a:rPr lang="en-US" sz="1400" b="1" dirty="0" smtClean="0">
                          <a:latin typeface="Proxima Nova" pitchFamily="50" charset="0"/>
                          <a:cs typeface="Arial" pitchFamily="34" charset="0"/>
                        </a:rPr>
                        <a:t>2.79</a:t>
                      </a:r>
                      <a:endParaRPr lang="en-US" sz="1400" b="1" dirty="0">
                        <a:latin typeface="Proxima Nova" pitchFamily="50" charset="0"/>
                        <a:cs typeface="Arial" pitchFamily="34" charset="0"/>
                      </a:endParaRPr>
                    </a:p>
                  </a:txBody>
                  <a:tcPr marT="34288" marB="34288"/>
                </a:tc>
                <a:tc>
                  <a:txBody>
                    <a:bodyPr/>
                    <a:lstStyle/>
                    <a:p>
                      <a:pPr algn="ctr"/>
                      <a:r>
                        <a:rPr lang="en-US" sz="1400" b="1" dirty="0" smtClean="0">
                          <a:latin typeface="Proxima Nova" pitchFamily="50" charset="0"/>
                          <a:cs typeface="Arial" pitchFamily="34" charset="0"/>
                        </a:rPr>
                        <a:t>2.93</a:t>
                      </a:r>
                      <a:endParaRPr lang="en-US" sz="1400" b="1" dirty="0">
                        <a:latin typeface="Proxima Nova" pitchFamily="50" charset="0"/>
                        <a:cs typeface="Arial" pitchFamily="34" charset="0"/>
                      </a:endParaRPr>
                    </a:p>
                  </a:txBody>
                  <a:tcPr marT="34288" marB="34288"/>
                </a:tc>
              </a:tr>
            </a:tbl>
          </a:graphicData>
        </a:graphic>
      </p:graphicFrame>
    </p:spTree>
    <p:extLst>
      <p:ext uri="{BB962C8B-B14F-4D97-AF65-F5344CB8AC3E}">
        <p14:creationId xmlns:p14="http://schemas.microsoft.com/office/powerpoint/2010/main" val="64215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p:txBody>
          <a:bodyPr/>
          <a:lstStyle/>
          <a:p>
            <a:pPr eaLnBrk="1" hangingPunct="1"/>
            <a:r>
              <a:rPr lang="en-US" smtClean="0"/>
              <a:t>Measure Process Capability</a:t>
            </a:r>
          </a:p>
        </p:txBody>
      </p:sp>
      <p:graphicFrame>
        <p:nvGraphicFramePr>
          <p:cNvPr id="4" name="Table 3"/>
          <p:cNvGraphicFramePr>
            <a:graphicFrameLocks noGrp="1"/>
          </p:cNvGraphicFramePr>
          <p:nvPr/>
        </p:nvGraphicFramePr>
        <p:xfrm>
          <a:off x="1143001" y="1028701"/>
          <a:ext cx="6857998" cy="2571752"/>
        </p:xfrm>
        <a:graphic>
          <a:graphicData uri="http://schemas.openxmlformats.org/drawingml/2006/table">
            <a:tbl>
              <a:tblPr/>
              <a:tblGrid>
                <a:gridCol w="2083036"/>
                <a:gridCol w="683663"/>
                <a:gridCol w="2040310"/>
                <a:gridCol w="683663"/>
                <a:gridCol w="683663"/>
                <a:gridCol w="683663"/>
              </a:tblGrid>
              <a:tr h="205466">
                <a:tc>
                  <a:txBody>
                    <a:bodyPr/>
                    <a:lstStyle/>
                    <a:p>
                      <a:pPr algn="l" fontAlgn="b"/>
                      <a:endParaRPr lang="en-US" sz="800" b="0" i="0" u="none" strike="noStrike" dirty="0">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latin typeface="Arial"/>
                        </a:rPr>
                        <a:t>enter </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latin typeface="Arial"/>
                        </a:rPr>
                        <a:t>enter </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32">
                <a:tc>
                  <a:txBody>
                    <a:bodyPr/>
                    <a:lstStyle/>
                    <a:p>
                      <a:pPr algn="l" fontAlgn="b"/>
                      <a:r>
                        <a:rPr lang="en-US" sz="800" b="0" i="0" u="none" strike="noStrike">
                          <a:latin typeface="Arial"/>
                        </a:rPr>
                        <a:t>Number Of Units Processed </a:t>
                      </a: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latin typeface="Arial"/>
                        </a:rPr>
                        <a:t>n=</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latin typeface="Arial"/>
                        </a:rPr>
                        <a:t>152</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latin typeface="Arial"/>
                        </a:rPr>
                        <a:t>600</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4432">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dirty="0">
                        <a:latin typeface="Arial"/>
                      </a:endParaRPr>
                    </a:p>
                  </a:txBody>
                  <a:tcPr marL="9505" marR="9505" marT="712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latin typeface="Arial"/>
                        </a:rPr>
                        <a:t> </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latin typeface="Arial"/>
                        </a:rPr>
                        <a:t> </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latin typeface="Arial"/>
                        </a:rPr>
                        <a:t> </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4432">
                <a:tc>
                  <a:txBody>
                    <a:bodyPr/>
                    <a:lstStyle/>
                    <a:p>
                      <a:pPr algn="l" fontAlgn="b"/>
                      <a:r>
                        <a:rPr lang="en-US" sz="800" b="0" i="0" u="none" strike="noStrike">
                          <a:latin typeface="Arial"/>
                        </a:rPr>
                        <a:t>Number Of Defect Opportunities</a:t>
                      </a:r>
                    </a:p>
                  </a:txBody>
                  <a:tcPr marL="9505" marR="9505" marT="7129" marB="0" anchor="b">
                    <a:lnL>
                      <a:noFill/>
                    </a:lnL>
                    <a:lnR>
                      <a:noFill/>
                    </a:lnR>
                    <a:lnT>
                      <a:noFill/>
                    </a:lnT>
                    <a:lnB>
                      <a:noFill/>
                    </a:lnB>
                  </a:tcPr>
                </a:tc>
                <a:tc>
                  <a:txBody>
                    <a:bodyPr/>
                    <a:lstStyle/>
                    <a:p>
                      <a:pPr algn="l" fontAlgn="b"/>
                      <a:r>
                        <a:rPr lang="en-US" sz="800" b="0" i="0" u="none" strike="noStrike">
                          <a:latin typeface="Arial"/>
                        </a:rPr>
                        <a:t>Per Unit </a:t>
                      </a: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latin typeface="Arial"/>
                        </a:rPr>
                        <a:t>o=</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latin typeface="Arial"/>
                        </a:rPr>
                        <a:t>1</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latin typeface="Arial"/>
                        </a:rPr>
                        <a:t>1</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4432">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latin typeface="Arial"/>
                        </a:rPr>
                        <a:t> </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latin typeface="Arial"/>
                        </a:rPr>
                        <a:t> </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latin typeface="Arial"/>
                        </a:rPr>
                        <a:t> </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5466">
                <a:tc>
                  <a:txBody>
                    <a:bodyPr/>
                    <a:lstStyle/>
                    <a:p>
                      <a:pPr algn="l" fontAlgn="b"/>
                      <a:r>
                        <a:rPr lang="en-US" sz="800" b="0" i="0" u="none" strike="noStrike">
                          <a:latin typeface="Arial"/>
                        </a:rPr>
                        <a:t>Total Count Of Defects Made</a:t>
                      </a:r>
                    </a:p>
                  </a:txBody>
                  <a:tcPr marL="9505" marR="9505" marT="7129" marB="0" anchor="b">
                    <a:lnL>
                      <a:noFill/>
                    </a:lnL>
                    <a:lnR>
                      <a:noFill/>
                    </a:lnR>
                    <a:lnT>
                      <a:noFill/>
                    </a:lnT>
                    <a:lnB>
                      <a:noFill/>
                    </a:lnB>
                  </a:tcPr>
                </a:tc>
                <a:tc gridSpan="2">
                  <a:txBody>
                    <a:bodyPr/>
                    <a:lstStyle/>
                    <a:p>
                      <a:pPr algn="l" fontAlgn="b"/>
                      <a:r>
                        <a:rPr lang="en-US" sz="800" b="0" i="0" u="none" strike="noStrike">
                          <a:latin typeface="Arial"/>
                        </a:rPr>
                        <a:t>(Include Defects Made And Later Fixed) </a:t>
                      </a:r>
                    </a:p>
                  </a:txBody>
                  <a:tcPr marL="9505" marR="9505" marT="7129"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800" b="0" i="0" u="none" strike="noStrike">
                          <a:latin typeface="Arial"/>
                        </a:rPr>
                        <a:t>c=</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latin typeface="Arial"/>
                        </a:rPr>
                        <a:t>23</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latin typeface="Arial"/>
                        </a:rPr>
                        <a:t>46</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4432">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r" fontAlgn="b"/>
                      <a:endParaRPr lang="en-US" sz="800" b="0" i="0" u="none" strike="noStrike">
                        <a:latin typeface="Arial"/>
                      </a:endParaRPr>
                    </a:p>
                  </a:txBody>
                  <a:tcPr marL="9505" marR="9505" marT="71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latin typeface="Arial"/>
                      </a:endParaRPr>
                    </a:p>
                  </a:txBody>
                  <a:tcPr marL="9505" marR="9505" marT="71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Arial"/>
                      </a:endParaRPr>
                    </a:p>
                  </a:txBody>
                  <a:tcPr marL="9505" marR="9505" marT="71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432">
                <a:tc gridSpan="3">
                  <a:txBody>
                    <a:bodyPr/>
                    <a:lstStyle/>
                    <a:p>
                      <a:pPr algn="l" fontAlgn="b"/>
                      <a:r>
                        <a:rPr lang="en-US" sz="800" b="0" i="0" u="none" strike="noStrike">
                          <a:latin typeface="Arial"/>
                        </a:rPr>
                        <a:t>Solve for Defects Per Opportunity DPO = c / (n*o)</a:t>
                      </a:r>
                    </a:p>
                  </a:txBody>
                  <a:tcPr marL="9505" marR="9505" marT="712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Arial"/>
                      </a:endParaRPr>
                    </a:p>
                  </a:txBody>
                  <a:tcPr marL="9505" marR="9505" marT="71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latin typeface="Arial"/>
                        </a:rPr>
                        <a:t>0.151316</a:t>
                      </a:r>
                    </a:p>
                  </a:txBody>
                  <a:tcPr marL="9505" marR="9505" marT="7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latin typeface="Arial"/>
                        </a:rPr>
                        <a:t>0.076667</a:t>
                      </a:r>
                    </a:p>
                  </a:txBody>
                  <a:tcPr marL="9505" marR="9505" marT="7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432">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Arial"/>
                      </a:endParaRPr>
                    </a:p>
                  </a:txBody>
                  <a:tcPr marL="9505" marR="9505" marT="7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432">
                <a:tc gridSpan="3">
                  <a:txBody>
                    <a:bodyPr/>
                    <a:lstStyle/>
                    <a:p>
                      <a:pPr algn="l" fontAlgn="b"/>
                      <a:r>
                        <a:rPr lang="en-US" sz="800" b="0" i="0" u="none" strike="noStrike">
                          <a:latin typeface="Arial"/>
                        </a:rPr>
                        <a:t>Solve For Defects Per Million Opportunities (DPO * 1,000,000)</a:t>
                      </a:r>
                    </a:p>
                  </a:txBody>
                  <a:tcPr marL="9505" marR="9505" marT="712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Arial"/>
                      </a:endParaRPr>
                    </a:p>
                  </a:txBody>
                  <a:tcPr marL="9505" marR="9505" marT="71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latin typeface="Arial"/>
                        </a:rPr>
                        <a:t>151,316</a:t>
                      </a:r>
                    </a:p>
                  </a:txBody>
                  <a:tcPr marL="9505" marR="9505" marT="7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latin typeface="Arial"/>
                        </a:rPr>
                        <a:t>76,667</a:t>
                      </a:r>
                    </a:p>
                  </a:txBody>
                  <a:tcPr marL="9505" marR="9505" marT="7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66">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Arial"/>
                      </a:endParaRPr>
                    </a:p>
                  </a:txBody>
                  <a:tcPr marL="9505" marR="9505" marT="712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466">
                <a:tc gridSpan="3">
                  <a:txBody>
                    <a:bodyPr/>
                    <a:lstStyle/>
                    <a:p>
                      <a:pPr algn="l" fontAlgn="b"/>
                      <a:r>
                        <a:rPr lang="en-US" sz="800" b="0" i="0" u="none" strike="noStrike">
                          <a:latin typeface="Arial"/>
                        </a:rPr>
                        <a:t>Look Up Process Sigma In Abridged Sigma Conversion Table</a:t>
                      </a:r>
                    </a:p>
                  </a:txBody>
                  <a:tcPr marL="9505" marR="9505" marT="712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Sigma =</a:t>
                      </a:r>
                    </a:p>
                  </a:txBody>
                  <a:tcPr marL="9505" marR="9505" marT="712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latin typeface="Arial"/>
                        </a:rPr>
                        <a:t>2.53</a:t>
                      </a:r>
                    </a:p>
                  </a:txBody>
                  <a:tcPr marL="9505" marR="9505" marT="7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latin typeface="Arial"/>
                        </a:rPr>
                        <a:t>2.93</a:t>
                      </a:r>
                    </a:p>
                  </a:txBody>
                  <a:tcPr marL="9505" marR="9505" marT="7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32">
                <a:tc gridSpan="3">
                  <a:txBody>
                    <a:bodyPr/>
                    <a:lstStyle/>
                    <a:p>
                      <a:pPr algn="l" fontAlgn="b"/>
                      <a:r>
                        <a:rPr lang="en-US" sz="800" b="0" i="0" u="none" strike="noStrike" dirty="0">
                          <a:latin typeface="Arial"/>
                        </a:rPr>
                        <a:t>Calculated by NORMSINV(1-DPMO/Million)+1.5</a:t>
                      </a:r>
                    </a:p>
                  </a:txBody>
                  <a:tcPr marL="9505" marR="9505" marT="712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Arial"/>
                      </a:endParaRPr>
                    </a:p>
                  </a:txBody>
                  <a:tcPr marL="9505" marR="9505" marT="7129" marB="0" anchor="b">
                    <a:lnL>
                      <a:noFill/>
                    </a:lnL>
                    <a:lnR>
                      <a:noFill/>
                    </a:lnR>
                    <a:lnT>
                      <a:noFill/>
                    </a:lnT>
                    <a:lnB>
                      <a:noFill/>
                    </a:lnB>
                  </a:tcPr>
                </a:tc>
                <a:tc>
                  <a:txBody>
                    <a:bodyPr/>
                    <a:lstStyle/>
                    <a:p>
                      <a:pPr algn="l" fontAlgn="b"/>
                      <a:endParaRPr lang="en-US" sz="800" b="0" i="0" u="none" strike="noStrike">
                        <a:latin typeface="Arial"/>
                      </a:endParaRPr>
                    </a:p>
                  </a:txBody>
                  <a:tcPr marL="9505" marR="9505" marT="71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latin typeface="Arial"/>
                      </a:endParaRPr>
                    </a:p>
                  </a:txBody>
                  <a:tcPr marL="9505" marR="9505" marT="7129"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791729544"/>
      </p:ext>
    </p:extLst>
  </p:cSld>
  <p:clrMapOvr>
    <a:masterClrMapping/>
  </p:clrMapOvr>
  <p:transition>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title"/>
          </p:nvPr>
        </p:nvSpPr>
        <p:spPr/>
        <p:txBody>
          <a:bodyPr/>
          <a:lstStyle/>
          <a:p>
            <a:pPr eaLnBrk="1" hangingPunct="1"/>
            <a:r>
              <a:rPr lang="en-US" smtClean="0"/>
              <a:t>Lessons Learned</a:t>
            </a:r>
          </a:p>
        </p:txBody>
      </p:sp>
      <p:sp>
        <p:nvSpPr>
          <p:cNvPr id="75780" name="Rectangle 4"/>
          <p:cNvSpPr>
            <a:spLocks noGrp="1" noChangeArrowheads="1"/>
          </p:cNvSpPr>
          <p:nvPr>
            <p:ph type="body" idx="1"/>
          </p:nvPr>
        </p:nvSpPr>
        <p:spPr/>
        <p:txBody>
          <a:bodyPr/>
          <a:lstStyle/>
          <a:p>
            <a:pPr marL="285750" indent="-285750" eaLnBrk="1" hangingPunct="1">
              <a:buFont typeface="Arial" pitchFamily="34" charset="0"/>
              <a:buChar char="•"/>
            </a:pPr>
            <a:r>
              <a:rPr lang="en-US" sz="1400" dirty="0" smtClean="0">
                <a:latin typeface="Proxima Nova" pitchFamily="50" charset="0"/>
              </a:rPr>
              <a:t>Need to have an accurate metric to validate that the problem is real</a:t>
            </a:r>
          </a:p>
          <a:p>
            <a:pPr marL="285750" indent="-285750" eaLnBrk="1" hangingPunct="1">
              <a:buFont typeface="Arial" pitchFamily="34" charset="0"/>
              <a:buChar char="•"/>
            </a:pPr>
            <a:r>
              <a:rPr lang="en-US" sz="1400" dirty="0" smtClean="0">
                <a:latin typeface="Proxima Nova" pitchFamily="50" charset="0"/>
              </a:rPr>
              <a:t>Realization of how problems exist through many functions/departments and processes in the system</a:t>
            </a:r>
          </a:p>
          <a:p>
            <a:pPr marL="285750" indent="-285750" eaLnBrk="1" hangingPunct="1">
              <a:buFont typeface="Arial" pitchFamily="34" charset="0"/>
              <a:buChar char="•"/>
            </a:pPr>
            <a:r>
              <a:rPr lang="en-US" sz="1400" dirty="0" smtClean="0">
                <a:latin typeface="Proxima Nova" pitchFamily="50" charset="0"/>
              </a:rPr>
              <a:t>Insurance companies are requiring more information to pay for services</a:t>
            </a:r>
          </a:p>
          <a:p>
            <a:pPr marL="285750" indent="-285750" eaLnBrk="1" hangingPunct="1">
              <a:buFont typeface="Arial" pitchFamily="34" charset="0"/>
              <a:buChar char="•"/>
            </a:pPr>
            <a:r>
              <a:rPr lang="en-US" sz="1400" dirty="0" smtClean="0">
                <a:latin typeface="Proxima Nova" pitchFamily="50" charset="0"/>
              </a:rPr>
              <a:t>Team participation – must have team member’s manager to support the time necessary to be productive</a:t>
            </a:r>
          </a:p>
          <a:p>
            <a:pPr marL="285750" indent="-285750" eaLnBrk="1" hangingPunct="1">
              <a:buFont typeface="Arial" pitchFamily="34" charset="0"/>
              <a:buChar char="•"/>
            </a:pPr>
            <a:r>
              <a:rPr lang="en-US" sz="1400" dirty="0" smtClean="0">
                <a:latin typeface="Proxima Nova" pitchFamily="50" charset="0"/>
              </a:rPr>
              <a:t>Admitting learned a lot about their opportunities to improve and employee satisfaction is up through error reduction</a:t>
            </a:r>
          </a:p>
          <a:p>
            <a:pPr marL="285750" lvl="0" indent="-285750" eaLnBrk="1" hangingPunct="1">
              <a:buFont typeface="Arial" pitchFamily="34" charset="0"/>
              <a:buChar char="•"/>
              <a:defRPr/>
            </a:pPr>
            <a:r>
              <a:rPr lang="en-US" sz="1400" dirty="0" smtClean="0">
                <a:latin typeface="Proxima Nova" pitchFamily="50" charset="0"/>
                <a:cs typeface="Arial" panose="020B0604020202020204" pitchFamily="34" charset="0"/>
              </a:rPr>
              <a:t>Having a well balanced committed team with strong executive oversight is critical to success.</a:t>
            </a:r>
          </a:p>
          <a:p>
            <a:pPr marL="285750" lvl="0" indent="-285750" eaLnBrk="1" hangingPunct="1">
              <a:buFont typeface="Arial" pitchFamily="34" charset="0"/>
              <a:buChar char="•"/>
              <a:defRPr/>
            </a:pPr>
            <a:r>
              <a:rPr lang="en-US" sz="1400" dirty="0" smtClean="0">
                <a:latin typeface="Proxima Nova" pitchFamily="50" charset="0"/>
                <a:cs typeface="Arial" panose="020B0604020202020204" pitchFamily="34" charset="0"/>
              </a:rPr>
              <a:t>Having accurate data from the beginning is key to the projects success.</a:t>
            </a:r>
          </a:p>
          <a:p>
            <a:pPr marL="285750" lvl="0" indent="-285750" eaLnBrk="1" hangingPunct="1">
              <a:buFont typeface="Arial" pitchFamily="34" charset="0"/>
              <a:buChar char="•"/>
              <a:defRPr/>
            </a:pPr>
            <a:r>
              <a:rPr lang="en-US" sz="1400" dirty="0" smtClean="0">
                <a:latin typeface="Proxima Nova" pitchFamily="50" charset="0"/>
                <a:cs typeface="Arial" panose="020B0604020202020204" pitchFamily="34" charset="0"/>
              </a:rPr>
              <a:t>Multidisciplinary teams are critical for everyone’s perspectives into the problem and ultimately finding a solution.</a:t>
            </a:r>
          </a:p>
          <a:p>
            <a:pPr marL="285750" lvl="0" indent="-285750" eaLnBrk="1" hangingPunct="1">
              <a:buFont typeface="Arial" pitchFamily="34" charset="0"/>
              <a:buChar char="•"/>
              <a:defRPr/>
            </a:pPr>
            <a:r>
              <a:rPr lang="en-US" sz="1400" dirty="0" smtClean="0">
                <a:latin typeface="Proxima Nova" pitchFamily="50" charset="0"/>
                <a:cs typeface="Arial" panose="020B0604020202020204" pitchFamily="34" charset="0"/>
              </a:rPr>
              <a:t>There were so many factors that contribute to an problem that initially appeared to be a clear cut issue.</a:t>
            </a:r>
          </a:p>
          <a:p>
            <a:pPr marL="285750" lvl="0" indent="-285750" eaLnBrk="1" hangingPunct="1">
              <a:buFont typeface="Arial" pitchFamily="34" charset="0"/>
              <a:buChar char="•"/>
              <a:defRPr/>
            </a:pPr>
            <a:r>
              <a:rPr lang="en-US" sz="1400" dirty="0" smtClean="0">
                <a:latin typeface="Proxima Nova" pitchFamily="50" charset="0"/>
                <a:cs typeface="Arial" panose="020B0604020202020204" pitchFamily="34" charset="0"/>
              </a:rPr>
              <a:t>In order to work on and complete a project successfully take a great deal of time and good documentation is key.</a:t>
            </a:r>
          </a:p>
          <a:p>
            <a:pPr marL="285750" indent="-285750" eaLnBrk="1" hangingPunct="1">
              <a:buFont typeface="Arial" pitchFamily="34" charset="0"/>
              <a:buChar char="•"/>
            </a:pPr>
            <a:endParaRPr lang="en-US" sz="1400" dirty="0" smtClean="0">
              <a:latin typeface="Proxima Nova" pitchFamily="50" charset="0"/>
            </a:endParaRPr>
          </a:p>
          <a:p>
            <a:pPr marL="285750" indent="-285750" eaLnBrk="1" hangingPunct="1">
              <a:buFont typeface="Arial" pitchFamily="34" charset="0"/>
              <a:buChar char="•"/>
            </a:pPr>
            <a:endParaRPr lang="en-US" sz="1400" dirty="0" smtClean="0">
              <a:latin typeface="Proxima Nova" pitchFamily="50" charset="0"/>
            </a:endParaRPr>
          </a:p>
        </p:txBody>
      </p:sp>
    </p:spTree>
    <p:extLst>
      <p:ext uri="{BB962C8B-B14F-4D97-AF65-F5344CB8AC3E}">
        <p14:creationId xmlns:p14="http://schemas.microsoft.com/office/powerpoint/2010/main" val="185160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Control Phase Deliverables</a:t>
            </a:r>
            <a:endParaRPr lang="en-US" dirty="0"/>
          </a:p>
        </p:txBody>
      </p:sp>
      <p:sp>
        <p:nvSpPr>
          <p:cNvPr id="3" name="Text Placeholder 2"/>
          <p:cNvSpPr>
            <a:spLocks noGrp="1"/>
          </p:cNvSpPr>
          <p:nvPr>
            <p:ph type="body" idx="1"/>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045984733"/>
              </p:ext>
            </p:extLst>
          </p:nvPr>
        </p:nvGraphicFramePr>
        <p:xfrm>
          <a:off x="228600" y="971547"/>
          <a:ext cx="8686800" cy="3876278"/>
        </p:xfrm>
        <a:graphic>
          <a:graphicData uri="http://schemas.openxmlformats.org/drawingml/2006/table">
            <a:tbl>
              <a:tblPr firstRow="1" bandRow="1">
                <a:tableStyleId>{5C22544A-7EE6-4342-B048-85BDC9FD1C3A}</a:tableStyleId>
              </a:tblPr>
              <a:tblGrid>
                <a:gridCol w="7086600"/>
                <a:gridCol w="1600200"/>
              </a:tblGrid>
              <a:tr h="242926">
                <a:tc>
                  <a:txBody>
                    <a:bodyPr/>
                    <a:lstStyle/>
                    <a:p>
                      <a:r>
                        <a:rPr lang="en-US" sz="1050" dirty="0" smtClean="0">
                          <a:latin typeface="Proxima Nova" pitchFamily="50" charset="0"/>
                        </a:rPr>
                        <a:t>Control</a:t>
                      </a:r>
                      <a:endParaRPr lang="en-US" sz="1050" dirty="0">
                        <a:latin typeface="Proxima Nova" pitchFamily="50" charset="0"/>
                      </a:endParaRPr>
                    </a:p>
                  </a:txBody>
                  <a:tcPr marT="34290" marB="34290">
                    <a:solidFill>
                      <a:srgbClr val="24135F"/>
                    </a:solidFill>
                  </a:tcPr>
                </a:tc>
                <a:tc>
                  <a:txBody>
                    <a:bodyPr/>
                    <a:lstStyle/>
                    <a:p>
                      <a:r>
                        <a:rPr lang="en-US" sz="1050" dirty="0" smtClean="0">
                          <a:latin typeface="Proxima Nova" pitchFamily="50" charset="0"/>
                        </a:rPr>
                        <a:t>Complete</a:t>
                      </a:r>
                      <a:endParaRPr lang="en-US" sz="1050" dirty="0">
                        <a:latin typeface="Proxima Nova" pitchFamily="50" charset="0"/>
                      </a:endParaRPr>
                    </a:p>
                  </a:txBody>
                  <a:tcPr marT="34290" marB="34290">
                    <a:solidFill>
                      <a:srgbClr val="24135F"/>
                    </a:solidFill>
                  </a:tcPr>
                </a:tc>
              </a:tr>
              <a:tr h="234829">
                <a:tc>
                  <a:txBody>
                    <a:bodyPr/>
                    <a:lstStyle/>
                    <a:p>
                      <a:pPr marL="152400" marR="0" indent="-152400">
                        <a:spcBef>
                          <a:spcPts val="0"/>
                        </a:spcBef>
                        <a:spcAft>
                          <a:spcPts val="0"/>
                        </a:spcAft>
                      </a:pPr>
                      <a:r>
                        <a:rPr lang="en-US" sz="1000" dirty="0">
                          <a:effectLst/>
                          <a:latin typeface="Proxima Nova" pitchFamily="50" charset="0"/>
                        </a:rPr>
                        <a:t>Control Plan (including employee self-control where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a:effectLst/>
                          <a:latin typeface="Proxima Nova" pitchFamily="50" charset="0"/>
                        </a:rPr>
                        <a:t>Visual controls (as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a:effectLst/>
                          <a:latin typeface="Proxima Nova" pitchFamily="50" charset="0"/>
                        </a:rPr>
                        <a:t>Mistake-proofing techniques (as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N/A</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a:effectLst/>
                          <a:latin typeface="Proxima Nova" pitchFamily="50" charset="0"/>
                        </a:rPr>
                        <a:t>Control </a:t>
                      </a:r>
                      <a:r>
                        <a:rPr lang="en-US" sz="1000" dirty="0" smtClean="0">
                          <a:effectLst/>
                          <a:latin typeface="Proxima Nova" pitchFamily="50" charset="0"/>
                        </a:rPr>
                        <a:t>Charts </a:t>
                      </a:r>
                      <a:r>
                        <a:rPr lang="en-US" sz="1000" dirty="0">
                          <a:effectLst/>
                          <a:latin typeface="Proxima Nova" pitchFamily="50" charset="0"/>
                        </a:rPr>
                        <a:t>(as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a:effectLst/>
                          <a:latin typeface="Proxima Nova" pitchFamily="50" charset="0"/>
                        </a:rPr>
                        <a:t>Standard Work Audit Plans (as appropriate)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a:effectLst/>
                          <a:latin typeface="Proxima Nova" pitchFamily="50" charset="0"/>
                        </a:rPr>
                        <a:t>List and examples of Procedures (created and/or updated documents, etc.)</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256673">
                <a:tc>
                  <a:txBody>
                    <a:bodyPr/>
                    <a:lstStyle/>
                    <a:p>
                      <a:pPr marL="152400" marR="0" indent="-152400">
                        <a:spcBef>
                          <a:spcPts val="0"/>
                        </a:spcBef>
                        <a:spcAft>
                          <a:spcPts val="0"/>
                        </a:spcAft>
                      </a:pPr>
                      <a:r>
                        <a:rPr lang="en-US" sz="1000" dirty="0">
                          <a:effectLst/>
                          <a:latin typeface="Proxima Nova" pitchFamily="50" charset="0"/>
                        </a:rPr>
                        <a:t>Communication and Training Plans (and status)</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323902">
                <a:tc>
                  <a:txBody>
                    <a:bodyPr/>
                    <a:lstStyle/>
                    <a:p>
                      <a:pPr marL="152400" marR="0" indent="-152400">
                        <a:spcBef>
                          <a:spcPts val="0"/>
                        </a:spcBef>
                        <a:spcAft>
                          <a:spcPts val="0"/>
                        </a:spcAft>
                      </a:pPr>
                      <a:r>
                        <a:rPr lang="en-US" sz="1000" dirty="0">
                          <a:effectLst/>
                          <a:latin typeface="Proxima Nova" pitchFamily="50" charset="0"/>
                        </a:rPr>
                        <a:t>Control chart(s) showing results and comparison of process performance (before vs. after implementation -- similar to </a:t>
                      </a:r>
                      <a:r>
                        <a:rPr lang="en-US" sz="1000" dirty="0" err="1">
                          <a:effectLst/>
                          <a:latin typeface="Proxima Nova" pitchFamily="50" charset="0"/>
                        </a:rPr>
                        <a:t>Juran</a:t>
                      </a:r>
                      <a:r>
                        <a:rPr lang="en-US" sz="1000" dirty="0">
                          <a:effectLst/>
                          <a:latin typeface="Proxima Nova" pitchFamily="50" charset="0"/>
                        </a:rPr>
                        <a:t> Trilogy chart) to indicate that the gains are held</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a:effectLst/>
                          <a:latin typeface="Proxima Nova" pitchFamily="50" charset="0"/>
                        </a:rPr>
                        <a:t>Graphical (e.g. box plots) analysis to prove significance of improvement</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a:effectLst/>
                          <a:latin typeface="Proxima Nova" pitchFamily="50" charset="0"/>
                        </a:rPr>
                        <a:t>Sustained results (metrics and COPQ) of Actual vs. Target vs. Baseline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smtClean="0">
                          <a:effectLst/>
                          <a:latin typeface="Proxima Nova" pitchFamily="50" charset="0"/>
                        </a:rPr>
                        <a:t>Gate Review and Signoff </a:t>
                      </a:r>
                      <a:r>
                        <a:rPr lang="en-US" sz="1000" dirty="0">
                          <a:effectLst/>
                          <a:latin typeface="Proxima Nova" pitchFamily="50" charset="0"/>
                        </a:rPr>
                        <a:t>on results by Champion and Finance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a:effectLst/>
                          <a:latin typeface="Proxima Nova" pitchFamily="50" charset="0"/>
                        </a:rPr>
                        <a:t>Updated Project Plan (timeline/Gantt chart)</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a:effectLst/>
                          <a:latin typeface="Proxima Nova" pitchFamily="50" charset="0"/>
                        </a:rPr>
                        <a:t>Replication opportunities (if applicable)</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N/A</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a:effectLst/>
                          <a:latin typeface="Proxima Nova" pitchFamily="50" charset="0"/>
                        </a:rPr>
                        <a:t>Lessons </a:t>
                      </a:r>
                      <a:r>
                        <a:rPr lang="en-US" sz="1000" dirty="0" smtClean="0">
                          <a:effectLst/>
                          <a:latin typeface="Proxima Nova" pitchFamily="50" charset="0"/>
                        </a:rPr>
                        <a:t>learned </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r h="234829">
                <a:tc>
                  <a:txBody>
                    <a:bodyPr/>
                    <a:lstStyle/>
                    <a:p>
                      <a:pPr marL="152400" marR="0" indent="-152400">
                        <a:spcBef>
                          <a:spcPts val="0"/>
                        </a:spcBef>
                        <a:spcAft>
                          <a:spcPts val="0"/>
                        </a:spcAft>
                      </a:pPr>
                      <a:r>
                        <a:rPr lang="en-US" sz="1000" dirty="0">
                          <a:effectLst/>
                          <a:latin typeface="Proxima Nova" pitchFamily="50" charset="0"/>
                        </a:rPr>
                        <a:t>Project documentation</a:t>
                      </a:r>
                      <a:endParaRPr lang="en-US" sz="1000" dirty="0">
                        <a:effectLst/>
                        <a:latin typeface="Proxima Nova" pitchFamily="50" charset="0"/>
                        <a:ea typeface="Times New Roman"/>
                        <a:cs typeface="Times New Roman"/>
                      </a:endParaRPr>
                    </a:p>
                  </a:txBody>
                  <a:tcPr marL="68580" marR="68580" marT="0" marB="0" anchor="ctr"/>
                </a:tc>
                <a:tc>
                  <a:txBody>
                    <a:bodyPr/>
                    <a:lstStyle/>
                    <a:p>
                      <a:pPr algn="ctr"/>
                      <a:r>
                        <a:rPr lang="en-US" sz="1000" dirty="0" smtClean="0">
                          <a:latin typeface="Proxima Nova" pitchFamily="50" charset="0"/>
                        </a:rPr>
                        <a:t>Yes</a:t>
                      </a:r>
                      <a:endParaRPr lang="en-US" sz="1000" dirty="0">
                        <a:latin typeface="Proxima Nova" pitchFamily="50" charset="0"/>
                      </a:endParaRPr>
                    </a:p>
                  </a:txBody>
                  <a:tcPr marT="34290" marB="34290" anchor="ctr"/>
                </a:tc>
              </a:tr>
            </a:tbl>
          </a:graphicData>
        </a:graphic>
      </p:graphicFrame>
    </p:spTree>
    <p:extLst>
      <p:ext uri="{BB962C8B-B14F-4D97-AF65-F5344CB8AC3E}">
        <p14:creationId xmlns:p14="http://schemas.microsoft.com/office/powerpoint/2010/main" val="241513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563E910682E4EA55C9FA3FD51D38F" ma:contentTypeVersion="21" ma:contentTypeDescription="Create a new document." ma:contentTypeScope="" ma:versionID="33e29789ca11f85b9346d46db164352d">
  <xsd:schema xmlns:xsd="http://www.w3.org/2001/XMLSchema" xmlns:xs="http://www.w3.org/2001/XMLSchema" xmlns:p="http://schemas.microsoft.com/office/2006/metadata/properties" xmlns:ns2="11117e2b-2f14-4feb-a07f-cf85806264d2" xmlns:ns3="1c797442-1677-4e80-a4df-5e806a73cf22" targetNamespace="http://schemas.microsoft.com/office/2006/metadata/properties" ma:root="true" ma:fieldsID="1822191d3846a9a07b06660e70425006" ns2:_="" ns3:_="">
    <xsd:import namespace="11117e2b-2f14-4feb-a07f-cf85806264d2"/>
    <xsd:import namespace="1c797442-1677-4e80-a4df-5e806a73cf22"/>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17e2b-2f14-4feb-a07f-cf85806264d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5ab3d45-1a4e-44e5-8ad5-10b115d6302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797442-1677-4e80-a4df-5e806a73cf2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29783af-577e-415e-92a6-79916f205856}" ma:internalName="TaxCatchAll" ma:showField="CatchAllData" ma:web="1c797442-1677-4e80-a4df-5e806a73cf22">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11117e2b-2f14-4feb-a07f-cf85806264d2" xsi:nil="true"/>
    <MigrationWizIdSecurityGroups xmlns="11117e2b-2f14-4feb-a07f-cf85806264d2" xsi:nil="true"/>
    <MigrationWizId xmlns="11117e2b-2f14-4feb-a07f-cf85806264d2">0B8A0a7Jzrk3Uc2hNWHpEX1JXS1E</MigrationWizId>
    <TaxCatchAll xmlns="1c797442-1677-4e80-a4df-5e806a73cf22" xsi:nil="true"/>
    <MigrationWizIdDocumentLibraryPermissions xmlns="11117e2b-2f14-4feb-a07f-cf85806264d2" xsi:nil="true"/>
    <lcf76f155ced4ddcb4097134ff3c332f xmlns="11117e2b-2f14-4feb-a07f-cf85806264d2">
      <Terms xmlns="http://schemas.microsoft.com/office/infopath/2007/PartnerControls"/>
    </lcf76f155ced4ddcb4097134ff3c332f>
    <MigrationWizIdPermissionLevels xmlns="11117e2b-2f14-4feb-a07f-cf85806264d2" xsi:nil="true"/>
  </documentManagement>
</p:properties>
</file>

<file path=customXml/itemProps1.xml><?xml version="1.0" encoding="utf-8"?>
<ds:datastoreItem xmlns:ds="http://schemas.openxmlformats.org/officeDocument/2006/customXml" ds:itemID="{72AFCE4A-D708-417F-91AF-977184601780}"/>
</file>

<file path=customXml/itemProps2.xml><?xml version="1.0" encoding="utf-8"?>
<ds:datastoreItem xmlns:ds="http://schemas.openxmlformats.org/officeDocument/2006/customXml" ds:itemID="{F540E5FE-3293-4BAE-A2D9-03189D60E5D0}"/>
</file>

<file path=customXml/itemProps3.xml><?xml version="1.0" encoding="utf-8"?>
<ds:datastoreItem xmlns:ds="http://schemas.openxmlformats.org/officeDocument/2006/customXml" ds:itemID="{260B8E90-91BF-4701-8943-D6031FB925E3}"/>
</file>

<file path=docProps/app.xml><?xml version="1.0" encoding="utf-8"?>
<Properties xmlns="http://schemas.openxmlformats.org/officeDocument/2006/extended-properties" xmlns:vt="http://schemas.openxmlformats.org/officeDocument/2006/docPropsVTypes">
  <TotalTime>322</TotalTime>
  <Words>6099</Words>
  <Application>Microsoft Office PowerPoint</Application>
  <PresentationFormat>On-screen Show (16:9)</PresentationFormat>
  <Paragraphs>1252</Paragraphs>
  <Slides>94</Slides>
  <Notes>24</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5" baseType="lpstr">
      <vt:lpstr>Arial</vt:lpstr>
      <vt:lpstr>Oswald</vt:lpstr>
      <vt:lpstr>Noto Sans Symbols</vt:lpstr>
      <vt:lpstr>Times New Roman</vt:lpstr>
      <vt:lpstr>Wingdings</vt:lpstr>
      <vt:lpstr>Monotype Sorts</vt:lpstr>
      <vt:lpstr>Microsoft Sans Serif</vt:lpstr>
      <vt:lpstr>Proxima Nova</vt:lpstr>
      <vt:lpstr>Calibri</vt:lpstr>
      <vt:lpstr>simple-light-2</vt:lpstr>
      <vt:lpstr>Worksheet</vt:lpstr>
      <vt:lpstr>Six Sigma Green Belt </vt:lpstr>
      <vt:lpstr>Six Sigma Roadmap</vt:lpstr>
      <vt:lpstr>Operational Definitions of Key Terms</vt:lpstr>
      <vt:lpstr>Operational Definitions of Key Terms</vt:lpstr>
      <vt:lpstr>Problem and Goal</vt:lpstr>
      <vt:lpstr>Graphical Verification of Problem</vt:lpstr>
      <vt:lpstr>Project Scope</vt:lpstr>
      <vt:lpstr>Project Justification and Expected Results</vt:lpstr>
      <vt:lpstr>Alignment to Strategic Pillars</vt:lpstr>
      <vt:lpstr>Financial Impact: Business Case or COPQ Calculation</vt:lpstr>
      <vt:lpstr>Project Team Membership</vt:lpstr>
      <vt:lpstr>Project Plan - Milestones and Timing</vt:lpstr>
      <vt:lpstr>High Level Process Map (SIPOC)</vt:lpstr>
      <vt:lpstr>Voice of Customer to CTQ Analysis</vt:lpstr>
      <vt:lpstr>Final List of CTQ’s</vt:lpstr>
      <vt:lpstr>Stakeholder Analysis Worksheet </vt:lpstr>
      <vt:lpstr>Define Phase Deliverables</vt:lpstr>
      <vt:lpstr>Six Sigma Roadmap </vt:lpstr>
      <vt:lpstr>Project Y (or Ys) in Y=f(x)</vt:lpstr>
      <vt:lpstr>Current State Value Stream Map</vt:lpstr>
      <vt:lpstr>Current State Detailed Process Map</vt:lpstr>
      <vt:lpstr>Current State Detailed Process Map</vt:lpstr>
      <vt:lpstr>Plan for Baseline Data Collection</vt:lpstr>
      <vt:lpstr>Plan for Baseline Data Collection</vt:lpstr>
      <vt:lpstr>Customer Demand</vt:lpstr>
      <vt:lpstr>Question to be Answered</vt:lpstr>
      <vt:lpstr>Question to be Answered</vt:lpstr>
      <vt:lpstr>Question to be Answered</vt:lpstr>
      <vt:lpstr>Question to be Answered</vt:lpstr>
      <vt:lpstr>Question to be Answered</vt:lpstr>
      <vt:lpstr>Question to be Answered</vt:lpstr>
      <vt:lpstr>Question to be Answered</vt:lpstr>
      <vt:lpstr>Measure Baseline Performance</vt:lpstr>
      <vt:lpstr>Other Relevant Metrics</vt:lpstr>
      <vt:lpstr>Spaghetti Diagram</vt:lpstr>
      <vt:lpstr>Load Charts</vt:lpstr>
      <vt:lpstr>S1 – S3 </vt:lpstr>
      <vt:lpstr>Measure Phase Deliverables</vt:lpstr>
      <vt:lpstr>Six Sigma Roadmap </vt:lpstr>
      <vt:lpstr>Cause-Effect Diagram(s)</vt:lpstr>
      <vt:lpstr>5 Why Analysis</vt:lpstr>
      <vt:lpstr>Potential Root Causes/Root Causes</vt:lpstr>
      <vt:lpstr>Current State FMEA</vt:lpstr>
      <vt:lpstr>VA/NVA Analysis Process Map(s)</vt:lpstr>
      <vt:lpstr>VA/NVA Analysis Process Map(s)</vt:lpstr>
      <vt:lpstr>Impact Control Matrix</vt:lpstr>
      <vt:lpstr>VA/NVA Analysis of VSM</vt:lpstr>
      <vt:lpstr>Potential Xs—Theories To Be Tested</vt:lpstr>
      <vt:lpstr>Data Collection Plan for Analyze Phase</vt:lpstr>
      <vt:lpstr>Test of Theories X1</vt:lpstr>
      <vt:lpstr>Test of Theories X2</vt:lpstr>
      <vt:lpstr>Test of Theories X3</vt:lpstr>
      <vt:lpstr>Test of Theories X4</vt:lpstr>
      <vt:lpstr>Summary of Testing Results</vt:lpstr>
      <vt:lpstr>List of Vital Few Root Causes (Proven Xs)</vt:lpstr>
      <vt:lpstr>List of Vital Few Wastes</vt:lpstr>
      <vt:lpstr>Quick Hits</vt:lpstr>
      <vt:lpstr>Analyze Phase Deliverables</vt:lpstr>
      <vt:lpstr>Six Sigma Roadmap </vt:lpstr>
      <vt:lpstr>Future State Value Stream Map</vt:lpstr>
      <vt:lpstr>Improvement Strategies for Proven Xs or Wastes</vt:lpstr>
      <vt:lpstr>Improvement Strategies for Proven Xs or Wastes</vt:lpstr>
      <vt:lpstr>Descriptions of Possible Solutions (Pros and Cons)</vt:lpstr>
      <vt:lpstr>Descriptions of Possible Solutions (Pros and Cons)</vt:lpstr>
      <vt:lpstr>Descriptions of Possible Solutions (Pros and Cons)</vt:lpstr>
      <vt:lpstr>Evaluation using Criteria-Based Selection Matrix</vt:lpstr>
      <vt:lpstr>Just Do Its</vt:lpstr>
      <vt:lpstr>List of Selected Remedies (Solutions)</vt:lpstr>
      <vt:lpstr>Pilot/DOE (as applicable)</vt:lpstr>
      <vt:lpstr>Pilot Planning Worksheet</vt:lpstr>
      <vt:lpstr>Future State Process Map(s)</vt:lpstr>
      <vt:lpstr>Standard Work</vt:lpstr>
      <vt:lpstr>Future State Process FMEA</vt:lpstr>
      <vt:lpstr>Barrier and Aids Chart</vt:lpstr>
      <vt:lpstr>Change Management Plan</vt:lpstr>
      <vt:lpstr>Implementation Plan</vt:lpstr>
      <vt:lpstr>S4 – S6</vt:lpstr>
      <vt:lpstr>Proof of Improvements</vt:lpstr>
      <vt:lpstr>Improve Phase Deliverables</vt:lpstr>
      <vt:lpstr>Six Sigma Roadmap </vt:lpstr>
      <vt:lpstr>Control Plan</vt:lpstr>
      <vt:lpstr>Visual Controls</vt:lpstr>
      <vt:lpstr>Mistake Proofing Techniques</vt:lpstr>
      <vt:lpstr>Control Charts </vt:lpstr>
      <vt:lpstr>Control Charts </vt:lpstr>
      <vt:lpstr>Standard Work Audit Plan</vt:lpstr>
      <vt:lpstr>Procedures/Policies</vt:lpstr>
      <vt:lpstr>Communication Plan</vt:lpstr>
      <vt:lpstr>Training Plan</vt:lpstr>
      <vt:lpstr>Project Plan - Milestones and Timing</vt:lpstr>
      <vt:lpstr>Project Results</vt:lpstr>
      <vt:lpstr>Measure Process Capability</vt:lpstr>
      <vt:lpstr>Lessons Learned</vt:lpstr>
      <vt:lpstr>Control Phase Deliverables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Sigma</dc:title>
  <dc:creator>Audra DAgostino</dc:creator>
  <cp:lastModifiedBy>TFRIGERI</cp:lastModifiedBy>
  <cp:revision>55</cp:revision>
  <dcterms:modified xsi:type="dcterms:W3CDTF">2017-08-17T15:41:21Z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0x010100A85563E910682E4EA55C9FA3FD51D38F</vt:lpwstr>
  </property>
  <property fmtid="{D5CDD505-2E9C-101B-9397-08002B2CF9AE}" pid="3" name="Order">
    <vt:r8>12600</vt:r8>
  </property>
  <property fmtid="{D5CDD505-2E9C-101B-9397-08002B2CF9AE}" pid="4" name="MediaServiceImageTags">
    <vt:lpwstr/>
  </property>
</Properties>
</file>