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s/slide43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4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9.xml" ContentType="application/vnd.openxmlformats-officedocument.presentationml.slide+xml"/>
  <Override PartName="/ppt/slides/slide48.xml" ContentType="application/vnd.openxmlformats-officedocument.presentationml.slide+xml"/>
  <Override PartName="/ppt/slides/slide47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8.xml" ContentType="application/vnd.openxmlformats-officedocument.presentationml.slide+xml"/>
  <Override PartName="/ppt/slides/slide57.xml" ContentType="application/vnd.openxmlformats-officedocument.presentationml.slide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14.xml" ContentType="application/vnd.openxmlformats-officedocument.presentationml.slide+xml"/>
  <Override PartName="/ppt/slides/slide46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45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60"/>
  </p:notesMasterIdLst>
  <p:sldIdLst>
    <p:sldId id="448" r:id="rId2"/>
    <p:sldId id="449" r:id="rId3"/>
    <p:sldId id="450" r:id="rId4"/>
    <p:sldId id="451" r:id="rId5"/>
    <p:sldId id="452" r:id="rId6"/>
    <p:sldId id="453" r:id="rId7"/>
    <p:sldId id="454" r:id="rId8"/>
    <p:sldId id="455" r:id="rId9"/>
    <p:sldId id="456" r:id="rId10"/>
    <p:sldId id="457" r:id="rId11"/>
    <p:sldId id="458" r:id="rId12"/>
    <p:sldId id="459" r:id="rId13"/>
    <p:sldId id="460" r:id="rId14"/>
    <p:sldId id="461" r:id="rId15"/>
    <p:sldId id="462" r:id="rId16"/>
    <p:sldId id="463" r:id="rId17"/>
    <p:sldId id="464" r:id="rId18"/>
    <p:sldId id="465" r:id="rId19"/>
    <p:sldId id="466" r:id="rId20"/>
    <p:sldId id="467" r:id="rId21"/>
    <p:sldId id="468" r:id="rId22"/>
    <p:sldId id="469" r:id="rId23"/>
    <p:sldId id="470" r:id="rId24"/>
    <p:sldId id="471" r:id="rId25"/>
    <p:sldId id="472" r:id="rId26"/>
    <p:sldId id="473" r:id="rId27"/>
    <p:sldId id="474" r:id="rId28"/>
    <p:sldId id="475" r:id="rId29"/>
    <p:sldId id="476" r:id="rId30"/>
    <p:sldId id="477" r:id="rId31"/>
    <p:sldId id="478" r:id="rId32"/>
    <p:sldId id="479" r:id="rId33"/>
    <p:sldId id="480" r:id="rId34"/>
    <p:sldId id="481" r:id="rId35"/>
    <p:sldId id="482" r:id="rId36"/>
    <p:sldId id="483" r:id="rId37"/>
    <p:sldId id="484" r:id="rId38"/>
    <p:sldId id="485" r:id="rId39"/>
    <p:sldId id="486" r:id="rId40"/>
    <p:sldId id="487" r:id="rId41"/>
    <p:sldId id="488" r:id="rId42"/>
    <p:sldId id="489" r:id="rId43"/>
    <p:sldId id="490" r:id="rId44"/>
    <p:sldId id="491" r:id="rId45"/>
    <p:sldId id="492" r:id="rId46"/>
    <p:sldId id="493" r:id="rId47"/>
    <p:sldId id="494" r:id="rId48"/>
    <p:sldId id="495" r:id="rId49"/>
    <p:sldId id="496" r:id="rId50"/>
    <p:sldId id="497" r:id="rId51"/>
    <p:sldId id="498" r:id="rId52"/>
    <p:sldId id="499" r:id="rId53"/>
    <p:sldId id="500" r:id="rId54"/>
    <p:sldId id="501" r:id="rId55"/>
    <p:sldId id="502" r:id="rId56"/>
    <p:sldId id="503" r:id="rId57"/>
    <p:sldId id="504" r:id="rId58"/>
    <p:sldId id="505" r:id="rId59"/>
  </p:sldIdLst>
  <p:sldSz cx="9144000" cy="5143500" type="screen16x9"/>
  <p:notesSz cx="6858000" cy="9144000"/>
  <p:embeddedFontLst>
    <p:embeddedFont>
      <p:font typeface="Arial Black" panose="020B0A04020102020204" pitchFamily="34" charset="0"/>
      <p:bold r:id="rId61"/>
    </p:embeddedFont>
    <p:embeddedFont>
      <p:font typeface="Tahoma" panose="020B0604030504040204" pitchFamily="34" charset="0"/>
      <p:regular r:id="rId62"/>
      <p:bold r:id="rId63"/>
    </p:embeddedFont>
    <p:embeddedFont>
      <p:font typeface="Oswald" panose="020B0604020202020204" charset="0"/>
      <p:regular r:id="rId64"/>
      <p:bold r:id="rId65"/>
    </p:embeddedFont>
    <p:embeddedFont>
      <p:font typeface="Proxima Nova" panose="020B0604020202020204" charset="0"/>
      <p:regular r:id="rId66"/>
      <p:bold r:id="rId67"/>
      <p:italic r:id="rId68"/>
      <p:boldItalic r:id="rId69"/>
    </p:embeddedFont>
    <p:embeddedFont>
      <p:font typeface="굴림" panose="020B0600000101010101" pitchFamily="34" charset="-127"/>
      <p:regular r:id="rId7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F1C"/>
    <a:srgbClr val="24135F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DF0D50F-BC8E-4DC9-B027-7C23DC79217E}">
  <a:tblStyle styleId="{EDF0D50F-BC8E-4DC9-B027-7C23DC79217E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font" Target="fonts/font3.fntdata"/><Relationship Id="rId68" Type="http://schemas.openxmlformats.org/officeDocument/2006/relationships/font" Target="fonts/font8.fntdata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font" Target="fonts/font6.fntdata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font" Target="fonts/font1.fnt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font" Target="fonts/font4.fntdata"/><Relationship Id="rId69" Type="http://schemas.openxmlformats.org/officeDocument/2006/relationships/font" Target="fonts/font9.fntdata"/><Relationship Id="rId77" Type="http://schemas.openxmlformats.org/officeDocument/2006/relationships/customXml" Target="../customXml/item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font" Target="fonts/font7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font" Target="fonts/font2.fntdata"/><Relationship Id="rId70" Type="http://schemas.openxmlformats.org/officeDocument/2006/relationships/font" Target="fonts/font10.fntdata"/><Relationship Id="rId75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font" Target="fonts/font5.fntdata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customXml" Target="../customXml/item2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539107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A80275DF-0E78-4682-97FC-703CF93129FB}" type="slidenum">
              <a:rPr lang="en-US"/>
              <a:pPr/>
              <a:t>1</a:t>
            </a:fld>
            <a:endParaRPr lang="en-US"/>
          </a:p>
        </p:txBody>
      </p:sp>
      <p:sp>
        <p:nvSpPr>
          <p:cNvPr id="1070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7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defRPr sz="900">
                <a:solidFill>
                  <a:schemeClr val="bg1"/>
                </a:solidFill>
                <a:latin typeface="Proxima Nova" charset="0"/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15" name="Shape 15" descr="letterhead-large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3999" cy="2405349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Shape 16"/>
          <p:cNvSpPr txBox="1"/>
          <p:nvPr/>
        </p:nvSpPr>
        <p:spPr>
          <a:xfrm>
            <a:off x="269500" y="4798750"/>
            <a:ext cx="8685900" cy="25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900">
                <a:solidFill>
                  <a:srgbClr val="999999"/>
                </a:solidFill>
                <a:latin typeface="Proxima Nova"/>
                <a:ea typeface="Proxima Nova"/>
                <a:cs typeface="Proxima Nova"/>
                <a:sym typeface="Proxima Nova"/>
              </a:rPr>
              <a:t>All Rights Reserved, Juran Institute, Inc. © 2017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6" y="0"/>
            <a:ext cx="9140825" cy="4048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30189" y="953691"/>
            <a:ext cx="8683625" cy="18823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0189" y="2950369"/>
            <a:ext cx="8683625" cy="188356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4"/>
          <p:cNvSpPr>
            <a:spLocks noGrp="1" noChangeArrowheads="1"/>
          </p:cNvSpPr>
          <p:nvPr>
            <p:ph type="ftr" sz="quarter" idx="10"/>
          </p:nvPr>
        </p:nvSpPr>
        <p:spPr>
          <a:xfrm>
            <a:off x="17464" y="4976812"/>
            <a:ext cx="2898775" cy="242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Project Report Template </a:t>
            </a:r>
            <a:fld id="{D5B985D8-92A2-4907-B32D-1C5AB267002B}" type="slidenum">
              <a:rPr lang="en-US"/>
              <a:pPr>
                <a:defRPr/>
              </a:pPr>
              <a:t>‹#›</a:t>
            </a:fld>
            <a:r>
              <a:rPr lang="en-US" dirty="0"/>
              <a:t> .PPT</a:t>
            </a:r>
          </a:p>
        </p:txBody>
      </p:sp>
    </p:spTree>
    <p:extLst>
      <p:ext uri="{BB962C8B-B14F-4D97-AF65-F5344CB8AC3E}">
        <p14:creationId xmlns:p14="http://schemas.microsoft.com/office/powerpoint/2010/main" val="183428711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6" y="0"/>
            <a:ext cx="9140825" cy="4048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30189" y="953691"/>
            <a:ext cx="8683625" cy="3880247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586344622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18" descr="letterhead-large.png"/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 rot="10800000">
            <a:off x="0" y="3981349"/>
            <a:ext cx="9143999" cy="11621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20"/>
          <p:cNvSpPr txBox="1">
            <a:spLocks/>
          </p:cNvSpPr>
          <p:nvPr userDrawn="1"/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bg1"/>
                </a:solidFill>
                <a:latin typeface="Proxima Nova" charset="0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hape 21"/>
          <p:cNvSpPr txBox="1"/>
          <p:nvPr userDrawn="1"/>
        </p:nvSpPr>
        <p:spPr>
          <a:xfrm>
            <a:off x="269500" y="4798750"/>
            <a:ext cx="8685900" cy="25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All Rights Reserved, Juran Institute, Inc. © 2017</a:t>
            </a:r>
          </a:p>
        </p:txBody>
      </p:sp>
      <p:pic>
        <p:nvPicPr>
          <p:cNvPr id="8" name="Shape 22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50" y="80850"/>
            <a:ext cx="340295" cy="39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5140556"/>
      </p:ext>
    </p:extLst>
  </p:cSld>
  <p:clrMapOvr>
    <a:masterClrMapping/>
  </p:clrMapOvr>
  <p:transition>
    <p:pull dir="l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675" y="1042987"/>
            <a:ext cx="4127500" cy="3614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042987"/>
            <a:ext cx="4127500" cy="3614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FF0EA9-9BD0-48E5-AFE7-991E1CF08C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52764"/>
      </p:ext>
    </p:extLst>
  </p:cSld>
  <p:clrMapOvr>
    <a:masterClrMapping/>
  </p:clrMapOvr>
  <p:transition>
    <p:pull dir="l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5189" y="0"/>
            <a:ext cx="4725987" cy="6238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0675" y="1042987"/>
            <a:ext cx="4127500" cy="36147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042987"/>
            <a:ext cx="4127500" cy="36147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FE4FDF7B-B149-48D0-8D59-EFE84A91FC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25862"/>
      </p:ext>
    </p:extLst>
  </p:cSld>
  <p:clrMapOvr>
    <a:masterClrMapping/>
  </p:clrMapOvr>
  <p:transition>
    <p:pull dir="l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Shape 18" descr="letterhead-large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>
            <a:off x="0" y="3981349"/>
            <a:ext cx="9143999" cy="116215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defRPr sz="900">
                <a:solidFill>
                  <a:schemeClr val="bg1"/>
                </a:solidFill>
                <a:latin typeface="Proxima Nova" charset="0"/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1" name="Shape 21"/>
          <p:cNvSpPr txBox="1"/>
          <p:nvPr/>
        </p:nvSpPr>
        <p:spPr>
          <a:xfrm>
            <a:off x="269500" y="4798750"/>
            <a:ext cx="8685900" cy="25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All Rights Reserved, Juran Institute, Inc. © 2017</a:t>
            </a:r>
          </a:p>
        </p:txBody>
      </p:sp>
      <p:pic>
        <p:nvPicPr>
          <p:cNvPr id="22" name="Shape 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50" y="80850"/>
            <a:ext cx="340295" cy="39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Shape 39" descr="letterhead-large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>
            <a:off x="0" y="3981349"/>
            <a:ext cx="9143999" cy="116215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defRPr sz="900">
                <a:solidFill>
                  <a:schemeClr val="bg1"/>
                </a:solidFill>
                <a:latin typeface="Proxima Nova" pitchFamily="50" charset="0"/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42" name="Shape 42"/>
          <p:cNvSpPr txBox="1"/>
          <p:nvPr/>
        </p:nvSpPr>
        <p:spPr>
          <a:xfrm>
            <a:off x="269500" y="4798750"/>
            <a:ext cx="8685900" cy="25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All Rights Reserved, Juran Institute, Inc. © 2017</a:t>
            </a:r>
          </a:p>
        </p:txBody>
      </p:sp>
      <p:pic>
        <p:nvPicPr>
          <p:cNvPr id="43" name="Shape 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50" y="80850"/>
            <a:ext cx="340295" cy="39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Shape 45" descr="letterhead-large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>
            <a:off x="0" y="3981349"/>
            <a:ext cx="9143999" cy="116215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85539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defRPr sz="900">
                <a:solidFill>
                  <a:schemeClr val="bg1"/>
                </a:solidFill>
                <a:latin typeface="Proxima Nova" charset="0"/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49" name="Shape 49"/>
          <p:cNvSpPr txBox="1"/>
          <p:nvPr/>
        </p:nvSpPr>
        <p:spPr>
          <a:xfrm>
            <a:off x="269500" y="4798750"/>
            <a:ext cx="8685900" cy="25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All Rights Reserved, Juran Institute, Inc. © 2017</a:t>
            </a:r>
          </a:p>
        </p:txBody>
      </p:sp>
      <p:pic>
        <p:nvPicPr>
          <p:cNvPr id="50" name="Shape 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50" y="80850"/>
            <a:ext cx="340295" cy="39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Shape 52" descr="letterhead-large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>
            <a:off x="0" y="3981349"/>
            <a:ext cx="9143999" cy="116215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55" name="Shape 55"/>
          <p:cNvSpPr txBox="1"/>
          <p:nvPr/>
        </p:nvSpPr>
        <p:spPr>
          <a:xfrm>
            <a:off x="269500" y="4798750"/>
            <a:ext cx="8685900" cy="25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All Rights Reserved, Juran Institute, Inc. © 2017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50" y="80850"/>
            <a:ext cx="340295" cy="39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Shape 58" descr="letterhead-large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>
            <a:off x="0" y="3981349"/>
            <a:ext cx="9143999" cy="116215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Shape 5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64" name="Shape 64"/>
          <p:cNvSpPr txBox="1"/>
          <p:nvPr/>
        </p:nvSpPr>
        <p:spPr>
          <a:xfrm>
            <a:off x="269500" y="4798750"/>
            <a:ext cx="8685900" cy="25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900">
                <a:latin typeface="Proxima Nova"/>
                <a:ea typeface="Proxima Nova"/>
                <a:cs typeface="Proxima Nova"/>
                <a:sym typeface="Proxima Nova"/>
              </a:rPr>
              <a:t>All Rights Reserved, Juran Institute, Inc. © 2017</a:t>
            </a:r>
          </a:p>
        </p:txBody>
      </p:sp>
      <p:pic>
        <p:nvPicPr>
          <p:cNvPr id="65" name="Shape 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50" y="80850"/>
            <a:ext cx="340295" cy="39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Shape 67" descr="letterhead-large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>
            <a:off x="0" y="3981349"/>
            <a:ext cx="9143999" cy="116215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70" name="Shape 70"/>
          <p:cNvSpPr txBox="1"/>
          <p:nvPr/>
        </p:nvSpPr>
        <p:spPr>
          <a:xfrm>
            <a:off x="269500" y="4798750"/>
            <a:ext cx="8685900" cy="25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All Rights Reserved, Juran Institute, Inc. © 2017</a:t>
            </a:r>
          </a:p>
        </p:txBody>
      </p:sp>
      <p:pic>
        <p:nvPicPr>
          <p:cNvPr id="71" name="Shape 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50" y="80850"/>
            <a:ext cx="340295" cy="39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Shape 73" descr="letterhead-large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>
            <a:off x="0" y="3981349"/>
            <a:ext cx="9143999" cy="116215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77" name="Shape 77"/>
          <p:cNvSpPr txBox="1"/>
          <p:nvPr/>
        </p:nvSpPr>
        <p:spPr>
          <a:xfrm>
            <a:off x="269500" y="4798750"/>
            <a:ext cx="8685900" cy="25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All Rights Reserved, Juran Institute, Inc. © 2017</a:t>
            </a:r>
          </a:p>
        </p:txBody>
      </p:sp>
      <p:pic>
        <p:nvPicPr>
          <p:cNvPr id="78" name="Shape 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50" y="80850"/>
            <a:ext cx="340295" cy="39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Shape 80" descr="letterhead-large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>
            <a:off x="0" y="3981349"/>
            <a:ext cx="9143999" cy="116215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defRPr sz="900">
                <a:solidFill>
                  <a:schemeClr val="bg1"/>
                </a:solidFill>
                <a:latin typeface="Proxima Nova" pitchFamily="50" charset="0"/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82" name="Shape 82"/>
          <p:cNvSpPr txBox="1"/>
          <p:nvPr/>
        </p:nvSpPr>
        <p:spPr>
          <a:xfrm>
            <a:off x="269500" y="4798750"/>
            <a:ext cx="8685900" cy="25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All Rights Reserved, Juran Institute, Inc. © 2017</a:t>
            </a:r>
          </a:p>
        </p:txBody>
      </p:sp>
      <p:pic>
        <p:nvPicPr>
          <p:cNvPr id="83" name="Shape 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50" y="80850"/>
            <a:ext cx="340295" cy="39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rgbClr val="24135F"/>
              </a:buClr>
              <a:buSzPct val="100000"/>
              <a:buFont typeface="Oswald"/>
              <a:buNone/>
              <a:defRPr sz="2800">
                <a:solidFill>
                  <a:srgbClr val="24135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rgbClr val="24135F"/>
              </a:buClr>
              <a:buSzPct val="100000"/>
              <a:buFont typeface="Oswald"/>
              <a:buNone/>
              <a:defRPr sz="2800">
                <a:solidFill>
                  <a:srgbClr val="24135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rgbClr val="24135F"/>
              </a:buClr>
              <a:buSzPct val="100000"/>
              <a:buFont typeface="Oswald"/>
              <a:buNone/>
              <a:defRPr sz="2800">
                <a:solidFill>
                  <a:srgbClr val="24135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rgbClr val="24135F"/>
              </a:buClr>
              <a:buSzPct val="100000"/>
              <a:buFont typeface="Oswald"/>
              <a:buNone/>
              <a:defRPr sz="2800">
                <a:solidFill>
                  <a:srgbClr val="24135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rgbClr val="24135F"/>
              </a:buClr>
              <a:buSzPct val="100000"/>
              <a:buFont typeface="Oswald"/>
              <a:buNone/>
              <a:defRPr sz="2800">
                <a:solidFill>
                  <a:srgbClr val="24135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rgbClr val="24135F"/>
              </a:buClr>
              <a:buSzPct val="100000"/>
              <a:buFont typeface="Oswald"/>
              <a:buNone/>
              <a:defRPr sz="2800">
                <a:solidFill>
                  <a:srgbClr val="24135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rgbClr val="24135F"/>
              </a:buClr>
              <a:buSzPct val="100000"/>
              <a:buFont typeface="Oswald"/>
              <a:buNone/>
              <a:defRPr sz="2800">
                <a:solidFill>
                  <a:srgbClr val="24135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rgbClr val="24135F"/>
              </a:buClr>
              <a:buSzPct val="100000"/>
              <a:buFont typeface="Oswald"/>
              <a:buNone/>
              <a:defRPr sz="2800">
                <a:solidFill>
                  <a:srgbClr val="24135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rgbClr val="24135F"/>
              </a:buClr>
              <a:buSzPct val="100000"/>
              <a:buFont typeface="Oswald"/>
              <a:buNone/>
              <a:defRPr sz="2800">
                <a:solidFill>
                  <a:srgbClr val="24135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135F"/>
              </a:buClr>
              <a:buSzPct val="100000"/>
              <a:buFont typeface="Proxima Nova"/>
              <a:defRPr sz="1800">
                <a:solidFill>
                  <a:srgbClr val="24135F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135F"/>
              </a:buClr>
              <a:buFont typeface="Proxima Nova"/>
              <a:defRPr>
                <a:solidFill>
                  <a:srgbClr val="24135F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135F"/>
              </a:buClr>
              <a:buFont typeface="Proxima Nova"/>
              <a:defRPr>
                <a:solidFill>
                  <a:srgbClr val="24135F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135F"/>
              </a:buClr>
              <a:buFont typeface="Proxima Nova"/>
              <a:defRPr>
                <a:solidFill>
                  <a:srgbClr val="24135F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135F"/>
              </a:buClr>
              <a:buFont typeface="Proxima Nova"/>
              <a:defRPr>
                <a:solidFill>
                  <a:srgbClr val="24135F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135F"/>
              </a:buClr>
              <a:buFont typeface="Proxima Nova"/>
              <a:defRPr>
                <a:solidFill>
                  <a:srgbClr val="24135F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135F"/>
              </a:buClr>
              <a:buFont typeface="Proxima Nova"/>
              <a:defRPr>
                <a:solidFill>
                  <a:srgbClr val="24135F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135F"/>
              </a:buClr>
              <a:buFont typeface="Proxima Nova"/>
              <a:defRPr>
                <a:solidFill>
                  <a:srgbClr val="24135F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135F"/>
              </a:buClr>
              <a:buFont typeface="Proxima Nova"/>
              <a:defRPr>
                <a:solidFill>
                  <a:srgbClr val="24135F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rgbClr val="FFFFFF"/>
                </a:solidFill>
              </a:rPr>
              <a:t>‹#›</a:t>
            </a:fld>
            <a:endParaRPr lang="en" sz="1000">
              <a:solidFill>
                <a:srgbClr val="FFFFFF"/>
              </a:solidFill>
            </a:endParaRPr>
          </a:p>
        </p:txBody>
      </p:sp>
      <p:sp>
        <p:nvSpPr>
          <p:cNvPr id="9" name="Shape 9"/>
          <p:cNvSpPr txBox="1"/>
          <p:nvPr/>
        </p:nvSpPr>
        <p:spPr>
          <a:xfrm>
            <a:off x="206625" y="4825700"/>
            <a:ext cx="8814600" cy="98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All Rights Reserved, Juran Institute, Inc. © 2017</a:t>
            </a:r>
          </a:p>
        </p:txBody>
      </p:sp>
      <p:sp>
        <p:nvSpPr>
          <p:cNvPr id="10" name="Shape 10"/>
          <p:cNvSpPr txBox="1"/>
          <p:nvPr/>
        </p:nvSpPr>
        <p:spPr>
          <a:xfrm>
            <a:off x="269500" y="4798750"/>
            <a:ext cx="8685900" cy="25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All Rights Reserved, Juran Institute, Inc. © 2017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3" r:id="rId10"/>
    <p:sldLayoutId id="2147483664" r:id="rId11"/>
    <p:sldLayoutId id="2147483666" r:id="rId12"/>
    <p:sldLayoutId id="2147483667" r:id="rId13"/>
    <p:sldLayoutId id="2147483668" r:id="rId1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8200" y="1885950"/>
            <a:ext cx="8139600" cy="2877123"/>
          </a:xfrm>
        </p:spPr>
        <p:txBody>
          <a:bodyPr/>
          <a:lstStyle/>
          <a:p>
            <a:pPr lvl="0" algn="l"/>
            <a:r>
              <a:rPr lang="en-US" sz="4000" dirty="0" smtClean="0">
                <a:latin typeface="Oswald" pitchFamily="2" charset="0"/>
                <a:cs typeface="Times New Roman" pitchFamily="18" charset="0"/>
              </a:rPr>
              <a:t>Lean Six Sigma Green Belt</a:t>
            </a:r>
            <a:br>
              <a:rPr lang="en-US" sz="4000" dirty="0" smtClean="0">
                <a:latin typeface="Oswald" pitchFamily="2" charset="0"/>
                <a:cs typeface="Times New Roman" pitchFamily="18" charset="0"/>
              </a:rPr>
            </a:br>
            <a:r>
              <a:rPr lang="en" sz="2800" dirty="0">
                <a:latin typeface="Proxima Nova" pitchFamily="50" charset="0"/>
              </a:rPr>
              <a:t>Project Report </a:t>
            </a:r>
            <a:r>
              <a:rPr lang="en" sz="2800" dirty="0" smtClean="0">
                <a:latin typeface="Proxima Nova" pitchFamily="50" charset="0"/>
              </a:rPr>
              <a:t>Presentation</a:t>
            </a:r>
            <a:r>
              <a:rPr lang="en" sz="2800" smtClean="0">
                <a:latin typeface="Proxima Nova" pitchFamily="50" charset="0"/>
              </a:rPr>
              <a:t>: Manufacuring Industry</a:t>
            </a:r>
            <a:r>
              <a:rPr lang="en" sz="4000" dirty="0"/>
              <a:t/>
            </a:r>
            <a:br>
              <a:rPr lang="en" sz="4000" dirty="0"/>
            </a:br>
            <a:r>
              <a:rPr lang="en" sz="2000" dirty="0"/>
              <a:t> </a:t>
            </a:r>
            <a:r>
              <a:rPr lang="en" sz="4000" dirty="0"/>
              <a:t/>
            </a:r>
            <a:br>
              <a:rPr lang="en" sz="4000" dirty="0"/>
            </a:br>
            <a:r>
              <a:rPr lang="en" sz="1100" dirty="0">
                <a:latin typeface="Proxima Nova" pitchFamily="50" charset="0"/>
              </a:rPr>
              <a:t>Project Number: </a:t>
            </a:r>
            <a:r>
              <a:rPr lang="en-US" sz="1100" dirty="0" smtClean="0">
                <a:latin typeface="Proxima Nova" pitchFamily="50" charset="0"/>
              </a:rPr>
              <a:t>XXX</a:t>
            </a:r>
            <a:r>
              <a:rPr lang="en-US" sz="1100" dirty="0">
                <a:latin typeface="Proxima Nova" pitchFamily="50" charset="0"/>
              </a:rPr>
              <a:t>	    </a:t>
            </a:r>
            <a:br>
              <a:rPr lang="en-US" sz="1100" dirty="0">
                <a:latin typeface="Proxima Nova" pitchFamily="50" charset="0"/>
              </a:rPr>
            </a:br>
            <a:r>
              <a:rPr lang="en-US" sz="1100" dirty="0">
                <a:latin typeface="Proxima Nova" pitchFamily="50" charset="0"/>
              </a:rPr>
              <a:t>Project Name: </a:t>
            </a:r>
            <a:r>
              <a:rPr lang="en-US" sz="1100" b="1" dirty="0">
                <a:latin typeface="Proxima Nova" pitchFamily="50" charset="0"/>
              </a:rPr>
              <a:t>Line 12 Shrink Capability Improvement</a:t>
            </a:r>
            <a:r>
              <a:rPr lang="en-US" sz="1100" dirty="0">
                <a:latin typeface="Proxima Nova" pitchFamily="50" charset="0"/>
              </a:rPr>
              <a:t/>
            </a:r>
            <a:br>
              <a:rPr lang="en-US" sz="1100" dirty="0">
                <a:latin typeface="Proxima Nova" pitchFamily="50" charset="0"/>
              </a:rPr>
            </a:br>
            <a:r>
              <a:rPr lang="en-US" sz="1100" dirty="0">
                <a:latin typeface="Proxima Nova" pitchFamily="50" charset="0"/>
              </a:rPr>
              <a:t>Project Team Leader: </a:t>
            </a:r>
            <a:r>
              <a:rPr lang="en-US" sz="1100" dirty="0" smtClean="0">
                <a:latin typeface="Proxima Nova" pitchFamily="50" charset="0"/>
              </a:rPr>
              <a:t>XXXX</a:t>
            </a:r>
            <a:r>
              <a:rPr lang="en-US" sz="1100" dirty="0">
                <a:latin typeface="Proxima Nova" pitchFamily="50" charset="0"/>
              </a:rPr>
              <a:t/>
            </a:r>
            <a:br>
              <a:rPr lang="en-US" sz="1100" dirty="0">
                <a:latin typeface="Proxima Nova" pitchFamily="50" charset="0"/>
              </a:rPr>
            </a:br>
            <a:r>
              <a:rPr lang="en-US" sz="1100" dirty="0">
                <a:latin typeface="Proxima Nova" pitchFamily="50" charset="0"/>
              </a:rPr>
              <a:t>Project Champion </a:t>
            </a:r>
            <a:r>
              <a:rPr lang="en-US" sz="1100" dirty="0" smtClean="0">
                <a:latin typeface="Proxima Nova" pitchFamily="50" charset="0"/>
              </a:rPr>
              <a:t>: XXXX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>
              <a:latin typeface="Oswa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123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Primary Customer and Key Measure</a:t>
            </a:r>
          </a:p>
        </p:txBody>
      </p:sp>
      <p:sp>
        <p:nvSpPr>
          <p:cNvPr id="116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Primary Customer – </a:t>
            </a:r>
            <a:r>
              <a:rPr lang="en-US" sz="2000" dirty="0" smtClean="0"/>
              <a:t>XYZ Plant in </a:t>
            </a:r>
            <a:r>
              <a:rPr lang="en-US" sz="2000" dirty="0"/>
              <a:t>Chickamauga</a:t>
            </a:r>
          </a:p>
          <a:p>
            <a:r>
              <a:rPr lang="en-US" sz="2000" dirty="0"/>
              <a:t>Key Measures – Shrink, Elongation, Net Pounds per 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07662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Shrink Definition</a:t>
            </a:r>
          </a:p>
        </p:txBody>
      </p:sp>
      <p:sp>
        <p:nvSpPr>
          <p:cNvPr id="116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Lengthwise contraction of warp yarn on exposure to elevated temperature.</a:t>
            </a:r>
          </a:p>
        </p:txBody>
      </p:sp>
    </p:spTree>
    <p:extLst>
      <p:ext uri="{BB962C8B-B14F-4D97-AF65-F5344CB8AC3E}">
        <p14:creationId xmlns:p14="http://schemas.microsoft.com/office/powerpoint/2010/main" val="572698568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 Phase</a:t>
            </a:r>
          </a:p>
        </p:txBody>
      </p:sp>
      <p:pic>
        <p:nvPicPr>
          <p:cNvPr id="116736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962150"/>
            <a:ext cx="7847013" cy="1160860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58550177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4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Downgrade Reasons</a:t>
            </a:r>
          </a:p>
        </p:txBody>
      </p:sp>
      <p:pic>
        <p:nvPicPr>
          <p:cNvPr id="123904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4889" y="1042987"/>
            <a:ext cx="7038975" cy="3614738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39047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320675" y="895349"/>
            <a:ext cx="8407400" cy="3457575"/>
          </a:xfrm>
        </p:spPr>
        <p:txBody>
          <a:bodyPr/>
          <a:lstStyle/>
          <a:p>
            <a:r>
              <a:rPr lang="en-US" sz="1400" dirty="0"/>
              <a:t>Shrink has suddenly spiked in February.</a:t>
            </a:r>
          </a:p>
        </p:txBody>
      </p:sp>
    </p:spTree>
    <p:extLst>
      <p:ext uri="{BB962C8B-B14F-4D97-AF65-F5344CB8AC3E}">
        <p14:creationId xmlns:p14="http://schemas.microsoft.com/office/powerpoint/2010/main" val="1911865838"/>
      </p:ext>
    </p:extLst>
  </p:cSld>
  <p:clrMapOvr>
    <a:masterClrMapping/>
  </p:clrMapOvr>
  <p:transition>
    <p:pull dir="l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Lab Procedures</a:t>
            </a:r>
          </a:p>
        </p:txBody>
      </p:sp>
      <p:sp>
        <p:nvSpPr>
          <p:cNvPr id="1168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Four packages are sampled per doff.</a:t>
            </a:r>
          </a:p>
          <a:p>
            <a:r>
              <a:rPr lang="en-US"/>
              <a:t>The average shrink must be between 1.3 and 3.3.</a:t>
            </a:r>
          </a:p>
          <a:p>
            <a:r>
              <a:rPr lang="en-US"/>
              <a:t>The doff is accepted or burned off by the average specification. </a:t>
            </a:r>
          </a:p>
          <a:p>
            <a:r>
              <a:rPr lang="en-US"/>
              <a:t>Any individual packages that test out of spec are burned off.</a:t>
            </a:r>
          </a:p>
        </p:txBody>
      </p:sp>
    </p:spTree>
    <p:extLst>
      <p:ext uri="{BB962C8B-B14F-4D97-AF65-F5344CB8AC3E}">
        <p14:creationId xmlns:p14="http://schemas.microsoft.com/office/powerpoint/2010/main" val="3173037129"/>
      </p:ext>
    </p:extLst>
  </p:cSld>
  <p:clrMapOvr>
    <a:masterClrMapping/>
  </p:clrMapOvr>
  <p:transition>
    <p:pull dir="l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Yarn Shrink by Week</a:t>
            </a:r>
          </a:p>
        </p:txBody>
      </p:sp>
      <p:pic>
        <p:nvPicPr>
          <p:cNvPr id="116941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895350"/>
            <a:ext cx="6750050" cy="3614738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485629066"/>
      </p:ext>
    </p:extLst>
  </p:cSld>
  <p:clrMapOvr>
    <a:masterClrMapping/>
  </p:clrMapOvr>
  <p:transition>
    <p:pull dir="l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Yarn Shrink by Week</a:t>
            </a:r>
          </a:p>
        </p:txBody>
      </p:sp>
      <p:pic>
        <p:nvPicPr>
          <p:cNvPr id="117043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971550"/>
            <a:ext cx="6753225" cy="3614738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02411303"/>
      </p:ext>
    </p:extLst>
  </p:cSld>
  <p:clrMapOvr>
    <a:masterClrMapping/>
  </p:clrMapOvr>
  <p:transition>
    <p:pull dir="l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Shrink Tester R&amp;R Test</a:t>
            </a:r>
          </a:p>
        </p:txBody>
      </p:sp>
      <p:pic>
        <p:nvPicPr>
          <p:cNvPr id="117146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200150"/>
            <a:ext cx="4533714" cy="3416300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1171462" name="Picture 6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19675" y="1706563"/>
            <a:ext cx="4124325" cy="2286000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01659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Shrink Control Chart</a:t>
            </a:r>
          </a:p>
        </p:txBody>
      </p:sp>
      <p:pic>
        <p:nvPicPr>
          <p:cNvPr id="122880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9775" y="1397794"/>
            <a:ext cx="5029200" cy="2905125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2880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320675" y="871537"/>
            <a:ext cx="8407400" cy="3614738"/>
          </a:xfrm>
        </p:spPr>
        <p:txBody>
          <a:bodyPr/>
          <a:lstStyle/>
          <a:p>
            <a:r>
              <a:rPr lang="en-US" sz="1400" dirty="0"/>
              <a:t>Process lost control after installation of Draw Oven</a:t>
            </a:r>
          </a:p>
        </p:txBody>
      </p:sp>
    </p:spTree>
    <p:extLst>
      <p:ext uri="{BB962C8B-B14F-4D97-AF65-F5344CB8AC3E}">
        <p14:creationId xmlns:p14="http://schemas.microsoft.com/office/powerpoint/2010/main" val="2958112899"/>
      </p:ext>
    </p:extLst>
  </p:cSld>
  <p:clrMapOvr>
    <a:masterClrMapping/>
  </p:clrMapOvr>
  <p:transition>
    <p:pull dir="l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Shrink Capability - January</a:t>
            </a:r>
          </a:p>
        </p:txBody>
      </p:sp>
      <p:pic>
        <p:nvPicPr>
          <p:cNvPr id="122266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54783" y="1050716"/>
            <a:ext cx="6012817" cy="3273634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698450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Phase</a:t>
            </a:r>
          </a:p>
        </p:txBody>
      </p:sp>
      <p:sp>
        <p:nvSpPr>
          <p:cNvPr id="1157123" name="WordArt 3"/>
          <p:cNvSpPr>
            <a:spLocks noChangeArrowheads="1" noChangeShapeType="1" noTextEdit="1"/>
          </p:cNvSpPr>
          <p:nvPr/>
        </p:nvSpPr>
        <p:spPr bwMode="auto">
          <a:xfrm>
            <a:off x="1739926" y="1581150"/>
            <a:ext cx="6413474" cy="23121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44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Right Project?</a:t>
            </a:r>
          </a:p>
          <a:p>
            <a:r>
              <a:rPr lang="en-US" sz="44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Right Team?</a:t>
            </a:r>
          </a:p>
        </p:txBody>
      </p:sp>
    </p:spTree>
    <p:extLst>
      <p:ext uri="{BB962C8B-B14F-4D97-AF65-F5344CB8AC3E}">
        <p14:creationId xmlns:p14="http://schemas.microsoft.com/office/powerpoint/2010/main" val="201933749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Shrink Capability – February</a:t>
            </a:r>
          </a:p>
        </p:txBody>
      </p:sp>
      <p:pic>
        <p:nvPicPr>
          <p:cNvPr id="122573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29993" y="1123950"/>
            <a:ext cx="5961407" cy="3246032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518370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9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 12 Process Flow</a:t>
            </a:r>
          </a:p>
        </p:txBody>
      </p:sp>
      <p:pic>
        <p:nvPicPr>
          <p:cNvPr id="123392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98751" y="1042987"/>
            <a:ext cx="3649663" cy="3614738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33927" name="Text Box 7"/>
          <p:cNvSpPr txBox="1">
            <a:spLocks noChangeArrowheads="1"/>
          </p:cNvSpPr>
          <p:nvPr/>
        </p:nvSpPr>
        <p:spPr bwMode="auto">
          <a:xfrm>
            <a:off x="6654800" y="1390650"/>
            <a:ext cx="1612900" cy="1323439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 dirty="0">
                <a:solidFill>
                  <a:srgbClr val="FF8F1C"/>
                </a:solidFill>
                <a:latin typeface="Proxima Nova" pitchFamily="50" charset="0"/>
              </a:rPr>
              <a:t>Control Points are Checked Once a Shift</a:t>
            </a:r>
          </a:p>
        </p:txBody>
      </p:sp>
    </p:spTree>
    <p:extLst>
      <p:ext uri="{BB962C8B-B14F-4D97-AF65-F5344CB8AC3E}">
        <p14:creationId xmlns:p14="http://schemas.microsoft.com/office/powerpoint/2010/main" val="2436239682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1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Potential </a:t>
            </a:r>
            <a:r>
              <a:rPr lang="en-US" dirty="0" err="1"/>
              <a:t>Xs</a:t>
            </a:r>
            <a:endParaRPr lang="en-US" dirty="0"/>
          </a:p>
        </p:txBody>
      </p:sp>
      <p:pic>
        <p:nvPicPr>
          <p:cNvPr id="124416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9774" y="1481136"/>
            <a:ext cx="5501507" cy="2995613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44167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320675" y="895349"/>
            <a:ext cx="8407400" cy="3476625"/>
          </a:xfrm>
        </p:spPr>
        <p:txBody>
          <a:bodyPr/>
          <a:lstStyle/>
          <a:p>
            <a:r>
              <a:rPr lang="en-US" sz="1400" dirty="0"/>
              <a:t>The team brainstormed potential </a:t>
            </a:r>
            <a:r>
              <a:rPr lang="en-US" sz="1400" dirty="0" err="1"/>
              <a:t>Xs</a:t>
            </a:r>
            <a:r>
              <a:rPr lang="en-US" sz="1400" dirty="0"/>
              <a:t> that could effect shrink on Product 1111.</a:t>
            </a:r>
          </a:p>
        </p:txBody>
      </p:sp>
    </p:spTree>
    <p:extLst>
      <p:ext uri="{BB962C8B-B14F-4D97-AF65-F5344CB8AC3E}">
        <p14:creationId xmlns:p14="http://schemas.microsoft.com/office/powerpoint/2010/main" val="1273629041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1635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1108076" y="1809750"/>
            <a:ext cx="6303963" cy="81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42" tIns="41021" rIns="82042" bIns="41021"/>
          <a:lstStyle/>
          <a:p>
            <a:pPr marL="342900" indent="-342900" algn="l">
              <a:spcBef>
                <a:spcPct val="20000"/>
              </a:spcBef>
              <a:buClr>
                <a:srgbClr val="FC0128"/>
              </a:buClr>
              <a:buSzPct val="115000"/>
              <a:buFont typeface="Wingdings" pitchFamily="2" charset="2"/>
              <a:buNone/>
            </a:pPr>
            <a:r>
              <a:rPr lang="ko-KR" altLang="en-US" sz="4000" b="1" dirty="0">
                <a:solidFill>
                  <a:schemeClr val="tx1"/>
                </a:solidFill>
                <a:ea typeface="굴림" pitchFamily="50" charset="-127"/>
              </a:rPr>
              <a:t> </a:t>
            </a:r>
            <a:r>
              <a:rPr lang="en-US" altLang="ko-KR" sz="4000" b="1" dirty="0">
                <a:solidFill>
                  <a:schemeClr val="tx1"/>
                </a:solidFill>
                <a:ea typeface="굴림" pitchFamily="50" charset="-127"/>
              </a:rPr>
              <a:t>Y = f (</a:t>
            </a:r>
            <a:r>
              <a:rPr lang="en-US" altLang="ko-KR" sz="4000" b="1" dirty="0">
                <a:solidFill>
                  <a:srgbClr val="F50936"/>
                </a:solidFill>
                <a:ea typeface="굴림" pitchFamily="50" charset="-127"/>
              </a:rPr>
              <a:t>x</a:t>
            </a:r>
            <a:r>
              <a:rPr lang="en-US" altLang="ko-KR" sz="4000" b="1" baseline="-25000" dirty="0">
                <a:solidFill>
                  <a:srgbClr val="F50936"/>
                </a:solidFill>
                <a:ea typeface="굴림" pitchFamily="50" charset="-127"/>
              </a:rPr>
              <a:t>1</a:t>
            </a:r>
            <a:r>
              <a:rPr lang="en-US" altLang="ko-KR" sz="4000" b="1" dirty="0">
                <a:solidFill>
                  <a:srgbClr val="F50936"/>
                </a:solidFill>
                <a:ea typeface="굴림" pitchFamily="50" charset="-127"/>
              </a:rPr>
              <a:t>+x</a:t>
            </a:r>
            <a:r>
              <a:rPr lang="en-US" altLang="ko-KR" sz="4000" b="1" baseline="-25000" dirty="0">
                <a:solidFill>
                  <a:srgbClr val="F50936"/>
                </a:solidFill>
                <a:ea typeface="굴림" pitchFamily="50" charset="-127"/>
              </a:rPr>
              <a:t>2</a:t>
            </a:r>
            <a:r>
              <a:rPr lang="en-US" altLang="ko-KR" sz="4000" b="1" dirty="0">
                <a:solidFill>
                  <a:srgbClr val="F50936"/>
                </a:solidFill>
                <a:ea typeface="굴림" pitchFamily="50" charset="-127"/>
              </a:rPr>
              <a:t>+x</a:t>
            </a:r>
            <a:r>
              <a:rPr lang="en-US" altLang="ko-KR" sz="4000" b="1" baseline="-25000" dirty="0">
                <a:solidFill>
                  <a:srgbClr val="F50936"/>
                </a:solidFill>
                <a:ea typeface="굴림" pitchFamily="50" charset="-127"/>
              </a:rPr>
              <a:t>3</a:t>
            </a:r>
            <a:r>
              <a:rPr lang="en-US" altLang="ko-KR" sz="4000" b="1" dirty="0">
                <a:solidFill>
                  <a:srgbClr val="F50936"/>
                </a:solidFill>
                <a:ea typeface="굴림" pitchFamily="50" charset="-127"/>
              </a:rPr>
              <a:t>+...</a:t>
            </a:r>
            <a:r>
              <a:rPr lang="en-US" altLang="ko-KR" sz="4000" b="1" dirty="0" err="1">
                <a:solidFill>
                  <a:srgbClr val="F50936"/>
                </a:solidFill>
                <a:ea typeface="굴림" pitchFamily="50" charset="-127"/>
              </a:rPr>
              <a:t>x</a:t>
            </a:r>
            <a:r>
              <a:rPr lang="en-US" altLang="ko-KR" sz="4000" b="1" baseline="-25000" dirty="0" err="1">
                <a:solidFill>
                  <a:srgbClr val="F50936"/>
                </a:solidFill>
                <a:ea typeface="굴림" pitchFamily="50" charset="-127"/>
              </a:rPr>
              <a:t>n</a:t>
            </a:r>
            <a:r>
              <a:rPr lang="en-US" altLang="ko-KR" sz="4000" b="1" dirty="0">
                <a:solidFill>
                  <a:schemeClr val="tx1"/>
                </a:solidFill>
                <a:ea typeface="굴림" pitchFamily="50" charset="-127"/>
              </a:rPr>
              <a:t>)</a:t>
            </a:r>
            <a:endParaRPr lang="en-US" altLang="ko-KR" sz="2400" b="1" dirty="0">
              <a:solidFill>
                <a:schemeClr val="tx1"/>
              </a:solidFill>
              <a:ea typeface="굴림" pitchFamily="50" charset="-127"/>
            </a:endParaRPr>
          </a:p>
        </p:txBody>
      </p:sp>
      <p:sp>
        <p:nvSpPr>
          <p:cNvPr id="1221636" name="Line 4"/>
          <p:cNvSpPr>
            <a:spLocks noChangeShapeType="1"/>
          </p:cNvSpPr>
          <p:nvPr/>
        </p:nvSpPr>
        <p:spPr bwMode="auto">
          <a:xfrm flipH="1" flipV="1">
            <a:off x="4170603" y="2672787"/>
            <a:ext cx="414338" cy="607219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1637" name="Text Box 5"/>
          <p:cNvSpPr txBox="1">
            <a:spLocks noChangeArrowheads="1"/>
          </p:cNvSpPr>
          <p:nvPr/>
        </p:nvSpPr>
        <p:spPr bwMode="auto">
          <a:xfrm>
            <a:off x="3532188" y="3580210"/>
            <a:ext cx="5194307" cy="529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042" tIns="41021" rIns="82042" bIns="41021">
            <a:spAutoFit/>
          </a:bodyPr>
          <a:lstStyle>
            <a:lvl1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9575"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0738"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28725"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39888"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97088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54288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11488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68688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ko-KR" sz="2900" b="1">
                <a:solidFill>
                  <a:srgbClr val="F50936"/>
                </a:solidFill>
                <a:latin typeface="Tahoma" pitchFamily="34" charset="0"/>
                <a:ea typeface="굴림" pitchFamily="50" charset="-127"/>
              </a:rPr>
              <a:t>Let`s find the vital few X`s</a:t>
            </a:r>
            <a:endParaRPr lang="en-US" altLang="ko-KR" sz="2900" b="1">
              <a:latin typeface="Tahoma" pitchFamily="34" charset="0"/>
              <a:ea typeface="굴림" pitchFamily="50" charset="-127"/>
            </a:endParaRPr>
          </a:p>
        </p:txBody>
      </p:sp>
      <p:sp>
        <p:nvSpPr>
          <p:cNvPr id="122163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Analyze Phase</a:t>
            </a:r>
          </a:p>
        </p:txBody>
      </p:sp>
    </p:spTree>
    <p:extLst>
      <p:ext uri="{BB962C8B-B14F-4D97-AF65-F5344CB8AC3E}">
        <p14:creationId xmlns:p14="http://schemas.microsoft.com/office/powerpoint/2010/main" val="354777738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of Shrink and Elongation</a:t>
            </a:r>
          </a:p>
        </p:txBody>
      </p:sp>
      <p:pic>
        <p:nvPicPr>
          <p:cNvPr id="125952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9775" y="2071687"/>
            <a:ext cx="5029200" cy="2738438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59527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320675" y="971549"/>
            <a:ext cx="8407400" cy="3419475"/>
          </a:xfrm>
        </p:spPr>
        <p:txBody>
          <a:bodyPr/>
          <a:lstStyle/>
          <a:p>
            <a:r>
              <a:rPr lang="en-US" sz="1400" dirty="0"/>
              <a:t>Conventional wisdom says that you cannot improve shrink without hurting elongation.</a:t>
            </a:r>
          </a:p>
          <a:p>
            <a:r>
              <a:rPr lang="en-US" sz="1400" dirty="0"/>
              <a:t>Lab data shows a weak relationship between the two.</a:t>
            </a:r>
          </a:p>
          <a:p>
            <a:r>
              <a:rPr lang="en-US" sz="1400" dirty="0"/>
              <a:t>Therefore, we may improve shrink without hurting elongation.</a:t>
            </a:r>
          </a:p>
        </p:txBody>
      </p:sp>
    </p:spTree>
    <p:extLst>
      <p:ext uri="{BB962C8B-B14F-4D97-AF65-F5344CB8AC3E}">
        <p14:creationId xmlns:p14="http://schemas.microsoft.com/office/powerpoint/2010/main" val="3788588306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2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Correlations</a:t>
            </a:r>
          </a:p>
        </p:txBody>
      </p:sp>
      <p:pic>
        <p:nvPicPr>
          <p:cNvPr id="1262598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55" y="1574620"/>
            <a:ext cx="3505690" cy="2572109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6259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042988"/>
            <a:ext cx="5410200" cy="3614737"/>
          </a:xfrm>
        </p:spPr>
        <p:txBody>
          <a:bodyPr/>
          <a:lstStyle/>
          <a:p>
            <a:r>
              <a:rPr lang="en-US" sz="1600" dirty="0"/>
              <a:t>No other criteria correlates to shrink.</a:t>
            </a:r>
          </a:p>
        </p:txBody>
      </p:sp>
    </p:spTree>
    <p:extLst>
      <p:ext uri="{BB962C8B-B14F-4D97-AF65-F5344CB8AC3E}">
        <p14:creationId xmlns:p14="http://schemas.microsoft.com/office/powerpoint/2010/main" val="3351827789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Plackett-Burman</a:t>
            </a:r>
            <a:r>
              <a:rPr lang="en-US" dirty="0"/>
              <a:t> Screening DOE</a:t>
            </a:r>
          </a:p>
        </p:txBody>
      </p:sp>
      <p:pic>
        <p:nvPicPr>
          <p:cNvPr id="126874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1047750"/>
            <a:ext cx="5346865" cy="3416300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6873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042988"/>
            <a:ext cx="2971800" cy="36147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 dirty="0"/>
              <a:t>A twenty-run </a:t>
            </a:r>
            <a:r>
              <a:rPr lang="en-US" sz="1400" dirty="0" err="1"/>
              <a:t>Plackett-Burman</a:t>
            </a:r>
            <a:r>
              <a:rPr lang="en-US" sz="1400" dirty="0"/>
              <a:t> screening DOE had been run previously to determine key process parameters.</a:t>
            </a:r>
          </a:p>
          <a:p>
            <a:pPr>
              <a:lnSpc>
                <a:spcPct val="90000"/>
              </a:lnSpc>
            </a:pPr>
            <a:r>
              <a:rPr lang="en-US" sz="1400" dirty="0"/>
              <a:t>Fourteen factors were investigated.</a:t>
            </a:r>
          </a:p>
          <a:p>
            <a:pPr>
              <a:lnSpc>
                <a:spcPct val="90000"/>
              </a:lnSpc>
            </a:pPr>
            <a:r>
              <a:rPr lang="en-US" sz="1400" dirty="0"/>
              <a:t>Effects in bold are significant at 95% confidence.</a:t>
            </a:r>
          </a:p>
          <a:p>
            <a:pPr>
              <a:lnSpc>
                <a:spcPct val="90000"/>
              </a:lnSpc>
            </a:pPr>
            <a:r>
              <a:rPr lang="en-US" sz="1400" dirty="0"/>
              <a:t>Effects in italics are significant at 90% confidence.</a:t>
            </a:r>
          </a:p>
          <a:p>
            <a:pPr>
              <a:lnSpc>
                <a:spcPct val="90000"/>
              </a:lnSpc>
            </a:pPr>
            <a:r>
              <a:rPr lang="en-US" sz="1400" dirty="0"/>
              <a:t>Effects were figured for both location and variation.</a:t>
            </a:r>
          </a:p>
        </p:txBody>
      </p:sp>
    </p:spTree>
    <p:extLst>
      <p:ext uri="{BB962C8B-B14F-4D97-AF65-F5344CB8AC3E}">
        <p14:creationId xmlns:p14="http://schemas.microsoft.com/office/powerpoint/2010/main" val="1005918696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OFAT Testing – February 1997</a:t>
            </a:r>
          </a:p>
        </p:txBody>
      </p:sp>
      <p:sp>
        <p:nvSpPr>
          <p:cNvPr id="1271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There was also a considerable amount of One Factor at a  Time testing in February.</a:t>
            </a:r>
          </a:p>
          <a:p>
            <a:r>
              <a:rPr lang="en-US" sz="1400" dirty="0"/>
              <a:t>This led to increased variation, but it also verified some expected important </a:t>
            </a:r>
            <a:r>
              <a:rPr lang="en-US" sz="1400" dirty="0" err="1"/>
              <a:t>Xs</a:t>
            </a:r>
            <a:r>
              <a:rPr lang="en-US" sz="1400" dirty="0"/>
              <a:t>:</a:t>
            </a:r>
          </a:p>
          <a:p>
            <a:endParaRPr lang="en-US" sz="1400" dirty="0"/>
          </a:p>
          <a:p>
            <a:r>
              <a:rPr lang="en-US" sz="1400" dirty="0"/>
              <a:t>Draw Oven Temp </a:t>
            </a:r>
            <a:r>
              <a:rPr lang="en-US" sz="1400" dirty="0">
                <a:sym typeface="Symbol" pitchFamily="18" charset="2"/>
              </a:rPr>
              <a:t></a:t>
            </a:r>
            <a:r>
              <a:rPr lang="en-US" sz="1400" dirty="0"/>
              <a:t> </a:t>
            </a:r>
            <a:r>
              <a:rPr lang="en-US" sz="1400" dirty="0">
                <a:sym typeface="Symbol" pitchFamily="18" charset="2"/>
              </a:rPr>
              <a:t></a:t>
            </a:r>
            <a:r>
              <a:rPr lang="en-US" sz="1400" dirty="0"/>
              <a:t> Shrink </a:t>
            </a:r>
            <a:r>
              <a:rPr lang="en-US" sz="1400" dirty="0">
                <a:sym typeface="Symbol" pitchFamily="18" charset="2"/>
              </a:rPr>
              <a:t></a:t>
            </a:r>
            <a:endParaRPr lang="en-US" sz="1400" dirty="0"/>
          </a:p>
          <a:p>
            <a:r>
              <a:rPr lang="en-US" sz="1400" dirty="0"/>
              <a:t>Annealing Oven Temp </a:t>
            </a:r>
            <a:r>
              <a:rPr lang="en-US" sz="1400" dirty="0">
                <a:sym typeface="Symbol" pitchFamily="18" charset="2"/>
              </a:rPr>
              <a:t></a:t>
            </a:r>
            <a:r>
              <a:rPr lang="en-US" sz="1400" dirty="0"/>
              <a:t> </a:t>
            </a:r>
            <a:r>
              <a:rPr lang="en-US" sz="1400" dirty="0">
                <a:sym typeface="Symbol" pitchFamily="18" charset="2"/>
              </a:rPr>
              <a:t></a:t>
            </a:r>
            <a:r>
              <a:rPr lang="en-US" sz="1400" dirty="0"/>
              <a:t> Shrink </a:t>
            </a:r>
            <a:r>
              <a:rPr lang="en-US" sz="1400" dirty="0">
                <a:sym typeface="Symbol" pitchFamily="18" charset="2"/>
              </a:rPr>
              <a:t></a:t>
            </a:r>
            <a:r>
              <a:rPr lang="en-US" sz="1400" dirty="0"/>
              <a:t> , Elongation </a:t>
            </a:r>
            <a:r>
              <a:rPr lang="en-US" sz="1400" dirty="0">
                <a:sym typeface="Symbol" pitchFamily="18" charset="2"/>
              </a:rPr>
              <a:t></a:t>
            </a:r>
            <a:endParaRPr lang="en-US" sz="1400" dirty="0"/>
          </a:p>
          <a:p>
            <a:r>
              <a:rPr lang="en-US" sz="1400" dirty="0"/>
              <a:t>Line Speed </a:t>
            </a:r>
            <a:r>
              <a:rPr lang="en-US" sz="1400" dirty="0">
                <a:sym typeface="Symbol" pitchFamily="18" charset="2"/>
              </a:rPr>
              <a:t></a:t>
            </a:r>
            <a:r>
              <a:rPr lang="en-US" sz="1400" dirty="0"/>
              <a:t> </a:t>
            </a:r>
            <a:r>
              <a:rPr lang="en-US" sz="1400" dirty="0">
                <a:sym typeface="Symbol" pitchFamily="18" charset="2"/>
              </a:rPr>
              <a:t></a:t>
            </a:r>
            <a:r>
              <a:rPr lang="en-US" sz="1400" dirty="0"/>
              <a:t> Elongation </a:t>
            </a:r>
            <a:r>
              <a:rPr lang="en-US" sz="1400" dirty="0">
                <a:sym typeface="Symbol" pitchFamily="18" charset="2"/>
              </a:rPr>
              <a:t></a:t>
            </a:r>
            <a:endParaRPr lang="en-US" sz="1400" dirty="0"/>
          </a:p>
          <a:p>
            <a:r>
              <a:rPr lang="en-US" sz="1400" dirty="0"/>
              <a:t>Draw Oven Blower Speed greatly effects shrink variation</a:t>
            </a:r>
          </a:p>
          <a:p>
            <a:r>
              <a:rPr lang="en-US" sz="1400" dirty="0"/>
              <a:t>No significant effect demonstrated for air gap</a:t>
            </a:r>
          </a:p>
        </p:txBody>
      </p:sp>
    </p:spTree>
    <p:extLst>
      <p:ext uri="{BB962C8B-B14F-4D97-AF65-F5344CB8AC3E}">
        <p14:creationId xmlns:p14="http://schemas.microsoft.com/office/powerpoint/2010/main" val="1335275563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3" name="Oval 3"/>
          <p:cNvSpPr>
            <a:spLocks noChangeArrowheads="1"/>
          </p:cNvSpPr>
          <p:nvPr/>
        </p:nvSpPr>
        <p:spPr bwMode="auto">
          <a:xfrm>
            <a:off x="5195888" y="1865710"/>
            <a:ext cx="207962" cy="15120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3684" name="Oval 4"/>
          <p:cNvSpPr>
            <a:spLocks noChangeArrowheads="1"/>
          </p:cNvSpPr>
          <p:nvPr/>
        </p:nvSpPr>
        <p:spPr bwMode="auto">
          <a:xfrm>
            <a:off x="5195888" y="2722960"/>
            <a:ext cx="207962" cy="15120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3685" name="Oval 5"/>
          <p:cNvSpPr>
            <a:spLocks noChangeArrowheads="1"/>
          </p:cNvSpPr>
          <p:nvPr/>
        </p:nvSpPr>
        <p:spPr bwMode="auto">
          <a:xfrm>
            <a:off x="6442076" y="1865710"/>
            <a:ext cx="207963" cy="15120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3686" name="Oval 6"/>
          <p:cNvSpPr>
            <a:spLocks noChangeArrowheads="1"/>
          </p:cNvSpPr>
          <p:nvPr/>
        </p:nvSpPr>
        <p:spPr bwMode="auto">
          <a:xfrm>
            <a:off x="6442076" y="2722960"/>
            <a:ext cx="207963" cy="15120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3687" name="Oval 7"/>
          <p:cNvSpPr>
            <a:spLocks noChangeArrowheads="1"/>
          </p:cNvSpPr>
          <p:nvPr/>
        </p:nvSpPr>
        <p:spPr bwMode="auto">
          <a:xfrm>
            <a:off x="5818188" y="2269332"/>
            <a:ext cx="207962" cy="15121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3688" name="Oval 8"/>
          <p:cNvSpPr>
            <a:spLocks noChangeArrowheads="1"/>
          </p:cNvSpPr>
          <p:nvPr/>
        </p:nvSpPr>
        <p:spPr bwMode="auto">
          <a:xfrm>
            <a:off x="5818188" y="3076575"/>
            <a:ext cx="207962" cy="15121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3689" name="Oval 9"/>
          <p:cNvSpPr>
            <a:spLocks noChangeArrowheads="1"/>
          </p:cNvSpPr>
          <p:nvPr/>
        </p:nvSpPr>
        <p:spPr bwMode="auto">
          <a:xfrm>
            <a:off x="4572001" y="2269332"/>
            <a:ext cx="207963" cy="15121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3690" name="Oval 10"/>
          <p:cNvSpPr>
            <a:spLocks noChangeArrowheads="1"/>
          </p:cNvSpPr>
          <p:nvPr/>
        </p:nvSpPr>
        <p:spPr bwMode="auto">
          <a:xfrm>
            <a:off x="6996113" y="2269332"/>
            <a:ext cx="207962" cy="15121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3691" name="Oval 11"/>
          <p:cNvSpPr>
            <a:spLocks noChangeArrowheads="1"/>
          </p:cNvSpPr>
          <p:nvPr/>
        </p:nvSpPr>
        <p:spPr bwMode="auto">
          <a:xfrm>
            <a:off x="5818188" y="1462088"/>
            <a:ext cx="207962" cy="15121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3692" name="Line 12"/>
          <p:cNvSpPr>
            <a:spLocks noChangeShapeType="1"/>
          </p:cNvSpPr>
          <p:nvPr/>
        </p:nvSpPr>
        <p:spPr bwMode="auto">
          <a:xfrm>
            <a:off x="5264150" y="2066925"/>
            <a:ext cx="0" cy="6060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3693" name="Line 13"/>
          <p:cNvSpPr>
            <a:spLocks noChangeShapeType="1"/>
          </p:cNvSpPr>
          <p:nvPr/>
        </p:nvSpPr>
        <p:spPr bwMode="auto">
          <a:xfrm>
            <a:off x="6580188" y="2066925"/>
            <a:ext cx="0" cy="6060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3694" name="Line 14"/>
          <p:cNvSpPr>
            <a:spLocks noChangeShapeType="1"/>
          </p:cNvSpPr>
          <p:nvPr/>
        </p:nvSpPr>
        <p:spPr bwMode="auto">
          <a:xfrm>
            <a:off x="5472113" y="2772966"/>
            <a:ext cx="901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3695" name="Line 15"/>
          <p:cNvSpPr>
            <a:spLocks noChangeShapeType="1"/>
          </p:cNvSpPr>
          <p:nvPr/>
        </p:nvSpPr>
        <p:spPr bwMode="auto">
          <a:xfrm>
            <a:off x="5472113" y="1915716"/>
            <a:ext cx="901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3696" name="Line 16"/>
          <p:cNvSpPr>
            <a:spLocks noChangeShapeType="1"/>
          </p:cNvSpPr>
          <p:nvPr/>
        </p:nvSpPr>
        <p:spPr bwMode="auto">
          <a:xfrm>
            <a:off x="6165850" y="2319338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3697" name="Line 17"/>
          <p:cNvSpPr>
            <a:spLocks noChangeShapeType="1"/>
          </p:cNvSpPr>
          <p:nvPr/>
        </p:nvSpPr>
        <p:spPr bwMode="auto">
          <a:xfrm>
            <a:off x="4918075" y="2319338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3698" name="Line 18"/>
          <p:cNvSpPr>
            <a:spLocks noChangeShapeType="1"/>
          </p:cNvSpPr>
          <p:nvPr/>
        </p:nvSpPr>
        <p:spPr bwMode="auto">
          <a:xfrm>
            <a:off x="5957888" y="2470548"/>
            <a:ext cx="0" cy="5548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3699" name="Line 19"/>
          <p:cNvSpPr>
            <a:spLocks noChangeShapeType="1"/>
          </p:cNvSpPr>
          <p:nvPr/>
        </p:nvSpPr>
        <p:spPr bwMode="auto">
          <a:xfrm>
            <a:off x="5957888" y="1664494"/>
            <a:ext cx="0" cy="5548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3700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Improve Phase</a:t>
            </a:r>
          </a:p>
        </p:txBody>
      </p:sp>
    </p:spTree>
    <p:extLst>
      <p:ext uri="{BB962C8B-B14F-4D97-AF65-F5344CB8AC3E}">
        <p14:creationId xmlns:p14="http://schemas.microsoft.com/office/powerpoint/2010/main" val="155446706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DOE</a:t>
            </a:r>
          </a:p>
        </p:txBody>
      </p:sp>
      <p:sp>
        <p:nvSpPr>
          <p:cNvPr id="128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The team decided to try to improve performance with a Designed Experiment.</a:t>
            </a:r>
          </a:p>
          <a:p>
            <a:r>
              <a:rPr lang="en-US" sz="1600" dirty="0"/>
              <a:t>We employed a 2</a:t>
            </a:r>
            <a:r>
              <a:rPr lang="en-US" sz="1600" baseline="30000" dirty="0"/>
              <a:t>5-1</a:t>
            </a:r>
            <a:r>
              <a:rPr lang="en-US" sz="1600" dirty="0"/>
              <a:t> fractional factorial design with one center run.</a:t>
            </a:r>
          </a:p>
          <a:p>
            <a:r>
              <a:rPr lang="en-US" sz="1600" dirty="0"/>
              <a:t>Six subsamples were evaluated per run.</a:t>
            </a:r>
          </a:p>
          <a:p>
            <a:r>
              <a:rPr lang="en-US" sz="1600" dirty="0"/>
              <a:t>The lab evaluated Shrink, Elongation, Denier, Tensile, Width and Modulus.</a:t>
            </a:r>
          </a:p>
        </p:txBody>
      </p:sp>
    </p:spTree>
    <p:extLst>
      <p:ext uri="{BB962C8B-B14F-4D97-AF65-F5344CB8AC3E}">
        <p14:creationId xmlns:p14="http://schemas.microsoft.com/office/powerpoint/2010/main" val="2462353435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Overview</a:t>
            </a:r>
          </a:p>
        </p:txBody>
      </p:sp>
      <p:sp>
        <p:nvSpPr>
          <p:cNvPr id="1158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Line 12 has both high shrink and low output since the installation of the new draw oven.  The new oven replaced hot cans.</a:t>
            </a:r>
          </a:p>
          <a:p>
            <a:pPr marL="742950" lvl="1" indent="-285750"/>
            <a:endParaRPr lang="en-US"/>
          </a:p>
          <a:p>
            <a:r>
              <a:rPr lang="en-US"/>
              <a:t>Currently approximately 48% of all lab checks are inside the specification range of 1.3% to 3.3%.  Line 12 had 97.7% of all checks in spec in January.  </a:t>
            </a:r>
          </a:p>
          <a:p>
            <a:pPr marL="742950" lvl="1" indent="-285750"/>
            <a:endParaRPr lang="en-US"/>
          </a:p>
          <a:p>
            <a:r>
              <a:rPr lang="en-US"/>
              <a:t>Currently the line speed is 850 feet per minute.  Engineering estimates that 970 feet per minute are required to meet plan.</a:t>
            </a:r>
          </a:p>
        </p:txBody>
      </p:sp>
    </p:spTree>
    <p:extLst>
      <p:ext uri="{BB962C8B-B14F-4D97-AF65-F5344CB8AC3E}">
        <p14:creationId xmlns:p14="http://schemas.microsoft.com/office/powerpoint/2010/main" val="4284523734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The Experiment</a:t>
            </a:r>
          </a:p>
        </p:txBody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2</a:t>
            </a:r>
            <a:r>
              <a:rPr lang="en-US" baseline="30000"/>
              <a:t>5-1</a:t>
            </a:r>
            <a:r>
              <a:rPr lang="en-US"/>
              <a:t> Factorial Experiment - 17 Test Runs</a:t>
            </a:r>
          </a:p>
          <a:p>
            <a:pPr marL="742950" lvl="1" indent="-285750"/>
            <a:r>
              <a:rPr lang="en-US"/>
              <a:t>Draw Oven Temperature (187 - 217)</a:t>
            </a:r>
          </a:p>
          <a:p>
            <a:pPr marL="742950" lvl="1" indent="-285750"/>
            <a:r>
              <a:rPr lang="en-US"/>
              <a:t>Annealing Oven Temperature (192 - 222)</a:t>
            </a:r>
          </a:p>
          <a:p>
            <a:pPr marL="742950" lvl="1" indent="-285750"/>
            <a:r>
              <a:rPr lang="en-US"/>
              <a:t>Air Gap (0.75 - 1.25)</a:t>
            </a:r>
          </a:p>
          <a:p>
            <a:pPr marL="742950" lvl="1" indent="-285750"/>
            <a:r>
              <a:rPr lang="en-US"/>
              <a:t>Tension - Nip vs First Quad (3 - 7)</a:t>
            </a:r>
          </a:p>
          <a:p>
            <a:pPr marL="742950" lvl="1" indent="-285750"/>
            <a:r>
              <a:rPr lang="en-US"/>
              <a:t>Melt Temperature (215 - 245) - Tied to Melt Pressure</a:t>
            </a:r>
          </a:p>
          <a:p>
            <a:endParaRPr lang="en-US"/>
          </a:p>
          <a:p>
            <a:r>
              <a:rPr lang="en-US"/>
              <a:t>Test Ran for 13 Hours</a:t>
            </a:r>
          </a:p>
        </p:txBody>
      </p:sp>
    </p:spTree>
    <p:extLst>
      <p:ext uri="{BB962C8B-B14F-4D97-AF65-F5344CB8AC3E}">
        <p14:creationId xmlns:p14="http://schemas.microsoft.com/office/powerpoint/2010/main" val="3160255533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Significant Effects - Shrink</a:t>
            </a:r>
          </a:p>
        </p:txBody>
      </p:sp>
      <p:pic>
        <p:nvPicPr>
          <p:cNvPr id="117555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123950"/>
            <a:ext cx="4944165" cy="3191321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17555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0" y="1042988"/>
            <a:ext cx="3505200" cy="3614737"/>
          </a:xfrm>
          <a:noFill/>
          <a:ln/>
        </p:spPr>
        <p:txBody>
          <a:bodyPr/>
          <a:lstStyle/>
          <a:p>
            <a:r>
              <a:rPr lang="en-US" sz="1400" dirty="0"/>
              <a:t>Draw Oven Temperature - Negative Relationship</a:t>
            </a:r>
          </a:p>
          <a:p>
            <a:r>
              <a:rPr lang="en-US" sz="1400" dirty="0"/>
              <a:t>Melt Temperature - Negative Relationship</a:t>
            </a:r>
          </a:p>
          <a:p>
            <a:r>
              <a:rPr lang="en-US" sz="1400" dirty="0"/>
              <a:t>Annealing Oven Temperature - Negative Relationship</a:t>
            </a:r>
          </a:p>
          <a:p>
            <a:r>
              <a:rPr lang="en-US" sz="1400" dirty="0"/>
              <a:t>Draw Oven x Annealing Oven Interaction</a:t>
            </a:r>
          </a:p>
          <a:p>
            <a:r>
              <a:rPr lang="en-US" sz="1400" dirty="0"/>
              <a:t>Draw Oven x Air Gap Interaction</a:t>
            </a:r>
          </a:p>
        </p:txBody>
      </p:sp>
    </p:spTree>
    <p:extLst>
      <p:ext uri="{BB962C8B-B14F-4D97-AF65-F5344CB8AC3E}">
        <p14:creationId xmlns:p14="http://schemas.microsoft.com/office/powerpoint/2010/main" val="192952599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1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Shrink – Main Effects</a:t>
            </a:r>
          </a:p>
        </p:txBody>
      </p:sp>
      <p:pic>
        <p:nvPicPr>
          <p:cNvPr id="1287176" name="Picture 8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882"/>
          <a:stretch/>
        </p:blipFill>
        <p:spPr>
          <a:xfrm>
            <a:off x="1905000" y="1657350"/>
            <a:ext cx="5737660" cy="2565548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87177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320675" y="971549"/>
            <a:ext cx="8407400" cy="3457575"/>
          </a:xfrm>
        </p:spPr>
        <p:txBody>
          <a:bodyPr/>
          <a:lstStyle/>
          <a:p>
            <a:r>
              <a:rPr lang="en-US" sz="1400" dirty="0"/>
              <a:t>Increasing Draw Oven temperature decreases shrink.</a:t>
            </a:r>
          </a:p>
          <a:p>
            <a:r>
              <a:rPr lang="en-US" sz="1400" dirty="0"/>
              <a:t>Annealing Oven temperature and Melt Temperature are also significant.</a:t>
            </a:r>
          </a:p>
        </p:txBody>
      </p:sp>
    </p:spTree>
    <p:extLst>
      <p:ext uri="{BB962C8B-B14F-4D97-AF65-F5344CB8AC3E}">
        <p14:creationId xmlns:p14="http://schemas.microsoft.com/office/powerpoint/2010/main" val="2967333627"/>
      </p:ext>
    </p:extLst>
  </p:cSld>
  <p:clrMapOvr>
    <a:masterClrMapping/>
  </p:clrMapOvr>
  <p:transition>
    <p:pull dir="l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 Oven – Annealing Oven Interaction</a:t>
            </a:r>
          </a:p>
        </p:txBody>
      </p:sp>
      <p:pic>
        <p:nvPicPr>
          <p:cNvPr id="128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1504950"/>
            <a:ext cx="5029200" cy="2738438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89222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320675" y="971549"/>
            <a:ext cx="8407400" cy="3438525"/>
          </a:xfrm>
        </p:spPr>
        <p:txBody>
          <a:bodyPr/>
          <a:lstStyle/>
          <a:p>
            <a:r>
              <a:rPr lang="en-US" sz="1400" dirty="0"/>
              <a:t>If the Draw Oven Temperature is high, the Annealing Oven temperature does not effect shrink.</a:t>
            </a:r>
          </a:p>
        </p:txBody>
      </p:sp>
    </p:spTree>
    <p:extLst>
      <p:ext uri="{BB962C8B-B14F-4D97-AF65-F5344CB8AC3E}">
        <p14:creationId xmlns:p14="http://schemas.microsoft.com/office/powerpoint/2010/main" val="1692313516"/>
      </p:ext>
    </p:extLst>
  </p:cSld>
  <p:clrMapOvr>
    <a:masterClrMapping/>
  </p:clrMapOvr>
  <p:transition>
    <p:pull dir="l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33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 Oven – Air Gap Interaction</a:t>
            </a:r>
          </a:p>
        </p:txBody>
      </p:sp>
      <p:pic>
        <p:nvPicPr>
          <p:cNvPr id="1293320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599" y="1428750"/>
            <a:ext cx="5317831" cy="2895600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93321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311700" y="971550"/>
            <a:ext cx="8520600" cy="3597325"/>
          </a:xfrm>
        </p:spPr>
        <p:txBody>
          <a:bodyPr/>
          <a:lstStyle/>
          <a:p>
            <a:r>
              <a:rPr lang="en-US" sz="1400" dirty="0"/>
              <a:t>The Draw Oven Effect is different with different Air Gaps.</a:t>
            </a:r>
          </a:p>
        </p:txBody>
      </p:sp>
    </p:spTree>
    <p:extLst>
      <p:ext uri="{BB962C8B-B14F-4D97-AF65-F5344CB8AC3E}">
        <p14:creationId xmlns:p14="http://schemas.microsoft.com/office/powerpoint/2010/main" val="1743466420"/>
      </p:ext>
    </p:extLst>
  </p:cSld>
  <p:clrMapOvr>
    <a:masterClrMapping/>
  </p:clrMapOvr>
  <p:transition>
    <p:pull dir="l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Significant Effects - Elongation</a:t>
            </a:r>
          </a:p>
        </p:txBody>
      </p:sp>
      <p:pic>
        <p:nvPicPr>
          <p:cNvPr id="117658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276350"/>
            <a:ext cx="4944165" cy="3209524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17657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0" y="1276350"/>
            <a:ext cx="3746500" cy="3381375"/>
          </a:xfrm>
          <a:noFill/>
          <a:ln/>
        </p:spPr>
        <p:txBody>
          <a:bodyPr/>
          <a:lstStyle/>
          <a:p>
            <a:r>
              <a:rPr lang="en-US" sz="1400" dirty="0"/>
              <a:t>Draw Oven Temperature - Pos. Relationship</a:t>
            </a:r>
          </a:p>
          <a:p>
            <a:r>
              <a:rPr lang="en-US" sz="1400" dirty="0"/>
              <a:t>Air Gap - Positive Relationship</a:t>
            </a:r>
          </a:p>
          <a:p>
            <a:r>
              <a:rPr lang="en-US" sz="1400" dirty="0"/>
              <a:t>Melt Temperature - Negative Relationship</a:t>
            </a:r>
          </a:p>
          <a:p>
            <a:r>
              <a:rPr lang="en-US" sz="1400" dirty="0"/>
              <a:t>Tension - Negative Relationship</a:t>
            </a:r>
          </a:p>
          <a:p>
            <a:r>
              <a:rPr lang="en-US" sz="1400" dirty="0"/>
              <a:t>Draw Oven x Air Gap Interaction</a:t>
            </a:r>
          </a:p>
          <a:p>
            <a:r>
              <a:rPr lang="en-US" sz="1400" dirty="0"/>
              <a:t>Draw Oven x Annealing Oven</a:t>
            </a:r>
          </a:p>
          <a:p>
            <a:r>
              <a:rPr lang="en-US" sz="1400" dirty="0"/>
              <a:t>Draw Oven x Melt Temperature</a:t>
            </a:r>
          </a:p>
          <a:p>
            <a:r>
              <a:rPr lang="en-US" sz="1400" dirty="0"/>
              <a:t>Annealing Oven x Tension</a:t>
            </a:r>
          </a:p>
        </p:txBody>
      </p:sp>
    </p:spTree>
    <p:extLst>
      <p:ext uri="{BB962C8B-B14F-4D97-AF65-F5344CB8AC3E}">
        <p14:creationId xmlns:p14="http://schemas.microsoft.com/office/powerpoint/2010/main" val="1283616311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Elongation – Main Effects</a:t>
            </a:r>
          </a:p>
        </p:txBody>
      </p:sp>
      <p:pic>
        <p:nvPicPr>
          <p:cNvPr id="129638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53940" y="1123950"/>
            <a:ext cx="5737660" cy="3124200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9639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320675" y="1047750"/>
            <a:ext cx="2727325" cy="3257550"/>
          </a:xfrm>
        </p:spPr>
        <p:txBody>
          <a:bodyPr/>
          <a:lstStyle/>
          <a:p>
            <a:r>
              <a:rPr lang="en-US" sz="1400" dirty="0"/>
              <a:t>Draw Oven Temperature is the most significant main effect for Elongation.  This effect is opposite of the Shrink Effect.</a:t>
            </a:r>
          </a:p>
          <a:p>
            <a:r>
              <a:rPr lang="en-US" sz="1400" dirty="0"/>
              <a:t>An increase in Melt Temperature reduces both shrink AND elongation.</a:t>
            </a:r>
          </a:p>
          <a:p>
            <a:r>
              <a:rPr lang="en-US" sz="1400" dirty="0"/>
              <a:t>Air Gap and Q1 Tension effect only Elongation.</a:t>
            </a:r>
          </a:p>
        </p:txBody>
      </p:sp>
    </p:spTree>
    <p:extLst>
      <p:ext uri="{BB962C8B-B14F-4D97-AF65-F5344CB8AC3E}">
        <p14:creationId xmlns:p14="http://schemas.microsoft.com/office/powerpoint/2010/main" val="1103373410"/>
      </p:ext>
    </p:extLst>
  </p:cSld>
  <p:clrMapOvr>
    <a:masterClrMapping/>
  </p:clrMapOvr>
  <p:transition>
    <p:pull dir="l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97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 Equations</a:t>
            </a:r>
          </a:p>
        </p:txBody>
      </p:sp>
      <p:pic>
        <p:nvPicPr>
          <p:cNvPr id="13097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571750"/>
            <a:ext cx="7772400" cy="666750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309703" name="Rectangle 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1400" dirty="0"/>
              <a:t>Prediction equations were created for all six physicals using multiple regression.</a:t>
            </a:r>
          </a:p>
          <a:p>
            <a:r>
              <a:rPr lang="en-US" sz="1400" dirty="0"/>
              <a:t>An optimal region was determined that simultaneously optimized all six physicals.</a:t>
            </a:r>
          </a:p>
          <a:p>
            <a:r>
              <a:rPr lang="en-US" sz="1400" dirty="0"/>
              <a:t>Line performance was also considered in optimal region selection.</a:t>
            </a:r>
          </a:p>
          <a:p>
            <a:r>
              <a:rPr lang="en-US" sz="1400" dirty="0"/>
              <a:t>Tests for curvature were not significant.</a:t>
            </a:r>
          </a:p>
        </p:txBody>
      </p:sp>
    </p:spTree>
    <p:extLst>
      <p:ext uri="{BB962C8B-B14F-4D97-AF65-F5344CB8AC3E}">
        <p14:creationId xmlns:p14="http://schemas.microsoft.com/office/powerpoint/2010/main" val="2606974732"/>
      </p:ext>
    </p:extLst>
  </p:cSld>
  <p:clrMapOvr>
    <a:masterClrMapping/>
  </p:clrMapOvr>
  <p:transition>
    <p:pull dir="lu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27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Curvature is not Significant</a:t>
            </a:r>
          </a:p>
        </p:txBody>
      </p:sp>
      <p:pic>
        <p:nvPicPr>
          <p:cNvPr id="131277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69936" y="995335"/>
            <a:ext cx="5973864" cy="3252815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2127159"/>
      </p:ext>
    </p:extLst>
  </p:cSld>
  <p:clrMapOvr>
    <a:masterClrMapping/>
  </p:clrMapOvr>
  <p:transition>
    <p:pull dir="lu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8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Residual Analysis – Shrink</a:t>
            </a:r>
          </a:p>
        </p:txBody>
      </p:sp>
      <p:pic>
        <p:nvPicPr>
          <p:cNvPr id="130048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1657350"/>
            <a:ext cx="5029200" cy="2738438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300487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320675" y="971549"/>
            <a:ext cx="8407400" cy="3305175"/>
          </a:xfrm>
        </p:spPr>
        <p:txBody>
          <a:bodyPr/>
          <a:lstStyle/>
          <a:p>
            <a:r>
              <a:rPr lang="en-US" sz="1400" dirty="0"/>
              <a:t>There are no major violations of assumptions for the fitted Shrink model.</a:t>
            </a:r>
          </a:p>
          <a:p>
            <a:r>
              <a:rPr lang="en-US" sz="1400" dirty="0"/>
              <a:t>Residual Analysis was performed for all six physicals.</a:t>
            </a:r>
          </a:p>
        </p:txBody>
      </p:sp>
    </p:spTree>
    <p:extLst>
      <p:ext uri="{BB962C8B-B14F-4D97-AF65-F5344CB8AC3E}">
        <p14:creationId xmlns:p14="http://schemas.microsoft.com/office/powerpoint/2010/main" val="1989353409"/>
      </p:ext>
    </p:extLst>
  </p:cSld>
  <p:clrMapOvr>
    <a:masterClrMapping/>
  </p:clrMapOvr>
  <p:transition>
    <p:pull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</a:t>
            </a:r>
          </a:p>
        </p:txBody>
      </p:sp>
      <p:sp>
        <p:nvSpPr>
          <p:cNvPr id="115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 goals are fewer hold doffs, fewer rejected ends and increased pounds per day.</a:t>
            </a:r>
          </a:p>
          <a:p>
            <a:endParaRPr lang="en-US"/>
          </a:p>
          <a:p>
            <a:r>
              <a:rPr lang="en-US"/>
              <a:t>We hope to return to the previous level of performance on Line 12.</a:t>
            </a:r>
          </a:p>
          <a:p>
            <a:pPr marL="742950" lvl="1" indent="-285750"/>
            <a:r>
              <a:rPr lang="en-US"/>
              <a:t>97.7% First Quality</a:t>
            </a:r>
          </a:p>
          <a:p>
            <a:pPr marL="742950" lvl="1" indent="-285750"/>
            <a:r>
              <a:rPr lang="en-US"/>
              <a:t>970 Feet per Minute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90819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Next Steps</a:t>
            </a:r>
          </a:p>
        </p:txBody>
      </p:sp>
      <p:sp>
        <p:nvSpPr>
          <p:cNvPr id="1177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Set Optimal Settings and Evaluate Long Term</a:t>
            </a:r>
          </a:p>
          <a:p>
            <a:r>
              <a:rPr lang="en-US" dirty="0"/>
              <a:t>Fix Operating Parameters throughout Evaluation</a:t>
            </a:r>
          </a:p>
          <a:p>
            <a:r>
              <a:rPr lang="en-US" dirty="0"/>
              <a:t>Seek Corrective Actions without Changing Operating Parameters </a:t>
            </a:r>
          </a:p>
          <a:p>
            <a:r>
              <a:rPr lang="en-US" dirty="0"/>
              <a:t>Experiment with Faster Line Speeds </a:t>
            </a:r>
          </a:p>
        </p:txBody>
      </p:sp>
    </p:spTree>
    <p:extLst>
      <p:ext uri="{BB962C8B-B14F-4D97-AF65-F5344CB8AC3E}">
        <p14:creationId xmlns:p14="http://schemas.microsoft.com/office/powerpoint/2010/main" val="4148414190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7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Phase</a:t>
            </a:r>
          </a:p>
        </p:txBody>
      </p:sp>
      <p:pic>
        <p:nvPicPr>
          <p:cNvPr id="122470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0"/>
            <a:ext cx="5996472" cy="4171950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258358981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482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Plan</a:t>
            </a:r>
          </a:p>
        </p:txBody>
      </p:sp>
      <p:pic>
        <p:nvPicPr>
          <p:cNvPr id="13148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0575" y="1042987"/>
            <a:ext cx="7467600" cy="3614738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217118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0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Downgrade Reasons by Specification</a:t>
            </a:r>
          </a:p>
        </p:txBody>
      </p:sp>
      <p:pic>
        <p:nvPicPr>
          <p:cNvPr id="1241096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4889" y="1042987"/>
            <a:ext cx="7038975" cy="3614738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0520819"/>
      </p:ext>
    </p:extLst>
  </p:cSld>
  <p:clrMapOvr>
    <a:masterClrMapping/>
  </p:clrMapOvr>
  <p:transition>
    <p:pull dir="lu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133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Control Chart – April</a:t>
            </a:r>
          </a:p>
        </p:txBody>
      </p:sp>
      <p:pic>
        <p:nvPicPr>
          <p:cNvPr id="125133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2600" y="1276350"/>
            <a:ext cx="5562600" cy="3028878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5133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320675" y="895350"/>
            <a:ext cx="8407400" cy="3524250"/>
          </a:xfrm>
        </p:spPr>
        <p:txBody>
          <a:bodyPr/>
          <a:lstStyle/>
          <a:p>
            <a:r>
              <a:rPr lang="en-US" sz="1400" dirty="0"/>
              <a:t>Line 12 is back in control – well within the upper spec limit of 3.3.</a:t>
            </a:r>
          </a:p>
        </p:txBody>
      </p:sp>
    </p:spTree>
    <p:extLst>
      <p:ext uri="{BB962C8B-B14F-4D97-AF65-F5344CB8AC3E}">
        <p14:creationId xmlns:p14="http://schemas.microsoft.com/office/powerpoint/2010/main" val="1039546066"/>
      </p:ext>
    </p:extLst>
  </p:cSld>
  <p:clrMapOvr>
    <a:masterClrMapping/>
  </p:clrMapOvr>
  <p:transition>
    <p:pull dir="lu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54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Capability (Averages)– April</a:t>
            </a:r>
          </a:p>
        </p:txBody>
      </p:sp>
      <p:pic>
        <p:nvPicPr>
          <p:cNvPr id="12554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1047750"/>
            <a:ext cx="6017546" cy="3276600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9545252"/>
      </p:ext>
    </p:extLst>
  </p:cSld>
  <p:clrMapOvr>
    <a:masterClrMapping/>
  </p:clrMapOvr>
  <p:transition>
    <p:pull dir="lu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5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Shrink Yield</a:t>
            </a:r>
          </a:p>
        </p:txBody>
      </p:sp>
      <p:pic>
        <p:nvPicPr>
          <p:cNvPr id="126566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063" y="1152525"/>
            <a:ext cx="4989873" cy="3416300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1265670" name="Picture 6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16500" y="1790700"/>
            <a:ext cx="4127500" cy="2119313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0780809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 Speed</a:t>
            </a:r>
          </a:p>
        </p:txBody>
      </p:sp>
      <p:sp>
        <p:nvSpPr>
          <p:cNvPr id="128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results show that we can run at lower temperatures and produce yarn in spec while decreasing the melt density of the extrudate – thereby increasing the outputs.</a:t>
            </a:r>
          </a:p>
          <a:p>
            <a:endParaRPr lang="en-US"/>
          </a:p>
          <a:p>
            <a:r>
              <a:rPr lang="en-US"/>
              <a:t>Potential added output – 400,000 lbs / year.</a:t>
            </a:r>
          </a:p>
        </p:txBody>
      </p:sp>
    </p:spTree>
    <p:extLst>
      <p:ext uri="{BB962C8B-B14F-4D97-AF65-F5344CB8AC3E}">
        <p14:creationId xmlns:p14="http://schemas.microsoft.com/office/powerpoint/2010/main" val="274791749"/>
      </p:ext>
    </p:extLst>
  </p:cSld>
  <p:clrMapOvr>
    <a:masterClrMapping/>
  </p:clrMapOvr>
  <p:transition>
    <p:pull dir="lu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82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Savings</a:t>
            </a:r>
          </a:p>
        </p:txBody>
      </p:sp>
      <p:pic>
        <p:nvPicPr>
          <p:cNvPr id="124826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08150" y="1922860"/>
            <a:ext cx="5632450" cy="2349103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248265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320675" y="971549"/>
            <a:ext cx="8407400" cy="3400425"/>
          </a:xfrm>
        </p:spPr>
        <p:txBody>
          <a:bodyPr/>
          <a:lstStyle/>
          <a:p>
            <a:r>
              <a:rPr lang="en-US" sz="1400" dirty="0"/>
              <a:t>Savings was estimated at $32,831 per month.</a:t>
            </a:r>
          </a:p>
          <a:p>
            <a:r>
              <a:rPr lang="en-US" sz="1400" dirty="0"/>
              <a:t>April was even better, so the goal of $1000 cost avoidance per day was easily met.</a:t>
            </a:r>
          </a:p>
        </p:txBody>
      </p:sp>
    </p:spTree>
    <p:extLst>
      <p:ext uri="{BB962C8B-B14F-4D97-AF65-F5344CB8AC3E}">
        <p14:creationId xmlns:p14="http://schemas.microsoft.com/office/powerpoint/2010/main" val="1958508947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Postscript</a:t>
            </a:r>
          </a:p>
        </p:txBody>
      </p:sp>
      <p:sp>
        <p:nvSpPr>
          <p:cNvPr id="131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dirty="0"/>
              <a:t>This was the end of that project.</a:t>
            </a:r>
          </a:p>
          <a:p>
            <a:pPr marL="457200" indent="-457200"/>
            <a:r>
              <a:rPr lang="en-US" dirty="0"/>
              <a:t>However there were still two more issues.</a:t>
            </a:r>
          </a:p>
          <a:p>
            <a:pPr marL="457200" indent="-457200"/>
            <a:endParaRPr lang="en-US" dirty="0"/>
          </a:p>
          <a:p>
            <a:pPr marL="914400" lvl="1" indent="-457200">
              <a:buFont typeface="Wingdings" pitchFamily="2" charset="2"/>
              <a:buAutoNum type="arabicPeriod"/>
            </a:pPr>
            <a:r>
              <a:rPr lang="en-US" dirty="0" smtClean="0"/>
              <a:t>XYZ Plant </a:t>
            </a:r>
            <a:r>
              <a:rPr lang="en-US" dirty="0"/>
              <a:t>(the customer) still thought that the Chattanooga yarn had high shrink.</a:t>
            </a:r>
          </a:p>
          <a:p>
            <a:pPr marL="914400" lvl="1" indent="-457200">
              <a:buFont typeface="Wingdings" pitchFamily="2" charset="2"/>
              <a:buAutoNum type="arabicPeriod"/>
            </a:pPr>
            <a:r>
              <a:rPr lang="en-US" dirty="0"/>
              <a:t>Now that the line was running better, we wanted even more speed.</a:t>
            </a:r>
          </a:p>
        </p:txBody>
      </p:sp>
    </p:spTree>
    <p:extLst>
      <p:ext uri="{BB962C8B-B14F-4D97-AF65-F5344CB8AC3E}">
        <p14:creationId xmlns:p14="http://schemas.microsoft.com/office/powerpoint/2010/main" val="4131468482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Baseline, Goal and Savings</a:t>
            </a:r>
          </a:p>
        </p:txBody>
      </p:sp>
      <p:sp>
        <p:nvSpPr>
          <p:cNvPr id="116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Off Quality and Waste cost $0.515 per pound</a:t>
            </a:r>
          </a:p>
          <a:p>
            <a:r>
              <a:rPr lang="en-US"/>
              <a:t>Since the draw oven was installed, we have had 2774 pounds of burn-off and waste per day - $1429 per day.</a:t>
            </a:r>
          </a:p>
          <a:p>
            <a:r>
              <a:rPr lang="en-US"/>
              <a:t>Returning to the original quality level will avoid costs of over $1000 per day.</a:t>
            </a:r>
          </a:p>
        </p:txBody>
      </p:sp>
    </p:spTree>
    <p:extLst>
      <p:ext uri="{BB962C8B-B14F-4D97-AF65-F5344CB8AC3E}">
        <p14:creationId xmlns:p14="http://schemas.microsoft.com/office/powerpoint/2010/main" val="467344379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Interlab Studies</a:t>
            </a:r>
          </a:p>
        </p:txBody>
      </p:sp>
      <p:sp>
        <p:nvSpPr>
          <p:cNvPr id="131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Every quarter, the same packages of yarn were tested at each facility.  Not having calibrated standards, the best way to ensure accuracy, was to show that the labs agreed.</a:t>
            </a:r>
          </a:p>
          <a:p>
            <a:r>
              <a:rPr lang="en-US" dirty="0"/>
              <a:t>An audit of </a:t>
            </a:r>
            <a:r>
              <a:rPr lang="en-US" dirty="0" err="1"/>
              <a:t>interlab</a:t>
            </a:r>
            <a:r>
              <a:rPr lang="en-US" dirty="0"/>
              <a:t> studies showed a critical analysis flaw.</a:t>
            </a:r>
          </a:p>
          <a:p>
            <a:pPr lvl="1"/>
            <a:r>
              <a:rPr lang="en-US" dirty="0"/>
              <a:t>A homemade Excel program had an incorrect “IF” statement.  The program returned “No Statistical Difference” for ALL p-values.  The Lab Manager never plotted the data.</a:t>
            </a:r>
          </a:p>
          <a:p>
            <a:r>
              <a:rPr lang="en-US" dirty="0"/>
              <a:t>Upon reworking the data, a significant difference occurred way back in February of the previous year.</a:t>
            </a:r>
          </a:p>
          <a:p>
            <a:r>
              <a:rPr lang="en-US" dirty="0" smtClean="0"/>
              <a:t>XYZ Plant </a:t>
            </a:r>
            <a:r>
              <a:rPr lang="en-US" dirty="0"/>
              <a:t>actually had the problem!</a:t>
            </a:r>
          </a:p>
        </p:txBody>
      </p:sp>
    </p:spTree>
    <p:extLst>
      <p:ext uri="{BB962C8B-B14F-4D97-AF65-F5344CB8AC3E}">
        <p14:creationId xmlns:p14="http://schemas.microsoft.com/office/powerpoint/2010/main" val="3833416588"/>
      </p:ext>
    </p:extLst>
  </p:cSld>
  <p:clrMapOvr>
    <a:masterClrMapping/>
  </p:clrMapOvr>
  <p:transition>
    <p:pull dir="lu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472457" y="4663216"/>
            <a:ext cx="548700" cy="393600"/>
          </a:xfrm>
        </p:spPr>
        <p:txBody>
          <a:bodyPr/>
          <a:lstStyle/>
          <a:p>
            <a:fld id="{383284AE-F8C9-4169-8832-FD6327AF6ACC}" type="slidenum">
              <a:rPr lang="en-US"/>
              <a:pPr/>
              <a:t>51</a:t>
            </a:fld>
            <a:endParaRPr lang="en-US"/>
          </a:p>
        </p:txBody>
      </p:sp>
      <p:sp>
        <p:nvSpPr>
          <p:cNvPr id="132301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Solved</a:t>
            </a:r>
          </a:p>
        </p:txBody>
      </p:sp>
      <p:sp>
        <p:nvSpPr>
          <p:cNvPr id="132301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320675" y="938212"/>
            <a:ext cx="8407400" cy="3614738"/>
          </a:xfrm>
        </p:spPr>
        <p:txBody>
          <a:bodyPr/>
          <a:lstStyle/>
          <a:p>
            <a:r>
              <a:rPr lang="en-US" dirty="0"/>
              <a:t>A recalibration of the heat source brought the gages back in agreement.</a:t>
            </a:r>
          </a:p>
          <a:p>
            <a:r>
              <a:rPr lang="en-US" dirty="0"/>
              <a:t>Many </a:t>
            </a:r>
            <a:r>
              <a:rPr lang="en-US" dirty="0" smtClean="0"/>
              <a:t>XYZ Plant </a:t>
            </a:r>
            <a:r>
              <a:rPr lang="en-US" dirty="0"/>
              <a:t>processes had to be adjusted.</a:t>
            </a:r>
          </a:p>
        </p:txBody>
      </p:sp>
      <p:pic>
        <p:nvPicPr>
          <p:cNvPr id="1323020" name="Picture 1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8288" y="1690688"/>
            <a:ext cx="6088062" cy="3126581"/>
          </a:xfrm>
          <a:ln/>
        </p:spPr>
      </p:pic>
    </p:spTree>
    <p:extLst>
      <p:ext uri="{BB962C8B-B14F-4D97-AF65-F5344CB8AC3E}">
        <p14:creationId xmlns:p14="http://schemas.microsoft.com/office/powerpoint/2010/main" val="3798010680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0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Tampering</a:t>
            </a:r>
          </a:p>
        </p:txBody>
      </p:sp>
      <p:pic>
        <p:nvPicPr>
          <p:cNvPr id="133120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063" y="1152525"/>
            <a:ext cx="4989873" cy="3416300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1331207" name="Picture 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16500" y="1790700"/>
            <a:ext cx="4127500" cy="2119313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331210" name="Rectangle 10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047750"/>
            <a:ext cx="1676400" cy="3209925"/>
          </a:xfrm>
        </p:spPr>
        <p:txBody>
          <a:bodyPr/>
          <a:lstStyle/>
          <a:p>
            <a:r>
              <a:rPr lang="en-US" sz="1400" dirty="0"/>
              <a:t>In the desire for more pounds for Line 11, we continued to increase speeds.</a:t>
            </a:r>
          </a:p>
          <a:p>
            <a:r>
              <a:rPr lang="en-US" sz="1400" dirty="0"/>
              <a:t>This led to more variation and off-quality.</a:t>
            </a:r>
          </a:p>
        </p:txBody>
      </p:sp>
    </p:spTree>
    <p:extLst>
      <p:ext uri="{BB962C8B-B14F-4D97-AF65-F5344CB8AC3E}">
        <p14:creationId xmlns:p14="http://schemas.microsoft.com/office/powerpoint/2010/main" val="178475063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Equipment DOE</a:t>
            </a:r>
          </a:p>
        </p:txBody>
      </p:sp>
      <p:sp>
        <p:nvSpPr>
          <p:cNvPr id="133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675" y="1123949"/>
            <a:ext cx="8407400" cy="3343275"/>
          </a:xfrm>
        </p:spPr>
        <p:txBody>
          <a:bodyPr/>
          <a:lstStyle/>
          <a:p>
            <a:r>
              <a:rPr lang="en-US" sz="1400" dirty="0"/>
              <a:t>In December, we purchased a new screw and draw oven that would allow for increased line speeds.</a:t>
            </a:r>
          </a:p>
          <a:p>
            <a:endParaRPr lang="en-US" sz="1400" dirty="0"/>
          </a:p>
          <a:p>
            <a:r>
              <a:rPr lang="en-US" sz="1400" dirty="0"/>
              <a:t>We also ran another DOE.  This time to improve </a:t>
            </a:r>
            <a:r>
              <a:rPr lang="en-US" sz="1400" dirty="0" err="1"/>
              <a:t>runnability</a:t>
            </a:r>
            <a:r>
              <a:rPr lang="en-US" sz="1400" dirty="0"/>
              <a:t> conditions as well as to improve physicals.  The factors were the same, except tension was replaced by Draw Oven Blower Speed.</a:t>
            </a:r>
          </a:p>
          <a:p>
            <a:endParaRPr lang="en-US" sz="1400" dirty="0"/>
          </a:p>
          <a:p>
            <a:r>
              <a:rPr lang="en-US" sz="1400" dirty="0"/>
              <a:t>Once again we developed prediction equations and optimal settings.</a:t>
            </a:r>
          </a:p>
        </p:txBody>
      </p:sp>
    </p:spTree>
    <p:extLst>
      <p:ext uri="{BB962C8B-B14F-4D97-AF65-F5344CB8AC3E}">
        <p14:creationId xmlns:p14="http://schemas.microsoft.com/office/powerpoint/2010/main" val="4017706323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DOE Conclusions</a:t>
            </a:r>
          </a:p>
        </p:txBody>
      </p:sp>
      <p:sp>
        <p:nvSpPr>
          <p:cNvPr id="134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Can’t run high Draw Oven Temperature with High Blower Speed – the line falls.</a:t>
            </a:r>
          </a:p>
          <a:p>
            <a:r>
              <a:rPr lang="en-US"/>
              <a:t>Can’t run low Draw Oven Temperature with Low Blower Speed – Shrink is too high.</a:t>
            </a:r>
          </a:p>
          <a:p>
            <a:r>
              <a:rPr lang="en-US"/>
              <a:t>Low Blower Speed increases variability.</a:t>
            </a:r>
          </a:p>
          <a:p>
            <a:r>
              <a:rPr lang="en-US"/>
              <a:t>Wide Air Gap and Low Draw Oven Temperature helps runnability.</a:t>
            </a:r>
          </a:p>
        </p:txBody>
      </p:sp>
    </p:spTree>
    <p:extLst>
      <p:ext uri="{BB962C8B-B14F-4D97-AF65-F5344CB8AC3E}">
        <p14:creationId xmlns:p14="http://schemas.microsoft.com/office/powerpoint/2010/main" val="1764944159"/>
      </p:ext>
    </p:extLst>
  </p:cSld>
  <p:clrMapOvr>
    <a:masterClrMapping/>
  </p:clrMapOvr>
  <p:transition>
    <p:pull dir="lu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Performance Standard</a:t>
            </a:r>
          </a:p>
        </p:txBody>
      </p:sp>
      <p:pic>
        <p:nvPicPr>
          <p:cNvPr id="1337354" name="Picture 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145" y="1152525"/>
            <a:ext cx="4987710" cy="3416300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337352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152525"/>
            <a:ext cx="1676400" cy="3416300"/>
          </a:xfrm>
        </p:spPr>
        <p:txBody>
          <a:bodyPr/>
          <a:lstStyle/>
          <a:p>
            <a:r>
              <a:rPr lang="en-US" sz="1400" dirty="0"/>
              <a:t>With the new equipment and the new DOE, we virtually eliminated shrink as a downgrade reason.</a:t>
            </a:r>
          </a:p>
        </p:txBody>
      </p:sp>
      <p:pic>
        <p:nvPicPr>
          <p:cNvPr id="1337356" name="Picture 1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16500" y="1789113"/>
            <a:ext cx="4127500" cy="2120900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8144912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Control Plan</a:t>
            </a:r>
          </a:p>
        </p:txBody>
      </p:sp>
      <p:sp>
        <p:nvSpPr>
          <p:cNvPr id="134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control plan remained largely unchanged, except for process settings.</a:t>
            </a:r>
          </a:p>
          <a:p>
            <a:endParaRPr lang="en-US"/>
          </a:p>
          <a:p>
            <a:r>
              <a:rPr lang="en-US"/>
              <a:t>One additional improvement was making process change decisions based on SPC rather than out-of-specification conditions.</a:t>
            </a:r>
          </a:p>
          <a:p>
            <a:endParaRPr lang="en-US"/>
          </a:p>
          <a:p>
            <a:r>
              <a:rPr lang="en-US"/>
              <a:t>I-MR-R charts had always been in use for Denier, Shrink and Elongation.  Now the SOP was changed to mandate changes ONLY when the chart predicted them, not based on out-of-spec conditions.</a:t>
            </a:r>
          </a:p>
        </p:txBody>
      </p:sp>
    </p:spTree>
    <p:extLst>
      <p:ext uri="{BB962C8B-B14F-4D97-AF65-F5344CB8AC3E}">
        <p14:creationId xmlns:p14="http://schemas.microsoft.com/office/powerpoint/2010/main" val="3363214733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4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Control Plan</a:t>
            </a:r>
          </a:p>
        </p:txBody>
      </p:sp>
      <p:pic>
        <p:nvPicPr>
          <p:cNvPr id="134349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6926" y="1042987"/>
            <a:ext cx="7453313" cy="3614738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6373761"/>
      </p:ext>
    </p:extLst>
  </p:cSld>
  <p:clrMapOvr>
    <a:masterClrMapping/>
  </p:clrMapOvr>
  <p:transition>
    <p:pull dir="lu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58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Output</a:t>
            </a:r>
          </a:p>
        </p:txBody>
      </p:sp>
      <p:sp>
        <p:nvSpPr>
          <p:cNvPr id="1347595" name="Rectangle 11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1400" dirty="0"/>
              <a:t>While the target line speed was not quite met, the increased ends and improved first quality brought the available pounds close to the target</a:t>
            </a:r>
            <a:r>
              <a:rPr lang="en-US" sz="1400" dirty="0" smtClean="0"/>
              <a:t>.</a:t>
            </a:r>
          </a:p>
          <a:p>
            <a:endParaRPr lang="en-US" sz="1400" dirty="0"/>
          </a:p>
          <a:p>
            <a:r>
              <a:rPr lang="en-US" sz="1400" dirty="0"/>
              <a:t>Line 12 was never able to process at the standard speed specified before installation.  However, decreased waste allowed us to achieve target standard costs</a:t>
            </a:r>
            <a:r>
              <a:rPr lang="en-US" sz="1400" dirty="0" smtClean="0"/>
              <a:t>.</a:t>
            </a:r>
          </a:p>
          <a:p>
            <a:endParaRPr lang="en-US" sz="1400" dirty="0"/>
          </a:p>
          <a:p>
            <a:r>
              <a:rPr lang="en-US" sz="1400" dirty="0"/>
              <a:t>Savings estimates were presented earlier.</a:t>
            </a:r>
          </a:p>
        </p:txBody>
      </p:sp>
      <p:pic>
        <p:nvPicPr>
          <p:cNvPr id="1347597" name="Picture 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3343276"/>
            <a:ext cx="6673850" cy="879872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0021018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Other impacts on customers and profits</a:t>
            </a:r>
          </a:p>
        </p:txBody>
      </p:sp>
      <p:sp>
        <p:nvSpPr>
          <p:cNvPr id="116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High warp shrink variation causes significant problems in </a:t>
            </a:r>
            <a:r>
              <a:rPr lang="en-US" sz="2000" dirty="0" smtClean="0"/>
              <a:t>XYZ Plant in </a:t>
            </a:r>
            <a:r>
              <a:rPr lang="en-US" sz="2000" dirty="0"/>
              <a:t>Chickamauga.</a:t>
            </a:r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r>
              <a:rPr lang="en-US" sz="2000" dirty="0"/>
              <a:t>Standing Looms due to lack of usable product.</a:t>
            </a:r>
          </a:p>
        </p:txBody>
      </p:sp>
    </p:spTree>
    <p:extLst>
      <p:ext uri="{BB962C8B-B14F-4D97-AF65-F5344CB8AC3E}">
        <p14:creationId xmlns:p14="http://schemas.microsoft.com/office/powerpoint/2010/main" val="1922869505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Scope</a:t>
            </a:r>
          </a:p>
        </p:txBody>
      </p:sp>
      <p:sp>
        <p:nvSpPr>
          <p:cNvPr id="116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project is limited to Line 12, product 1111 – Secondary Warp Yarn.</a:t>
            </a:r>
          </a:p>
        </p:txBody>
      </p:sp>
    </p:spTree>
    <p:extLst>
      <p:ext uri="{BB962C8B-B14F-4D97-AF65-F5344CB8AC3E}">
        <p14:creationId xmlns:p14="http://schemas.microsoft.com/office/powerpoint/2010/main" val="1667271730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Timeline</a:t>
            </a:r>
          </a:p>
        </p:txBody>
      </p:sp>
      <p:pic>
        <p:nvPicPr>
          <p:cNvPr id="116326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0675" y="1845469"/>
            <a:ext cx="8407400" cy="2008585"/>
          </a:xfrm>
          <a:noFill/>
          <a:ln/>
          <a:extLst>
            <a:ext uri="{91240B29-F687-4F45-9708-019B960494DF}">
              <a14:hiddenLine xmlns:a14="http://schemas.microsoft.com/office/drawing/2010/main" w="222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1456227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Team Members</a:t>
            </a:r>
          </a:p>
        </p:txBody>
      </p:sp>
      <p:sp>
        <p:nvSpPr>
          <p:cNvPr id="116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XXXX – </a:t>
            </a:r>
            <a:r>
              <a:rPr lang="en-US" dirty="0"/>
              <a:t>Process Engineer</a:t>
            </a:r>
          </a:p>
          <a:p>
            <a:r>
              <a:rPr lang="en-US" dirty="0" smtClean="0"/>
              <a:t>XXXX – </a:t>
            </a:r>
            <a:r>
              <a:rPr lang="en-US" dirty="0"/>
              <a:t>Process Engineer</a:t>
            </a:r>
          </a:p>
          <a:p>
            <a:r>
              <a:rPr lang="en-US" dirty="0" smtClean="0"/>
              <a:t>XXXX – </a:t>
            </a:r>
            <a:r>
              <a:rPr lang="en-US" dirty="0"/>
              <a:t>Maintenance</a:t>
            </a:r>
          </a:p>
          <a:p>
            <a:r>
              <a:rPr lang="en-US" dirty="0" smtClean="0"/>
              <a:t>XXXX – </a:t>
            </a:r>
            <a:r>
              <a:rPr lang="en-US" dirty="0"/>
              <a:t>Technical Manager</a:t>
            </a:r>
          </a:p>
          <a:p>
            <a:r>
              <a:rPr lang="en-US" dirty="0" smtClean="0"/>
              <a:t>XXXX – </a:t>
            </a:r>
            <a:r>
              <a:rPr lang="en-US" dirty="0"/>
              <a:t>PCO</a:t>
            </a:r>
          </a:p>
        </p:txBody>
      </p:sp>
    </p:spTree>
    <p:extLst>
      <p:ext uri="{BB962C8B-B14F-4D97-AF65-F5344CB8AC3E}">
        <p14:creationId xmlns:p14="http://schemas.microsoft.com/office/powerpoint/2010/main" val="3259558888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5563E910682E4EA55C9FA3FD51D38F" ma:contentTypeVersion="21" ma:contentTypeDescription="Create a new document." ma:contentTypeScope="" ma:versionID="33e29789ca11f85b9346d46db164352d">
  <xsd:schema xmlns:xsd="http://www.w3.org/2001/XMLSchema" xmlns:xs="http://www.w3.org/2001/XMLSchema" xmlns:p="http://schemas.microsoft.com/office/2006/metadata/properties" xmlns:ns2="11117e2b-2f14-4feb-a07f-cf85806264d2" xmlns:ns3="1c797442-1677-4e80-a4df-5e806a73cf22" targetNamespace="http://schemas.microsoft.com/office/2006/metadata/properties" ma:root="true" ma:fieldsID="1822191d3846a9a07b06660e70425006" ns2:_="" ns3:_="">
    <xsd:import namespace="11117e2b-2f14-4feb-a07f-cf85806264d2"/>
    <xsd:import namespace="1c797442-1677-4e80-a4df-5e806a73cf22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17e2b-2f14-4feb-a07f-cf85806264d2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5ab3d45-1a4e-44e5-8ad5-10b115d630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797442-1677-4e80-a4df-5e806a73cf22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829783af-577e-415e-92a6-79916f205856}" ma:internalName="TaxCatchAll" ma:showField="CatchAllData" ma:web="1c797442-1677-4e80-a4df-5e806a73cf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s xmlns="11117e2b-2f14-4feb-a07f-cf85806264d2" xsi:nil="true"/>
    <MigrationWizIdSecurityGroups xmlns="11117e2b-2f14-4feb-a07f-cf85806264d2" xsi:nil="true"/>
    <MigrationWizId xmlns="11117e2b-2f14-4feb-a07f-cf85806264d2">0B8A0a7Jzrk3URXEyd3BYaFdFeG8</MigrationWizId>
    <TaxCatchAll xmlns="1c797442-1677-4e80-a4df-5e806a73cf22" xsi:nil="true"/>
    <MigrationWizIdDocumentLibraryPermissions xmlns="11117e2b-2f14-4feb-a07f-cf85806264d2" xsi:nil="true"/>
    <lcf76f155ced4ddcb4097134ff3c332f xmlns="11117e2b-2f14-4feb-a07f-cf85806264d2">
      <Terms xmlns="http://schemas.microsoft.com/office/infopath/2007/PartnerControls"/>
    </lcf76f155ced4ddcb4097134ff3c332f>
    <MigrationWizIdPermissionLevels xmlns="11117e2b-2f14-4feb-a07f-cf85806264d2" xsi:nil="true"/>
  </documentManagement>
</p:properties>
</file>

<file path=customXml/itemProps1.xml><?xml version="1.0" encoding="utf-8"?>
<ds:datastoreItem xmlns:ds="http://schemas.openxmlformats.org/officeDocument/2006/customXml" ds:itemID="{DBE49F29-EA2B-40D4-A221-E96D083ECF54}"/>
</file>

<file path=customXml/itemProps2.xml><?xml version="1.0" encoding="utf-8"?>
<ds:datastoreItem xmlns:ds="http://schemas.openxmlformats.org/officeDocument/2006/customXml" ds:itemID="{7EDC9FB6-75F7-48B6-9C70-89C6EF79FDAE}"/>
</file>

<file path=customXml/itemProps3.xml><?xml version="1.0" encoding="utf-8"?>
<ds:datastoreItem xmlns:ds="http://schemas.openxmlformats.org/officeDocument/2006/customXml" ds:itemID="{92E38DBD-0973-4767-B3D1-85A8846D991C}"/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1563</Words>
  <Application>Microsoft Office PowerPoint</Application>
  <PresentationFormat>On-screen Show (16:9)</PresentationFormat>
  <Paragraphs>196</Paragraphs>
  <Slides>58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8" baseType="lpstr">
      <vt:lpstr>Arial</vt:lpstr>
      <vt:lpstr>Arial Black</vt:lpstr>
      <vt:lpstr>Tahoma</vt:lpstr>
      <vt:lpstr>Symbol</vt:lpstr>
      <vt:lpstr>Oswald</vt:lpstr>
      <vt:lpstr>Times New Roman</vt:lpstr>
      <vt:lpstr>Proxima Nova</vt:lpstr>
      <vt:lpstr>Wingdings</vt:lpstr>
      <vt:lpstr>굴림</vt:lpstr>
      <vt:lpstr>simple-light-2</vt:lpstr>
      <vt:lpstr>Lean Six Sigma Green Belt Project Report Presentation: Manufacuring Industry   Project Number: XXX      Project Name: Line 12 Shrink Capability Improvement Project Team Leader: XXXX Project Champion : XXXX </vt:lpstr>
      <vt:lpstr>Define Phase</vt:lpstr>
      <vt:lpstr>Problem Overview</vt:lpstr>
      <vt:lpstr>Objective</vt:lpstr>
      <vt:lpstr>Baseline, Goal and Savings</vt:lpstr>
      <vt:lpstr>Other impacts on customers and profits</vt:lpstr>
      <vt:lpstr>Project Scope</vt:lpstr>
      <vt:lpstr>Project Timeline</vt:lpstr>
      <vt:lpstr>Team Members</vt:lpstr>
      <vt:lpstr>Primary Customer and Key Measure</vt:lpstr>
      <vt:lpstr>Shrink Definition</vt:lpstr>
      <vt:lpstr>Measure Phase</vt:lpstr>
      <vt:lpstr>Top Downgrade Reasons</vt:lpstr>
      <vt:lpstr>Lab Procedures</vt:lpstr>
      <vt:lpstr>Yarn Shrink by Week</vt:lpstr>
      <vt:lpstr>Yarn Shrink by Week</vt:lpstr>
      <vt:lpstr>Shrink Tester R&amp;R Test</vt:lpstr>
      <vt:lpstr>Shrink Control Chart</vt:lpstr>
      <vt:lpstr>Shrink Capability - January</vt:lpstr>
      <vt:lpstr>Shrink Capability – February</vt:lpstr>
      <vt:lpstr>Line 12 Process Flow</vt:lpstr>
      <vt:lpstr>Developing Potential Xs</vt:lpstr>
      <vt:lpstr>Analyze Phase</vt:lpstr>
      <vt:lpstr>Correlation of Shrink and Elongation</vt:lpstr>
      <vt:lpstr>Other Correlations</vt:lpstr>
      <vt:lpstr>Plackett-Burman Screening DOE</vt:lpstr>
      <vt:lpstr>OFAT Testing – February 1997</vt:lpstr>
      <vt:lpstr>Improve Phase</vt:lpstr>
      <vt:lpstr>DOE</vt:lpstr>
      <vt:lpstr>The Experiment</vt:lpstr>
      <vt:lpstr>Significant Effects - Shrink</vt:lpstr>
      <vt:lpstr>Shrink – Main Effects</vt:lpstr>
      <vt:lpstr>Draw Oven – Annealing Oven Interaction</vt:lpstr>
      <vt:lpstr>Draw Oven – Air Gap Interaction</vt:lpstr>
      <vt:lpstr>Significant Effects - Elongation</vt:lpstr>
      <vt:lpstr>Elongation – Main Effects</vt:lpstr>
      <vt:lpstr>Prediction Equations</vt:lpstr>
      <vt:lpstr>Curvature is not Significant</vt:lpstr>
      <vt:lpstr>Residual Analysis – Shrink</vt:lpstr>
      <vt:lpstr>Next Steps</vt:lpstr>
      <vt:lpstr>Control Phase</vt:lpstr>
      <vt:lpstr>Control Plan</vt:lpstr>
      <vt:lpstr>Top Downgrade Reasons by Specification</vt:lpstr>
      <vt:lpstr>Process Control Chart – April</vt:lpstr>
      <vt:lpstr>Process Capability (Averages)– April</vt:lpstr>
      <vt:lpstr>Shrink Yield</vt:lpstr>
      <vt:lpstr>Line Speed</vt:lpstr>
      <vt:lpstr>Savings</vt:lpstr>
      <vt:lpstr>Postscript</vt:lpstr>
      <vt:lpstr>Interlab Studies</vt:lpstr>
      <vt:lpstr>Problem Solved</vt:lpstr>
      <vt:lpstr>Tampering</vt:lpstr>
      <vt:lpstr>New Equipment DOE</vt:lpstr>
      <vt:lpstr>DOE Conclusions</vt:lpstr>
      <vt:lpstr>New Performance Standard</vt:lpstr>
      <vt:lpstr>New Control Plan</vt:lpstr>
      <vt:lpstr>New Control Plan</vt:lpstr>
      <vt:lpstr>Line Output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Six Sigma</dc:title>
  <dc:creator>Audra DAgostino</dc:creator>
  <cp:lastModifiedBy>TFRIGERI</cp:lastModifiedBy>
  <cp:revision>28</cp:revision>
  <dcterms:modified xsi:type="dcterms:W3CDTF">2017-08-01T14:57:47Z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0x010100A85563E910682E4EA55C9FA3FD51D38F</vt:lpwstr>
  </property>
  <property fmtid="{D5CDD505-2E9C-101B-9397-08002B2CF9AE}" pid="3" name="Order">
    <vt:r8>12200</vt:r8>
  </property>
  <property fmtid="{D5CDD505-2E9C-101B-9397-08002B2CF9AE}" pid="4" name="MediaServiceImageTags">
    <vt:lpwstr/>
  </property>
</Properties>
</file>