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56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7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74"/>
  </p:notes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377" r:id="rId69"/>
    <p:sldId id="378" r:id="rId70"/>
    <p:sldId id="379" r:id="rId71"/>
    <p:sldId id="380" r:id="rId72"/>
    <p:sldId id="381" r:id="rId73"/>
  </p:sldIdLst>
  <p:sldSz cx="9144000" cy="5143500" type="screen16x9"/>
  <p:notesSz cx="6858000" cy="9144000"/>
  <p:embeddedFontLst>
    <p:embeddedFont>
      <p:font typeface="Proxima Nova" panose="020B0604020202020204" charset="0"/>
      <p:regular r:id="rId75"/>
      <p:bold r:id="rId76"/>
      <p:italic r:id="rId77"/>
      <p:boldItalic r:id="rId78"/>
    </p:embeddedFon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Segoe UI" panose="020B0502040204020203" pitchFamily="34" charset="0"/>
      <p:regular r:id="rId83"/>
      <p:bold r:id="rId84"/>
      <p:italic r:id="rId85"/>
      <p:boldItalic r:id="rId86"/>
    </p:embeddedFont>
    <p:embeddedFont>
      <p:font typeface="Oswald" panose="020B0604020202020204" charset="0"/>
      <p:regular r:id="rId87"/>
      <p:bold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s, Martin" initials="R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1C"/>
    <a:srgbClr val="241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DF0D50F-BC8E-4DC9-B027-7C23DC79217E}">
  <a:tblStyle styleId="{EDF0D50F-BC8E-4DC9-B027-7C23DC79217E}" styleName="Table_0"/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48" autoAdjust="0"/>
  </p:normalViewPr>
  <p:slideViewPr>
    <p:cSldViewPr>
      <p:cViewPr>
        <p:scale>
          <a:sx n="90" d="100"/>
          <a:sy n="90" d="100"/>
        </p:scale>
        <p:origin x="-816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0.fntdata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95" Type="http://schemas.openxmlformats.org/officeDocument/2006/relationships/customXml" Target="../customXml/item2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font" Target="fonts/font11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font" Target="fonts/font14.fntdata"/><Relationship Id="rId91" Type="http://schemas.openxmlformats.org/officeDocument/2006/relationships/viewProps" Target="viewProps.xml"/><Relationship Id="rId9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font" Target="fonts/font12.fntdata"/><Relationship Id="rId9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3.fntdata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3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21T12:21:00.688" idx="1">
    <p:pos x="10" y="10"/>
    <p:text>NOT SURE WE NEED THIS SLIDE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3910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391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71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591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54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695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138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15" name="Shape 15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240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82" name="Shape 82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464" y="4976812"/>
            <a:ext cx="2898775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Project Report Template </a:t>
            </a:r>
            <a:fld id="{D6B6F2B6-A696-42E2-B6C1-43D13FC3E3BF}" type="slidenum">
              <a:rPr lang="en-US"/>
              <a:pPr>
                <a:defRPr/>
              </a:pPr>
              <a:t>‹#›</a:t>
            </a:fld>
            <a:r>
              <a:rPr lang="en-US" dirty="0"/>
              <a:t> .PPT</a:t>
            </a:r>
          </a:p>
        </p:txBody>
      </p:sp>
    </p:spTree>
    <p:extLst>
      <p:ext uri="{BB962C8B-B14F-4D97-AF65-F5344CB8AC3E}">
        <p14:creationId xmlns:p14="http://schemas.microsoft.com/office/powerpoint/2010/main" val="105696991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" y="0"/>
            <a:ext cx="9140825" cy="404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0188" y="953691"/>
            <a:ext cx="4265612" cy="38802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953691"/>
            <a:ext cx="4265613" cy="38802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464" y="4976812"/>
            <a:ext cx="2898775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Project Report Template </a:t>
            </a:r>
            <a:fld id="{C99735DA-FFBF-4E48-BFD8-9FACF2523295}" type="slidenum">
              <a:rPr lang="en-US"/>
              <a:pPr>
                <a:defRPr/>
              </a:pPr>
              <a:t>‹#›</a:t>
            </a:fld>
            <a:r>
              <a:rPr lang="en-US" dirty="0"/>
              <a:t> .PPT</a:t>
            </a:r>
          </a:p>
        </p:txBody>
      </p:sp>
    </p:spTree>
    <p:extLst>
      <p:ext uri="{BB962C8B-B14F-4D97-AF65-F5344CB8AC3E}">
        <p14:creationId xmlns:p14="http://schemas.microsoft.com/office/powerpoint/2010/main" val="235611323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188" y="953691"/>
            <a:ext cx="4265612" cy="3880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953691"/>
            <a:ext cx="4265613" cy="3880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464" y="4976812"/>
            <a:ext cx="2898775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Project Report Template </a:t>
            </a:r>
            <a:fld id="{4D9749D2-9B98-468D-B33F-7F91DFB8166E}" type="slidenum">
              <a:rPr lang="en-US"/>
              <a:pPr>
                <a:defRPr/>
              </a:pPr>
              <a:t>‹#›</a:t>
            </a:fld>
            <a:r>
              <a:rPr lang="en-US" dirty="0"/>
              <a:t> .PPT</a:t>
            </a:r>
          </a:p>
        </p:txBody>
      </p:sp>
    </p:spTree>
    <p:extLst>
      <p:ext uri="{BB962C8B-B14F-4D97-AF65-F5344CB8AC3E}">
        <p14:creationId xmlns:p14="http://schemas.microsoft.com/office/powerpoint/2010/main" val="33932917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" y="0"/>
            <a:ext cx="9140825" cy="404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0189" y="953691"/>
            <a:ext cx="8683625" cy="1882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189" y="2950369"/>
            <a:ext cx="8683625" cy="1883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464" y="4976812"/>
            <a:ext cx="2898775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Project Report Template </a:t>
            </a:r>
            <a:fld id="{D5B985D8-92A2-4907-B32D-1C5AB267002B}" type="slidenum">
              <a:rPr lang="en-US"/>
              <a:pPr>
                <a:defRPr/>
              </a:pPr>
              <a:t>‹#›</a:t>
            </a:fld>
            <a:r>
              <a:rPr lang="en-US" dirty="0"/>
              <a:t> .PPT</a:t>
            </a:r>
          </a:p>
        </p:txBody>
      </p:sp>
    </p:spTree>
    <p:extLst>
      <p:ext uri="{BB962C8B-B14F-4D97-AF65-F5344CB8AC3E}">
        <p14:creationId xmlns:p14="http://schemas.microsoft.com/office/powerpoint/2010/main" val="143818476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" y="0"/>
            <a:ext cx="9140825" cy="404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0189" y="953691"/>
            <a:ext cx="8683625" cy="388024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464" y="4976812"/>
            <a:ext cx="2898775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Project Report Template </a:t>
            </a:r>
            <a:fld id="{D4936CFF-4572-4E45-BBB1-4C1AB13D4B0B}" type="slidenum">
              <a:rPr lang="en-US"/>
              <a:pPr>
                <a:defRPr/>
              </a:pPr>
              <a:t>‹#›</a:t>
            </a:fld>
            <a:r>
              <a:rPr lang="en-US" dirty="0"/>
              <a:t> .PPT</a:t>
            </a:r>
          </a:p>
        </p:txBody>
      </p:sp>
    </p:spTree>
    <p:extLst>
      <p:ext uri="{BB962C8B-B14F-4D97-AF65-F5344CB8AC3E}">
        <p14:creationId xmlns:p14="http://schemas.microsoft.com/office/powerpoint/2010/main" val="34028812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1" name="Shape 21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22" name="Shape 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36" name="Shape 36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2" name="Shape 42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5539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9" name="Shape 49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55" name="Shape 55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4" name="Shape 64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70" name="Shape 70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77" name="Shape 77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SzPct val="100000"/>
              <a:buFont typeface="Proxima Nova"/>
              <a:defRPr sz="1800"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206625" y="4825700"/>
            <a:ext cx="8814600" cy="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sp>
        <p:nvSpPr>
          <p:cNvPr id="10" name="Shape 10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747714" y="228600"/>
            <a:ext cx="165654" cy="42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994" tIns="40995" rIns="81994" bIns="40995">
            <a:spAutoFit/>
          </a:bodyPr>
          <a:lstStyle>
            <a:lvl1pPr defTabSz="820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endParaRPr lang="en-US" sz="2200" dirty="0">
              <a:latin typeface="Times New Roman" pitchFamily="18" charset="0"/>
            </a:endParaRPr>
          </a:p>
        </p:txBody>
      </p:sp>
      <p:sp>
        <p:nvSpPr>
          <p:cNvPr id="9" name="Shape 88"/>
          <p:cNvSpPr txBox="1">
            <a:spLocks noGrp="1"/>
          </p:cNvSpPr>
          <p:nvPr>
            <p:ph type="ctrTitle"/>
          </p:nvPr>
        </p:nvSpPr>
        <p:spPr>
          <a:xfrm>
            <a:off x="1589281" y="744575"/>
            <a:ext cx="72429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/>
            <a:r>
              <a:rPr lang="en-US" sz="4000" dirty="0" smtClean="0"/>
              <a:t>Six Sigma Green Belt </a:t>
            </a:r>
            <a:endParaRPr lang="en" sz="4000" dirty="0"/>
          </a:p>
        </p:txBody>
      </p:sp>
      <p:sp>
        <p:nvSpPr>
          <p:cNvPr id="10" name="Shape 89"/>
          <p:cNvSpPr txBox="1">
            <a:spLocks noGrp="1"/>
          </p:cNvSpPr>
          <p:nvPr>
            <p:ph type="subTitle" idx="1"/>
          </p:nvPr>
        </p:nvSpPr>
        <p:spPr>
          <a:xfrm>
            <a:off x="1589274" y="2834125"/>
            <a:ext cx="72429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/>
            <a:r>
              <a:rPr lang="en-US" dirty="0"/>
              <a:t>Project Report </a:t>
            </a:r>
            <a:r>
              <a:rPr lang="en-US" dirty="0" smtClean="0"/>
              <a:t>Presentation: Food Industry</a:t>
            </a:r>
          </a:p>
          <a:p>
            <a:pPr algn="l"/>
            <a:endParaRPr lang="en-US" dirty="0"/>
          </a:p>
          <a:p>
            <a:pPr algn="l">
              <a:spcBef>
                <a:spcPct val="20000"/>
              </a:spcBef>
            </a:pPr>
            <a:r>
              <a:rPr lang="en-US" sz="1100" dirty="0"/>
              <a:t>Project Number</a:t>
            </a:r>
            <a:r>
              <a:rPr lang="en-US" sz="1100" dirty="0" smtClean="0"/>
              <a:t>: 7</a:t>
            </a:r>
            <a:endParaRPr lang="en-US" sz="1100" dirty="0"/>
          </a:p>
          <a:p>
            <a:pPr algn="l">
              <a:spcBef>
                <a:spcPct val="20000"/>
              </a:spcBef>
            </a:pPr>
            <a:r>
              <a:rPr lang="en-US" sz="1100" dirty="0"/>
              <a:t>Project Name</a:t>
            </a:r>
            <a:r>
              <a:rPr lang="en-US" sz="1100" dirty="0" smtClean="0"/>
              <a:t>: </a:t>
            </a:r>
            <a:r>
              <a:rPr lang="en-US" sz="1100" b="1" dirty="0" smtClean="0"/>
              <a:t>Fixed </a:t>
            </a:r>
            <a:r>
              <a:rPr lang="en-US" sz="1100" b="1" dirty="0"/>
              <a:t>Assets CER Defect Reduction</a:t>
            </a:r>
          </a:p>
          <a:p>
            <a:pPr algn="l">
              <a:spcBef>
                <a:spcPct val="20000"/>
              </a:spcBef>
            </a:pPr>
            <a:r>
              <a:rPr lang="en-US" sz="1100" dirty="0"/>
              <a:t>Project Team Leader: </a:t>
            </a:r>
            <a:r>
              <a:rPr lang="en-US" sz="1100" dirty="0" smtClean="0"/>
              <a:t>XXXX, XXXX</a:t>
            </a:r>
            <a:endParaRPr lang="en-US" sz="1100" dirty="0"/>
          </a:p>
          <a:p>
            <a:pPr algn="l">
              <a:spcBef>
                <a:spcPct val="20000"/>
              </a:spcBef>
            </a:pPr>
            <a:r>
              <a:rPr lang="en-US" sz="1100" dirty="0"/>
              <a:t>Project Champion(s): XXXX, XXXX</a:t>
            </a:r>
          </a:p>
        </p:txBody>
      </p:sp>
      <p:pic>
        <p:nvPicPr>
          <p:cNvPr id="2" name="Shape 90" descr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7750" y="4274950"/>
            <a:ext cx="1504424" cy="411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8255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11700" y="555600"/>
            <a:ext cx="5555700" cy="755700"/>
          </a:xfrm>
        </p:spPr>
        <p:txBody>
          <a:bodyPr/>
          <a:lstStyle/>
          <a:p>
            <a:r>
              <a:rPr lang="en-US" sz="2800" dirty="0" smtClean="0"/>
              <a:t>Voice of Customer to CTQ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21" y="1276350"/>
            <a:ext cx="864658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55600"/>
            <a:ext cx="4953000" cy="16351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High Level</a:t>
            </a:r>
            <a:br>
              <a:rPr lang="en-US" sz="2800" dirty="0" smtClean="0"/>
            </a:br>
            <a:r>
              <a:rPr lang="en-US" sz="2800" dirty="0" smtClean="0"/>
              <a:t>Process Map</a:t>
            </a:r>
            <a:br>
              <a:rPr lang="en-US" sz="2800" dirty="0" smtClean="0"/>
            </a:br>
            <a:r>
              <a:rPr lang="en-US" sz="2800" dirty="0" smtClean="0"/>
              <a:t>(SIPOC)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032" y="285750"/>
            <a:ext cx="7012668" cy="4038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48600" y="2495550"/>
            <a:ext cx="3810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67032" y="1009650"/>
            <a:ext cx="471368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66354" y="3524065"/>
            <a:ext cx="471368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65941" y="2975609"/>
            <a:ext cx="39516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427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9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43365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Six Sigma Roadmap</a:t>
            </a: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6800" y="1428750"/>
            <a:ext cx="7079916" cy="3152775"/>
            <a:chOff x="576" y="576"/>
            <a:chExt cx="4608" cy="2736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gray">
            <a:xfrm>
              <a:off x="576" y="1152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24135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latin typeface="Proxima Nova" panose="02000506030000020004" pitchFamily="50" charset="0"/>
                </a:rPr>
                <a:t>Measure</a:t>
              </a: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576" y="1728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latin typeface="Proxima Nova" panose="02000506030000020004" pitchFamily="50" charset="0"/>
                </a:rPr>
                <a:t>Analyze</a:t>
              </a: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576" y="2304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latin typeface="Proxima Nova" panose="02000506030000020004" pitchFamily="50" charset="0"/>
                </a:rPr>
                <a:t>Improve</a:t>
              </a: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576" y="2880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latin typeface="Proxima Nova" panose="02000506030000020004" pitchFamily="50" charset="0"/>
                </a:rPr>
                <a:t>Control</a:t>
              </a: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gray">
            <a:xfrm>
              <a:off x="576" y="576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Proxima Nova" panose="02000506030000020004" pitchFamily="50" charset="0"/>
                </a:rPr>
                <a:t>Define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3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6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49461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Project Y (or Ys) in Y=f(x)</a:t>
            </a: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/>
              <a:t>Y = </a:t>
            </a:r>
            <a:r>
              <a:rPr lang="en-US" dirty="0" smtClean="0"/>
              <a:t>% of CERs that can </a:t>
            </a:r>
            <a:r>
              <a:rPr lang="en-US" dirty="0"/>
              <a:t>be completed </a:t>
            </a:r>
            <a:r>
              <a:rPr lang="en-US" dirty="0" smtClean="0"/>
              <a:t>successfully as </a:t>
            </a:r>
            <a:r>
              <a:rPr lang="en-US" dirty="0"/>
              <a:t>they are originally </a:t>
            </a:r>
            <a:r>
              <a:rPr lang="en-US" dirty="0" smtClean="0"/>
              <a:t>received by the GBS Fixed Assets team.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879850" y="4538663"/>
            <a:ext cx="165672" cy="48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03" tIns="41000" rIns="82003" bIns="41000">
            <a:spAutoFit/>
          </a:bodyPr>
          <a:lstStyle>
            <a:lvl1pPr defTabSz="820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endParaRPr lang="en-US" sz="1300" i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l">
              <a:spcBef>
                <a:spcPct val="0"/>
              </a:spcBef>
              <a:buSzTx/>
              <a:buFontTx/>
              <a:buNone/>
            </a:pPr>
            <a:endParaRPr lang="en-US" sz="1300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566738" y="50007"/>
            <a:ext cx="8507412" cy="100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71488">
              <a:spcBef>
                <a:spcPct val="0"/>
              </a:spcBef>
              <a:buClr>
                <a:srgbClr val="FFFFFF"/>
              </a:buClr>
              <a:buSzPct val="90000"/>
              <a:buFont typeface="Monotype Sorts" pitchFamily="2" charset="2"/>
              <a:buNone/>
            </a:pPr>
            <a:endParaRPr lang="en-US" sz="2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7849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4565100" cy="755700"/>
          </a:xfrm>
        </p:spPr>
        <p:txBody>
          <a:bodyPr/>
          <a:lstStyle/>
          <a:p>
            <a:pPr defTabSz="1019175" eaLnBrk="1" hangingPunct="1"/>
            <a:r>
              <a:rPr lang="en-US" sz="2800" dirty="0" smtClean="0"/>
              <a:t>Detailed Process Map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15926" y="604837"/>
            <a:ext cx="379413" cy="18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994" tIns="40995" rIns="81994" bIns="40995" anchor="b"/>
          <a:lstStyle/>
          <a:p>
            <a:pPr algn="l">
              <a:buSzTx/>
            </a:pPr>
            <a:endParaRPr lang="en-US" sz="500" dirty="0">
              <a:solidFill>
                <a:schemeClr val="folHlin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76350"/>
            <a:ext cx="6129764" cy="34133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4122" y="1885950"/>
            <a:ext cx="2356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15926" y="604837"/>
            <a:ext cx="379413" cy="18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994" tIns="40995" rIns="81994" bIns="40995" anchor="b"/>
          <a:lstStyle/>
          <a:p>
            <a:pPr algn="l">
              <a:buSzTx/>
            </a:pPr>
            <a:endParaRPr lang="en-US" sz="500" dirty="0">
              <a:solidFill>
                <a:schemeClr val="folHlin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4" y="133351"/>
            <a:ext cx="8499476" cy="47454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896738"/>
            <a:ext cx="3048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3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0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62415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Plan for Data Collection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8750"/>
            <a:ext cx="8858597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731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50985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Measure Process Capability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2000" dirty="0" smtClean="0"/>
              <a:t>Measurement System Analysis: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Multiple issues encountered during MSA phase.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8 MSA trials were required to successfully complete this phase with learnings taken from each trial to drive improvements in the next.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72484"/>
              </p:ext>
            </p:extLst>
          </p:nvPr>
        </p:nvGraphicFramePr>
        <p:xfrm>
          <a:off x="231774" y="1276351"/>
          <a:ext cx="868362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1813"/>
                <a:gridCol w="4341813"/>
              </a:tblGrid>
              <a:tr h="2728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Issue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Solution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46087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Mechanism for flagging defective</a:t>
                      </a:r>
                      <a:r>
                        <a:rPr lang="en-US" sz="1200" baseline="0" dirty="0" smtClean="0">
                          <a:latin typeface="Proxima Nova" pitchFamily="50" charset="0"/>
                        </a:rPr>
                        <a:t> CERs did not exist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Standardized notation system developed</a:t>
                      </a:r>
                      <a:r>
                        <a:rPr lang="en-US" sz="1200" baseline="0" dirty="0" smtClean="0">
                          <a:latin typeface="Proxima Nova" pitchFamily="50" charset="0"/>
                        </a:rPr>
                        <a:t> to be utilized in CER work notes field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8489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Documented process and standard for reviewing CERs did not exist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Created training documents: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Proxima Nova" pitchFamily="50" charset="0"/>
                        </a:rPr>
                        <a:t>Revamped</a:t>
                      </a:r>
                      <a:r>
                        <a:rPr lang="en-US" sz="1200" baseline="0" dirty="0" smtClean="0">
                          <a:latin typeface="Proxima Nova" pitchFamily="50" charset="0"/>
                        </a:rPr>
                        <a:t> process map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Proxima Nova" pitchFamily="50" charset="0"/>
                        </a:rPr>
                        <a:t>Standardized Desktop Procedure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Proxima Nova" pitchFamily="50" charset="0"/>
                        </a:rPr>
                        <a:t>Standardized Decision Tree/Checklist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65492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Appraisers prone to skipping process steps during CER review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Standardized checklist tool developed to</a:t>
                      </a:r>
                      <a:r>
                        <a:rPr lang="en-US" sz="1200" baseline="0" dirty="0" smtClean="0">
                          <a:latin typeface="Proxima Nova" pitchFamily="50" charset="0"/>
                        </a:rPr>
                        <a:t> force all steps to be completed prior to output of defect code (mistake proof)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123707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Appraisers</a:t>
                      </a:r>
                      <a:r>
                        <a:rPr lang="en-US" sz="1200" baseline="0" dirty="0" smtClean="0">
                          <a:latin typeface="Proxima Nova" pitchFamily="50" charset="0"/>
                        </a:rPr>
                        <a:t> prone to interpreting CERs against standard differently than one another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Proxima Nova" pitchFamily="50" charset="0"/>
                        </a:rPr>
                        <a:t>Continual adjustments made</a:t>
                      </a:r>
                      <a:r>
                        <a:rPr lang="en-US" sz="1200" baseline="0" dirty="0" smtClean="0">
                          <a:latin typeface="Proxima Nova" pitchFamily="50" charset="0"/>
                        </a:rPr>
                        <a:t> to Standardized Decision Tree/Checklist </a:t>
                      </a:r>
                      <a:r>
                        <a:rPr lang="en-US" sz="1200" dirty="0" smtClean="0">
                          <a:latin typeface="Proxima Nova" pitchFamily="50" charset="0"/>
                        </a:rPr>
                        <a:t>to further clarify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Proxima Nova" pitchFamily="50" charset="0"/>
                        </a:rPr>
                        <a:t>Allowed</a:t>
                      </a:r>
                      <a:r>
                        <a:rPr lang="en-US" sz="1200" baseline="0" dirty="0" smtClean="0">
                          <a:latin typeface="Proxima Nova" pitchFamily="50" charset="0"/>
                        </a:rPr>
                        <a:t> appraisers to work in pairs to simulate ability to ask someone a question in the GBS open office environment</a:t>
                      </a:r>
                      <a:endParaRPr lang="en-US" sz="1200" dirty="0" smtClean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7076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0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4869900" cy="755700"/>
          </a:xfrm>
        </p:spPr>
        <p:txBody>
          <a:bodyPr/>
          <a:lstStyle/>
          <a:p>
            <a:pPr eaLnBrk="1" hangingPunct="1"/>
            <a:r>
              <a:rPr lang="en-US" dirty="0"/>
              <a:t>Validate Measurement System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7" y="1200150"/>
            <a:ext cx="8861017" cy="3675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92277"/>
            <a:ext cx="4886274" cy="25391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en-US" sz="1050" dirty="0" smtClean="0">
                <a:solidFill>
                  <a:srgbClr val="FF8F1C"/>
                </a:solidFill>
                <a:latin typeface="Proxima Nova" pitchFamily="50" charset="0"/>
              </a:rPr>
              <a:t>Decision Tree now used to help visualize requirements while reviewing CERs.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352550"/>
            <a:ext cx="12954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62400" y="1276350"/>
            <a:ext cx="1447800" cy="76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2203450"/>
            <a:ext cx="4572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2475230"/>
            <a:ext cx="304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2457450"/>
            <a:ext cx="304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77000" y="2114550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3202994"/>
            <a:ext cx="304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3790950"/>
            <a:ext cx="2286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57776" y="3503858"/>
            <a:ext cx="2286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39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0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7384500" cy="14827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Validate</a:t>
            </a:r>
            <a:br>
              <a:rPr lang="en-US" sz="2800" dirty="0" smtClean="0"/>
            </a:br>
            <a:r>
              <a:rPr lang="en-US" sz="2800" dirty="0" smtClean="0"/>
              <a:t>Measurement</a:t>
            </a:r>
            <a:br>
              <a:rPr lang="en-US" sz="2800" dirty="0" smtClean="0"/>
            </a:br>
            <a:r>
              <a:rPr lang="en-US" sz="2800" dirty="0" smtClean="0"/>
              <a:t>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277"/>
          <a:stretch/>
        </p:blipFill>
        <p:spPr>
          <a:xfrm>
            <a:off x="3149082" y="285750"/>
            <a:ext cx="5994917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1" y="2103388"/>
            <a:ext cx="2895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FF8F1C"/>
                </a:solidFill>
                <a:latin typeface="Proxima Nova" pitchFamily="50" charset="0"/>
              </a:rPr>
              <a:t>Mistake proof checklist tool now used within Service Management System while reviewing CERs. </a:t>
            </a:r>
          </a:p>
          <a:p>
            <a:pPr algn="l"/>
            <a:r>
              <a:rPr lang="en-US" sz="1200" dirty="0" smtClean="0">
                <a:solidFill>
                  <a:srgbClr val="FF8F1C"/>
                </a:solidFill>
                <a:latin typeface="Proxima Nova" pitchFamily="50" charset="0"/>
              </a:rPr>
              <a:t>This tool produces a defect code that is used to track CER defects.</a:t>
            </a:r>
          </a:p>
          <a:p>
            <a:pPr algn="l"/>
            <a:endParaRPr lang="en-US" sz="900" dirty="0">
              <a:solidFill>
                <a:srgbClr val="FF8F1C"/>
              </a:solidFill>
              <a:latin typeface="Proxima Nova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285750"/>
            <a:ext cx="1295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09615" y="1636024"/>
            <a:ext cx="319585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04179" y="2780049"/>
            <a:ext cx="319585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71415" y="3364231"/>
            <a:ext cx="319585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89863" y="3562350"/>
            <a:ext cx="319585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62400" y="3638550"/>
            <a:ext cx="319585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758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Six Sigma Roadmap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066800" y="1143001"/>
            <a:ext cx="7079916" cy="3152775"/>
            <a:chOff x="576" y="576"/>
            <a:chExt cx="4608" cy="2736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gray">
            <a:xfrm>
              <a:off x="576" y="1152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latin typeface="Proxima Nova" panose="02000506030000020004" pitchFamily="50" charset="0"/>
                </a:rPr>
                <a:t>Measure</a:t>
              </a: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gray">
            <a:xfrm>
              <a:off x="576" y="1728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latin typeface="Proxima Nova" panose="02000506030000020004" pitchFamily="50" charset="0"/>
                </a:rPr>
                <a:t>Analyze</a:t>
              </a: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gray">
            <a:xfrm>
              <a:off x="576" y="2304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latin typeface="Proxima Nova" panose="02000506030000020004" pitchFamily="50" charset="0"/>
                </a:rPr>
                <a:t>Improve</a:t>
              </a: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gray">
            <a:xfrm>
              <a:off x="576" y="2880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latin typeface="Proxima Nova" panose="02000506030000020004" pitchFamily="50" charset="0"/>
                </a:rPr>
                <a:t>Control</a:t>
              </a: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gray">
            <a:xfrm>
              <a:off x="576" y="576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24135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latin typeface="Proxima Nova" panose="02000506030000020004" pitchFamily="50" charset="0"/>
                </a:rPr>
                <a:t>Define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28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0"/>
          <p:cNvSpPr>
            <a:spLocks noGrp="1" noChangeArrowheads="1"/>
          </p:cNvSpPr>
          <p:nvPr>
            <p:ph type="title"/>
          </p:nvPr>
        </p:nvSpPr>
        <p:spPr>
          <a:xfrm>
            <a:off x="311699" y="555600"/>
            <a:ext cx="4596949" cy="755700"/>
          </a:xfrm>
        </p:spPr>
        <p:txBody>
          <a:bodyPr/>
          <a:lstStyle/>
          <a:p>
            <a:pPr eaLnBrk="1" hangingPunct="1"/>
            <a:r>
              <a:rPr lang="en-US" sz="2800" dirty="0"/>
              <a:t>Validate Measurement System</a:t>
            </a:r>
            <a:endParaRPr lang="en-US" sz="28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MSA Instructions to Appraisers: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Sample of 20 CERs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an action taken on the CER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the appropriate notation from the standardized list</a:t>
            </a:r>
          </a:p>
          <a:p>
            <a:endParaRPr lang="en-US" dirty="0" smtClean="0"/>
          </a:p>
          <a:p>
            <a:r>
              <a:rPr lang="en-US" dirty="0" smtClean="0"/>
              <a:t>Standardized </a:t>
            </a:r>
            <a:r>
              <a:rPr lang="en-US" dirty="0"/>
              <a:t>form for data collection during MSA – Same concept as checklist tool.</a:t>
            </a:r>
            <a:endParaRPr lang="en-US" sz="9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3099"/>
          <a:stretch/>
        </p:blipFill>
        <p:spPr>
          <a:xfrm>
            <a:off x="838200" y="2647950"/>
            <a:ext cx="7391400" cy="22059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2724150"/>
            <a:ext cx="2286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4135374"/>
            <a:ext cx="182880" cy="182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0" y="4496093"/>
            <a:ext cx="228600" cy="182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4802326"/>
            <a:ext cx="228600" cy="182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506133">
            <a:off x="3662911" y="3187533"/>
            <a:ext cx="228600" cy="457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9506133">
            <a:off x="5112875" y="3090232"/>
            <a:ext cx="228600" cy="457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9506133">
            <a:off x="5326525" y="3478843"/>
            <a:ext cx="228600" cy="457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9506133">
            <a:off x="5743415" y="3387401"/>
            <a:ext cx="182880" cy="457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9506133">
            <a:off x="3815311" y="3339933"/>
            <a:ext cx="228600" cy="457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9506133">
            <a:off x="5772584" y="3424075"/>
            <a:ext cx="182880" cy="457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268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00" y="749250"/>
            <a:ext cx="38031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Validate</a:t>
            </a:r>
            <a:br>
              <a:rPr lang="en-US" sz="2800" dirty="0" smtClean="0"/>
            </a:br>
            <a:r>
              <a:rPr lang="en-US" sz="2800" dirty="0" smtClean="0"/>
              <a:t>Measurement System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1581150"/>
            <a:ext cx="8553900" cy="2987850"/>
          </a:xfrm>
        </p:spPr>
        <p:txBody>
          <a:bodyPr/>
          <a:lstStyle/>
          <a:p>
            <a:r>
              <a:rPr lang="en-US" dirty="0"/>
              <a:t>Measurement System Analysis </a:t>
            </a:r>
            <a:r>
              <a:rPr lang="en-US" dirty="0" smtClean="0"/>
              <a:t>– Results</a:t>
            </a:r>
          </a:p>
          <a:p>
            <a:endParaRPr lang="en-US" dirty="0"/>
          </a:p>
          <a:p>
            <a:r>
              <a:rPr lang="en-US" b="1" u="sng" dirty="0"/>
              <a:t>KEY</a:t>
            </a:r>
          </a:p>
          <a:p>
            <a:r>
              <a:rPr lang="en-US" dirty="0"/>
              <a:t>G = CER STATUS: G</a:t>
            </a:r>
          </a:p>
          <a:p>
            <a:r>
              <a:rPr lang="en-US" dirty="0"/>
              <a:t>NG = CER STATUS: NG</a:t>
            </a:r>
          </a:p>
          <a:p>
            <a:endParaRPr lang="en-US" sz="9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117" y="262774"/>
            <a:ext cx="4980883" cy="4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336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54033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Validate Measurement System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48200" y="133350"/>
            <a:ext cx="4358353" cy="83820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8F1C"/>
                </a:solidFill>
              </a:rPr>
              <a:t>Measurement System Analysis - Minitab Graph</a:t>
            </a:r>
          </a:p>
          <a:p>
            <a:pPr algn="r"/>
            <a:endParaRPr lang="en-US" dirty="0">
              <a:solidFill>
                <a:srgbClr val="FF8F1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52550"/>
            <a:ext cx="6862547" cy="34359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0" y="1581150"/>
            <a:ext cx="685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311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56319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Validate Measurement System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029200" y="14818"/>
            <a:ext cx="4091732" cy="83925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8F1C"/>
                </a:solidFill>
              </a:rPr>
              <a:t>Measurement System Analysis - Minitab Session Results</a:t>
            </a:r>
          </a:p>
          <a:p>
            <a:pPr algn="r"/>
            <a:endParaRPr lang="en-US" dirty="0">
              <a:solidFill>
                <a:srgbClr val="FF8F1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34" y="1371785"/>
            <a:ext cx="4366866" cy="33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623932" y="1371600"/>
            <a:ext cx="4215268" cy="171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1474469"/>
            <a:ext cx="609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697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71559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Validate Measurement System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Measurement System Analysis - Conclusions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Appraisers were consistent with themselves 95% and 90% of the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appraisers agreed with each other 85% of the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Appraisers agreed with the standard 90% and 90% of the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total both appraisers agreed with the standard 85% of the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conclusion is the measurement system analysis passed and the system is valid.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5451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63177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Measure Process Capability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873"/>
          <a:stretch/>
        </p:blipFill>
        <p:spPr>
          <a:xfrm>
            <a:off x="5016623" y="133350"/>
            <a:ext cx="4114800" cy="2011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98" y="2343150"/>
            <a:ext cx="8222202" cy="21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4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54033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Measure Baseline Performance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11700" y="1352550"/>
            <a:ext cx="8553900" cy="3179400"/>
          </a:xfrm>
        </p:spPr>
        <p:txBody>
          <a:bodyPr/>
          <a:lstStyle/>
          <a:p>
            <a:pPr marL="0" indent="0" eaLnBrk="1" hangingPunct="1"/>
            <a:r>
              <a:rPr lang="en-US" sz="1400" b="1" u="sng" dirty="0" smtClean="0"/>
              <a:t>Current:</a:t>
            </a:r>
          </a:p>
          <a:p>
            <a:pPr marL="0" indent="0" eaLnBrk="1" hangingPunct="1"/>
            <a:endParaRPr lang="en-US" sz="1400" b="1" u="sng" dirty="0" smtClean="0"/>
          </a:p>
          <a:p>
            <a:pPr marL="0" indent="0" eaLnBrk="1" hangingPunct="1"/>
            <a:r>
              <a:rPr lang="en-US" sz="1400" dirty="0" smtClean="0"/>
              <a:t>COPQ: 	</a:t>
            </a:r>
            <a:r>
              <a:rPr lang="en-US" b="1" dirty="0" smtClean="0">
                <a:solidFill>
                  <a:srgbClr val="FF8F1C"/>
                </a:solidFill>
              </a:rPr>
              <a:t>$ 175,571.56 (Known GBS)</a:t>
            </a:r>
          </a:p>
          <a:p>
            <a:pPr marL="0" indent="0" eaLnBrk="1" hangingPunct="1"/>
            <a:r>
              <a:rPr lang="en-US" b="1" dirty="0">
                <a:solidFill>
                  <a:srgbClr val="FF8F1C"/>
                </a:solidFill>
              </a:rPr>
              <a:t>	</a:t>
            </a:r>
            <a:r>
              <a:rPr lang="en-US" b="1" u="sng" dirty="0" smtClean="0">
                <a:solidFill>
                  <a:srgbClr val="FF8F1C"/>
                </a:solidFill>
              </a:rPr>
              <a:t>$ 175,571.56</a:t>
            </a:r>
            <a:r>
              <a:rPr lang="en-US" b="1" dirty="0" smtClean="0">
                <a:solidFill>
                  <a:srgbClr val="FF8F1C"/>
                </a:solidFill>
              </a:rPr>
              <a:t> (Estimated Field)</a:t>
            </a:r>
          </a:p>
          <a:p>
            <a:pPr marL="0" indent="0" eaLnBrk="1" hangingPunct="1"/>
            <a:r>
              <a:rPr lang="en-US" b="1" dirty="0">
                <a:solidFill>
                  <a:srgbClr val="FF8F1C"/>
                </a:solidFill>
              </a:rPr>
              <a:t>	</a:t>
            </a:r>
            <a:r>
              <a:rPr lang="en-US" b="1" dirty="0" smtClean="0">
                <a:solidFill>
                  <a:srgbClr val="FF8F1C"/>
                </a:solidFill>
              </a:rPr>
              <a:t>$ 351,143.13 Total</a:t>
            </a:r>
          </a:p>
          <a:p>
            <a:pPr marL="0" indent="0" eaLnBrk="1" hangingPunct="1"/>
            <a:endParaRPr lang="en-US" sz="1400" dirty="0" smtClean="0"/>
          </a:p>
          <a:p>
            <a:pPr marL="0" indent="0" eaLnBrk="1" hangingPunct="1"/>
            <a:r>
              <a:rPr lang="en-US" sz="1400" dirty="0" smtClean="0"/>
              <a:t>Relevant Metric: 77.65% defective submission rate</a:t>
            </a:r>
          </a:p>
          <a:p>
            <a:pPr marL="0" indent="0" eaLnBrk="1" hangingPunct="1"/>
            <a:endParaRPr lang="en-US" sz="1400" dirty="0" smtClean="0"/>
          </a:p>
          <a:p>
            <a:pPr marL="0" indent="0" eaLnBrk="1" hangingPunct="1"/>
            <a:r>
              <a:rPr lang="en-US" sz="1400" dirty="0" smtClean="0"/>
              <a:t>PPM (or DPMO): 210,471</a:t>
            </a:r>
          </a:p>
          <a:p>
            <a:pPr marL="0" indent="0" eaLnBrk="1" hangingPunct="1"/>
            <a:endParaRPr lang="en-US" sz="1400" dirty="0" smtClean="0"/>
          </a:p>
          <a:p>
            <a:pPr marL="0" indent="0" eaLnBrk="1" hangingPunct="1"/>
            <a:r>
              <a:rPr lang="en-US" sz="1400" dirty="0" smtClean="0"/>
              <a:t>Sigma Level: 2.30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8388" y="1352550"/>
            <a:ext cx="4265612" cy="3481388"/>
          </a:xfrm>
        </p:spPr>
        <p:txBody>
          <a:bodyPr/>
          <a:lstStyle/>
          <a:p>
            <a:pPr marL="0" indent="0" eaLnBrk="1" hangingPunct="1"/>
            <a:r>
              <a:rPr lang="en-US" sz="1400" b="1" u="sng" dirty="0" smtClean="0"/>
              <a:t>Goal:</a:t>
            </a:r>
          </a:p>
          <a:p>
            <a:pPr marL="0" indent="0" eaLnBrk="1" hangingPunct="1"/>
            <a:endParaRPr lang="en-US" sz="1400" b="1" u="sng" dirty="0" smtClean="0"/>
          </a:p>
          <a:p>
            <a:pPr marL="0" indent="0" eaLnBrk="1" hangingPunct="1"/>
            <a:r>
              <a:rPr lang="en-US" sz="1400" dirty="0" smtClean="0"/>
              <a:t>COPQ:	</a:t>
            </a:r>
            <a:r>
              <a:rPr lang="en-US" sz="1200" b="1" dirty="0">
                <a:solidFill>
                  <a:srgbClr val="FF8F1C"/>
                </a:solidFill>
              </a:rPr>
              <a:t>$ </a:t>
            </a:r>
            <a:r>
              <a:rPr lang="en-US" sz="1200" b="1" dirty="0" smtClean="0">
                <a:solidFill>
                  <a:srgbClr val="FF8F1C"/>
                </a:solidFill>
              </a:rPr>
              <a:t>   79,137.45 (</a:t>
            </a:r>
            <a:r>
              <a:rPr lang="en-US" sz="1200" b="1" dirty="0">
                <a:solidFill>
                  <a:srgbClr val="FF8F1C"/>
                </a:solidFill>
              </a:rPr>
              <a:t>K</a:t>
            </a:r>
            <a:r>
              <a:rPr lang="en-US" sz="1200" b="1" dirty="0" smtClean="0">
                <a:solidFill>
                  <a:srgbClr val="FF8F1C"/>
                </a:solidFill>
              </a:rPr>
              <a:t>nown GBS)</a:t>
            </a:r>
            <a:endParaRPr lang="en-US" sz="1200" b="1" dirty="0">
              <a:solidFill>
                <a:srgbClr val="FF8F1C"/>
              </a:solidFill>
            </a:endParaRPr>
          </a:p>
          <a:p>
            <a:pPr marL="0" indent="0" eaLnBrk="1" hangingPunct="1"/>
            <a:r>
              <a:rPr lang="en-US" sz="1200" b="1" dirty="0">
                <a:solidFill>
                  <a:srgbClr val="FF8F1C"/>
                </a:solidFill>
              </a:rPr>
              <a:t>	</a:t>
            </a:r>
            <a:r>
              <a:rPr lang="en-US" sz="1200" b="1" u="sng" dirty="0">
                <a:solidFill>
                  <a:srgbClr val="FF8F1C"/>
                </a:solidFill>
              </a:rPr>
              <a:t>$ </a:t>
            </a:r>
            <a:r>
              <a:rPr lang="en-US" sz="1200" b="1" u="sng" dirty="0" smtClean="0">
                <a:solidFill>
                  <a:srgbClr val="FF8F1C"/>
                </a:solidFill>
              </a:rPr>
              <a:t>   79,137.45 </a:t>
            </a:r>
            <a:r>
              <a:rPr lang="en-US" sz="1200" b="1" dirty="0" smtClean="0">
                <a:solidFill>
                  <a:srgbClr val="FF8F1C"/>
                </a:solidFill>
              </a:rPr>
              <a:t>(Estimated Field)</a:t>
            </a:r>
            <a:endParaRPr lang="en-US" sz="1200" b="1" dirty="0">
              <a:solidFill>
                <a:srgbClr val="FF8F1C"/>
              </a:solidFill>
            </a:endParaRPr>
          </a:p>
          <a:p>
            <a:pPr marL="0" indent="0" eaLnBrk="1" hangingPunct="1"/>
            <a:r>
              <a:rPr lang="en-US" sz="1200" b="1" dirty="0">
                <a:solidFill>
                  <a:srgbClr val="FF8F1C"/>
                </a:solidFill>
              </a:rPr>
              <a:t>	</a:t>
            </a:r>
            <a:r>
              <a:rPr lang="en-US" sz="1200" b="1" dirty="0" smtClean="0">
                <a:solidFill>
                  <a:srgbClr val="FF8F1C"/>
                </a:solidFill>
              </a:rPr>
              <a:t>$  158,274.90 Total</a:t>
            </a:r>
            <a:endParaRPr lang="en-US" sz="1200" b="1" dirty="0">
              <a:solidFill>
                <a:srgbClr val="FF8F1C"/>
              </a:solidFill>
            </a:endParaRPr>
          </a:p>
          <a:p>
            <a:pPr marL="0" indent="0" eaLnBrk="1" hangingPunct="1"/>
            <a:endParaRPr lang="en-US" sz="1400" dirty="0" smtClean="0"/>
          </a:p>
          <a:p>
            <a:pPr marL="0" indent="0" eaLnBrk="1" hangingPunct="1"/>
            <a:r>
              <a:rPr lang="en-US" sz="1400" dirty="0" smtClean="0"/>
              <a:t>Relevant Metric: 35.00% defective submission rate</a:t>
            </a:r>
          </a:p>
          <a:p>
            <a:pPr marL="0" indent="0" eaLnBrk="1" hangingPunct="1"/>
            <a:endParaRPr lang="en-US" sz="1400" dirty="0" smtClean="0"/>
          </a:p>
          <a:p>
            <a:pPr marL="0" indent="0" eaLnBrk="1" hangingPunct="1"/>
            <a:r>
              <a:rPr lang="en-US" sz="1400" dirty="0" smtClean="0"/>
              <a:t>PPM (or DPMO):  </a:t>
            </a:r>
            <a:r>
              <a:rPr lang="en-US" sz="1400" dirty="0"/>
              <a:t>94,868 </a:t>
            </a:r>
            <a:endParaRPr lang="en-US" sz="1400" dirty="0" smtClean="0"/>
          </a:p>
          <a:p>
            <a:pPr marL="0" indent="0" eaLnBrk="1" hangingPunct="1"/>
            <a:endParaRPr lang="en-US" sz="1400" dirty="0" smtClean="0"/>
          </a:p>
          <a:p>
            <a:pPr marL="0" indent="0" eaLnBrk="1" hangingPunct="1"/>
            <a:r>
              <a:rPr lang="en-US" sz="1400" dirty="0" smtClean="0"/>
              <a:t>Sigma Level: 2.81</a:t>
            </a:r>
          </a:p>
          <a:p>
            <a:pPr marL="0" indent="0" eaLnBrk="1" hangingPunct="1"/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3949669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37269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Graphical Analyses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978" y="1522424"/>
            <a:ext cx="3958622" cy="2232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78" y="1522424"/>
            <a:ext cx="3958622" cy="22289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0800" y="2975610"/>
            <a:ext cx="304800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4800" y="2863215"/>
            <a:ext cx="304800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4503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43365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Graphical Analyses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79" y="1514373"/>
            <a:ext cx="3949021" cy="2219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779" y="1514373"/>
            <a:ext cx="3949021" cy="22235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9168972">
            <a:off x="5945844" y="3388986"/>
            <a:ext cx="304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313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71559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Cause-Effect Diagram(s)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3" y="1352550"/>
            <a:ext cx="8793082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049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63177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Operational Definitions of Key Terms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100" dirty="0" smtClean="0"/>
              <a:t>Term 1: CER – Capital Expenditure Request </a:t>
            </a:r>
          </a:p>
          <a:p>
            <a:pPr marL="0" indent="0" eaLnBrk="1" hangingPunct="1"/>
            <a:endParaRPr lang="en-US" sz="1100" dirty="0" smtClean="0"/>
          </a:p>
          <a:p>
            <a:pPr marL="0" indent="0" eaLnBrk="1" hangingPunct="1"/>
            <a:r>
              <a:rPr lang="en-US" sz="1100" dirty="0" smtClean="0"/>
              <a:t>Term 2: CST – Contract Spend Type (refers to a type of CER)</a:t>
            </a:r>
          </a:p>
          <a:p>
            <a:pPr marL="0" indent="0" eaLnBrk="1" hangingPunct="1"/>
            <a:endParaRPr lang="en-US" sz="1100" dirty="0"/>
          </a:p>
          <a:p>
            <a:pPr marL="0" indent="0" eaLnBrk="1" hangingPunct="1"/>
            <a:r>
              <a:rPr lang="en-US" sz="1100" dirty="0" smtClean="0"/>
              <a:t>Term 3: BSU – Business Service Unit</a:t>
            </a:r>
          </a:p>
          <a:p>
            <a:pPr marL="0" indent="0" eaLnBrk="1" hangingPunct="1"/>
            <a:endParaRPr lang="en-US" sz="1100" dirty="0"/>
          </a:p>
          <a:p>
            <a:pPr marL="0" indent="0" eaLnBrk="1" hangingPunct="1"/>
            <a:r>
              <a:rPr lang="en-US" sz="1100" dirty="0" smtClean="0"/>
              <a:t>Term 4: GBS – Global Business Services (shared service center for ABC Company)</a:t>
            </a:r>
          </a:p>
          <a:p>
            <a:pPr marL="0" indent="0" eaLnBrk="1" hangingPunct="1"/>
            <a:endParaRPr lang="en-US" sz="1100" dirty="0"/>
          </a:p>
          <a:p>
            <a:pPr marL="0" indent="0" eaLnBrk="1" hangingPunct="1"/>
            <a:r>
              <a:rPr lang="en-US" sz="1100" dirty="0" smtClean="0"/>
              <a:t>Term 5: PC – Profit Center (an ABC Company location)</a:t>
            </a:r>
          </a:p>
          <a:p>
            <a:pPr marL="0" indent="0" eaLnBrk="1" hangingPunct="1"/>
            <a:endParaRPr lang="en-US" sz="1100" dirty="0"/>
          </a:p>
          <a:p>
            <a:pPr marL="0" indent="0" eaLnBrk="1" hangingPunct="1"/>
            <a:r>
              <a:rPr lang="en-US" sz="1100" dirty="0" smtClean="0"/>
              <a:t>Term 6: RFD – Regional Finance Director</a:t>
            </a:r>
          </a:p>
          <a:p>
            <a:pPr marL="0" indent="0" eaLnBrk="1" hangingPunct="1"/>
            <a:endParaRPr lang="en-US" sz="1100" dirty="0"/>
          </a:p>
          <a:p>
            <a:pPr marL="0" indent="0" eaLnBrk="1" hangingPunct="1"/>
            <a:r>
              <a:rPr lang="en-US" sz="1100" dirty="0" smtClean="0"/>
              <a:t>Term 7: CAP-FADL – Capitalized to the Fixed Asset Detail List (possible contract </a:t>
            </a:r>
            <a:r>
              <a:rPr lang="en-US" sz="1100" dirty="0"/>
              <a:t>s</a:t>
            </a:r>
            <a:r>
              <a:rPr lang="en-US" sz="1100" dirty="0" smtClean="0"/>
              <a:t>pend type selection for CER)</a:t>
            </a:r>
          </a:p>
          <a:p>
            <a:pPr marL="0" indent="0" eaLnBrk="1" hangingPunct="1"/>
            <a:endParaRPr lang="en-US" sz="1100" dirty="0"/>
          </a:p>
          <a:p>
            <a:pPr marL="0" indent="0" eaLnBrk="1" hangingPunct="1"/>
            <a:r>
              <a:rPr lang="en-US" sz="1100" dirty="0" smtClean="0"/>
              <a:t>Term 8: SOX – Sarbanes-Oxley (legislation related to internal control over financial reporting)</a:t>
            </a:r>
          </a:p>
          <a:p>
            <a:pPr marL="0" indent="0" eaLnBrk="1" hangingPunct="1"/>
            <a:endParaRPr lang="en-US" sz="1100" dirty="0"/>
          </a:p>
          <a:p>
            <a:pPr marL="0" indent="0" eaLnBrk="1" hangingPunct="1"/>
            <a:r>
              <a:rPr lang="en-US" sz="1100" dirty="0"/>
              <a:t>Term 9: </a:t>
            </a:r>
            <a:r>
              <a:rPr lang="en-US" sz="1100" dirty="0" smtClean="0"/>
              <a:t>OPEx – Operational Excellence Team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554038" y="1008460"/>
            <a:ext cx="8312150" cy="35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994" tIns="40995" rIns="81994" bIns="40995">
            <a:spAutoFit/>
          </a:bodyPr>
          <a:lstStyle/>
          <a:p>
            <a:pPr algn="l" defTabSz="820738" eaLnBrk="0" hangingPunct="0">
              <a:spcBef>
                <a:spcPct val="0"/>
              </a:spcBef>
              <a:buSzTx/>
              <a:buFontTx/>
              <a:buNone/>
            </a:pPr>
            <a:endParaRPr lang="en-US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587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4100" y="57150"/>
            <a:ext cx="5479500" cy="60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Process FMEA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90550"/>
            <a:ext cx="7999412" cy="42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655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51747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Potential Xs—Theories To Be Tested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: </a:t>
            </a:r>
            <a:r>
              <a:rPr lang="en-US" sz="1600" dirty="0"/>
              <a:t>CER quality differs for each </a:t>
            </a:r>
            <a:r>
              <a:rPr lang="en-US" sz="1600" dirty="0" smtClean="0"/>
              <a:t>BSU</a:t>
            </a:r>
          </a:p>
          <a:p>
            <a:pPr marL="0" indent="0" eaLnBrk="1" hangingPunct="1"/>
            <a:endParaRPr lang="en-US" sz="1600" dirty="0" smtClean="0"/>
          </a:p>
          <a:p>
            <a:pPr marL="0" indent="0" eaLnBrk="1" hangingPunct="1"/>
            <a:r>
              <a:rPr lang="en-US" sz="1600" dirty="0" smtClean="0"/>
              <a:t>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: Diligence in review varies depending on RFD (region)</a:t>
            </a:r>
          </a:p>
          <a:p>
            <a:pPr marL="0" indent="0" eaLnBrk="1" hangingPunct="1"/>
            <a:endParaRPr lang="en-US" sz="1600" dirty="0" smtClean="0"/>
          </a:p>
          <a:p>
            <a:pPr marL="0" indent="0" eaLnBrk="1" hangingPunct="1"/>
            <a:r>
              <a:rPr lang="en-US" sz="1600" dirty="0" smtClean="0"/>
              <a:t>X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: </a:t>
            </a:r>
            <a:r>
              <a:rPr lang="en-US" sz="1600" dirty="0"/>
              <a:t>CER quality differs for each </a:t>
            </a:r>
            <a:r>
              <a:rPr lang="en-US" sz="1600" dirty="0" smtClean="0"/>
              <a:t>PC</a:t>
            </a:r>
          </a:p>
          <a:p>
            <a:pPr marL="0" indent="0" eaLnBrk="1" hangingPunct="1"/>
            <a:endParaRPr lang="en-US" sz="1600" dirty="0" smtClean="0"/>
          </a:p>
          <a:p>
            <a:pPr marL="0" indent="0" eaLnBrk="1" hangingPunct="1"/>
            <a:r>
              <a:rPr lang="en-US" sz="1600" dirty="0" smtClean="0"/>
              <a:t>X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: </a:t>
            </a:r>
            <a:r>
              <a:rPr lang="en-US" sz="1600" dirty="0"/>
              <a:t>CER quality differs for each </a:t>
            </a:r>
            <a:r>
              <a:rPr lang="en-US" sz="1600" dirty="0" smtClean="0"/>
              <a:t>CST</a:t>
            </a:r>
          </a:p>
          <a:p>
            <a:pPr marL="0" indent="0" eaLnBrk="1" hangingPunct="1"/>
            <a:endParaRPr lang="en-US" sz="1600" dirty="0" smtClean="0"/>
          </a:p>
          <a:p>
            <a:pPr marL="0" indent="0" eaLnBrk="1" hangingPunct="1"/>
            <a:r>
              <a:rPr lang="en-US" sz="1600" dirty="0" smtClean="0"/>
              <a:t>X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: </a:t>
            </a:r>
            <a:r>
              <a:rPr lang="en-US" sz="1600" dirty="0"/>
              <a:t>Different CSTs for different BSUs (e.g. Refreshments only CAP-FADL) </a:t>
            </a:r>
            <a:endParaRPr lang="en-US" sz="1600" dirty="0" smtClean="0"/>
          </a:p>
          <a:p>
            <a:pPr marL="0" indent="0" eaLnBrk="1" hangingPunct="1"/>
            <a:endParaRPr lang="en-US" sz="1600" dirty="0" smtClean="0"/>
          </a:p>
          <a:p>
            <a:pPr marL="0" indent="0" eaLnBrk="1" hangingPunct="1"/>
            <a:r>
              <a:rPr lang="en-US" sz="1600" dirty="0" smtClean="0"/>
              <a:t>X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: </a:t>
            </a:r>
            <a:r>
              <a:rPr lang="en-US" sz="1600" dirty="0"/>
              <a:t>High dollar CERs are more accurate than low dollar </a:t>
            </a:r>
            <a:r>
              <a:rPr lang="en-US" sz="1600" dirty="0" smtClean="0"/>
              <a:t>CERs</a:t>
            </a:r>
          </a:p>
        </p:txBody>
      </p:sp>
    </p:spTree>
    <p:extLst>
      <p:ext uri="{BB962C8B-B14F-4D97-AF65-F5344CB8AC3E}">
        <p14:creationId xmlns:p14="http://schemas.microsoft.com/office/powerpoint/2010/main" val="9511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9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41079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Six Sigma Roadmap</a:t>
            </a: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6800" y="1400175"/>
            <a:ext cx="7079916" cy="3152775"/>
            <a:chOff x="576" y="576"/>
            <a:chExt cx="4608" cy="2736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gray">
            <a:xfrm>
              <a:off x="576" y="1152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Proxima Nova" panose="02000506030000020004" pitchFamily="50" charset="0"/>
                </a:rPr>
                <a:t>Measure</a:t>
              </a: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576" y="1728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24135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latin typeface="Proxima Nova" panose="02000506030000020004" pitchFamily="50" charset="0"/>
                </a:rPr>
                <a:t>Analyze</a:t>
              </a: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576" y="2304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latin typeface="Proxima Nova" panose="02000506030000020004" pitchFamily="50" charset="0"/>
                </a:rPr>
                <a:t>Improve</a:t>
              </a: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576" y="2880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latin typeface="Proxima Nova" panose="02000506030000020004" pitchFamily="50" charset="0"/>
                </a:rPr>
                <a:t>Control</a:t>
              </a: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gray">
            <a:xfrm>
              <a:off x="576" y="576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Proxima Nova" panose="02000506030000020004" pitchFamily="50" charset="0"/>
                </a:rPr>
                <a:t>Define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6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5631900" cy="6445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Potential Xs—Theories To Be Tested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: </a:t>
            </a:r>
            <a:r>
              <a:rPr lang="en-US" sz="1600" dirty="0"/>
              <a:t>CER quality differs for each </a:t>
            </a:r>
            <a:r>
              <a:rPr lang="en-US" sz="1600" dirty="0" smtClean="0"/>
              <a:t>BSU</a:t>
            </a:r>
          </a:p>
          <a:p>
            <a:pPr marL="0" indent="0" eaLnBrk="1" hangingPunct="1"/>
            <a:endParaRPr lang="en-US" sz="1600" dirty="0" smtClean="0"/>
          </a:p>
          <a:p>
            <a:pPr marL="0" indent="0" eaLnBrk="1" hangingPunct="1"/>
            <a:r>
              <a:rPr lang="en-US" sz="1600" dirty="0" smtClean="0"/>
              <a:t>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: Diligence in review varies depending on RFD (region)</a:t>
            </a:r>
          </a:p>
          <a:p>
            <a:pPr marL="0" indent="0" eaLnBrk="1" hangingPunct="1"/>
            <a:endParaRPr lang="en-US" sz="1600" dirty="0" smtClean="0"/>
          </a:p>
          <a:p>
            <a:pPr marL="0" indent="0" eaLnBrk="1" hangingPunct="1"/>
            <a:r>
              <a:rPr lang="en-US" sz="1600" dirty="0" smtClean="0"/>
              <a:t>X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: </a:t>
            </a:r>
            <a:r>
              <a:rPr lang="en-US" sz="1600" dirty="0"/>
              <a:t>CER quality differs for each </a:t>
            </a:r>
            <a:r>
              <a:rPr lang="en-US" sz="1600" dirty="0" smtClean="0"/>
              <a:t>PC</a:t>
            </a:r>
          </a:p>
          <a:p>
            <a:pPr marL="0" indent="0" eaLnBrk="1" hangingPunct="1"/>
            <a:endParaRPr lang="en-US" sz="1600" dirty="0" smtClean="0"/>
          </a:p>
          <a:p>
            <a:pPr marL="0" indent="0" eaLnBrk="1" hangingPunct="1"/>
            <a:r>
              <a:rPr lang="en-US" sz="1600" dirty="0" smtClean="0"/>
              <a:t>X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: </a:t>
            </a:r>
            <a:r>
              <a:rPr lang="en-US" sz="1600" dirty="0"/>
              <a:t>CER quality differs for each </a:t>
            </a:r>
            <a:r>
              <a:rPr lang="en-US" sz="1600" dirty="0" smtClean="0"/>
              <a:t>CST</a:t>
            </a:r>
          </a:p>
          <a:p>
            <a:pPr marL="0" indent="0" eaLnBrk="1" hangingPunct="1"/>
            <a:endParaRPr lang="en-US" sz="1600" dirty="0" smtClean="0"/>
          </a:p>
          <a:p>
            <a:pPr marL="0" indent="0" eaLnBrk="1" hangingPunct="1"/>
            <a:r>
              <a:rPr lang="en-US" sz="1600" dirty="0" smtClean="0"/>
              <a:t>X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: </a:t>
            </a:r>
            <a:r>
              <a:rPr lang="en-US" sz="1600" dirty="0"/>
              <a:t>Different CSTs for different BSUs (e.g. Refreshments only CAP-FADL) </a:t>
            </a:r>
            <a:endParaRPr lang="en-US" sz="1600" dirty="0" smtClean="0"/>
          </a:p>
          <a:p>
            <a:pPr marL="0" indent="0" eaLnBrk="1" hangingPunct="1"/>
            <a:endParaRPr lang="en-US" sz="1600" dirty="0" smtClean="0"/>
          </a:p>
          <a:p>
            <a:pPr marL="0" indent="0" eaLnBrk="1" hangingPunct="1"/>
            <a:r>
              <a:rPr lang="en-US" sz="1600" dirty="0" smtClean="0"/>
              <a:t>X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: </a:t>
            </a:r>
            <a:r>
              <a:rPr lang="en-US" sz="1600" dirty="0"/>
              <a:t>High dollar CERs are more accurate than low dollar </a:t>
            </a:r>
            <a:r>
              <a:rPr lang="en-US" sz="1600" dirty="0" smtClean="0"/>
              <a:t>CERs</a:t>
            </a:r>
          </a:p>
        </p:txBody>
      </p:sp>
    </p:spTree>
    <p:extLst>
      <p:ext uri="{BB962C8B-B14F-4D97-AF65-F5344CB8AC3E}">
        <p14:creationId xmlns:p14="http://schemas.microsoft.com/office/powerpoint/2010/main" val="4980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00" y="285750"/>
            <a:ext cx="60129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Data Collection Plan for Analyze Phase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0" y="971550"/>
            <a:ext cx="8711480" cy="38401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17080" y="1733550"/>
            <a:ext cx="50292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25005" y="2419350"/>
            <a:ext cx="50292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17080" y="2815449"/>
            <a:ext cx="50292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17080" y="3181350"/>
            <a:ext cx="50292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17080" y="3557930"/>
            <a:ext cx="50292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17080" y="3867150"/>
            <a:ext cx="50292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17080" y="4246169"/>
            <a:ext cx="50292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25005" y="2114550"/>
            <a:ext cx="50292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17080" y="4552950"/>
            <a:ext cx="50292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Test of Theories X</a:t>
            </a:r>
            <a:r>
              <a:rPr lang="en-US" baseline="-25000" dirty="0"/>
              <a:t>1</a:t>
            </a:r>
            <a:endParaRPr lang="en-US" baseline="-25000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00" y="1389600"/>
            <a:ext cx="4869900" cy="3179400"/>
          </a:xfrm>
        </p:spPr>
        <p:txBody>
          <a:bodyPr/>
          <a:lstStyle/>
          <a:p>
            <a:pPr marL="0" indent="0" eaLnBrk="1" hangingPunct="1"/>
            <a:r>
              <a:rPr lang="en-US" sz="1400" b="1" dirty="0" smtClean="0"/>
              <a:t>Theory:</a:t>
            </a:r>
            <a:r>
              <a:rPr lang="en-CA" sz="1400" dirty="0" smtClean="0"/>
              <a:t> </a:t>
            </a:r>
            <a:r>
              <a:rPr lang="en-US" sz="1400" dirty="0"/>
              <a:t>CER quality differs for each BSU</a:t>
            </a:r>
          </a:p>
          <a:p>
            <a:pPr marL="0" indent="0" eaLnBrk="1" hangingPunct="1"/>
            <a:r>
              <a:rPr lang="en-CA" sz="1400" b="1" dirty="0" smtClean="0"/>
              <a:t>H</a:t>
            </a:r>
            <a:r>
              <a:rPr lang="en-CA" sz="1400" b="1" baseline="-25000" dirty="0" smtClean="0"/>
              <a:t>o</a:t>
            </a:r>
            <a:r>
              <a:rPr lang="en-CA" sz="1400" b="1" dirty="0" smtClean="0"/>
              <a:t>: </a:t>
            </a:r>
            <a:r>
              <a:rPr lang="en-CA" sz="1400" dirty="0" smtClean="0"/>
              <a:t>Quality is independent of BSU</a:t>
            </a:r>
          </a:p>
          <a:p>
            <a:pPr marL="0" indent="0" eaLnBrk="1" hangingPunct="1"/>
            <a:r>
              <a:rPr lang="en-CA" sz="1400" b="1" dirty="0" smtClean="0"/>
              <a:t>H</a:t>
            </a:r>
            <a:r>
              <a:rPr lang="en-CA" sz="1400" b="1" baseline="-25000" dirty="0" smtClean="0"/>
              <a:t>a</a:t>
            </a:r>
            <a:r>
              <a:rPr lang="en-CA" sz="1400" b="1" dirty="0" smtClean="0"/>
              <a:t>: </a:t>
            </a:r>
            <a:r>
              <a:rPr lang="en-CA" sz="1400" dirty="0" smtClean="0"/>
              <a:t>Quality is dependent of BSU</a:t>
            </a:r>
          </a:p>
          <a:p>
            <a:pPr marL="0" indent="0" eaLnBrk="1" hangingPunct="1"/>
            <a:r>
              <a:rPr lang="en-CA" sz="1400" b="1" dirty="0" smtClean="0"/>
              <a:t>Analysis:</a:t>
            </a:r>
          </a:p>
          <a:p>
            <a:pPr marL="0" indent="0" eaLnBrk="1" hangingPunct="1"/>
            <a:endParaRPr lang="en-CA" sz="1400" b="1" dirty="0" smtClean="0"/>
          </a:p>
          <a:p>
            <a:pPr marL="0" indent="0" eaLnBrk="1" hangingPunct="1"/>
            <a:r>
              <a:rPr lang="en-CA" sz="1400" b="1" dirty="0" smtClean="0"/>
              <a:t>Statistical Conclusion: P</a:t>
            </a:r>
            <a:r>
              <a:rPr lang="en-CA" sz="1400" dirty="0" smtClean="0"/>
              <a:t> = 0.000, therefore reject the null-hypothesis</a:t>
            </a:r>
          </a:p>
          <a:p>
            <a:pPr marL="0" indent="0" eaLnBrk="1" hangingPunct="1"/>
            <a:endParaRPr lang="en-CA" sz="1400" b="1" dirty="0" smtClean="0"/>
          </a:p>
          <a:p>
            <a:pPr marL="0" indent="0" eaLnBrk="1" hangingPunct="1"/>
            <a:r>
              <a:rPr lang="en-CA" sz="1400" b="1" dirty="0" smtClean="0"/>
              <a:t>Practical Conclusion: </a:t>
            </a:r>
            <a:r>
              <a:rPr lang="en-CA" sz="1400" dirty="0" smtClean="0"/>
              <a:t>Some BSUs are more defect prone than others. Specifically the Refreshments Services BSU has a defect rate much higher than that other BSUs.</a:t>
            </a: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38150"/>
            <a:ext cx="3763006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8045" b="5037"/>
          <a:stretch/>
        </p:blipFill>
        <p:spPr>
          <a:xfrm>
            <a:off x="285155" y="3868815"/>
            <a:ext cx="4800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Test of Theories X</a:t>
            </a:r>
            <a:r>
              <a:rPr lang="en-US" sz="2800" baseline="-25000" dirty="0"/>
              <a:t>1</a:t>
            </a:r>
            <a:endParaRPr lang="en-US" sz="2800" baseline="-25000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00" y="1389600"/>
            <a:ext cx="4641300" cy="3179400"/>
          </a:xfrm>
        </p:spPr>
        <p:txBody>
          <a:bodyPr/>
          <a:lstStyle/>
          <a:p>
            <a:pPr marL="0" indent="0" eaLnBrk="1" hangingPunct="1"/>
            <a:r>
              <a:rPr lang="en-US" sz="1400" b="1" dirty="0" smtClean="0"/>
              <a:t>Theory:</a:t>
            </a:r>
            <a:r>
              <a:rPr lang="en-CA" sz="1400" dirty="0" smtClean="0"/>
              <a:t> </a:t>
            </a:r>
            <a:r>
              <a:rPr lang="en-US" sz="1400" dirty="0"/>
              <a:t>CER quality differs for each BSU</a:t>
            </a:r>
          </a:p>
          <a:p>
            <a:pPr marL="0" indent="0" eaLnBrk="1" hangingPunct="1"/>
            <a:r>
              <a:rPr lang="en-CA" sz="1400" b="1" dirty="0" smtClean="0"/>
              <a:t>H</a:t>
            </a:r>
            <a:r>
              <a:rPr lang="en-CA" sz="1400" b="1" baseline="-25000" dirty="0" smtClean="0"/>
              <a:t>o</a:t>
            </a:r>
            <a:r>
              <a:rPr lang="en-CA" sz="1400" b="1" dirty="0" smtClean="0"/>
              <a:t>: </a:t>
            </a:r>
            <a:r>
              <a:rPr lang="en-US" sz="1400" dirty="0"/>
              <a:t>CER defect type rate is the same for each BSU</a:t>
            </a:r>
            <a:endParaRPr lang="en-CA" sz="1400" dirty="0" smtClean="0"/>
          </a:p>
          <a:p>
            <a:pPr marL="0" indent="0" eaLnBrk="1" hangingPunct="1"/>
            <a:r>
              <a:rPr lang="en-CA" sz="1400" b="1" dirty="0" smtClean="0"/>
              <a:t>H</a:t>
            </a:r>
            <a:r>
              <a:rPr lang="en-CA" sz="1400" b="1" baseline="-25000" dirty="0" smtClean="0"/>
              <a:t>a</a:t>
            </a:r>
            <a:r>
              <a:rPr lang="en-CA" sz="1400" b="1" dirty="0" smtClean="0"/>
              <a:t>: </a:t>
            </a:r>
            <a:r>
              <a:rPr lang="en-US" sz="1400" dirty="0"/>
              <a:t>CER defect type rate </a:t>
            </a:r>
            <a:r>
              <a:rPr lang="en-US" sz="1400" dirty="0" smtClean="0"/>
              <a:t>is different for </a:t>
            </a:r>
            <a:r>
              <a:rPr lang="en-US" sz="1400" dirty="0"/>
              <a:t>each </a:t>
            </a:r>
            <a:r>
              <a:rPr lang="en-US" sz="1400" dirty="0" smtClean="0"/>
              <a:t>BSU</a:t>
            </a:r>
            <a:endParaRPr lang="en-CA" sz="1400" dirty="0" smtClean="0"/>
          </a:p>
          <a:p>
            <a:pPr marL="0" indent="0" eaLnBrk="1" hangingPunct="1"/>
            <a:r>
              <a:rPr lang="en-CA" sz="1400" b="1" dirty="0" smtClean="0"/>
              <a:t>Analysis:</a:t>
            </a:r>
          </a:p>
          <a:p>
            <a:pPr marL="0" indent="0" eaLnBrk="1" hangingPunct="1"/>
            <a:endParaRPr lang="en-CA" sz="1400" b="1" dirty="0" smtClean="0"/>
          </a:p>
          <a:p>
            <a:pPr marL="0" indent="0" eaLnBrk="1" hangingPunct="1"/>
            <a:r>
              <a:rPr lang="en-CA" sz="1400" b="1" dirty="0" smtClean="0"/>
              <a:t>Statistical Conclusion: </a:t>
            </a:r>
            <a:r>
              <a:rPr lang="en-CA" sz="1400" dirty="0" smtClean="0"/>
              <a:t>P = 0.000, therefore reject the null-hypothesis</a:t>
            </a:r>
          </a:p>
          <a:p>
            <a:pPr marL="0" indent="0" eaLnBrk="1" hangingPunct="1"/>
            <a:r>
              <a:rPr lang="en-CA" sz="1400" b="1" dirty="0" smtClean="0"/>
              <a:t>Practical Conclusion: </a:t>
            </a:r>
            <a:r>
              <a:rPr lang="en-CA" sz="1400" dirty="0" smtClean="0"/>
              <a:t>Some BSUs are more prone to certain types of defects than other BSUs. Specifically the Refreshments Services BSU has a higher rate than other BSUs for tax and freight defect types.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46492"/>
            <a:ext cx="4150582" cy="4054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29" y="3867150"/>
            <a:ext cx="4628571" cy="3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3955500" cy="755700"/>
          </a:xfrm>
        </p:spPr>
        <p:txBody>
          <a:bodyPr/>
          <a:lstStyle/>
          <a:p>
            <a:pPr eaLnBrk="1" hangingPunct="1"/>
            <a:r>
              <a:rPr lang="en-US" sz="2800" dirty="0"/>
              <a:t>Test of Theories </a:t>
            </a:r>
            <a:r>
              <a:rPr lang="en-US" sz="2800" dirty="0" smtClean="0"/>
              <a:t>X</a:t>
            </a:r>
            <a:r>
              <a:rPr lang="en-US" sz="2800" baseline="-25000" dirty="0" smtClean="0"/>
              <a:t>2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00" y="1389600"/>
            <a:ext cx="5250900" cy="3179400"/>
          </a:xfrm>
        </p:spPr>
        <p:txBody>
          <a:bodyPr/>
          <a:lstStyle/>
          <a:p>
            <a:pPr marL="0" indent="0" eaLnBrk="1" hangingPunct="1"/>
            <a:r>
              <a:rPr lang="en-US" sz="1400" b="1" dirty="0" smtClean="0"/>
              <a:t>Theory:</a:t>
            </a:r>
            <a:r>
              <a:rPr lang="en-CA" sz="1400" dirty="0" smtClean="0"/>
              <a:t> </a:t>
            </a:r>
            <a:r>
              <a:rPr lang="en-US" sz="1400" dirty="0"/>
              <a:t>Diligence in review varies depending on RFD (</a:t>
            </a:r>
            <a:r>
              <a:rPr lang="en-US" sz="1400" dirty="0" smtClean="0"/>
              <a:t>region)</a:t>
            </a:r>
          </a:p>
          <a:p>
            <a:pPr marL="0" indent="0" eaLnBrk="1" hangingPunct="1"/>
            <a:r>
              <a:rPr lang="en-CA" sz="1400" b="1" dirty="0" smtClean="0"/>
              <a:t>H</a:t>
            </a:r>
            <a:r>
              <a:rPr lang="en-CA" sz="1400" b="1" baseline="-25000" dirty="0" smtClean="0"/>
              <a:t>o</a:t>
            </a:r>
            <a:r>
              <a:rPr lang="en-CA" sz="1400" b="1" dirty="0" smtClean="0"/>
              <a:t>: </a:t>
            </a:r>
            <a:r>
              <a:rPr lang="en-CA" sz="1400" dirty="0" smtClean="0"/>
              <a:t>Quality is independent of Region</a:t>
            </a:r>
          </a:p>
          <a:p>
            <a:pPr marL="0" indent="0" eaLnBrk="1" hangingPunct="1"/>
            <a:r>
              <a:rPr lang="en-CA" sz="1400" b="1" dirty="0" smtClean="0"/>
              <a:t>H</a:t>
            </a:r>
            <a:r>
              <a:rPr lang="en-CA" sz="1400" b="1" baseline="-25000" dirty="0" smtClean="0"/>
              <a:t>a</a:t>
            </a:r>
            <a:r>
              <a:rPr lang="en-CA" sz="1400" b="1" dirty="0" smtClean="0"/>
              <a:t>: </a:t>
            </a:r>
            <a:r>
              <a:rPr lang="en-CA" sz="1400" dirty="0" smtClean="0"/>
              <a:t>Quality is dependent of Region</a:t>
            </a:r>
          </a:p>
          <a:p>
            <a:pPr marL="0" indent="0" eaLnBrk="1" hangingPunct="1"/>
            <a:r>
              <a:rPr lang="en-CA" sz="1400" b="1" dirty="0" smtClean="0"/>
              <a:t>Analysis:</a:t>
            </a:r>
          </a:p>
          <a:p>
            <a:pPr marL="0" indent="0" eaLnBrk="1" hangingPunct="1"/>
            <a:endParaRPr lang="en-CA" sz="1400" b="1" dirty="0" smtClean="0"/>
          </a:p>
          <a:p>
            <a:pPr marL="0" indent="0" eaLnBrk="1" hangingPunct="1"/>
            <a:r>
              <a:rPr lang="en-CA" sz="1400" b="1" dirty="0" smtClean="0"/>
              <a:t>Statistical Conclusion: </a:t>
            </a:r>
            <a:r>
              <a:rPr lang="en-CA" sz="1400" dirty="0" smtClean="0"/>
              <a:t>P = 0.000, therefore reject the null-hypothesis</a:t>
            </a:r>
          </a:p>
          <a:p>
            <a:pPr marL="0" indent="0" eaLnBrk="1" hangingPunct="1"/>
            <a:endParaRPr lang="en-CA" sz="1400" dirty="0" smtClean="0"/>
          </a:p>
          <a:p>
            <a:pPr marL="0" indent="0" eaLnBrk="1" hangingPunct="1"/>
            <a:r>
              <a:rPr lang="en-CA" sz="1400" b="1" dirty="0" smtClean="0"/>
              <a:t>Practical Conclusion: </a:t>
            </a:r>
            <a:r>
              <a:rPr lang="en-CA" sz="1400" dirty="0" smtClean="0"/>
              <a:t>Certain regions are more defect prone than others. Specifically the Refreshment regions have a defect rate much higher than the others.</a:t>
            </a:r>
            <a:endParaRPr 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35" t="3771"/>
          <a:stretch/>
        </p:blipFill>
        <p:spPr>
          <a:xfrm>
            <a:off x="6172200" y="214610"/>
            <a:ext cx="2581830" cy="4531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867150"/>
            <a:ext cx="4428571" cy="3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3041100" cy="755700"/>
          </a:xfrm>
        </p:spPr>
        <p:txBody>
          <a:bodyPr/>
          <a:lstStyle/>
          <a:p>
            <a:pPr eaLnBrk="1" hangingPunct="1"/>
            <a:r>
              <a:rPr lang="en-US" sz="2800" dirty="0"/>
              <a:t>Test of Theories </a:t>
            </a:r>
            <a:r>
              <a:rPr lang="en-US" sz="2800" dirty="0" smtClean="0"/>
              <a:t>X</a:t>
            </a:r>
            <a:r>
              <a:rPr lang="en-US" sz="2800" baseline="-25000" dirty="0" smtClean="0"/>
              <a:t>2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00" y="1389600"/>
            <a:ext cx="4412700" cy="3179400"/>
          </a:xfrm>
        </p:spPr>
        <p:txBody>
          <a:bodyPr/>
          <a:lstStyle/>
          <a:p>
            <a:pPr marL="0" indent="0" eaLnBrk="1" hangingPunct="1"/>
            <a:r>
              <a:rPr lang="en-US" sz="1400" b="1" dirty="0" smtClean="0"/>
              <a:t>Theory:</a:t>
            </a:r>
            <a:r>
              <a:rPr lang="en-CA" sz="1400" dirty="0" smtClean="0"/>
              <a:t> </a:t>
            </a:r>
            <a:r>
              <a:rPr lang="en-US" sz="1400" dirty="0"/>
              <a:t>Diligence in review varies depending on RFD (</a:t>
            </a:r>
            <a:r>
              <a:rPr lang="en-US" sz="1400" dirty="0" smtClean="0"/>
              <a:t>region)</a:t>
            </a:r>
          </a:p>
          <a:p>
            <a:pPr marL="0" indent="0" eaLnBrk="1" hangingPunct="1"/>
            <a:r>
              <a:rPr lang="en-CA" sz="1400" b="1" dirty="0" smtClean="0"/>
              <a:t>H</a:t>
            </a:r>
            <a:r>
              <a:rPr lang="en-CA" sz="1400" b="1" baseline="-25000" dirty="0" smtClean="0"/>
              <a:t>o</a:t>
            </a:r>
            <a:r>
              <a:rPr lang="en-CA" sz="1400" b="1" dirty="0" smtClean="0"/>
              <a:t>: </a:t>
            </a:r>
            <a:r>
              <a:rPr lang="en-CA" sz="1400" dirty="0" smtClean="0"/>
              <a:t>Quality is independent of Refreshment Services Region</a:t>
            </a:r>
          </a:p>
          <a:p>
            <a:pPr marL="0" indent="0" eaLnBrk="1" hangingPunct="1"/>
            <a:r>
              <a:rPr lang="en-CA" sz="1400" b="1" dirty="0" smtClean="0"/>
              <a:t>H</a:t>
            </a:r>
            <a:r>
              <a:rPr lang="en-CA" sz="1400" b="1" baseline="-25000" dirty="0" smtClean="0"/>
              <a:t>a</a:t>
            </a:r>
            <a:r>
              <a:rPr lang="en-CA" sz="1400" b="1" dirty="0" smtClean="0"/>
              <a:t>: </a:t>
            </a:r>
            <a:r>
              <a:rPr lang="en-CA" sz="1400" dirty="0" smtClean="0"/>
              <a:t>Quality is dependent of Refreshment Services Region</a:t>
            </a:r>
          </a:p>
          <a:p>
            <a:pPr marL="0" indent="0" eaLnBrk="1" hangingPunct="1"/>
            <a:r>
              <a:rPr lang="en-CA" sz="1400" b="1" dirty="0" smtClean="0"/>
              <a:t>Analysis:</a:t>
            </a:r>
          </a:p>
          <a:p>
            <a:pPr marL="0" indent="0" eaLnBrk="1" hangingPunct="1"/>
            <a:endParaRPr lang="en-CA" sz="1400" b="1" dirty="0" smtClean="0"/>
          </a:p>
          <a:p>
            <a:pPr marL="0" indent="0" eaLnBrk="1" hangingPunct="1"/>
            <a:r>
              <a:rPr lang="en-CA" sz="1400" b="1" dirty="0" smtClean="0"/>
              <a:t>Statistical Conclusion</a:t>
            </a:r>
            <a:r>
              <a:rPr lang="en-CA" sz="1400" b="1" dirty="0"/>
              <a:t>: </a:t>
            </a:r>
            <a:r>
              <a:rPr lang="en-CA" sz="1400" dirty="0" smtClean="0"/>
              <a:t>Not enough non-defective CERs observed to carry out test, </a:t>
            </a:r>
            <a:r>
              <a:rPr lang="en-CA" sz="1400" dirty="0"/>
              <a:t>fail to reject the null </a:t>
            </a:r>
            <a:r>
              <a:rPr lang="en-CA" sz="1400" dirty="0" smtClean="0"/>
              <a:t>hypothesis</a:t>
            </a:r>
          </a:p>
          <a:p>
            <a:pPr marL="0" indent="0" eaLnBrk="1" hangingPunct="1"/>
            <a:r>
              <a:rPr lang="en-CA" sz="1400" b="1" dirty="0" smtClean="0"/>
              <a:t>Practical Conclusion: </a:t>
            </a:r>
            <a:r>
              <a:rPr lang="en-CA" sz="1400" dirty="0" smtClean="0"/>
              <a:t>All Refreshments regions submit defective CERs at </a:t>
            </a:r>
            <a:r>
              <a:rPr lang="en-CA" sz="1400" dirty="0"/>
              <a:t> </a:t>
            </a:r>
            <a:r>
              <a:rPr lang="en-CA" sz="1400" dirty="0" smtClean="0"/>
              <a:t>statistically similar rate (&gt;98% defective rate observed), therefore no one region is better or worse than the others.</a:t>
            </a:r>
            <a:endParaRPr lang="en-US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137"/>
          <a:stretch/>
        </p:blipFill>
        <p:spPr>
          <a:xfrm>
            <a:off x="4876800" y="1200150"/>
            <a:ext cx="4205239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06" y="666750"/>
            <a:ext cx="3761905" cy="3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Test of Theories </a:t>
            </a:r>
            <a:r>
              <a:rPr lang="en-US" sz="2800" dirty="0" smtClean="0"/>
              <a:t>X</a:t>
            </a:r>
            <a:r>
              <a:rPr lang="en-US" sz="2800" baseline="-25000" dirty="0" smtClean="0"/>
              <a:t>3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400" b="1" dirty="0" smtClean="0"/>
              <a:t>Theory:</a:t>
            </a:r>
            <a:r>
              <a:rPr lang="en-CA" sz="1400" dirty="0" smtClean="0"/>
              <a:t> Some PCs submit more defects than others</a:t>
            </a:r>
          </a:p>
          <a:p>
            <a:pPr marL="0" indent="0" eaLnBrk="1" hangingPunct="1"/>
            <a:r>
              <a:rPr lang="en-CA" sz="1400" b="1" dirty="0" smtClean="0"/>
              <a:t>H</a:t>
            </a:r>
            <a:r>
              <a:rPr lang="en-CA" sz="1400" b="1" baseline="-25000" dirty="0" smtClean="0"/>
              <a:t>o</a:t>
            </a:r>
            <a:r>
              <a:rPr lang="en-CA" sz="1400" b="1" dirty="0" smtClean="0"/>
              <a:t>: </a:t>
            </a:r>
            <a:r>
              <a:rPr lang="en-CA" sz="1400" dirty="0" smtClean="0"/>
              <a:t>Quality is independent of PC</a:t>
            </a:r>
          </a:p>
          <a:p>
            <a:pPr marL="0" indent="0" eaLnBrk="1" hangingPunct="1"/>
            <a:r>
              <a:rPr lang="en-CA" sz="1400" b="1" dirty="0" smtClean="0"/>
              <a:t>H</a:t>
            </a:r>
            <a:r>
              <a:rPr lang="en-CA" sz="1400" b="1" baseline="-25000" dirty="0" smtClean="0"/>
              <a:t>a</a:t>
            </a:r>
            <a:r>
              <a:rPr lang="en-CA" sz="1400" b="1" dirty="0" smtClean="0"/>
              <a:t>: </a:t>
            </a:r>
            <a:r>
              <a:rPr lang="en-CA" sz="1400" dirty="0" smtClean="0"/>
              <a:t>Quality is dependent of PC</a:t>
            </a:r>
          </a:p>
          <a:p>
            <a:pPr marL="0" indent="0" eaLnBrk="1" hangingPunct="1"/>
            <a:r>
              <a:rPr lang="en-CA" sz="1400" b="1" dirty="0" smtClean="0"/>
              <a:t>Analysis:</a:t>
            </a:r>
          </a:p>
          <a:p>
            <a:pPr marL="0" indent="0" eaLnBrk="1" hangingPunct="1"/>
            <a:r>
              <a:rPr lang="en-CA" sz="1400" b="1" dirty="0" smtClean="0"/>
              <a:t>						</a:t>
            </a:r>
          </a:p>
          <a:p>
            <a:pPr marL="0" indent="0" eaLnBrk="1" hangingPunct="1"/>
            <a:r>
              <a:rPr lang="en-CA" sz="1400" b="1" dirty="0" smtClean="0"/>
              <a:t>Statistical Conclusion</a:t>
            </a:r>
            <a:r>
              <a:rPr lang="en-CA" sz="1400" dirty="0" smtClean="0"/>
              <a:t>: Insufficient sample size for each PC, unable to come to sound statistical conclusion.</a:t>
            </a:r>
          </a:p>
          <a:p>
            <a:pPr marL="0" indent="0" eaLnBrk="1" hangingPunct="1"/>
            <a:r>
              <a:rPr lang="en-CA" sz="1400" b="1" dirty="0" smtClean="0"/>
              <a:t>Practical Conclusion: </a:t>
            </a:r>
            <a:r>
              <a:rPr lang="en-CA" sz="1400" dirty="0" smtClean="0"/>
              <a:t>Some PCs may be more defect prone than others, but it is difficult to statistically conclude because CER submission is an irregular process and we are unable to collect a sufficient sample size for each PC.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14350"/>
            <a:ext cx="489557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Problem &amp; Goal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800" b="1" dirty="0" smtClean="0"/>
              <a:t>Problem Statement: </a:t>
            </a:r>
            <a:r>
              <a:rPr lang="en-US" sz="1800" dirty="0"/>
              <a:t>On a monthly basis, GBS FA teams process </a:t>
            </a:r>
            <a:r>
              <a:rPr lang="en-US" sz="1800" b="1" i="1" dirty="0"/>
              <a:t>800-900</a:t>
            </a:r>
            <a:r>
              <a:rPr lang="en-US" sz="1800" dirty="0"/>
              <a:t> </a:t>
            </a:r>
            <a:r>
              <a:rPr lang="en-US" sz="1800" dirty="0" smtClean="0"/>
              <a:t>CERs. </a:t>
            </a:r>
            <a:r>
              <a:rPr lang="en-US" sz="1800" dirty="0"/>
              <a:t>The </a:t>
            </a:r>
            <a:r>
              <a:rPr lang="en-US" sz="1800" dirty="0" smtClean="0"/>
              <a:t>defect rate </a:t>
            </a:r>
            <a:r>
              <a:rPr lang="en-US" sz="1800" dirty="0"/>
              <a:t>of these requests is </a:t>
            </a:r>
            <a:r>
              <a:rPr lang="en-US" sz="1800" b="1" i="1" dirty="0" smtClean="0"/>
              <a:t>77%</a:t>
            </a:r>
            <a:r>
              <a:rPr lang="en-US" sz="1800" dirty="0" smtClean="0"/>
              <a:t>. Defective CERs </a:t>
            </a:r>
            <a:r>
              <a:rPr lang="en-US" sz="1800" dirty="0"/>
              <a:t>must be returned or followed up on in order to request additional information or corrections. This leads to delays in the capitalization of </a:t>
            </a:r>
            <a:r>
              <a:rPr lang="en-US" sz="1800" dirty="0" smtClean="0"/>
              <a:t>assets.</a:t>
            </a:r>
            <a:endParaRPr lang="en-US" sz="1800" b="1" dirty="0" smtClean="0"/>
          </a:p>
          <a:p>
            <a:pPr marL="0" indent="0" eaLnBrk="1" hangingPunct="1"/>
            <a:endParaRPr lang="en-US" sz="1800" b="1" dirty="0" smtClean="0"/>
          </a:p>
          <a:p>
            <a:pPr marL="0" indent="0" eaLnBrk="1" hangingPunct="1"/>
            <a:endParaRPr lang="en-US" sz="1800" b="1" dirty="0" smtClean="0"/>
          </a:p>
          <a:p>
            <a:pPr marL="0" indent="0" eaLnBrk="1" hangingPunct="1"/>
            <a:r>
              <a:rPr lang="en-US" sz="1800" b="1" dirty="0" smtClean="0"/>
              <a:t>Goals/Objective(s): </a:t>
            </a:r>
            <a:r>
              <a:rPr lang="en-US" sz="1800" dirty="0"/>
              <a:t>Reduce the </a:t>
            </a:r>
            <a:r>
              <a:rPr lang="en-US" sz="1800" dirty="0" smtClean="0"/>
              <a:t>defect rate </a:t>
            </a:r>
            <a:r>
              <a:rPr lang="en-US" sz="1800" dirty="0"/>
              <a:t>of CERs to </a:t>
            </a:r>
            <a:r>
              <a:rPr lang="en-US" sz="1800" b="1" i="1" dirty="0" smtClean="0"/>
              <a:t>35%</a:t>
            </a:r>
            <a:r>
              <a:rPr lang="en-US" sz="1800" dirty="0" smtClean="0"/>
              <a:t> </a:t>
            </a:r>
            <a:r>
              <a:rPr lang="en-US" sz="1800" dirty="0"/>
              <a:t>by the end of </a:t>
            </a:r>
            <a:r>
              <a:rPr lang="en-US" sz="1800" dirty="0" smtClean="0"/>
              <a:t>Q2 </a:t>
            </a:r>
            <a:r>
              <a:rPr lang="en-US" sz="1800" dirty="0"/>
              <a:t>FY 2017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5910819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Test of Theories </a:t>
            </a:r>
            <a:r>
              <a:rPr lang="en-US" sz="2800" dirty="0" smtClean="0"/>
              <a:t>X</a:t>
            </a:r>
            <a:r>
              <a:rPr lang="en-US" sz="2800" baseline="-25000" dirty="0" smtClean="0"/>
              <a:t>4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00" y="1389600"/>
            <a:ext cx="4166118" cy="3179400"/>
          </a:xfrm>
        </p:spPr>
        <p:txBody>
          <a:bodyPr/>
          <a:lstStyle/>
          <a:p>
            <a:pPr marL="0" indent="0" eaLnBrk="1" hangingPunct="1"/>
            <a:r>
              <a:rPr lang="en-US" sz="1400" b="1" dirty="0" smtClean="0"/>
              <a:t>Theory:</a:t>
            </a:r>
            <a:r>
              <a:rPr lang="en-CA" sz="1400" dirty="0" smtClean="0"/>
              <a:t> Some CSTs are more defect prone than others</a:t>
            </a:r>
          </a:p>
          <a:p>
            <a:pPr marL="0" indent="0" eaLnBrk="1" hangingPunct="1"/>
            <a:r>
              <a:rPr lang="en-CA" sz="1400" b="1" dirty="0" smtClean="0"/>
              <a:t>H</a:t>
            </a:r>
            <a:r>
              <a:rPr lang="en-CA" sz="1400" b="1" baseline="-25000" dirty="0" smtClean="0"/>
              <a:t>o</a:t>
            </a:r>
            <a:r>
              <a:rPr lang="en-CA" sz="1400" b="1" dirty="0" smtClean="0"/>
              <a:t>: </a:t>
            </a:r>
            <a:r>
              <a:rPr lang="en-CA" sz="1400" dirty="0" smtClean="0"/>
              <a:t>Quality is independent of CST</a:t>
            </a:r>
          </a:p>
          <a:p>
            <a:pPr marL="0" indent="0" eaLnBrk="1" hangingPunct="1"/>
            <a:r>
              <a:rPr lang="en-CA" sz="1400" b="1" dirty="0" smtClean="0"/>
              <a:t>H</a:t>
            </a:r>
            <a:r>
              <a:rPr lang="en-CA" sz="1400" b="1" baseline="-25000" dirty="0" smtClean="0"/>
              <a:t>a</a:t>
            </a:r>
            <a:r>
              <a:rPr lang="en-CA" sz="1400" b="1" dirty="0" smtClean="0"/>
              <a:t>: </a:t>
            </a:r>
            <a:r>
              <a:rPr lang="en-CA" sz="1400" dirty="0" smtClean="0"/>
              <a:t>Quality is dependent of CST</a:t>
            </a:r>
          </a:p>
          <a:p>
            <a:pPr marL="0" indent="0" eaLnBrk="1" hangingPunct="1"/>
            <a:r>
              <a:rPr lang="en-CA" sz="1400" b="1" dirty="0" smtClean="0"/>
              <a:t>Analysis:</a:t>
            </a:r>
          </a:p>
          <a:p>
            <a:pPr marL="0" indent="0" eaLnBrk="1" hangingPunct="1"/>
            <a:endParaRPr lang="en-CA" sz="1400" b="1" dirty="0" smtClean="0"/>
          </a:p>
          <a:p>
            <a:pPr marL="0" indent="0" eaLnBrk="1" hangingPunct="1"/>
            <a:r>
              <a:rPr lang="en-CA" sz="1400" b="1" dirty="0" smtClean="0"/>
              <a:t>Statistical Conclusion: </a:t>
            </a:r>
            <a:r>
              <a:rPr lang="en-CA" sz="1400" dirty="0" smtClean="0"/>
              <a:t>P = 0.000, therefore reject the null-hypothesis</a:t>
            </a:r>
          </a:p>
          <a:p>
            <a:pPr marL="0" indent="0" eaLnBrk="1" hangingPunct="1"/>
            <a:r>
              <a:rPr lang="en-CA" sz="1400" b="1" dirty="0" smtClean="0"/>
              <a:t>Practical Conclusion: </a:t>
            </a:r>
            <a:r>
              <a:rPr lang="en-CA" sz="1400" dirty="0" smtClean="0"/>
              <a:t>Some CSTs are more defect prone than others. Specifically CAP-FADL has a higher defect rate than the other CSTs.</a:t>
            </a: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9" y="895350"/>
            <a:ext cx="4244213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38150"/>
            <a:ext cx="4171429" cy="2714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57800" y="1962150"/>
            <a:ext cx="6096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Test of Theories </a:t>
            </a:r>
            <a:r>
              <a:rPr lang="en-US" sz="2800" dirty="0" smtClean="0"/>
              <a:t>X</a:t>
            </a:r>
            <a:r>
              <a:rPr lang="en-US" sz="2800" baseline="-25000" dirty="0" smtClean="0"/>
              <a:t>4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00" y="1389600"/>
            <a:ext cx="4336500" cy="3179400"/>
          </a:xfrm>
        </p:spPr>
        <p:txBody>
          <a:bodyPr/>
          <a:lstStyle/>
          <a:p>
            <a:pPr marL="0" indent="0" eaLnBrk="1" hangingPunct="1"/>
            <a:r>
              <a:rPr lang="en-US" sz="1400" b="1" dirty="0" smtClean="0"/>
              <a:t>Theory:</a:t>
            </a:r>
            <a:r>
              <a:rPr lang="en-CA" sz="1400" dirty="0" smtClean="0"/>
              <a:t> Some CSTs are more defect prone than others</a:t>
            </a:r>
          </a:p>
          <a:p>
            <a:pPr marL="0" indent="0" eaLnBrk="1" hangingPunct="1"/>
            <a:r>
              <a:rPr lang="en-CA" sz="1400" b="1" dirty="0"/>
              <a:t>H</a:t>
            </a:r>
            <a:r>
              <a:rPr lang="en-CA" sz="1400" b="1" baseline="-25000" dirty="0"/>
              <a:t>o</a:t>
            </a:r>
            <a:r>
              <a:rPr lang="en-CA" sz="1400" b="1" dirty="0"/>
              <a:t>: </a:t>
            </a:r>
            <a:r>
              <a:rPr lang="en-US" sz="1400" dirty="0"/>
              <a:t>CER defect type rate is the same for each </a:t>
            </a:r>
            <a:r>
              <a:rPr lang="en-US" sz="1400" dirty="0" smtClean="0"/>
              <a:t>CST</a:t>
            </a:r>
            <a:endParaRPr lang="en-CA" sz="1400" dirty="0"/>
          </a:p>
          <a:p>
            <a:pPr marL="0" indent="0" eaLnBrk="1" hangingPunct="1"/>
            <a:r>
              <a:rPr lang="en-CA" sz="1400" b="1" dirty="0"/>
              <a:t>H</a:t>
            </a:r>
            <a:r>
              <a:rPr lang="en-CA" sz="1400" b="1" baseline="-25000" dirty="0"/>
              <a:t>a</a:t>
            </a:r>
            <a:r>
              <a:rPr lang="en-CA" sz="1400" b="1" dirty="0"/>
              <a:t>: </a:t>
            </a:r>
            <a:r>
              <a:rPr lang="en-US" sz="1400" dirty="0"/>
              <a:t>CER defect type rate is different for each </a:t>
            </a:r>
            <a:r>
              <a:rPr lang="en-US" sz="1400" dirty="0" smtClean="0"/>
              <a:t>CST</a:t>
            </a:r>
            <a:endParaRPr lang="en-CA" sz="1400" dirty="0"/>
          </a:p>
          <a:p>
            <a:pPr marL="0" indent="0" eaLnBrk="1" hangingPunct="1"/>
            <a:r>
              <a:rPr lang="en-CA" sz="1400" b="1" dirty="0" smtClean="0"/>
              <a:t>Analysis:</a:t>
            </a:r>
          </a:p>
          <a:p>
            <a:pPr marL="0" indent="0" eaLnBrk="1" hangingPunct="1"/>
            <a:endParaRPr lang="en-CA" sz="1400" b="1" dirty="0" smtClean="0"/>
          </a:p>
          <a:p>
            <a:pPr marL="0" indent="0" eaLnBrk="1" hangingPunct="1"/>
            <a:r>
              <a:rPr lang="en-CA" sz="1400" b="1" dirty="0" smtClean="0"/>
              <a:t>Statistical Conclusion: </a:t>
            </a:r>
            <a:r>
              <a:rPr lang="en-CA" sz="1400" dirty="0" smtClean="0"/>
              <a:t>P = 0.000, therefore reject the null-hypothesis</a:t>
            </a:r>
          </a:p>
          <a:p>
            <a:pPr marL="0" indent="0" eaLnBrk="1" hangingPunct="1"/>
            <a:r>
              <a:rPr lang="en-CA" sz="1400" b="1" dirty="0" smtClean="0"/>
              <a:t>Practical Conclusion: </a:t>
            </a:r>
            <a:r>
              <a:rPr lang="en-CA" sz="1400" dirty="0" smtClean="0"/>
              <a:t>Some CSTs are prone to certain defect types more than others. Specifically CAP-FADL has a higher rate of tax and freight defect types than the other CSTs.</a:t>
            </a: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047750"/>
            <a:ext cx="4250798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505" y="558539"/>
            <a:ext cx="4238095" cy="2285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57800" y="1962150"/>
            <a:ext cx="381000" cy="1219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65774" y="3409950"/>
            <a:ext cx="381000" cy="1219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Test of Theories </a:t>
            </a:r>
            <a:r>
              <a:rPr lang="en-US" dirty="0" smtClean="0"/>
              <a:t>X</a:t>
            </a:r>
            <a:r>
              <a:rPr lang="en-US" baseline="-25000" dirty="0" smtClean="0"/>
              <a:t>5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00" y="1389600"/>
            <a:ext cx="8553900" cy="3544350"/>
          </a:xfrm>
        </p:spPr>
        <p:txBody>
          <a:bodyPr/>
          <a:lstStyle/>
          <a:p>
            <a:pPr marL="0" indent="0" eaLnBrk="1" hangingPunct="1"/>
            <a:r>
              <a:rPr lang="en-US" sz="1600" b="1" dirty="0" smtClean="0"/>
              <a:t>Theory:</a:t>
            </a:r>
            <a:r>
              <a:rPr lang="en-CA" sz="1600" dirty="0" smtClean="0"/>
              <a:t> Different BSUs submit certain CSTs more often than other BSUs</a:t>
            </a:r>
          </a:p>
          <a:p>
            <a:pPr marL="0" indent="0" eaLnBrk="1" hangingPunct="1"/>
            <a:r>
              <a:rPr lang="en-CA" sz="1600" b="1" dirty="0" smtClean="0"/>
              <a:t>H</a:t>
            </a:r>
            <a:r>
              <a:rPr lang="en-CA" sz="1600" b="1" baseline="-25000" dirty="0" smtClean="0"/>
              <a:t>o</a:t>
            </a:r>
            <a:r>
              <a:rPr lang="en-CA" sz="1600" b="1" dirty="0" smtClean="0"/>
              <a:t>: CST type selection is independent of BSU</a:t>
            </a:r>
          </a:p>
          <a:p>
            <a:pPr marL="0" indent="0" eaLnBrk="1" hangingPunct="1"/>
            <a:r>
              <a:rPr lang="en-CA" sz="1600" b="1" dirty="0" smtClean="0"/>
              <a:t>H</a:t>
            </a:r>
            <a:r>
              <a:rPr lang="en-CA" sz="1600" b="1" baseline="-25000" dirty="0" smtClean="0"/>
              <a:t>a</a:t>
            </a:r>
            <a:r>
              <a:rPr lang="en-CA" sz="1600" b="1" dirty="0" smtClean="0"/>
              <a:t>: CST type selection is dependent of BSU</a:t>
            </a:r>
            <a:endParaRPr lang="en-CA" sz="1600" dirty="0" smtClean="0"/>
          </a:p>
          <a:p>
            <a:pPr marL="0" indent="0" eaLnBrk="1" hangingPunct="1"/>
            <a:r>
              <a:rPr lang="en-CA" sz="1600" b="1" dirty="0" smtClean="0"/>
              <a:t>Analysis:</a:t>
            </a:r>
          </a:p>
          <a:p>
            <a:pPr marL="0" indent="0" eaLnBrk="1" hangingPunct="1"/>
            <a:endParaRPr lang="en-CA" sz="1800" b="1" dirty="0" smtClean="0"/>
          </a:p>
          <a:p>
            <a:pPr marL="0" indent="0" eaLnBrk="1" hangingPunct="1"/>
            <a:endParaRPr lang="en-CA" sz="1800" b="1" dirty="0" smtClean="0"/>
          </a:p>
          <a:p>
            <a:pPr marL="0" indent="0" eaLnBrk="1" hangingPunct="1"/>
            <a:endParaRPr lang="en-CA" sz="1800" b="1" dirty="0"/>
          </a:p>
          <a:p>
            <a:pPr marL="0" indent="0" eaLnBrk="1" hangingPunct="1"/>
            <a:endParaRPr lang="en-CA" sz="1800" b="1" dirty="0" smtClean="0"/>
          </a:p>
          <a:p>
            <a:pPr marL="0" indent="0" eaLnBrk="1" hangingPunct="1"/>
            <a:endParaRPr lang="en-CA" sz="1800" b="1" dirty="0" smtClean="0"/>
          </a:p>
          <a:p>
            <a:pPr marL="0" indent="0" eaLnBrk="1" hangingPunct="1"/>
            <a:endParaRPr lang="en-CA" sz="1800" b="1" dirty="0" smtClean="0"/>
          </a:p>
          <a:p>
            <a:pPr marL="0" indent="0" eaLnBrk="1" hangingPunct="1"/>
            <a:r>
              <a:rPr lang="en-CA" sz="1600" b="1" dirty="0"/>
              <a:t>Statistical Conclusion: P = 0.000, therefore reject the null-hypothesis</a:t>
            </a:r>
          </a:p>
          <a:p>
            <a:pPr marL="0" indent="0" eaLnBrk="1" hangingPunct="1"/>
            <a:r>
              <a:rPr lang="en-CA" sz="1600" b="1" dirty="0"/>
              <a:t>Practical Conclusion: Some BSUs submit more of one type of CST than other BSUs. Specifically, Refreshments submits more CAP-FADL CERs than other BSUs</a:t>
            </a:r>
            <a:endParaRPr lang="en-US" sz="1600" dirty="0"/>
          </a:p>
          <a:p>
            <a:pPr marL="0" indent="0" eaLnBrk="1" hangingPunct="1"/>
            <a:endParaRPr lang="en-CA" sz="1800" b="1" dirty="0" smtClean="0"/>
          </a:p>
          <a:p>
            <a:pPr marL="0" indent="0" eaLnBrk="1" hangingPunct="1"/>
            <a:endParaRPr lang="en-CA" sz="1800" b="1" dirty="0" smtClean="0"/>
          </a:p>
          <a:p>
            <a:pPr marL="0" indent="0" eaLnBrk="1" hangingPunct="1"/>
            <a:endParaRPr lang="en-CA" sz="1800" b="1" dirty="0" smtClean="0"/>
          </a:p>
          <a:p>
            <a:pPr marL="0" indent="0" eaLnBrk="1" hangingPunct="1"/>
            <a:endParaRPr lang="en-CA" sz="1800" b="1" dirty="0" smtClean="0"/>
          </a:p>
          <a:p>
            <a:pPr marL="0" indent="0" eaLnBrk="1" hangingPunct="1"/>
            <a:endParaRPr lang="en-CA" sz="1800" b="1" dirty="0" smtClean="0"/>
          </a:p>
          <a:p>
            <a:pPr marL="0" indent="0" eaLnBrk="1" hangingPunct="1"/>
            <a:endParaRPr lang="en-CA" sz="1800" b="1" dirty="0" smtClean="0"/>
          </a:p>
          <a:p>
            <a:pPr marL="0" indent="0" eaLnBrk="1" hangingPunct="1"/>
            <a:endParaRPr lang="en-CA" sz="1800" b="1" dirty="0" smtClean="0"/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976813"/>
            <a:ext cx="2898775" cy="242887"/>
          </a:xfrm>
          <a:prstGeom prst="rect">
            <a:avLst/>
          </a:prstGeom>
          <a:noFill/>
        </p:spPr>
        <p:txBody>
          <a:bodyPr/>
          <a:lstStyle>
            <a:lvl1pPr defTabSz="9699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99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99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99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99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69963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69963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69963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69963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dirty="0" smtClean="0"/>
              <a:t>Project Report Template </a:t>
            </a:r>
            <a:fld id="{814C79D1-3786-42D8-93F4-6BFAA3E9BC38}" type="slidenum">
              <a:rPr lang="en-US" sz="1000" smtClean="0"/>
              <a:pPr/>
              <a:t>42</a:t>
            </a:fld>
            <a:r>
              <a:rPr lang="en-US" sz="1000" dirty="0" smtClean="0"/>
              <a:t> .PPT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349" y="1733550"/>
            <a:ext cx="4134666" cy="2375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819150"/>
            <a:ext cx="4342857" cy="2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Test of Theories </a:t>
            </a:r>
            <a:r>
              <a:rPr lang="en-US" sz="2800" dirty="0" smtClean="0"/>
              <a:t>X</a:t>
            </a:r>
            <a:r>
              <a:rPr lang="en-US" sz="2800" baseline="-25000" dirty="0" smtClean="0"/>
              <a:t>6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00" y="1389600"/>
            <a:ext cx="3879300" cy="3179400"/>
          </a:xfrm>
        </p:spPr>
        <p:txBody>
          <a:bodyPr/>
          <a:lstStyle/>
          <a:p>
            <a:pPr marL="0" indent="0" eaLnBrk="1" hangingPunct="1"/>
            <a:r>
              <a:rPr lang="en-US" sz="1400" b="1" dirty="0" smtClean="0"/>
              <a:t>Theory:</a:t>
            </a:r>
            <a:r>
              <a:rPr lang="en-CA" sz="1400" dirty="0" smtClean="0"/>
              <a:t> High dollar CERs are less defective than other CERs</a:t>
            </a:r>
          </a:p>
          <a:p>
            <a:pPr marL="0" indent="0" eaLnBrk="1" hangingPunct="1"/>
            <a:r>
              <a:rPr lang="en-CA" sz="1400" b="1" dirty="0" smtClean="0"/>
              <a:t>H</a:t>
            </a:r>
            <a:r>
              <a:rPr lang="en-CA" sz="1400" b="1" baseline="-25000" dirty="0" smtClean="0"/>
              <a:t>o</a:t>
            </a:r>
            <a:r>
              <a:rPr lang="en-CA" sz="1400" b="1" dirty="0" smtClean="0"/>
              <a:t>: </a:t>
            </a:r>
            <a:r>
              <a:rPr lang="en-CA" sz="1400" dirty="0" smtClean="0"/>
              <a:t>Quality is independent of CER dollar amount</a:t>
            </a:r>
          </a:p>
          <a:p>
            <a:pPr marL="0" indent="0" eaLnBrk="1" hangingPunct="1"/>
            <a:r>
              <a:rPr lang="en-CA" sz="1400" b="1" dirty="0" smtClean="0"/>
              <a:t>H</a:t>
            </a:r>
            <a:r>
              <a:rPr lang="en-CA" sz="1400" b="1" baseline="-25000" dirty="0" smtClean="0"/>
              <a:t>a</a:t>
            </a:r>
            <a:r>
              <a:rPr lang="en-CA" sz="1400" b="1" dirty="0" smtClean="0"/>
              <a:t>: </a:t>
            </a:r>
            <a:r>
              <a:rPr lang="en-CA" sz="1400" dirty="0" smtClean="0"/>
              <a:t>Quality is dependent of CER dollar amount</a:t>
            </a:r>
          </a:p>
          <a:p>
            <a:pPr marL="0" indent="0" eaLnBrk="1" hangingPunct="1"/>
            <a:r>
              <a:rPr lang="en-CA" sz="1400" b="1" dirty="0" smtClean="0"/>
              <a:t>Analysis:</a:t>
            </a:r>
          </a:p>
          <a:p>
            <a:pPr marL="0" indent="0" eaLnBrk="1" hangingPunct="1"/>
            <a:endParaRPr lang="en-CA" sz="1400" b="1" dirty="0" smtClean="0"/>
          </a:p>
          <a:p>
            <a:pPr marL="0" indent="0" eaLnBrk="1" hangingPunct="1"/>
            <a:r>
              <a:rPr lang="en-CA" sz="1400" b="1" dirty="0" smtClean="0"/>
              <a:t>Statistical Conclusion: </a:t>
            </a:r>
            <a:r>
              <a:rPr lang="en-CA" sz="1400" dirty="0" smtClean="0"/>
              <a:t>P = 0.445, therefore fail to reject the null-hypothesis</a:t>
            </a:r>
          </a:p>
          <a:p>
            <a:pPr marL="0" indent="0" eaLnBrk="1" hangingPunct="1"/>
            <a:r>
              <a:rPr lang="en-CA" sz="1400" b="1" dirty="0" smtClean="0"/>
              <a:t>Practical Conclusion: </a:t>
            </a:r>
            <a:r>
              <a:rPr lang="en-CA" sz="1400" dirty="0" smtClean="0"/>
              <a:t>High dollar CERs are no less error prone than low dollar CERs</a:t>
            </a: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462" y="2038350"/>
            <a:ext cx="3577905" cy="2532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523" y="285750"/>
            <a:ext cx="4152381" cy="2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542" y="742949"/>
            <a:ext cx="2221744" cy="11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55557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Summary of Testing Results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: </a:t>
            </a:r>
            <a:r>
              <a:rPr lang="en-CA" dirty="0"/>
              <a:t>Some BSUs are more defect prone than </a:t>
            </a:r>
            <a:r>
              <a:rPr lang="en-CA" dirty="0" smtClean="0"/>
              <a:t>others (e.g. – Refreshment Services). </a:t>
            </a:r>
            <a:r>
              <a:rPr lang="en-US" dirty="0"/>
              <a:t>Some BSUs are more prone to certain types of defects than other </a:t>
            </a:r>
            <a:r>
              <a:rPr lang="en-US" dirty="0" smtClean="0"/>
              <a:t>BSUs.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: </a:t>
            </a:r>
            <a:r>
              <a:rPr lang="en-CA" dirty="0" smtClean="0"/>
              <a:t>Certain </a:t>
            </a:r>
            <a:r>
              <a:rPr lang="en-CA" dirty="0"/>
              <a:t>regions are more defect prone than </a:t>
            </a:r>
            <a:r>
              <a:rPr lang="en-CA" dirty="0" smtClean="0"/>
              <a:t>others (e.g. - Refreshment Services Regions). Any one Refreshment Services region is no more defect prone than another Refreshment Services region.</a:t>
            </a:r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: Unable to statistically conclude if certain </a:t>
            </a:r>
            <a:r>
              <a:rPr lang="en-CA" dirty="0" smtClean="0"/>
              <a:t>PCs are </a:t>
            </a:r>
            <a:r>
              <a:rPr lang="en-CA" dirty="0"/>
              <a:t>more defect prone than </a:t>
            </a:r>
            <a:r>
              <a:rPr lang="en-CA" dirty="0" smtClean="0"/>
              <a:t>others.</a:t>
            </a:r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X</a:t>
            </a:r>
            <a:r>
              <a:rPr lang="en-US" baseline="-25000" dirty="0" smtClean="0"/>
              <a:t>4</a:t>
            </a:r>
            <a:r>
              <a:rPr lang="en-US" dirty="0" smtClean="0"/>
              <a:t>: </a:t>
            </a:r>
            <a:r>
              <a:rPr lang="en-CA" dirty="0"/>
              <a:t>Some CSTs are more defect prone than </a:t>
            </a:r>
            <a:r>
              <a:rPr lang="en-CA" dirty="0" smtClean="0"/>
              <a:t>others</a:t>
            </a:r>
            <a:r>
              <a:rPr lang="en-CA" dirty="0"/>
              <a:t> </a:t>
            </a:r>
            <a:r>
              <a:rPr lang="en-CA" dirty="0" smtClean="0"/>
              <a:t>(e.g. – CAP-FADL). Some CSTs are prone to certain defect types more than other CSTs (e.g. – CAP-FADL is more prone to tax and freight defect types).</a:t>
            </a:r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X</a:t>
            </a:r>
            <a:r>
              <a:rPr lang="en-US" baseline="-25000" dirty="0" smtClean="0"/>
              <a:t>5</a:t>
            </a:r>
            <a:r>
              <a:rPr lang="en-US" dirty="0" smtClean="0"/>
              <a:t>: </a:t>
            </a:r>
            <a:r>
              <a:rPr lang="en-CA" dirty="0"/>
              <a:t>Some BSUs submit more of one type of CST than other </a:t>
            </a:r>
            <a:r>
              <a:rPr lang="en-CA" dirty="0" smtClean="0"/>
              <a:t>BSUs (e.g. Refreshment Services submits more CAP-FADL).</a:t>
            </a:r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X</a:t>
            </a:r>
            <a:r>
              <a:rPr lang="en-US" baseline="-25000" dirty="0" smtClean="0"/>
              <a:t>6</a:t>
            </a:r>
            <a:r>
              <a:rPr lang="en-US" dirty="0" smtClean="0"/>
              <a:t>: CER dollar amount has no statistical impact on the defective rate of CERs.</a:t>
            </a:r>
            <a:endParaRPr lang="en-US" dirty="0"/>
          </a:p>
          <a:p>
            <a:pPr marL="0" indent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543128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Vital Few Xs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/>
            <a:r>
              <a:rPr lang="en-US" sz="1800" b="1" dirty="0" smtClean="0"/>
              <a:t>Y=f(X</a:t>
            </a:r>
            <a:r>
              <a:rPr lang="en-US" sz="1800" b="1" baseline="-25000" dirty="0" smtClean="0"/>
              <a:t>1</a:t>
            </a:r>
            <a:r>
              <a:rPr lang="en-US" sz="1800" b="1" dirty="0" smtClean="0"/>
              <a:t>,……X</a:t>
            </a:r>
            <a:r>
              <a:rPr lang="en-US" sz="1800" b="1" baseline="-25000" dirty="0" smtClean="0"/>
              <a:t>n</a:t>
            </a:r>
            <a:r>
              <a:rPr lang="en-US" sz="1800" b="1" dirty="0" smtClean="0"/>
              <a:t>)</a:t>
            </a:r>
          </a:p>
          <a:p>
            <a:pPr marL="0" indent="0" algn="ctr" eaLnBrk="1" hangingPunct="1"/>
            <a:endParaRPr lang="en-US" sz="1800" b="1" dirty="0" smtClean="0"/>
          </a:p>
          <a:p>
            <a:pPr marL="0" indent="0" eaLnBrk="1" hangingPunct="1"/>
            <a:r>
              <a:rPr lang="en-US" sz="1800" b="1" dirty="0" smtClean="0"/>
              <a:t>Vital Few Xs are: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X</a:t>
            </a:r>
            <a:r>
              <a:rPr lang="en-US" sz="1800" baseline="-25000" dirty="0" smtClean="0"/>
              <a:t>1a</a:t>
            </a:r>
            <a:r>
              <a:rPr lang="en-US" sz="1800" dirty="0" smtClean="0"/>
              <a:t>  </a:t>
            </a:r>
            <a:r>
              <a:rPr lang="en-CA" sz="1800" dirty="0" smtClean="0"/>
              <a:t>Some </a:t>
            </a:r>
            <a:r>
              <a:rPr lang="en-CA" sz="1800" dirty="0"/>
              <a:t>BSUs are more defect prone than </a:t>
            </a:r>
            <a:r>
              <a:rPr lang="en-CA" sz="1800" dirty="0" smtClean="0"/>
              <a:t>others.</a:t>
            </a:r>
            <a:endParaRPr lang="en-US" sz="1800" dirty="0" smtClean="0"/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X</a:t>
            </a:r>
            <a:r>
              <a:rPr lang="en-US" sz="1800" baseline="-25000" dirty="0" smtClean="0"/>
              <a:t>1b</a:t>
            </a:r>
            <a:r>
              <a:rPr lang="en-US" sz="1800" dirty="0" smtClean="0"/>
              <a:t>: Some </a:t>
            </a:r>
            <a:r>
              <a:rPr lang="en-US" sz="1800" dirty="0"/>
              <a:t>BSUs are more prone to certain types of defects than other BSUs</a:t>
            </a:r>
            <a:r>
              <a:rPr lang="en-US" sz="1800" dirty="0" smtClean="0"/>
              <a:t>.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z="1800" dirty="0" smtClean="0"/>
              <a:t> X</a:t>
            </a:r>
            <a:r>
              <a:rPr lang="en-US" sz="1800" baseline="-25000" dirty="0" smtClean="0"/>
              <a:t>4a</a:t>
            </a:r>
            <a:r>
              <a:rPr lang="en-US" sz="1800" dirty="0" smtClean="0"/>
              <a:t>: </a:t>
            </a:r>
            <a:r>
              <a:rPr lang="en-CA" sz="1800" dirty="0"/>
              <a:t>Some CSTs are more defect prone than </a:t>
            </a:r>
            <a:r>
              <a:rPr lang="en-CA" sz="1800" dirty="0" smtClean="0"/>
              <a:t>others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X</a:t>
            </a:r>
            <a:r>
              <a:rPr lang="en-US" sz="1800" baseline="-25000" dirty="0" smtClean="0"/>
              <a:t>4b</a:t>
            </a:r>
            <a:r>
              <a:rPr lang="en-US" sz="1800" dirty="0" smtClean="0"/>
              <a:t>: </a:t>
            </a:r>
            <a:r>
              <a:rPr lang="en-CA" sz="1800" dirty="0" smtClean="0"/>
              <a:t>Some </a:t>
            </a:r>
            <a:r>
              <a:rPr lang="en-CA" sz="1800" dirty="0"/>
              <a:t>CSTs are </a:t>
            </a:r>
            <a:r>
              <a:rPr lang="en-CA" sz="1800" dirty="0" smtClean="0"/>
              <a:t>more prone </a:t>
            </a:r>
            <a:r>
              <a:rPr lang="en-CA" sz="1800" dirty="0"/>
              <a:t>to certain defect types </a:t>
            </a:r>
            <a:r>
              <a:rPr lang="en-CA" sz="1800" dirty="0" smtClean="0"/>
              <a:t>than </a:t>
            </a:r>
            <a:r>
              <a:rPr lang="en-CA" sz="1800" dirty="0"/>
              <a:t>other CSTs</a:t>
            </a:r>
            <a:r>
              <a:rPr lang="en-CA" sz="1800" dirty="0" smtClean="0"/>
              <a:t>.</a:t>
            </a:r>
            <a:endParaRPr lang="en-US" sz="1800" dirty="0" smtClean="0"/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800" dirty="0"/>
              <a:t>X</a:t>
            </a:r>
            <a:r>
              <a:rPr lang="en-US" sz="1800" baseline="-25000" dirty="0"/>
              <a:t>5</a:t>
            </a:r>
            <a:r>
              <a:rPr lang="en-US" sz="1800" dirty="0"/>
              <a:t>: </a:t>
            </a:r>
            <a:r>
              <a:rPr lang="en-US" sz="1800" dirty="0" smtClean="0"/>
              <a:t> </a:t>
            </a:r>
            <a:r>
              <a:rPr lang="en-CA" sz="1800" dirty="0" smtClean="0"/>
              <a:t>Some </a:t>
            </a:r>
            <a:r>
              <a:rPr lang="en-CA" sz="1800" dirty="0"/>
              <a:t>BSUs submit more of one type of CST than other </a:t>
            </a:r>
            <a:r>
              <a:rPr lang="en-CA" sz="1800" dirty="0" smtClean="0"/>
              <a:t>BSUs.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277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9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40317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Six Sigma Roadmap</a:t>
            </a: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6800" y="1400175"/>
            <a:ext cx="7079916" cy="3152775"/>
            <a:chOff x="576" y="576"/>
            <a:chExt cx="4608" cy="2736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gray">
            <a:xfrm>
              <a:off x="576" y="1152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Proxima Nova" panose="02000506030000020004" pitchFamily="50" charset="0"/>
                </a:rPr>
                <a:t>Measure</a:t>
              </a: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576" y="1728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Proxima Nova" panose="02000506030000020004" pitchFamily="50" charset="0"/>
                </a:rPr>
                <a:t>Analyze</a:t>
              </a: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576" y="2304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24135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latin typeface="Proxima Nova" panose="02000506030000020004" pitchFamily="50" charset="0"/>
                </a:rPr>
                <a:t>Improve</a:t>
              </a: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576" y="2880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latin typeface="Proxima Nova" panose="02000506030000020004" pitchFamily="50" charset="0"/>
                </a:rPr>
                <a:t>Control</a:t>
              </a: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gray">
            <a:xfrm>
              <a:off x="576" y="576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Proxima Nova" panose="02000506030000020004" pitchFamily="50" charset="0"/>
                </a:rPr>
                <a:t>Define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9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5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58605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Improvement Strategies for Proven Xs</a:t>
            </a:r>
          </a:p>
        </p:txBody>
      </p:sp>
      <p:graphicFrame>
        <p:nvGraphicFramePr>
          <p:cNvPr id="772168" name="Group 7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01133620"/>
              </p:ext>
            </p:extLst>
          </p:nvPr>
        </p:nvGraphicFramePr>
        <p:xfrm>
          <a:off x="228600" y="1352550"/>
          <a:ext cx="8683625" cy="3596640"/>
        </p:xfrm>
        <a:graphic>
          <a:graphicData uri="http://schemas.openxmlformats.org/drawingml/2006/table">
            <a:tbl>
              <a:tblPr/>
              <a:tblGrid>
                <a:gridCol w="4341813"/>
                <a:gridCol w="434181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8F1C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Proven Xs (Causes):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8F1C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Strategies: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0420">
                <a:tc>
                  <a:txBody>
                    <a:bodyPr/>
                    <a:lstStyle/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X</a:t>
                      </a:r>
                      <a:r>
                        <a:rPr lang="en-US" sz="1100" baseline="-250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1a</a:t>
                      </a: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: </a:t>
                      </a:r>
                      <a:r>
                        <a:rPr lang="en-CA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Some BSUs are more defect prone than others.</a:t>
                      </a: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endParaRPr lang="en-US" sz="1100" dirty="0" smtClean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X</a:t>
                      </a:r>
                      <a:r>
                        <a:rPr lang="en-US" sz="1100" baseline="-250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1b</a:t>
                      </a: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: Some BSUs are more prone to certain types of defects than other BSUs.</a:t>
                      </a: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endParaRPr lang="en-US" sz="1100" dirty="0" smtClean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X</a:t>
                      </a:r>
                      <a:r>
                        <a:rPr lang="en-US" sz="1100" baseline="-250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4a</a:t>
                      </a: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: </a:t>
                      </a:r>
                      <a:r>
                        <a:rPr lang="en-CA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Some CSTs are more defect prone than others</a:t>
                      </a: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endParaRPr lang="en-CA" sz="1100" dirty="0" smtClean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X</a:t>
                      </a:r>
                      <a:r>
                        <a:rPr lang="en-US" sz="1100" baseline="-250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4b</a:t>
                      </a: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: </a:t>
                      </a:r>
                      <a:r>
                        <a:rPr lang="en-CA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Some CSTs are more prone to certain defect types than other CSTs.</a:t>
                      </a: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endParaRPr lang="en-US" sz="1100" dirty="0" smtClean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endParaRPr lang="en-US" sz="1100" dirty="0" smtClean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endParaRPr lang="en-US" sz="1100" dirty="0" smtClean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X</a:t>
                      </a:r>
                      <a:r>
                        <a:rPr lang="en-US" sz="1100" baseline="-250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5</a:t>
                      </a: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:  </a:t>
                      </a:r>
                      <a:r>
                        <a:rPr lang="en-CA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Some BSUs submit more of one type of CST than other BSUs.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135F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X</a:t>
                      </a:r>
                      <a:r>
                        <a:rPr lang="en-US" sz="1100" baseline="-250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1a</a:t>
                      </a: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: </a:t>
                      </a:r>
                      <a:r>
                        <a:rPr lang="en-CA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Target Refreshments</a:t>
                      </a:r>
                      <a:r>
                        <a:rPr lang="en-CA" sz="1100" baseline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BSU for overall improvement via training</a:t>
                      </a:r>
                      <a:endParaRPr lang="en-CA" sz="1100" dirty="0" smtClean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endParaRPr lang="en-US" sz="1100" dirty="0" smtClean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X</a:t>
                      </a:r>
                      <a:r>
                        <a:rPr lang="en-US" sz="1100" baseline="-250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1b</a:t>
                      </a: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: Target Refreshments BSU for tax / freight improvement via training</a:t>
                      </a: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endParaRPr lang="en-US" sz="1100" dirty="0" smtClean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X</a:t>
                      </a:r>
                      <a:r>
                        <a:rPr lang="en-US" sz="1100" baseline="-250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4a</a:t>
                      </a: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: </a:t>
                      </a:r>
                      <a:r>
                        <a:rPr lang="en-CA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Create</a:t>
                      </a:r>
                      <a:r>
                        <a:rPr lang="en-CA" sz="1100" baseline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training specifically for CAP-FADL CST requirements</a:t>
                      </a:r>
                      <a:endParaRPr lang="en-CA" sz="1100" dirty="0" smtClean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endParaRPr lang="en-CA" sz="1100" dirty="0" smtClean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X</a:t>
                      </a:r>
                      <a:r>
                        <a:rPr lang="en-US" sz="1100" baseline="-250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4b</a:t>
                      </a: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: Emphasize training for tax</a:t>
                      </a:r>
                      <a:r>
                        <a:rPr lang="en-US" sz="1100" baseline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/ freight requirements on CAP-FADL CST. </a:t>
                      </a:r>
                      <a:r>
                        <a:rPr lang="en-CA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Force select fields to be required in CER submission system.</a:t>
                      </a: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endParaRPr lang="en-US" sz="1100" dirty="0" smtClean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  <a:p>
                      <a:pPr marL="0" lvl="0" indent="0" eaLnBrk="1" hangingPunct="1">
                        <a:buFont typeface="Wingdings" pitchFamily="2" charset="2"/>
                        <a:buChar char="§"/>
                      </a:pP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X</a:t>
                      </a:r>
                      <a:r>
                        <a:rPr lang="en-US" sz="1100" baseline="-250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5</a:t>
                      </a: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:  Focus Refreshments BSU training on CAP-FADL CER requirements.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135F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4616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75369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Descriptions of Possible Solutions (Pros and Cons)</a:t>
            </a:r>
          </a:p>
        </p:txBody>
      </p:sp>
      <p:sp>
        <p:nvSpPr>
          <p:cNvPr id="38916" name="Rectangle 102"/>
          <p:cNvSpPr>
            <a:spLocks noGrp="1" noChangeArrowheads="1"/>
          </p:cNvSpPr>
          <p:nvPr>
            <p:ph type="body" idx="1"/>
          </p:nvPr>
        </p:nvSpPr>
        <p:spPr>
          <a:xfrm>
            <a:off x="311700" y="1276350"/>
            <a:ext cx="8553900" cy="3292650"/>
          </a:xfrm>
        </p:spPr>
        <p:txBody>
          <a:bodyPr/>
          <a:lstStyle/>
          <a:p>
            <a:pPr marL="0" indent="0" eaLnBrk="1" hangingPunct="1"/>
            <a:r>
              <a:rPr lang="en-US" sz="1100" dirty="0" smtClean="0"/>
              <a:t>Include descriptions of possible solutions, and the pros and cons of each here:</a:t>
            </a:r>
          </a:p>
        </p:txBody>
      </p:sp>
      <p:graphicFrame>
        <p:nvGraphicFramePr>
          <p:cNvPr id="776293" name="Group 10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92989906"/>
              </p:ext>
            </p:extLst>
          </p:nvPr>
        </p:nvGraphicFramePr>
        <p:xfrm>
          <a:off x="228600" y="1657351"/>
          <a:ext cx="8683625" cy="2705712"/>
        </p:xfrm>
        <a:graphic>
          <a:graphicData uri="http://schemas.openxmlformats.org/drawingml/2006/table">
            <a:tbl>
              <a:tblPr/>
              <a:tblGrid>
                <a:gridCol w="2741612"/>
                <a:gridCol w="3200400"/>
                <a:gridCol w="2741613"/>
              </a:tblGrid>
              <a:tr h="215299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4135F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Possible Solution: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4135F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Strengths (Pros):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4135F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Weaknesses (Cons):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823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35F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Training for Refreshment Services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35F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Addresses the BSU with the highest overall submission volume and highest overall defect rate; does not involve IT changes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35F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Does not address entire CER population; does not systemically prevent defects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29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35F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Training for all BSUs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35F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Addresses entire CER population; does not involve IT changes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35F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More time consuming; does not focus on most defect prone areas; does not systemically prevent defects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015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35F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IT System changes to Service Management for required fields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35F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Systemically prevents defects from occurring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35F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IT changes are more time consuming; involves approval from multiple parties in organization (IT, Canada, etc.); necessitates training on requirements- not a stand alone solution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634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35F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IT System changes to make Tax/Freight required field for CAP-FADL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35F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Addresses highest volume defect type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35F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Does not address all defect types. Requires broad communication of changes.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2183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79941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Evaluation Using Pugh Concept Selection Matrix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16" y="1276350"/>
            <a:ext cx="7924684" cy="35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527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Project Scope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800" b="1" dirty="0" smtClean="0"/>
              <a:t>In Scope: </a:t>
            </a:r>
            <a:r>
              <a:rPr lang="en-US" sz="1800" dirty="0"/>
              <a:t>All capital </a:t>
            </a:r>
            <a:r>
              <a:rPr lang="en-US" sz="1800" dirty="0" smtClean="0"/>
              <a:t>expenditures requests (CERs) received and reviewed by GBS within the Service Management system.</a:t>
            </a:r>
            <a:endParaRPr lang="en-US" sz="1800" b="1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r>
              <a:rPr lang="en-US" sz="1800" b="1" dirty="0" smtClean="0"/>
              <a:t>Items Out of Scope:</a:t>
            </a:r>
            <a:r>
              <a:rPr lang="en-US" b="1" dirty="0" smtClean="0"/>
              <a:t> </a:t>
            </a:r>
            <a:r>
              <a:rPr lang="en-US" sz="1800" dirty="0" smtClean="0"/>
              <a:t>Capital expenditure requests (CERs) not received by GBS for review within the Service Management system.</a:t>
            </a:r>
          </a:p>
        </p:txBody>
      </p:sp>
    </p:spTree>
    <p:extLst>
      <p:ext uri="{BB962C8B-B14F-4D97-AF65-F5344CB8AC3E}">
        <p14:creationId xmlns:p14="http://schemas.microsoft.com/office/powerpoint/2010/main" val="18954256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>
          <a:xfrm>
            <a:off x="311699" y="555600"/>
            <a:ext cx="6546301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Pay-off Matrix of Selected Solutions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91200" y="151425"/>
            <a:ext cx="3143699" cy="3179400"/>
          </a:xfrm>
        </p:spPr>
        <p:txBody>
          <a:bodyPr/>
          <a:lstStyle/>
          <a:p>
            <a:r>
              <a:rPr lang="en-US" sz="1400" b="1" dirty="0"/>
              <a:t>Selected Solutions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Training for Refreshment Services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Training for all BSUs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IT System changes to Service Management for required fields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IT System changes to make Tax/Freight required field for CAP-FADL (Mistake Proofing)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551246"/>
              </p:ext>
            </p:extLst>
          </p:nvPr>
        </p:nvGraphicFramePr>
        <p:xfrm>
          <a:off x="304800" y="1904999"/>
          <a:ext cx="8458201" cy="25717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0093"/>
                <a:gridCol w="916668"/>
                <a:gridCol w="3400720"/>
                <a:gridCol w="3400720"/>
              </a:tblGrid>
              <a:tr h="404813">
                <a:tc rowSpan="2" gridSpan="2">
                  <a:txBody>
                    <a:bodyPr/>
                    <a:lstStyle/>
                    <a:p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Proxima Nova" pitchFamily="50" charset="0"/>
                        </a:rPr>
                        <a:t>Effort</a:t>
                      </a:r>
                      <a:endParaRPr lang="en-US" sz="1100" b="1" dirty="0">
                        <a:latin typeface="Proxima Nova" pitchFamily="50" charset="0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718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Low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High</a:t>
                      </a: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</a:tr>
              <a:tr h="904875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Proxima Nova" pitchFamily="50" charset="0"/>
                        </a:rPr>
                        <a:t>Benefit</a:t>
                      </a:r>
                    </a:p>
                  </a:txBody>
                  <a:tcPr marT="34290" marB="3429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High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Pursue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Re-scope / Reconsider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 anchor="ctr"/>
                </a:tc>
              </a:tr>
              <a:tr h="9048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Low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Eliminate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Eliminate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2133599" y="2762249"/>
            <a:ext cx="457200" cy="342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99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roxima Nova" pitchFamily="50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347011" y="2716276"/>
            <a:ext cx="457200" cy="342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99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roxima Nova" pitchFamily="50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105399" y="3142174"/>
            <a:ext cx="457200" cy="342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99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roxima Nova" pitchFamily="50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121587" y="2775970"/>
            <a:ext cx="457200" cy="342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99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roxima Nova" pitchFamily="50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011" y="277240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oxima Nova" pitchFamily="50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400" y="271685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oxima Nova" pitchFamily="50" charset="0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roxima Nova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692" y="316358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oxima Nova" pitchFamily="50" charset="0"/>
              </a:rPr>
              <a:t>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roxima Nova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4880" y="2780559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oxima Nova" pitchFamily="50" charset="0"/>
              </a:rPr>
              <a:t>B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roxima Nov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688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60891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Selected Solutions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311700" y="1276350"/>
            <a:ext cx="8553900" cy="3292650"/>
          </a:xfrm>
        </p:spPr>
        <p:txBody>
          <a:bodyPr/>
          <a:lstStyle/>
          <a:p>
            <a:r>
              <a:rPr lang="en-US" dirty="0" smtClean="0"/>
              <a:t>Decision: All solutions worth exploring in a phased approached.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218041"/>
              </p:ext>
            </p:extLst>
          </p:nvPr>
        </p:nvGraphicFramePr>
        <p:xfrm>
          <a:off x="228600" y="1657351"/>
          <a:ext cx="8686800" cy="259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249294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Solution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Comments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409764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Phase 1: Training for Refreshment Services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Lowest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 effort solution with the highest benefit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760988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Phase 2: IT System changes to make Tax/Freight required field for CAP-FADL (Mistake Proofing)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Mistake Proofing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 #1 defect type will require minimal IT effort and yield significant results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760988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Phase 3a: IT System Changes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 to Service Management for required fields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Requires significant IT resource involvement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409764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Phase 3b: Training for all BSUs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Will be necessary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 to support Phase 3a, significant outreach required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6566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Selected Solutions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Phase 1 Solution: </a:t>
            </a:r>
            <a:r>
              <a:rPr lang="en-US" dirty="0" smtClean="0"/>
              <a:t>Training for Refreshment Services</a:t>
            </a:r>
          </a:p>
          <a:p>
            <a:endParaRPr lang="en-US" dirty="0"/>
          </a:p>
          <a:p>
            <a:r>
              <a:rPr lang="en-US" b="1" dirty="0" smtClean="0"/>
              <a:t>Observations:</a:t>
            </a:r>
          </a:p>
          <a:p>
            <a:pPr marL="963613" lvl="2" indent="-457200">
              <a:buFont typeface="+mj-lt"/>
              <a:buAutoNum type="arabicPeriod"/>
            </a:pPr>
            <a:r>
              <a:rPr lang="en-US" dirty="0" smtClean="0"/>
              <a:t>54% of observed defects from total population</a:t>
            </a:r>
          </a:p>
          <a:p>
            <a:pPr marL="963613" lvl="2" indent="-457200">
              <a:buFont typeface="+mj-lt"/>
              <a:buAutoNum type="arabicPeriod"/>
            </a:pPr>
            <a:r>
              <a:rPr lang="en-US" dirty="0" smtClean="0"/>
              <a:t>98% defective rate for Refreshment Services CER submissions</a:t>
            </a:r>
          </a:p>
          <a:p>
            <a:pPr marL="963613" lvl="2" indent="-457200">
              <a:buFont typeface="+mj-lt"/>
              <a:buAutoNum type="arabicPeriod"/>
            </a:pPr>
            <a:r>
              <a:rPr lang="en-US" dirty="0" smtClean="0"/>
              <a:t>99% of observed defects related to Tax/Freight for CAP-FADL </a:t>
            </a:r>
          </a:p>
          <a:p>
            <a:pPr marL="963613" lvl="2" indent="-457200">
              <a:buFont typeface="+mj-lt"/>
              <a:buAutoNum type="arabicPeriod"/>
            </a:pPr>
            <a:r>
              <a:rPr lang="en-US" dirty="0" smtClean="0"/>
              <a:t>Tax/Freight </a:t>
            </a:r>
            <a:r>
              <a:rPr lang="en-US" dirty="0"/>
              <a:t>requirements </a:t>
            </a:r>
            <a:r>
              <a:rPr lang="en-US" dirty="0" smtClean="0"/>
              <a:t>not originally included </a:t>
            </a:r>
            <a:r>
              <a:rPr lang="en-US" dirty="0"/>
              <a:t>in training for Refreshment Services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b="1" dirty="0" smtClean="0"/>
              <a:t>Solution Details:</a:t>
            </a:r>
          </a:p>
          <a:p>
            <a:pPr marL="963613" lvl="2" indent="-457200">
              <a:buFont typeface="+mj-lt"/>
              <a:buAutoNum type="arabicPeriod"/>
            </a:pPr>
            <a:r>
              <a:rPr lang="en-US" dirty="0" smtClean="0"/>
              <a:t>Update Refreshment Services training documents to include Tax/Freight requirements</a:t>
            </a:r>
          </a:p>
          <a:p>
            <a:pPr marL="963613" lvl="2" indent="-457200">
              <a:buFont typeface="+mj-lt"/>
              <a:buAutoNum type="arabicPeriod"/>
            </a:pPr>
            <a:r>
              <a:rPr lang="en-US" dirty="0" smtClean="0"/>
              <a:t>Produce Tax-Warehouse matrix for estimating tax</a:t>
            </a:r>
          </a:p>
          <a:p>
            <a:pPr marL="963613" lvl="2" indent="-457200">
              <a:buFont typeface="+mj-lt"/>
              <a:buAutoNum type="arabicPeriod"/>
            </a:pPr>
            <a:r>
              <a:rPr lang="en-US" dirty="0" smtClean="0"/>
              <a:t>Provide guidance on estimating freight</a:t>
            </a:r>
          </a:p>
        </p:txBody>
      </p:sp>
    </p:spTree>
    <p:extLst>
      <p:ext uri="{BB962C8B-B14F-4D97-AF65-F5344CB8AC3E}">
        <p14:creationId xmlns:p14="http://schemas.microsoft.com/office/powerpoint/2010/main" val="421650893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42603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Pilot/DOE  - Phase 1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b="1" dirty="0" smtClean="0"/>
              <a:t>Pilot Participants:</a:t>
            </a:r>
            <a:r>
              <a:rPr lang="en-US" dirty="0" smtClean="0"/>
              <a:t> Refreshment Services Central Region</a:t>
            </a:r>
          </a:p>
          <a:p>
            <a:pPr marL="0" indent="0" eaLnBrk="1" hangingPunct="1"/>
            <a:endParaRPr lang="en-US" i="1" dirty="0"/>
          </a:p>
          <a:p>
            <a:pPr marL="0" indent="0" eaLnBrk="1" hangingPunct="1"/>
            <a:r>
              <a:rPr lang="en-US" b="1" dirty="0" smtClean="0"/>
              <a:t>Training Offered: </a:t>
            </a:r>
            <a:r>
              <a:rPr lang="en-US" dirty="0" smtClean="0"/>
              <a:t>3/20 &amp; 3/22</a:t>
            </a:r>
          </a:p>
          <a:p>
            <a:pPr marL="0" indent="0" eaLnBrk="1" hangingPunct="1"/>
            <a:r>
              <a:rPr lang="en-US" i="1" dirty="0" smtClean="0"/>
              <a:t>Expectation of compliance to new changes once training is completed</a:t>
            </a:r>
            <a:endParaRPr lang="en-US" i="1" dirty="0"/>
          </a:p>
          <a:p>
            <a:pPr marL="0" indent="0" eaLnBrk="1" hangingPunct="1"/>
            <a:endParaRPr lang="en-US" b="1" dirty="0" smtClean="0"/>
          </a:p>
          <a:p>
            <a:pPr marL="0" indent="0" eaLnBrk="1" hangingPunct="1"/>
            <a:r>
              <a:rPr lang="en-US" b="1" dirty="0" smtClean="0"/>
              <a:t>Data Collection: </a:t>
            </a:r>
            <a:r>
              <a:rPr lang="en-US" dirty="0" smtClean="0"/>
              <a:t>3/22 – 4/28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r>
              <a:rPr lang="en-US" b="1" dirty="0" smtClean="0"/>
              <a:t>Pilot Description: </a:t>
            </a:r>
            <a:r>
              <a:rPr lang="en-US" dirty="0" smtClean="0"/>
              <a:t>The </a:t>
            </a:r>
            <a:r>
              <a:rPr lang="en-US" dirty="0"/>
              <a:t>Refreshment Services CER training was revamped to include a new slide that outlines the step of estimating tax and freight.</a:t>
            </a:r>
          </a:p>
          <a:p>
            <a:pPr marL="0" indent="0" eaLnBrk="1" hangingPunct="1"/>
            <a:endParaRPr lang="en-US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15926" y="604837"/>
            <a:ext cx="379413" cy="18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994" tIns="40995" rIns="81994" bIns="40995" anchor="b"/>
          <a:lstStyle/>
          <a:p>
            <a:pPr algn="l">
              <a:buSzTx/>
            </a:pPr>
            <a:endParaRPr lang="en-US" sz="500" dirty="0">
              <a:solidFill>
                <a:schemeClr val="folHlink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143835"/>
              </p:ext>
            </p:extLst>
          </p:nvPr>
        </p:nvGraphicFramePr>
        <p:xfrm>
          <a:off x="7772400" y="1371600"/>
          <a:ext cx="914400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2400" y="1371600"/>
                        <a:ext cx="914400" cy="578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1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Updated Process Map(s) – Phase 1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15926" y="604837"/>
            <a:ext cx="379413" cy="18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994" tIns="40995" rIns="81994" bIns="40995" anchor="b"/>
          <a:lstStyle/>
          <a:p>
            <a:pPr algn="l">
              <a:buSzTx/>
            </a:pPr>
            <a:endParaRPr lang="en-US" sz="500" dirty="0">
              <a:solidFill>
                <a:schemeClr val="folHlin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63934"/>
            <a:ext cx="6068861" cy="33794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3048000" y="1714093"/>
            <a:ext cx="1143000" cy="857250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99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8F1C"/>
              </a:solidFill>
              <a:effectLst/>
              <a:latin typeface="Proxima Nova" pitchFamily="50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809750"/>
            <a:ext cx="1186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8F1C"/>
                </a:solidFill>
                <a:latin typeface="Proxima Nova" pitchFamily="50" charset="0"/>
              </a:rPr>
              <a:t>Only update to process map</a:t>
            </a:r>
            <a:endParaRPr lang="en-US" sz="1100" b="1" dirty="0">
              <a:solidFill>
                <a:srgbClr val="FF8F1C"/>
              </a:solidFill>
              <a:latin typeface="Proxima Nova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1160526"/>
            <a:ext cx="266700" cy="36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49461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Implementation Plan – Phase 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Tx/>
            </a:pPr>
            <a:r>
              <a:rPr lang="en-US" b="1" dirty="0"/>
              <a:t>Phase 1 Participants:</a:t>
            </a:r>
            <a:r>
              <a:rPr lang="en-US" dirty="0"/>
              <a:t> Remaining Refreshment Services Regions</a:t>
            </a:r>
          </a:p>
          <a:p>
            <a:pPr marL="0" indent="0" eaLnBrk="1" hangingPunct="1">
              <a:buSzTx/>
            </a:pPr>
            <a:endParaRPr lang="en-US" i="1" dirty="0"/>
          </a:p>
          <a:p>
            <a:pPr marL="0" indent="0" eaLnBrk="1" hangingPunct="1">
              <a:buSzTx/>
            </a:pPr>
            <a:r>
              <a:rPr lang="en-US" b="1" dirty="0"/>
              <a:t>Targeted Training: </a:t>
            </a:r>
          </a:p>
          <a:p>
            <a:pPr marL="506413" lvl="2" indent="0" eaLnBrk="1" hangingPunct="1">
              <a:buSzTx/>
            </a:pPr>
            <a:r>
              <a:rPr lang="en-US" b="1" dirty="0"/>
              <a:t>Refreshments Users: </a:t>
            </a:r>
            <a:r>
              <a:rPr lang="en-US" dirty="0"/>
              <a:t>May Refreshments Operator’s call – 5/15</a:t>
            </a:r>
          </a:p>
          <a:p>
            <a:pPr marL="506413" lvl="2" indent="0" eaLnBrk="1" hangingPunct="1">
              <a:buSzTx/>
            </a:pPr>
            <a:r>
              <a:rPr lang="en-US" b="1" dirty="0"/>
              <a:t>GBS Users: </a:t>
            </a:r>
            <a:r>
              <a:rPr lang="en-US" dirty="0"/>
              <a:t>GBS FA Refreshments – 5/15</a:t>
            </a:r>
          </a:p>
          <a:p>
            <a:pPr marL="0" indent="0" eaLnBrk="1" hangingPunct="1">
              <a:buSzTx/>
            </a:pPr>
            <a:r>
              <a:rPr lang="en-US" dirty="0"/>
              <a:t>Expectation of compliance to new changes once training is completed</a:t>
            </a:r>
          </a:p>
          <a:p>
            <a:pPr marL="0" indent="0" eaLnBrk="1" hangingPunct="1">
              <a:buSzTx/>
            </a:pPr>
            <a:endParaRPr lang="en-US" b="1" dirty="0"/>
          </a:p>
          <a:p>
            <a:pPr marL="0" indent="0" eaLnBrk="1" hangingPunct="1">
              <a:buSzTx/>
            </a:pPr>
            <a:r>
              <a:rPr lang="en-US" b="1" dirty="0"/>
              <a:t>Description: </a:t>
            </a:r>
            <a:r>
              <a:rPr lang="en-US" dirty="0"/>
              <a:t>The Refreshment Services CER training will be delivered to the remaining regions. The intention is to repurpose a standing monthly call with the operators, who are the primary users raising CERs. The training material will also be posted to the Refreshment Services Procurement Website as reference material.</a:t>
            </a:r>
          </a:p>
          <a:p>
            <a:pPr marL="0" indent="0" eaLnBrk="1" hangingPunct="1">
              <a:buSzTx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100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49461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Implementation Plan – Phase 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37824"/>
              </p:ext>
            </p:extLst>
          </p:nvPr>
        </p:nvGraphicFramePr>
        <p:xfrm>
          <a:off x="228600" y="1504950"/>
          <a:ext cx="8703069" cy="1962147"/>
        </p:xfrm>
        <a:graphic>
          <a:graphicData uri="http://schemas.openxmlformats.org/drawingml/2006/table">
            <a:tbl>
              <a:tblPr/>
              <a:tblGrid>
                <a:gridCol w="4617121"/>
                <a:gridCol w="776330"/>
                <a:gridCol w="1266644"/>
                <a:gridCol w="1103206"/>
                <a:gridCol w="939768"/>
              </a:tblGrid>
              <a:tr h="129965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Task Name</a:t>
                      </a:r>
                      <a:endParaRPr lang="en-US" sz="7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Duration</a:t>
                      </a:r>
                      <a:endParaRPr lang="en-US" sz="7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Start</a:t>
                      </a:r>
                      <a:endParaRPr lang="en-US" sz="7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Finish</a:t>
                      </a:r>
                      <a:endParaRPr lang="en-US" sz="7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% Complete</a:t>
                      </a:r>
                      <a:endParaRPr lang="en-US" sz="7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155323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1 - Refreshment Services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1/18/17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6/30/17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323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Phase 1 - Pilot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1/18/17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4/28/17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323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Training Development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1/18/17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2/3/17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323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Communicate with Central Region Stakeholders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2/6/17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2/10/17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799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Kickoff with Central Region Stakeholders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3/20/17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3/22/17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323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Data collection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3/20/17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4/28/17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323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Phase 1 - Remaining Regions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6/30/17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323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Communicate with Region Stakeholders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day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799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Kickoff with Region Stakeholders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day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5/15/17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5/15/17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323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Data collection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5/15/17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6/30/17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0" marR="9910" marT="7433" marB="7433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5791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5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41841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Updated Process FMEA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4" y="1276350"/>
            <a:ext cx="9050861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897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>
          <a:xfrm>
            <a:off x="311700" y="285750"/>
            <a:ext cx="71559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Statistical Proof of Improvements – Phase 1 Pilot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71550"/>
            <a:ext cx="7029297" cy="37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8937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0030"/>
          <a:stretch/>
        </p:blipFill>
        <p:spPr>
          <a:xfrm>
            <a:off x="4827233" y="1955179"/>
            <a:ext cx="4164367" cy="1378571"/>
          </a:xfrm>
          <a:prstGeom prst="rect">
            <a:avLst/>
          </a:prstGeom>
        </p:spPr>
      </p:pic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>
          <a:xfrm>
            <a:off x="311700" y="285750"/>
            <a:ext cx="73845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Statistical Proof of Improvements – Phase 1 Pilot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type="body" idx="1"/>
          </p:nvPr>
        </p:nvSpPr>
        <p:spPr>
          <a:xfrm>
            <a:off x="311700" y="971550"/>
            <a:ext cx="4488900" cy="3597450"/>
          </a:xfrm>
        </p:spPr>
        <p:txBody>
          <a:bodyPr/>
          <a:lstStyle/>
          <a:p>
            <a:r>
              <a:rPr lang="en-US" dirty="0" smtClean="0"/>
              <a:t>2 Proportion Test</a:t>
            </a:r>
          </a:p>
          <a:p>
            <a:endParaRPr lang="en-US" dirty="0"/>
          </a:p>
          <a:p>
            <a:r>
              <a:rPr lang="en-US" dirty="0" smtClean="0"/>
              <a:t>Sample 1: Pilot sites’ defective CERs – 4 weeks prior to pilot kick-off</a:t>
            </a:r>
          </a:p>
          <a:p>
            <a:r>
              <a:rPr lang="en-US" dirty="0" smtClean="0"/>
              <a:t>Sample 2: Pilot sites’ defective CERs – 4 weeks post pilot kick-off</a:t>
            </a:r>
          </a:p>
          <a:p>
            <a:endParaRPr lang="en-US" dirty="0"/>
          </a:p>
          <a:p>
            <a:pPr marL="0" indent="0" eaLnBrk="1" hangingPunct="1"/>
            <a:r>
              <a:rPr lang="en-US" b="1" dirty="0"/>
              <a:t>Theory:</a:t>
            </a:r>
            <a:r>
              <a:rPr lang="en-CA" dirty="0"/>
              <a:t> </a:t>
            </a:r>
            <a:r>
              <a:rPr lang="en-CA" dirty="0" smtClean="0"/>
              <a:t>Sample 2 defective rate is less than Sample 1 defective rate</a:t>
            </a:r>
            <a:endParaRPr lang="en-CA" dirty="0"/>
          </a:p>
          <a:p>
            <a:pPr marL="0" indent="0" eaLnBrk="1" hangingPunct="1"/>
            <a:r>
              <a:rPr lang="en-CA" b="1" dirty="0"/>
              <a:t>H</a:t>
            </a:r>
            <a:r>
              <a:rPr lang="en-CA" b="1" baseline="-25000" dirty="0"/>
              <a:t>o</a:t>
            </a:r>
            <a:r>
              <a:rPr lang="en-CA" b="1" dirty="0"/>
              <a:t>:</a:t>
            </a:r>
            <a:r>
              <a:rPr lang="en-CA" dirty="0"/>
              <a:t> </a:t>
            </a:r>
            <a:r>
              <a:rPr lang="en-CA" dirty="0" smtClean="0"/>
              <a:t>Difference = p(1) – p(2) = 0</a:t>
            </a:r>
            <a:endParaRPr lang="en-CA" dirty="0"/>
          </a:p>
          <a:p>
            <a:pPr marL="0" indent="0" eaLnBrk="1" hangingPunct="1"/>
            <a:r>
              <a:rPr lang="en-CA" b="1" dirty="0"/>
              <a:t>H</a:t>
            </a:r>
            <a:r>
              <a:rPr lang="en-CA" b="1" baseline="-25000" dirty="0"/>
              <a:t>a</a:t>
            </a:r>
            <a:r>
              <a:rPr lang="en-CA" b="1" dirty="0"/>
              <a:t>: </a:t>
            </a:r>
            <a:r>
              <a:rPr lang="en-CA" dirty="0"/>
              <a:t>Difference = p(1) – p(2) </a:t>
            </a:r>
            <a:r>
              <a:rPr lang="en-CA" dirty="0" smtClean="0"/>
              <a:t>≠ 0 or </a:t>
            </a:r>
            <a:r>
              <a:rPr lang="en-CA" dirty="0"/>
              <a:t>Difference = p(1) – p(2) </a:t>
            </a:r>
            <a:r>
              <a:rPr lang="en-CA" dirty="0" smtClean="0"/>
              <a:t>&gt; </a:t>
            </a:r>
            <a:r>
              <a:rPr lang="en-CA" dirty="0"/>
              <a:t>0 </a:t>
            </a:r>
            <a:endParaRPr lang="en-CA" dirty="0" smtClean="0"/>
          </a:p>
          <a:p>
            <a:pPr marL="0" indent="0" eaLnBrk="1" hangingPunct="1"/>
            <a:r>
              <a:rPr lang="en-CA" b="1" dirty="0" smtClean="0"/>
              <a:t>Analysis:</a:t>
            </a:r>
            <a:endParaRPr lang="en-CA" b="1" dirty="0"/>
          </a:p>
          <a:p>
            <a:pPr marL="0" indent="0" eaLnBrk="1" hangingPunct="1"/>
            <a:endParaRPr lang="en-CA" b="1" dirty="0" smtClean="0"/>
          </a:p>
          <a:p>
            <a:pPr marL="0" indent="0" eaLnBrk="1" hangingPunct="1"/>
            <a:r>
              <a:rPr lang="en-CA" b="1" dirty="0"/>
              <a:t>Statistical Conclusion: </a:t>
            </a:r>
            <a:r>
              <a:rPr lang="en-CA" dirty="0"/>
              <a:t>P = </a:t>
            </a:r>
            <a:r>
              <a:rPr lang="en-CA" dirty="0" smtClean="0"/>
              <a:t>0.00, </a:t>
            </a:r>
            <a:r>
              <a:rPr lang="en-CA" dirty="0"/>
              <a:t>therefore </a:t>
            </a:r>
            <a:r>
              <a:rPr lang="en-CA" dirty="0" smtClean="0"/>
              <a:t>reject </a:t>
            </a:r>
            <a:r>
              <a:rPr lang="en-CA" dirty="0"/>
              <a:t>the </a:t>
            </a:r>
            <a:r>
              <a:rPr lang="en-CA" dirty="0" smtClean="0"/>
              <a:t>null-hypothesis, the defective rate in sample 2 is lower than the defective rate in sample 1</a:t>
            </a:r>
            <a:endParaRPr lang="en-CA" dirty="0"/>
          </a:p>
          <a:p>
            <a:pPr marL="0" indent="0" eaLnBrk="1" hangingPunct="1"/>
            <a:r>
              <a:rPr lang="en-CA" b="1" dirty="0"/>
              <a:t>Practical Conclusion: </a:t>
            </a:r>
            <a:r>
              <a:rPr lang="en-US" dirty="0" smtClean="0"/>
              <a:t>The defective rate of the pilot sites was lowered as a result of the changes made by the pilot solution</a:t>
            </a:r>
            <a:endParaRPr lang="en-US" dirty="0"/>
          </a:p>
          <a:p>
            <a:pPr marL="0" indent="0" eaLnBrk="1" hangingPunct="1"/>
            <a:endParaRPr lang="en-CA" b="1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0525"/>
              </p:ext>
            </p:extLst>
          </p:nvPr>
        </p:nvGraphicFramePr>
        <p:xfrm>
          <a:off x="4827233" y="1200150"/>
          <a:ext cx="4100977" cy="679611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104502"/>
                <a:gridCol w="1104502"/>
                <a:gridCol w="1063596"/>
                <a:gridCol w="828377"/>
              </a:tblGrid>
              <a:tr h="226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Proxima Nova" pitchFamily="50" charset="0"/>
                        </a:rPr>
                        <a:t>Sample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Proxima Nova" pitchFamily="50" charset="0"/>
                      </a:endParaRPr>
                    </a:p>
                  </a:txBody>
                  <a:tcPr marL="12278" marR="12278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Proxima Nova" pitchFamily="50" charset="0"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Proxima Nova" pitchFamily="50" charset="0"/>
                      </a:endParaRPr>
                    </a:p>
                  </a:txBody>
                  <a:tcPr marL="12278" marR="12278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Proxima Nova" pitchFamily="50" charset="0"/>
                        </a:rPr>
                        <a:t>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Proxima Nova" pitchFamily="50" charset="0"/>
                      </a:endParaRPr>
                    </a:p>
                  </a:txBody>
                  <a:tcPr marL="12278" marR="12278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Proxima Nova" pitchFamily="50" charset="0"/>
                        </a:rPr>
                        <a:t>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Proxima Nova" pitchFamily="50" charset="0"/>
                      </a:endParaRPr>
                    </a:p>
                  </a:txBody>
                  <a:tcPr marL="12278" marR="12278" marT="9209" marB="0" anchor="b"/>
                </a:tc>
              </a:tr>
              <a:tr h="2265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Proxima Nova" pitchFamily="50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Proxima Nova" pitchFamily="50" charset="0"/>
                      </a:endParaRPr>
                    </a:p>
                  </a:txBody>
                  <a:tcPr marL="12278" marR="12278" marT="9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Proxima Nova" pitchFamily="50" charset="0"/>
                        </a:rPr>
                        <a:t>42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Proxima Nova" pitchFamily="50" charset="0"/>
                      </a:endParaRPr>
                    </a:p>
                  </a:txBody>
                  <a:tcPr marL="12278" marR="12278" marT="9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Proxima Nova" pitchFamily="50" charset="0"/>
                        </a:rPr>
                        <a:t>42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Proxima Nova" pitchFamily="50" charset="0"/>
                      </a:endParaRPr>
                    </a:p>
                  </a:txBody>
                  <a:tcPr marL="12278" marR="12278" marT="9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Proxima Nova" pitchFamily="50" charset="0"/>
                        </a:rPr>
                        <a:t>1.000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Proxima Nova" pitchFamily="50" charset="0"/>
                      </a:endParaRPr>
                    </a:p>
                  </a:txBody>
                  <a:tcPr marL="12278" marR="12278" marT="9209" marB="0" anchor="b"/>
                </a:tc>
              </a:tr>
              <a:tr h="2265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Proxima Nova" pitchFamily="50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Proxima Nova" pitchFamily="50" charset="0"/>
                      </a:endParaRPr>
                    </a:p>
                  </a:txBody>
                  <a:tcPr marL="12278" marR="12278" marT="9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Proxima Nova" pitchFamily="50" charset="0"/>
                        </a:rPr>
                        <a:t>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Proxima Nova" pitchFamily="50" charset="0"/>
                      </a:endParaRPr>
                    </a:p>
                  </a:txBody>
                  <a:tcPr marL="12278" marR="12278" marT="9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Proxima Nova" pitchFamily="50" charset="0"/>
                        </a:rPr>
                        <a:t>74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Proxima Nova" pitchFamily="50" charset="0"/>
                      </a:endParaRPr>
                    </a:p>
                  </a:txBody>
                  <a:tcPr marL="12278" marR="12278" marT="9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Proxima Nova" pitchFamily="50" charset="0"/>
                        </a:rPr>
                        <a:t>0.216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Proxima Nova" pitchFamily="50" charset="0"/>
                      </a:endParaRPr>
                    </a:p>
                  </a:txBody>
                  <a:tcPr marL="12278" marR="12278" marT="9209" marB="0" anchor="b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1859"/>
          <a:stretch/>
        </p:blipFill>
        <p:spPr>
          <a:xfrm>
            <a:off x="4800600" y="3333750"/>
            <a:ext cx="4163627" cy="13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014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73845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Project Justification and Expected Results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800" b="1" dirty="0" smtClean="0"/>
              <a:t>Relevant Metrics: </a:t>
            </a:r>
            <a:r>
              <a:rPr lang="en-US" sz="1800" dirty="0" smtClean="0"/>
              <a:t>current % of CERs closed by GBS with no defects – 77.65%</a:t>
            </a:r>
            <a:endParaRPr lang="en-US" sz="1800" i="1" dirty="0" smtClean="0"/>
          </a:p>
          <a:p>
            <a:pPr marL="0" indent="0" eaLnBrk="1" hangingPunct="1"/>
            <a:endParaRPr lang="en-US" sz="1800" b="1" dirty="0" smtClean="0"/>
          </a:p>
          <a:p>
            <a:pPr marL="0" indent="0" eaLnBrk="1" hangingPunct="1"/>
            <a:r>
              <a:rPr lang="en-US" sz="1800" b="1" dirty="0" smtClean="0"/>
              <a:t>Improvement targets: </a:t>
            </a:r>
            <a:r>
              <a:rPr lang="en-US" sz="1800" dirty="0" smtClean="0"/>
              <a:t>lower % </a:t>
            </a:r>
            <a:r>
              <a:rPr lang="en-US" sz="1800" dirty="0"/>
              <a:t>of CERs closed with no </a:t>
            </a:r>
            <a:r>
              <a:rPr lang="en-US" sz="1800" dirty="0" smtClean="0"/>
              <a:t>defects – 35%</a:t>
            </a:r>
            <a:endParaRPr lang="en-US" sz="1800" b="1" dirty="0" smtClean="0"/>
          </a:p>
          <a:p>
            <a:pPr marL="0" indent="0" eaLnBrk="1" hangingPunct="1"/>
            <a:endParaRPr lang="en-US" sz="1800" b="1" dirty="0" smtClean="0"/>
          </a:p>
          <a:p>
            <a:pPr marL="0" indent="0" eaLnBrk="1" hangingPunct="1"/>
            <a:r>
              <a:rPr lang="en-US" sz="1800" b="1" dirty="0" smtClean="0"/>
              <a:t>Operational/Strategic Impact: </a:t>
            </a:r>
            <a:r>
              <a:rPr lang="en-US" sz="1800" dirty="0"/>
              <a:t>Reducing the CER </a:t>
            </a:r>
            <a:r>
              <a:rPr lang="en-US" sz="1800" dirty="0" smtClean="0"/>
              <a:t>defect rate </a:t>
            </a:r>
            <a:r>
              <a:rPr lang="en-US" sz="1800" dirty="0"/>
              <a:t>will accelerate the asset capitalization process, reduce re-work time, increase the capacity of </a:t>
            </a:r>
            <a:r>
              <a:rPr lang="en-US" sz="1800" dirty="0" smtClean="0"/>
              <a:t>an </a:t>
            </a:r>
            <a:r>
              <a:rPr lang="en-US" sz="1800" dirty="0"/>
              <a:t>FTE on the FA team, and allow the team to redeploy that time to be used in more productive </a:t>
            </a:r>
            <a:r>
              <a:rPr lang="en-US" sz="1800" dirty="0" smtClean="0"/>
              <a:t>ways. Additionally, reducing the defect rate will mitigate the risk associated with circumventing key SOX controls and approval levels in the CER submission process.</a:t>
            </a:r>
            <a:endParaRPr lang="en-US" sz="1800" b="1" dirty="0" smtClean="0"/>
          </a:p>
          <a:p>
            <a:pPr marL="0" indent="0"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9007404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9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41841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Six Sigma Roadmap</a:t>
            </a: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6800" y="1476375"/>
            <a:ext cx="7079916" cy="3152775"/>
            <a:chOff x="576" y="576"/>
            <a:chExt cx="4608" cy="2736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gray">
            <a:xfrm>
              <a:off x="576" y="1152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Proxima Nova" panose="02000506030000020004" pitchFamily="50" charset="0"/>
                </a:rPr>
                <a:t>Measure</a:t>
              </a: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576" y="1728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Proxima Nova" panose="02000506030000020004" pitchFamily="50" charset="0"/>
                </a:rPr>
                <a:t>Analyze</a:t>
              </a: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576" y="2304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Proxima Nova" panose="02000506030000020004" pitchFamily="50" charset="0"/>
                </a:rPr>
                <a:t>Improve</a:t>
              </a: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576" y="2880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24135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latin typeface="Proxima Nova" panose="02000506030000020004" pitchFamily="50" charset="0"/>
                </a:rPr>
                <a:t>Control</a:t>
              </a: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gray">
            <a:xfrm>
              <a:off x="576" y="576"/>
              <a:ext cx="4608" cy="432"/>
            </a:xfrm>
            <a:prstGeom prst="roundRect">
              <a:avLst>
                <a:gd name="adj" fmla="val 16667"/>
              </a:avLst>
            </a:prstGeom>
            <a:solidFill>
              <a:srgbClr val="FF8F1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Proxima Nova" panose="02000506030000020004" pitchFamily="50" charset="0"/>
                </a:rPr>
                <a:t>Define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68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Control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0"/>
            <a:ext cx="9144000" cy="2199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05400" y="2528622"/>
            <a:ext cx="609600" cy="119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14925" y="3181350"/>
            <a:ext cx="609600" cy="119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48600" y="3209925"/>
            <a:ext cx="609600" cy="119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15175" y="3209925"/>
            <a:ext cx="609600" cy="119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48600" y="2475969"/>
            <a:ext cx="609600" cy="119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6600" y="2475969"/>
            <a:ext cx="609600" cy="119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820025" y="1657350"/>
            <a:ext cx="12192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9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5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42603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Procedures/Policies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05445"/>
              </p:ext>
            </p:extLst>
          </p:nvPr>
        </p:nvGraphicFramePr>
        <p:xfrm>
          <a:off x="228600" y="1504950"/>
          <a:ext cx="8637486" cy="1885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0273"/>
                <a:gridCol w="1827213"/>
              </a:tblGrid>
              <a:tr h="26942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Procedure / Policy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Status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26942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GBS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FA CER Review Process Maps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Revised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26942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GBS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FA CER Review Desktop Procedure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Revised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26942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GBS FA CER Review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Requirements (Decision Tree)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New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26942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GBS FA CER Review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Checklist Tool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New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26942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Refreshments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CER Submission Instructions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Revised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269422">
                <a:tc>
                  <a:txBody>
                    <a:bodyPr/>
                    <a:lstStyle/>
                    <a:p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80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47937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Communication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3550"/>
            <a:ext cx="9126537" cy="14057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15000" y="211455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0" y="2647950"/>
            <a:ext cx="914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2828192"/>
            <a:ext cx="914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791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>
          <a:xfrm>
            <a:off x="311700" y="438150"/>
            <a:ext cx="4184100" cy="6445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Training Plans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66202"/>
              </p:ext>
            </p:extLst>
          </p:nvPr>
        </p:nvGraphicFramePr>
        <p:xfrm>
          <a:off x="76199" y="1047751"/>
          <a:ext cx="8991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247900"/>
                <a:gridCol w="2247900"/>
                <a:gridCol w="2247900"/>
              </a:tblGrid>
              <a:tr h="46423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roxima Nova" pitchFamily="50" charset="0"/>
                        </a:rPr>
                        <a:t>Audience</a:t>
                      </a:r>
                      <a:endParaRPr lang="en-US" sz="1000" baseline="0" dirty="0" smtClean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roxima Nova" pitchFamily="50" charset="0"/>
                        </a:rPr>
                        <a:t>GBS Fixed Assets</a:t>
                      </a:r>
                      <a:endParaRPr lang="en-US" sz="10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roxima Nova" pitchFamily="50" charset="0"/>
                        </a:rPr>
                        <a:t>Refreshments Operators</a:t>
                      </a:r>
                      <a:endParaRPr lang="en-US" sz="10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roxima Nova" pitchFamily="50" charset="0"/>
                        </a:rPr>
                        <a:t>GBS Fixed Assets - Refreshments</a:t>
                      </a:r>
                      <a:endParaRPr lang="en-US" sz="10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55708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Training Purpose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Training CER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 requirements by Contract Spend Type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Estimate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 Tax &amp; Freight Training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Rejection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 </a:t>
                      </a:r>
                      <a:r>
                        <a:rPr lang="en-US" sz="1050" dirty="0" smtClean="0">
                          <a:latin typeface="Proxima Nova" pitchFamily="50" charset="0"/>
                        </a:rPr>
                        <a:t>of Refreshment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s </a:t>
                      </a:r>
                      <a:r>
                        <a:rPr lang="en-US" sz="1050" dirty="0" smtClean="0">
                          <a:latin typeface="Proxima Nova" pitchFamily="50" charset="0"/>
                        </a:rPr>
                        <a:t>CER for lack of Tax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 &amp; Freight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1052263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Training Date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12/9/16</a:t>
                      </a:r>
                    </a:p>
                    <a:p>
                      <a:endParaRPr lang="en-US" sz="1050" i="1" dirty="0" smtClean="0">
                        <a:latin typeface="Proxima Nova" pitchFamily="50" charset="0"/>
                      </a:endParaRPr>
                    </a:p>
                    <a:p>
                      <a:r>
                        <a:rPr lang="en-US" sz="1050" b="1" i="1" dirty="0" smtClean="0">
                          <a:latin typeface="Proxima Nova" pitchFamily="50" charset="0"/>
                        </a:rPr>
                        <a:t>Ongoing for</a:t>
                      </a:r>
                      <a:r>
                        <a:rPr lang="en-US" sz="1050" b="1" i="1" baseline="0" dirty="0" smtClean="0">
                          <a:latin typeface="Proxima Nova" pitchFamily="50" charset="0"/>
                        </a:rPr>
                        <a:t> new employees as part of GBS Fixed Assets onboarding</a:t>
                      </a:r>
                      <a:endParaRPr lang="en-US" sz="1050" b="1" i="1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5/15/17</a:t>
                      </a:r>
                    </a:p>
                    <a:p>
                      <a:endParaRPr lang="en-US" sz="1050" dirty="0" smtClean="0">
                        <a:latin typeface="Proxima Nova" pitchFamily="50" charset="0"/>
                      </a:endParaRPr>
                    </a:p>
                    <a:p>
                      <a:r>
                        <a:rPr lang="en-US" sz="1050" b="1" i="1" dirty="0" smtClean="0">
                          <a:latin typeface="Proxima Nova" pitchFamily="50" charset="0"/>
                        </a:rPr>
                        <a:t>Ongoing for new employees as part of Operator onboarding</a:t>
                      </a:r>
                      <a:endParaRPr lang="en-US" sz="1050" b="1" i="1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5/15/17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39202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Training Method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In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 person training class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Virtual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 training session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In person training session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88720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Training Materials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>
                          <a:latin typeface="Proxima Nova" pitchFamily="50" charset="0"/>
                        </a:rPr>
                        <a:t>Standardized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 Procedures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50" baseline="0" dirty="0" smtClean="0">
                          <a:latin typeface="Proxima Nova" pitchFamily="50" charset="0"/>
                        </a:rPr>
                        <a:t>Decision Tree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50" baseline="0" dirty="0" smtClean="0">
                          <a:latin typeface="Proxima Nova" pitchFamily="50" charset="0"/>
                        </a:rPr>
                        <a:t>Checklist tool</a:t>
                      </a:r>
                    </a:p>
                    <a:p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>
                          <a:latin typeface="Proxima Nova" pitchFamily="50" charset="0"/>
                        </a:rPr>
                        <a:t>Revised Refreshments CER submission instructions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50" i="1" dirty="0" smtClean="0">
                          <a:latin typeface="Proxima Nova" pitchFamily="50" charset="0"/>
                        </a:rPr>
                        <a:t>N/A</a:t>
                      </a:r>
                      <a:endParaRPr lang="en-US" sz="1050" i="1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222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>
          <a:xfrm>
            <a:off x="311700" y="209550"/>
            <a:ext cx="57843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Control Charts – Phase 1 Pilot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50" y="1038224"/>
            <a:ext cx="7324295" cy="36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200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>
          <a:xfrm>
            <a:off x="311700" y="133350"/>
            <a:ext cx="75369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Control Charts – Extrapolated Phase 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4580220"/>
            <a:ext cx="8553900" cy="658530"/>
          </a:xfrm>
        </p:spPr>
        <p:txBody>
          <a:bodyPr/>
          <a:lstStyle/>
          <a:p>
            <a:r>
              <a:rPr lang="en-US" b="1" dirty="0"/>
              <a:t>Extrapolated Results: </a:t>
            </a:r>
            <a:r>
              <a:rPr lang="en-US" dirty="0"/>
              <a:t>Pilot results extrapolated across all Refreshments Services CERs. Impact to total population CER defect rate (all BSUs) depicted above.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39" y="895350"/>
            <a:ext cx="7324295" cy="36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5998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311699" y="555600"/>
            <a:ext cx="4659795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Updated Process Capability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81150"/>
            <a:ext cx="8686800" cy="19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924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7"/>
          <p:cNvSpPr>
            <a:spLocks noGrp="1" noChangeArrowheads="1"/>
          </p:cNvSpPr>
          <p:nvPr>
            <p:ph type="title"/>
          </p:nvPr>
        </p:nvSpPr>
        <p:spPr>
          <a:xfrm>
            <a:off x="311700" y="209550"/>
            <a:ext cx="28080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Project Results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58618"/>
              </p:ext>
            </p:extLst>
          </p:nvPr>
        </p:nvGraphicFramePr>
        <p:xfrm>
          <a:off x="457200" y="971550"/>
          <a:ext cx="8075613" cy="3363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299"/>
                <a:gridCol w="1912994"/>
                <a:gridCol w="1700440"/>
                <a:gridCol w="1700440"/>
                <a:gridCol w="1700440"/>
              </a:tblGrid>
              <a:tr h="649223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Project Baseline:</a:t>
                      </a:r>
                      <a:endParaRPr kumimoji="0" lang="en-US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Project Target:</a:t>
                      </a:r>
                      <a:endParaRPr kumimoji="0" lang="en-US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Project Actual - Pilot:</a:t>
                      </a:r>
                      <a:endParaRPr kumimoji="0" lang="en-US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Project Actual – Extrapolated Phase 1:</a:t>
                      </a:r>
                      <a:endParaRPr kumimoji="0" lang="en-US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L="85022" marR="85022" marT="31883" marB="31883" horzOverflow="overflow"/>
                </a:tc>
              </a:tr>
              <a:tr h="609676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COPQ</a:t>
                      </a:r>
                    </a:p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Savings</a:t>
                      </a: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$ 351,143.13</a:t>
                      </a:r>
                    </a:p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--</a:t>
                      </a: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$ 158,274.90</a:t>
                      </a:r>
                    </a:p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$  192,168.22 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$ 256,224.45</a:t>
                      </a:r>
                    </a:p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$ 94,918.68</a:t>
                      </a: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$ 173,424.07</a:t>
                      </a:r>
                    </a:p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$ 177,719.06</a:t>
                      </a:r>
                    </a:p>
                  </a:txBody>
                  <a:tcPr marL="85022" marR="85022" marT="31883" marB="31883" horzOverflow="overflow"/>
                </a:tc>
              </a:tr>
              <a:tr h="643170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Metric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000" dirty="0" smtClean="0">
                          <a:latin typeface="Proxima Nova" pitchFamily="50" charset="0"/>
                        </a:rPr>
                        <a:t>77.65%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35.00%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56.66%</a:t>
                      </a: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38.35%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L="85022" marR="85022" marT="31883" marB="31883" horzOverflow="overflow"/>
                </a:tc>
              </a:tr>
              <a:tr h="793448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DPMO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Proxima Nova" pitchFamily="50" charset="0"/>
                        </a:rPr>
                        <a:t>227,923</a:t>
                      </a: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Proxima Nova" pitchFamily="50" charset="0"/>
                        </a:rPr>
                        <a:t>94,868</a:t>
                      </a: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166,130</a:t>
                      </a: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112,444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L="85022" marR="85022" marT="31883" marB="31883" horzOverflow="overflow"/>
                </a:tc>
              </a:tr>
              <a:tr h="668167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Sigma Level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Proxima Nova" pitchFamily="50" charset="0"/>
                        </a:rPr>
                        <a:t>2.25</a:t>
                      </a: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2.81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xima Nova" pitchFamily="50" charset="0"/>
                          <a:cs typeface="Arial" charset="0"/>
                        </a:rPr>
                        <a:t>2.47</a:t>
                      </a:r>
                    </a:p>
                  </a:txBody>
                  <a:tcPr marL="85022" marR="85022" marT="31883" marB="3188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" pitchFamily="50" charset="0"/>
                        </a:rPr>
                        <a:t>2.71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Proxima Nova" pitchFamily="50" charset="0"/>
                        <a:cs typeface="Arial" charset="0"/>
                      </a:endParaRPr>
                    </a:p>
                  </a:txBody>
                  <a:tcPr marL="85022" marR="85022" marT="31883" marB="3188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1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7"/>
          <p:cNvSpPr>
            <a:spLocks noGrp="1" noChangeArrowheads="1"/>
          </p:cNvSpPr>
          <p:nvPr>
            <p:ph type="title"/>
          </p:nvPr>
        </p:nvSpPr>
        <p:spPr>
          <a:xfrm>
            <a:off x="311700" y="209550"/>
            <a:ext cx="53271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Next Steps – Expected Impact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895350"/>
            <a:ext cx="8553900" cy="3673650"/>
          </a:xfrm>
        </p:spPr>
        <p:txBody>
          <a:bodyPr/>
          <a:lstStyle/>
          <a:p>
            <a:r>
              <a:rPr lang="en-US" sz="1600" b="1" dirty="0"/>
              <a:t>Next Steps: </a:t>
            </a:r>
            <a:r>
              <a:rPr lang="en-US" sz="1600" dirty="0"/>
              <a:t>Continued pursuit of remaining phases to drive continued improvements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100" i="1" dirty="0"/>
              <a:t>*Estimate based on removal of CAP-FADL Tax/Freight defects from Phase 1 pilot sample (expected results of mistake proofing).</a:t>
            </a:r>
          </a:p>
          <a:p>
            <a:r>
              <a:rPr lang="en-US" sz="1100" i="1" dirty="0"/>
              <a:t>⁺Estimate based on extrapolating Phase 1 results of targeted training across remaining defect population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dirty="0"/>
          </a:p>
          <a:p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74599"/>
              </p:ext>
            </p:extLst>
          </p:nvPr>
        </p:nvGraphicFramePr>
        <p:xfrm>
          <a:off x="304800" y="1962150"/>
          <a:ext cx="8686800" cy="2632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0"/>
                <a:gridCol w="1371600"/>
                <a:gridCol w="1143000"/>
              </a:tblGrid>
              <a:tr h="42939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Proxima Nova" pitchFamily="50" charset="0"/>
                        </a:rPr>
                        <a:t>Phase</a:t>
                      </a:r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Proxima Nova" pitchFamily="50" charset="0"/>
                        </a:rPr>
                        <a:t>Defect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 Rate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Proxima Nova" pitchFamily="50" charset="0"/>
                        </a:rPr>
                        <a:t>Delta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 anchor="b"/>
                </a:tc>
              </a:tr>
              <a:tr h="245369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Phase 0 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– </a:t>
                      </a:r>
                      <a:r>
                        <a:rPr lang="en-US" sz="1050" dirty="0" smtClean="0">
                          <a:latin typeface="Proxima Nova" pitchFamily="50" charset="0"/>
                        </a:rPr>
                        <a:t>Baseline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i="0" dirty="0" smtClean="0">
                          <a:latin typeface="Proxima Nova" pitchFamily="50" charset="0"/>
                        </a:rPr>
                        <a:t>77%</a:t>
                      </a:r>
                      <a:endParaRPr lang="en-US" sz="1050" i="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i="0" dirty="0" smtClean="0">
                          <a:latin typeface="Proxima Nova" pitchFamily="50" charset="0"/>
                        </a:rPr>
                        <a:t>--</a:t>
                      </a:r>
                      <a:endParaRPr lang="en-US" sz="1050" i="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458201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Phase 1 –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 Pilot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i="0" dirty="0" smtClean="0">
                          <a:latin typeface="Proxima Nova" pitchFamily="50" charset="0"/>
                        </a:rPr>
                        <a:t>57%</a:t>
                      </a:r>
                      <a:endParaRPr lang="en-US" sz="1050" i="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i="0" dirty="0" smtClean="0">
                          <a:latin typeface="Proxima Nova" pitchFamily="50" charset="0"/>
                        </a:rPr>
                        <a:t>(20%)</a:t>
                      </a:r>
                      <a:endParaRPr lang="en-US" sz="1050" i="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458201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Phase 1 – Training for Refreshment Services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i="0" dirty="0" smtClean="0">
                          <a:latin typeface="Proxima Nova" pitchFamily="50" charset="0"/>
                        </a:rPr>
                        <a:t>38%</a:t>
                      </a:r>
                      <a:endParaRPr lang="en-US" sz="1050" i="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i="0" dirty="0" smtClean="0">
                          <a:latin typeface="Proxima Nova" pitchFamily="50" charset="0"/>
                        </a:rPr>
                        <a:t>(19%)</a:t>
                      </a:r>
                      <a:endParaRPr lang="en-US" sz="1050" i="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56526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Phase 2 – IT System Changes to make Tax/Freight required field for CAP-FADL (mistake proofing)</a:t>
                      </a:r>
                      <a:endParaRPr lang="en-US" sz="105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i="0" dirty="0" smtClean="0">
                          <a:latin typeface="Proxima Nova" pitchFamily="50" charset="0"/>
                        </a:rPr>
                        <a:t>24% * </a:t>
                      </a:r>
                      <a:endParaRPr lang="en-US" sz="1050" i="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i="0" dirty="0" smtClean="0">
                          <a:latin typeface="Proxima Nova" pitchFamily="50" charset="0"/>
                        </a:rPr>
                        <a:t>(14%)</a:t>
                      </a:r>
                      <a:endParaRPr lang="en-US" sz="1050" i="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47601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Proxima Nova" pitchFamily="50" charset="0"/>
                        </a:rPr>
                        <a:t>Phase 3 </a:t>
                      </a:r>
                      <a:r>
                        <a:rPr lang="en-US" sz="1050" baseline="0" dirty="0" smtClean="0">
                          <a:latin typeface="Proxima Nova" pitchFamily="50" charset="0"/>
                        </a:rPr>
                        <a:t>– IT System changes to Service Management for all required fields / Training for all BSUs</a:t>
                      </a:r>
                      <a:endParaRPr lang="en-US" sz="1050" dirty="0" smtClean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i="0" dirty="0" smtClean="0">
                          <a:latin typeface="Proxima Nova" pitchFamily="50" charset="0"/>
                        </a:rPr>
                        <a:t>12% ⁺</a:t>
                      </a:r>
                      <a:endParaRPr lang="en-US" sz="1050" i="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i="0" dirty="0" smtClean="0">
                          <a:latin typeface="Proxima Nova" pitchFamily="50" charset="0"/>
                        </a:rPr>
                        <a:t>(12%)</a:t>
                      </a:r>
                      <a:endParaRPr lang="en-US" sz="1050" i="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9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11700" y="555600"/>
            <a:ext cx="8222700" cy="7557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Financial Impact: Business Case or COPQ Calculation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771714"/>
              </p:ext>
            </p:extLst>
          </p:nvPr>
        </p:nvGraphicFramePr>
        <p:xfrm>
          <a:off x="457200" y="1428750"/>
          <a:ext cx="5715000" cy="312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848"/>
                <a:gridCol w="1608522"/>
                <a:gridCol w="1492630"/>
              </a:tblGrid>
              <a:tr h="244571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Current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Goal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46547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Proxima Nova" pitchFamily="50" charset="0"/>
                        </a:rPr>
                        <a:t>Annual CERs submitted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 algn="r" eaLnBrk="1" hangingPunct="1">
                        <a:buSzTx/>
                      </a:pPr>
                      <a:r>
                        <a:rPr lang="en-US" sz="1400" kern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10,767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10,767</a:t>
                      </a:r>
                    </a:p>
                    <a:p>
                      <a:pPr algn="r"/>
                      <a:endParaRPr lang="en-US" sz="1100" dirty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46547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Proxima Nova" pitchFamily="50" charset="0"/>
                        </a:rPr>
                        <a:t>Observed Defective Rate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 algn="r" eaLnBrk="1" hangingPunct="1">
                        <a:buSzTx/>
                      </a:pPr>
                      <a:r>
                        <a:rPr lang="en-US" sz="1400" kern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77.65 %</a:t>
                      </a:r>
                    </a:p>
                    <a:p>
                      <a:pPr algn="r"/>
                      <a:endParaRPr lang="en-US" sz="1100" dirty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35.00 %</a:t>
                      </a:r>
                      <a:endParaRPr lang="en-US" sz="1100" dirty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</a:txBody>
                  <a:tcPr marT="34290" marB="34290"/>
                </a:tc>
              </a:tr>
              <a:tr h="46547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Proxima Nova" pitchFamily="50" charset="0"/>
                        </a:rPr>
                        <a:t>Avg rework time on defective CER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 algn="r" eaLnBrk="1" hangingPunct="1">
                        <a:buSzTx/>
                      </a:pPr>
                      <a:r>
                        <a:rPr lang="en-US" sz="1400" kern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0.75 hours</a:t>
                      </a:r>
                    </a:p>
                    <a:p>
                      <a:pPr algn="r"/>
                      <a:endParaRPr lang="en-US" sz="1100" dirty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 algn="r" eaLnBrk="1" hangingPunct="1">
                        <a:buSzTx/>
                      </a:pPr>
                      <a:r>
                        <a:rPr lang="en-US" sz="1400" kern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0.75 hours</a:t>
                      </a:r>
                    </a:p>
                  </a:txBody>
                  <a:tcPr marT="34290" marB="34290"/>
                </a:tc>
              </a:tr>
              <a:tr h="46547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Proxima Nova" pitchFamily="50" charset="0"/>
                        </a:rPr>
                        <a:t>Avg Hourly Wage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eaLnBrk="1" hangingPunct="1">
                        <a:buSzTx/>
                      </a:pPr>
                      <a:r>
                        <a:rPr lang="en-US" sz="1400" u="none" kern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$28.00 per hour</a:t>
                      </a:r>
                    </a:p>
                    <a:p>
                      <a:pPr algn="r"/>
                      <a:endParaRPr lang="en-US" sz="1100" dirty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eaLnBrk="1" hangingPunct="1">
                        <a:buSzTx/>
                      </a:pPr>
                      <a:r>
                        <a:rPr lang="en-US" sz="1400" u="none" kern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$28.00</a:t>
                      </a:r>
                      <a:r>
                        <a:rPr lang="en-US" sz="1400" u="none" kern="0" baseline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per hour</a:t>
                      </a:r>
                      <a:endParaRPr lang="en-US" sz="1400" u="none" kern="0" dirty="0" smtClean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7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Proxima Nova" pitchFamily="50" charset="0"/>
                        </a:rPr>
                        <a:t>Known GBS COPQ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$</a:t>
                      </a:r>
                      <a:r>
                        <a:rPr lang="en-US" sz="1400" b="1" kern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</a:t>
                      </a:r>
                      <a:r>
                        <a:rPr lang="en-US" sz="1400" kern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175,571.56</a:t>
                      </a:r>
                    </a:p>
                    <a:p>
                      <a:pPr algn="r"/>
                      <a:endParaRPr lang="en-US" sz="1100" dirty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$</a:t>
                      </a:r>
                      <a:r>
                        <a:rPr lang="en-US" sz="1100" baseline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79,137.45</a:t>
                      </a:r>
                    </a:p>
                    <a:p>
                      <a:pPr algn="r"/>
                      <a:endParaRPr lang="en-US" sz="1100" dirty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1908"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Proxima Nova" pitchFamily="50" charset="0"/>
                        </a:rPr>
                        <a:t>Estimated</a:t>
                      </a:r>
                      <a:r>
                        <a:rPr lang="en-US" sz="1200" i="1" baseline="0" dirty="0" smtClean="0">
                          <a:latin typeface="Proxima Nova" pitchFamily="50" charset="0"/>
                        </a:rPr>
                        <a:t> Field COPQ*</a:t>
                      </a:r>
                      <a:endParaRPr lang="en-US" sz="1200" i="1" dirty="0">
                        <a:latin typeface="Proxima Nova" pitchFamily="50" charset="0"/>
                      </a:endParaRPr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$</a:t>
                      </a:r>
                      <a:r>
                        <a:rPr lang="en-US" sz="1400" b="1" kern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</a:t>
                      </a:r>
                      <a:r>
                        <a:rPr lang="en-US" sz="1400" kern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175,571.56</a:t>
                      </a:r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$</a:t>
                      </a:r>
                      <a:r>
                        <a:rPr lang="en-US" sz="1100" baseline="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79,137.45</a:t>
                      </a:r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Proxima Nova" pitchFamily="50" charset="0"/>
                        </a:rPr>
                        <a:t>Total COPQ</a:t>
                      </a:r>
                      <a:endParaRPr lang="en-US" sz="1200" b="1" dirty="0">
                        <a:latin typeface="Proxima Nova" pitchFamily="50" charset="0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$ 351,143.12</a:t>
                      </a:r>
                      <a:endParaRPr lang="en-US" sz="1100" b="1" dirty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24135F"/>
                          </a:solidFill>
                          <a:latin typeface="Proxima Nova" pitchFamily="50" charset="0"/>
                        </a:rPr>
                        <a:t>$ 158,274.90</a:t>
                      </a:r>
                      <a:endParaRPr lang="en-US" sz="1100" b="1" dirty="0">
                        <a:solidFill>
                          <a:srgbClr val="24135F"/>
                        </a:solidFill>
                        <a:latin typeface="Proxima Nova" pitchFamily="50" charset="0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894033" y="1352550"/>
            <a:ext cx="302136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7" tIns="48478" rIns="96957" bIns="48478" numCol="1" anchor="t" anchorCtr="0" compatLnSpc="1">
            <a:prstTxWarp prst="textNoShape">
              <a:avLst/>
            </a:prstTxWarp>
          </a:bodyPr>
          <a:lstStyle>
            <a:lvl1pPr marL="342900" indent="-342900" algn="l" defTabSz="96996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484188" indent="-241300" algn="l" defTabSz="96996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folHlink"/>
                </a:solidFill>
                <a:latin typeface="+mn-lt"/>
                <a:cs typeface="+mn-cs"/>
              </a:defRPr>
            </a:lvl2pPr>
            <a:lvl3pPr marL="849313" indent="-244475" algn="l" defTabSz="969963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200">
                <a:solidFill>
                  <a:schemeClr val="folHlink"/>
                </a:solidFill>
                <a:latin typeface="+mn-lt"/>
                <a:cs typeface="+mn-cs"/>
              </a:defRPr>
            </a:lvl3pPr>
            <a:lvl4pPr marL="1212850" indent="-242888" algn="l" defTabSz="969963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4pPr>
            <a:lvl5pPr marL="2182813" indent="-246063" algn="l" defTabSz="969963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640013" indent="-246063" algn="l" defTabSz="969963" rtl="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097213" indent="-246063" algn="l" defTabSz="969963" rtl="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554413" indent="-246063" algn="l" defTabSz="969963" rtl="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011613" indent="-246063" algn="l" defTabSz="969963" rtl="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 eaLnBrk="1" hangingPunct="1">
              <a:buSzTx/>
            </a:pPr>
            <a:r>
              <a:rPr lang="en-US" sz="1200" kern="0" dirty="0" smtClean="0">
                <a:solidFill>
                  <a:srgbClr val="24135F"/>
                </a:solidFill>
                <a:latin typeface="Proxima Nova" pitchFamily="50" charset="0"/>
              </a:rPr>
              <a:t>Current COPQ -     </a:t>
            </a:r>
            <a:r>
              <a:rPr lang="en-US" sz="1200" kern="0" dirty="0">
                <a:solidFill>
                  <a:srgbClr val="24135F"/>
                </a:solidFill>
                <a:latin typeface="Proxima Nova" pitchFamily="50" charset="0"/>
              </a:rPr>
              <a:t>$ </a:t>
            </a:r>
            <a:r>
              <a:rPr lang="en-US" sz="1200" kern="0" dirty="0" smtClean="0">
                <a:solidFill>
                  <a:srgbClr val="24135F"/>
                </a:solidFill>
                <a:latin typeface="Proxima Nova" pitchFamily="50" charset="0"/>
              </a:rPr>
              <a:t> 351,143.12)</a:t>
            </a:r>
          </a:p>
          <a:p>
            <a:pPr marL="0" indent="0" algn="r" eaLnBrk="1" hangingPunct="1">
              <a:buSzTx/>
            </a:pPr>
            <a:r>
              <a:rPr lang="en-US" sz="1050" u="sng" kern="0" dirty="0" smtClean="0">
                <a:solidFill>
                  <a:srgbClr val="24135F"/>
                </a:solidFill>
                <a:latin typeface="Proxima Nova" pitchFamily="50" charset="0"/>
              </a:rPr>
              <a:t>less     </a:t>
            </a:r>
            <a:r>
              <a:rPr lang="en-US" sz="1200" u="sng" kern="0" dirty="0" smtClean="0">
                <a:solidFill>
                  <a:srgbClr val="24135F"/>
                </a:solidFill>
                <a:latin typeface="Proxima Nova" pitchFamily="50" charset="0"/>
              </a:rPr>
              <a:t>   Goal COPQ -</a:t>
            </a:r>
            <a:r>
              <a:rPr lang="en-US" sz="1200" u="sng" kern="0" dirty="0">
                <a:solidFill>
                  <a:srgbClr val="24135F"/>
                </a:solidFill>
                <a:latin typeface="Proxima Nova" pitchFamily="50" charset="0"/>
              </a:rPr>
              <a:t> </a:t>
            </a:r>
            <a:r>
              <a:rPr lang="en-US" sz="1200" u="sng" kern="0" dirty="0" smtClean="0">
                <a:solidFill>
                  <a:srgbClr val="24135F"/>
                </a:solidFill>
                <a:latin typeface="Proxima Nova" pitchFamily="50" charset="0"/>
              </a:rPr>
              <a:t>   ($  158,274.90)</a:t>
            </a:r>
          </a:p>
          <a:p>
            <a:pPr marL="0" indent="0" algn="r" eaLnBrk="1" hangingPunct="1">
              <a:buSzTx/>
            </a:pPr>
            <a:r>
              <a:rPr lang="en-US" sz="1200" b="1" kern="0" dirty="0" smtClean="0">
                <a:solidFill>
                  <a:srgbClr val="24135F"/>
                </a:solidFill>
                <a:latin typeface="Proxima Nova" pitchFamily="50" charset="0"/>
              </a:rPr>
              <a:t>Savings COPQ -     $  192,168.22)</a:t>
            </a:r>
            <a:endParaRPr lang="en-US" sz="1200" b="1" kern="0" dirty="0">
              <a:solidFill>
                <a:srgbClr val="24135F"/>
              </a:solidFill>
              <a:latin typeface="Proxima Nova" pitchFamily="50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400800" y="3181350"/>
            <a:ext cx="2366520" cy="6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7" tIns="48478" rIns="96957" bIns="48478" numCol="1" anchor="t" anchorCtr="0" compatLnSpc="1">
            <a:prstTxWarp prst="textNoShape">
              <a:avLst/>
            </a:prstTxWarp>
          </a:bodyPr>
          <a:lstStyle>
            <a:lvl1pPr marL="342900" indent="-342900" algn="l" defTabSz="96996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484188" indent="-241300" algn="l" defTabSz="96996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folHlink"/>
                </a:solidFill>
                <a:latin typeface="+mn-lt"/>
                <a:cs typeface="+mn-cs"/>
              </a:defRPr>
            </a:lvl2pPr>
            <a:lvl3pPr marL="849313" indent="-244475" algn="l" defTabSz="969963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200">
                <a:solidFill>
                  <a:schemeClr val="folHlink"/>
                </a:solidFill>
                <a:latin typeface="+mn-lt"/>
                <a:cs typeface="+mn-cs"/>
              </a:defRPr>
            </a:lvl3pPr>
            <a:lvl4pPr marL="1212850" indent="-242888" algn="l" defTabSz="969963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4pPr>
            <a:lvl5pPr marL="2182813" indent="-246063" algn="l" defTabSz="969963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640013" indent="-246063" algn="l" defTabSz="969963" rtl="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097213" indent="-246063" algn="l" defTabSz="969963" rtl="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554413" indent="-246063" algn="l" defTabSz="969963" rtl="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011613" indent="-246063" algn="l" defTabSz="969963" rtl="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 eaLnBrk="1" hangingPunct="1">
              <a:buSzTx/>
            </a:pPr>
            <a:r>
              <a:rPr lang="en-US" sz="1100" i="1" kern="0" dirty="0" smtClean="0">
                <a:solidFill>
                  <a:srgbClr val="24135F"/>
                </a:solidFill>
                <a:latin typeface="Proxima Nova" pitchFamily="50" charset="0"/>
              </a:rPr>
              <a:t>*COPQ in ABC Company Field locations is estimated to be equivalent to the COPQ at GBS</a:t>
            </a:r>
            <a:endParaRPr lang="en-US" sz="1100" b="1" i="1" kern="0" dirty="0">
              <a:solidFill>
                <a:srgbClr val="24135F"/>
              </a:solidFill>
              <a:latin typeface="Proxima Nov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980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>
          <a:xfrm>
            <a:off x="311700" y="285750"/>
            <a:ext cx="67749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Control Charts – Expected Phase 2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971550"/>
            <a:ext cx="8553900" cy="3597450"/>
          </a:xfrm>
        </p:spPr>
        <p:txBody>
          <a:bodyPr/>
          <a:lstStyle/>
          <a:p>
            <a:r>
              <a:rPr lang="en-US" b="1" dirty="0"/>
              <a:t>Expected Results: </a:t>
            </a:r>
            <a:r>
              <a:rPr lang="en-US" dirty="0"/>
              <a:t>Depiction of the expected results of Phase 2 implementation.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70" y="1373368"/>
            <a:ext cx="6978330" cy="349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54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7"/>
          <p:cNvSpPr>
            <a:spLocks noGrp="1" noChangeArrowheads="1"/>
          </p:cNvSpPr>
          <p:nvPr>
            <p:ph type="title"/>
          </p:nvPr>
        </p:nvSpPr>
        <p:spPr>
          <a:xfrm>
            <a:off x="540300" y="-171450"/>
            <a:ext cx="5327100" cy="755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Next Steps – All Phases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75842"/>
              </p:ext>
            </p:extLst>
          </p:nvPr>
        </p:nvGraphicFramePr>
        <p:xfrm>
          <a:off x="457200" y="514350"/>
          <a:ext cx="8229600" cy="4397804"/>
        </p:xfrm>
        <a:graphic>
          <a:graphicData uri="http://schemas.openxmlformats.org/drawingml/2006/table">
            <a:tbl>
              <a:tblPr/>
              <a:tblGrid>
                <a:gridCol w="4365938"/>
                <a:gridCol w="734096"/>
                <a:gridCol w="1197735"/>
                <a:gridCol w="1043188"/>
                <a:gridCol w="888643"/>
              </a:tblGrid>
              <a:tr h="1264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Task Name</a:t>
                      </a:r>
                      <a:endParaRPr lang="en-US" sz="8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Duration</a:t>
                      </a:r>
                      <a:endParaRPr lang="en-US" sz="8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Start</a:t>
                      </a:r>
                      <a:endParaRPr lang="en-US" sz="8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Finish</a:t>
                      </a:r>
                      <a:endParaRPr lang="en-US" sz="8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% Complete</a:t>
                      </a:r>
                      <a:endParaRPr lang="en-US" sz="8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1 - Refreshment Services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1/18/17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6/30/17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Phase 1 - Pilot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1/18/17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4/28/17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Training Development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1/18/17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2/3/17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Communicate with Central Region Stakeholders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2/6/17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2/10/17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8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Kickoff with Central Region Stakeholders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3/20/17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3/22/17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Data collection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3/20/17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4/28/17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Phase 1 - Remaining Regions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6/30/17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Communicate with Region Stakeholders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day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8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Kickoff with Region Stakeholders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day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5/15/17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5/15/17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Data collection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5/15/17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6/30/17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8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2 - IT System Changes - Tax/Freight Bullet Proofing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5/29/17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8/25/17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Design requirements with IT Stakeholders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5/29/17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6/9/17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IT system development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6/12/17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7/7/17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8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Test system changes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day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7/10/17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7/10/17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8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Draft communications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day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6/12/17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6/12/17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Send communications to appropriate stakeholders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day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7/11/17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7/11/17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8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Deploy system changes to production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day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7/17/17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7/17/17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Data collection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7/17/17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8/25/17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8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3 - IT System Changes - Remaining CER requirements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7/18/17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11/15/17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8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Phase 3a - IT System Changes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7/18/17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10/4/17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Design requirements with IT Stakeholders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7/18/17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8/4/17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IT system development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8/7/17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9/1/17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Test system changes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9/4/17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9/15/17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8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Deploy system changes to production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day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10/4/17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10/4/17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8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Phase 3b - Training for all BSUs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7/18/17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10/4/17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Create training documentation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9/4/17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9/22/17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8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Design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9/25/17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9/27/17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8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Send communications to appropriate stakeholders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day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10/2/17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10/2/17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Issue training to key stakeholders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day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10/3/17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10/3/17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8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Data Collection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 10/5/17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11/15/17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4657" marB="4657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2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Lessons Learned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Never assume your experts are experts.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Ensure you have a standardized process in place before trying to promote continuous improvement.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Use statistical analysis to find the actual problems that are occurring. The squeakiest wheel isn’t always the biggest problem.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You may have to think outside the box in order to obtain the data you need. Don’t be afraid to mistake proof your data collection technique.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Sometimes you can quickly make a big impact prior to implementation of a long term solution.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Change is hard and often requires reinforcement efforts.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Not every project is a good fit for Six Sigma DMAIC methodologies.</a:t>
            </a:r>
          </a:p>
          <a:p>
            <a:pPr marL="0" indent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34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pPr eaLnBrk="1" hangingPunct="1"/>
            <a:r>
              <a:rPr lang="en-US" sz="2800" dirty="0" smtClean="0"/>
              <a:t>Project Team Membership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600" b="1" dirty="0" smtClean="0">
                <a:solidFill>
                  <a:srgbClr val="FF8F1C"/>
                </a:solidFill>
              </a:rPr>
              <a:t>Project Champion: </a:t>
            </a:r>
            <a:r>
              <a:rPr lang="en-US" sz="1600" b="1" dirty="0" smtClean="0"/>
              <a:t>			</a:t>
            </a:r>
            <a:r>
              <a:rPr lang="en-US" sz="1600" dirty="0" smtClean="0"/>
              <a:t>XXXX – Associate Vice President</a:t>
            </a:r>
          </a:p>
          <a:p>
            <a:pPr marL="0" indent="0" eaLnBrk="1" hangingPunct="1"/>
            <a:endParaRPr lang="en-US" sz="1600" b="1" dirty="0" smtClean="0"/>
          </a:p>
          <a:p>
            <a:pPr marL="0" indent="0" eaLnBrk="1" hangingPunct="1"/>
            <a:r>
              <a:rPr lang="en-US" sz="1600" b="1" dirty="0" smtClean="0">
                <a:solidFill>
                  <a:srgbClr val="FF8F1C"/>
                </a:solidFill>
              </a:rPr>
              <a:t>Project Team Leader: </a:t>
            </a:r>
            <a:r>
              <a:rPr lang="en-US" sz="1600" b="1" dirty="0" smtClean="0"/>
              <a:t>		</a:t>
            </a:r>
            <a:r>
              <a:rPr lang="en-US" sz="1600" dirty="0"/>
              <a:t> </a:t>
            </a:r>
            <a:r>
              <a:rPr lang="en-US" sz="1600" dirty="0" smtClean="0"/>
              <a:t>XXXX – Business Analyst</a:t>
            </a:r>
          </a:p>
          <a:p>
            <a:pPr marL="0" indent="0" eaLnBrk="1" hangingPunct="1"/>
            <a:r>
              <a:rPr lang="en-US" sz="1600" dirty="0" smtClean="0"/>
              <a:t>				</a:t>
            </a:r>
            <a:r>
              <a:rPr lang="en-US" sz="1600" dirty="0"/>
              <a:t> </a:t>
            </a:r>
            <a:r>
              <a:rPr lang="en-US" sz="1600" dirty="0" smtClean="0"/>
              <a:t>XXXX – Accounting Director</a:t>
            </a:r>
          </a:p>
          <a:p>
            <a:pPr marL="0" indent="0" eaLnBrk="1" hangingPunct="1"/>
            <a:endParaRPr lang="en-US" sz="1600" b="1" dirty="0" smtClean="0"/>
          </a:p>
          <a:p>
            <a:pPr marL="0" indent="0" eaLnBrk="1" hangingPunct="1"/>
            <a:r>
              <a:rPr lang="en-US" sz="1600" b="1" dirty="0" smtClean="0">
                <a:solidFill>
                  <a:srgbClr val="FF8F1C"/>
                </a:solidFill>
              </a:rPr>
              <a:t>Project Core Team Members: 	</a:t>
            </a:r>
            <a:r>
              <a:rPr lang="en-US" sz="1600" b="1" dirty="0" smtClean="0"/>
              <a:t>	</a:t>
            </a:r>
            <a:r>
              <a:rPr lang="en-US" sz="1600" dirty="0"/>
              <a:t> </a:t>
            </a:r>
            <a:r>
              <a:rPr lang="en-US" sz="1600" dirty="0" smtClean="0"/>
              <a:t>XXXX – Fixed Assets Manager </a:t>
            </a:r>
          </a:p>
          <a:p>
            <a:pPr marL="0" indent="0" eaLnBrk="1" hangingPunct="1"/>
            <a:r>
              <a:rPr lang="en-US" sz="1600" dirty="0"/>
              <a:t>	</a:t>
            </a:r>
            <a:r>
              <a:rPr lang="en-US" sz="1600" dirty="0" smtClean="0"/>
              <a:t>			</a:t>
            </a:r>
            <a:r>
              <a:rPr lang="en-US" sz="1600" dirty="0"/>
              <a:t> </a:t>
            </a:r>
            <a:r>
              <a:rPr lang="en-US" sz="1600" dirty="0" smtClean="0"/>
              <a:t>XXXX – </a:t>
            </a:r>
            <a:r>
              <a:rPr lang="en-US" sz="1600" dirty="0"/>
              <a:t>Fixed Assets </a:t>
            </a:r>
            <a:r>
              <a:rPr lang="en-US" sz="1600" dirty="0" smtClean="0"/>
              <a:t>Lead</a:t>
            </a:r>
          </a:p>
          <a:p>
            <a:pPr marL="0" indent="0" eaLnBrk="1" hangingPunct="1"/>
            <a:r>
              <a:rPr lang="en-US" sz="1600" dirty="0"/>
              <a:t>	</a:t>
            </a:r>
            <a:r>
              <a:rPr lang="en-US" sz="1600" dirty="0" smtClean="0"/>
              <a:t>			</a:t>
            </a:r>
            <a:r>
              <a:rPr lang="en-US" sz="1600" dirty="0"/>
              <a:t> </a:t>
            </a:r>
            <a:r>
              <a:rPr lang="en-US" sz="1600" dirty="0" smtClean="0"/>
              <a:t>XXXX – </a:t>
            </a:r>
            <a:r>
              <a:rPr lang="en-US" sz="1600" dirty="0"/>
              <a:t>Fixed Assets </a:t>
            </a:r>
            <a:r>
              <a:rPr lang="en-US" sz="1600" dirty="0" smtClean="0"/>
              <a:t>Lead</a:t>
            </a:r>
          </a:p>
          <a:p>
            <a:pPr marL="0" indent="0" eaLnBrk="1" hangingPunct="1"/>
            <a:r>
              <a:rPr lang="en-US" sz="1600" dirty="0"/>
              <a:t>	</a:t>
            </a:r>
            <a:r>
              <a:rPr lang="en-US" sz="1600" dirty="0" smtClean="0"/>
              <a:t>			</a:t>
            </a:r>
            <a:r>
              <a:rPr lang="en-US" sz="1600" dirty="0"/>
              <a:t> </a:t>
            </a:r>
            <a:r>
              <a:rPr lang="en-US" sz="1600" dirty="0" smtClean="0"/>
              <a:t>XXXX – Fixed Assets Lead</a:t>
            </a:r>
          </a:p>
          <a:p>
            <a:pPr marL="0" indent="0" eaLnBrk="1" hangingPunct="1"/>
            <a:endParaRPr lang="en-US" sz="1600" b="1" dirty="0" smtClean="0"/>
          </a:p>
          <a:p>
            <a:pPr marL="0" indent="0" eaLnBrk="1" hangingPunct="1"/>
            <a:r>
              <a:rPr lang="en-US" sz="1600" b="1" dirty="0" smtClean="0">
                <a:solidFill>
                  <a:srgbClr val="FF8F1C"/>
                </a:solidFill>
              </a:rPr>
              <a:t>Ad Hoc Members or SMEs: </a:t>
            </a: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dirty="0"/>
              <a:t> </a:t>
            </a:r>
            <a:r>
              <a:rPr lang="en-US" sz="1600" dirty="0" smtClean="0"/>
              <a:t>XXXX – Refreshments OPEx</a:t>
            </a:r>
          </a:p>
          <a:p>
            <a:pPr marL="0" indent="0" eaLnBrk="1" hangingPunct="1"/>
            <a:endParaRPr lang="en-US" sz="1600" b="1" dirty="0" smtClean="0"/>
          </a:p>
          <a:p>
            <a:pPr marL="0" indent="0" eaLnBrk="1" hangingPunct="1"/>
            <a:endParaRPr lang="en-US" sz="1100" dirty="0" smtClean="0"/>
          </a:p>
          <a:p>
            <a:pPr marL="0" indent="0" eaLnBrk="1" hangingPunct="1"/>
            <a:endParaRPr lang="en-US" sz="1100" dirty="0" smtClean="0"/>
          </a:p>
          <a:p>
            <a:pPr marL="0" indent="0" eaLnBrk="1" hangingPunct="1"/>
            <a:endParaRPr lang="en-US" sz="1100" dirty="0" smtClean="0"/>
          </a:p>
          <a:p>
            <a:pPr marL="0" indent="0" eaLnBrk="1" hangingPunct="1"/>
            <a:endParaRPr lang="en-US" sz="1100" dirty="0" smtClean="0"/>
          </a:p>
          <a:p>
            <a:pPr marL="0" indent="0" eaLnBrk="1" hangingPunct="1"/>
            <a:endParaRPr lang="en-US" sz="1100" dirty="0" smtClean="0"/>
          </a:p>
          <a:p>
            <a:pPr marL="0" indent="0" eaLnBrk="1" hangingPunct="1"/>
            <a:endParaRPr lang="en-US" sz="1100" dirty="0" smtClean="0"/>
          </a:p>
          <a:p>
            <a:pPr marL="0" indent="0" eaLnBrk="1" hangingPunct="1"/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3149332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 lIns="82058" tIns="41029" rIns="82058" bIns="41029"/>
          <a:lstStyle/>
          <a:p>
            <a:pPr defTabSz="471488" eaLnBrk="1" hangingPunct="1"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dirty="0" smtClean="0"/>
              <a:t>Project Plan- Milestones and Timing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7" y="742950"/>
            <a:ext cx="9057143" cy="34285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857" y="971550"/>
            <a:ext cx="4256543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902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563E910682E4EA55C9FA3FD51D38F" ma:contentTypeVersion="21" ma:contentTypeDescription="Create a new document." ma:contentTypeScope="" ma:versionID="33e29789ca11f85b9346d46db164352d">
  <xsd:schema xmlns:xsd="http://www.w3.org/2001/XMLSchema" xmlns:xs="http://www.w3.org/2001/XMLSchema" xmlns:p="http://schemas.microsoft.com/office/2006/metadata/properties" xmlns:ns2="11117e2b-2f14-4feb-a07f-cf85806264d2" xmlns:ns3="1c797442-1677-4e80-a4df-5e806a73cf22" targetNamespace="http://schemas.microsoft.com/office/2006/metadata/properties" ma:root="true" ma:fieldsID="1822191d3846a9a07b06660e70425006" ns2:_="" ns3:_="">
    <xsd:import namespace="11117e2b-2f14-4feb-a07f-cf85806264d2"/>
    <xsd:import namespace="1c797442-1677-4e80-a4df-5e806a73cf22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17e2b-2f14-4feb-a07f-cf85806264d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5ab3d45-1a4e-44e5-8ad5-10b115d63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97442-1677-4e80-a4df-5e806a73cf2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29783af-577e-415e-92a6-79916f205856}" ma:internalName="TaxCatchAll" ma:showField="CatchAllData" ma:web="1c797442-1677-4e80-a4df-5e806a73cf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11117e2b-2f14-4feb-a07f-cf85806264d2" xsi:nil="true"/>
    <MigrationWizIdSecurityGroups xmlns="11117e2b-2f14-4feb-a07f-cf85806264d2" xsi:nil="true"/>
    <MigrationWizId xmlns="11117e2b-2f14-4feb-a07f-cf85806264d2">0B8A0a7Jzrk3UWXhnUk1ZRFg1bEE</MigrationWizId>
    <TaxCatchAll xmlns="1c797442-1677-4e80-a4df-5e806a73cf22" xsi:nil="true"/>
    <MigrationWizIdDocumentLibraryPermissions xmlns="11117e2b-2f14-4feb-a07f-cf85806264d2" xsi:nil="true"/>
    <lcf76f155ced4ddcb4097134ff3c332f xmlns="11117e2b-2f14-4feb-a07f-cf85806264d2">
      <Terms xmlns="http://schemas.microsoft.com/office/infopath/2007/PartnerControls"/>
    </lcf76f155ced4ddcb4097134ff3c332f>
    <MigrationWizIdPermissionLevels xmlns="11117e2b-2f14-4feb-a07f-cf85806264d2" xsi:nil="true"/>
  </documentManagement>
</p:properties>
</file>

<file path=customXml/itemProps1.xml><?xml version="1.0" encoding="utf-8"?>
<ds:datastoreItem xmlns:ds="http://schemas.openxmlformats.org/officeDocument/2006/customXml" ds:itemID="{640F9B5A-1E54-4C3A-9F04-1254C484CE9C}"/>
</file>

<file path=customXml/itemProps2.xml><?xml version="1.0" encoding="utf-8"?>
<ds:datastoreItem xmlns:ds="http://schemas.openxmlformats.org/officeDocument/2006/customXml" ds:itemID="{30FEBBD5-A191-4A17-BD00-EF789FD5D8C9}"/>
</file>

<file path=customXml/itemProps3.xml><?xml version="1.0" encoding="utf-8"?>
<ds:datastoreItem xmlns:ds="http://schemas.openxmlformats.org/officeDocument/2006/customXml" ds:itemID="{BA793C33-BC9E-4E56-A6C2-BC4040884B09}"/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3896</Words>
  <Application>Microsoft Office PowerPoint</Application>
  <PresentationFormat>On-screen Show (16:9)</PresentationFormat>
  <Paragraphs>789</Paragraphs>
  <Slides>72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Arial</vt:lpstr>
      <vt:lpstr>Proxima Nova</vt:lpstr>
      <vt:lpstr>Monotype Sorts</vt:lpstr>
      <vt:lpstr>Calibri</vt:lpstr>
      <vt:lpstr>Segoe UI</vt:lpstr>
      <vt:lpstr>Times New Roman</vt:lpstr>
      <vt:lpstr>Oswald</vt:lpstr>
      <vt:lpstr>Wingdings</vt:lpstr>
      <vt:lpstr>simple-light-2</vt:lpstr>
      <vt:lpstr>Presentation</vt:lpstr>
      <vt:lpstr>Six Sigma Green Belt </vt:lpstr>
      <vt:lpstr>Six Sigma Roadmap</vt:lpstr>
      <vt:lpstr>Operational Definitions of Key Terms</vt:lpstr>
      <vt:lpstr>Problem &amp; Goal</vt:lpstr>
      <vt:lpstr>Project Scope</vt:lpstr>
      <vt:lpstr>Project Justification and Expected Results</vt:lpstr>
      <vt:lpstr>Financial Impact: Business Case or COPQ Calculation</vt:lpstr>
      <vt:lpstr>Project Team Membership</vt:lpstr>
      <vt:lpstr>Project Plan- Milestones and Timing</vt:lpstr>
      <vt:lpstr>Voice of Customer to CTQ Analysis</vt:lpstr>
      <vt:lpstr>High Level Process Map (SIPOC)</vt:lpstr>
      <vt:lpstr>Six Sigma Roadmap</vt:lpstr>
      <vt:lpstr>Project Y (or Ys) in Y=f(x)</vt:lpstr>
      <vt:lpstr>Detailed Process Map</vt:lpstr>
      <vt:lpstr>PowerPoint Presentation</vt:lpstr>
      <vt:lpstr>Plan for Data Collection</vt:lpstr>
      <vt:lpstr>Measure Process Capability</vt:lpstr>
      <vt:lpstr>Validate Measurement System</vt:lpstr>
      <vt:lpstr>Validate Measurement System</vt:lpstr>
      <vt:lpstr>Validate Measurement System</vt:lpstr>
      <vt:lpstr>Validate Measurement System</vt:lpstr>
      <vt:lpstr>Validate Measurement System</vt:lpstr>
      <vt:lpstr>Validate Measurement System</vt:lpstr>
      <vt:lpstr>Validate Measurement System</vt:lpstr>
      <vt:lpstr>Measure Process Capability</vt:lpstr>
      <vt:lpstr>Measure Baseline Performance</vt:lpstr>
      <vt:lpstr>Graphical Analyses</vt:lpstr>
      <vt:lpstr>Graphical Analyses</vt:lpstr>
      <vt:lpstr>Cause-Effect Diagram(s)</vt:lpstr>
      <vt:lpstr>Process FMEA</vt:lpstr>
      <vt:lpstr>Potential Xs—Theories To Be Tested</vt:lpstr>
      <vt:lpstr>Six Sigma Roadmap</vt:lpstr>
      <vt:lpstr>Potential Xs—Theories To Be Tested</vt:lpstr>
      <vt:lpstr>Data Collection Plan for Analyze Phase</vt:lpstr>
      <vt:lpstr>Test of Theories X1</vt:lpstr>
      <vt:lpstr>Test of Theories X1</vt:lpstr>
      <vt:lpstr>Test of Theories X2</vt:lpstr>
      <vt:lpstr>Test of Theories X2</vt:lpstr>
      <vt:lpstr>Test of Theories X3</vt:lpstr>
      <vt:lpstr>Test of Theories X4</vt:lpstr>
      <vt:lpstr>Test of Theories X4</vt:lpstr>
      <vt:lpstr>Test of Theories X5</vt:lpstr>
      <vt:lpstr>Test of Theories X6</vt:lpstr>
      <vt:lpstr>Summary of Testing Results</vt:lpstr>
      <vt:lpstr>Vital Few Xs</vt:lpstr>
      <vt:lpstr>Six Sigma Roadmap</vt:lpstr>
      <vt:lpstr>Improvement Strategies for Proven Xs</vt:lpstr>
      <vt:lpstr>Descriptions of Possible Solutions (Pros and Cons)</vt:lpstr>
      <vt:lpstr>Evaluation Using Pugh Concept Selection Matrix</vt:lpstr>
      <vt:lpstr>Pay-off Matrix of Selected Solutions</vt:lpstr>
      <vt:lpstr>Selected Solutions</vt:lpstr>
      <vt:lpstr>Selected Solutions</vt:lpstr>
      <vt:lpstr>Pilot/DOE  - Phase 1</vt:lpstr>
      <vt:lpstr>Updated Process Map(s) – Phase 1</vt:lpstr>
      <vt:lpstr>Implementation Plan – Phase 1</vt:lpstr>
      <vt:lpstr>Implementation Plan – Phase 1</vt:lpstr>
      <vt:lpstr>Updated Process FMEA</vt:lpstr>
      <vt:lpstr>Statistical Proof of Improvements – Phase 1 Pilot</vt:lpstr>
      <vt:lpstr>Statistical Proof of Improvements – Phase 1 Pilot</vt:lpstr>
      <vt:lpstr>Six Sigma Roadmap</vt:lpstr>
      <vt:lpstr>Control Plan</vt:lpstr>
      <vt:lpstr>Procedures/Policies</vt:lpstr>
      <vt:lpstr>Communication Plan</vt:lpstr>
      <vt:lpstr>Training Plans</vt:lpstr>
      <vt:lpstr>Control Charts – Phase 1 Pilot Results</vt:lpstr>
      <vt:lpstr>Control Charts – Extrapolated Phase 1</vt:lpstr>
      <vt:lpstr>Updated Process Capability</vt:lpstr>
      <vt:lpstr>Project Results</vt:lpstr>
      <vt:lpstr>Next Steps – Expected Impact</vt:lpstr>
      <vt:lpstr>Control Charts – Expected Phase 2 Results</vt:lpstr>
      <vt:lpstr>Next Steps – All Phases</vt:lpstr>
      <vt:lpstr>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 Sigma</dc:title>
  <dc:creator>Audra DAgostino</dc:creator>
  <cp:lastModifiedBy>TFRIGERI</cp:lastModifiedBy>
  <cp:revision>23</cp:revision>
  <dcterms:modified xsi:type="dcterms:W3CDTF">2017-07-21T16:27:42Z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0x010100A85563E910682E4EA55C9FA3FD51D38F</vt:lpwstr>
  </property>
  <property fmtid="{D5CDD505-2E9C-101B-9397-08002B2CF9AE}" pid="3" name="Order">
    <vt:r8>11400</vt:r8>
  </property>
</Properties>
</file>