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5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notesSlides/notesSlide36.xml" ContentType="application/vnd.openxmlformats-officedocument.presentationml.notesSlide+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notesSlides/notesSlide35.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37.xml" ContentType="application/vnd.openxmlformats-officedocument.presentationml.notesSlide+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4.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8"/>
  </p:notesMasterIdLst>
  <p:sldIdLst>
    <p:sldId id="310" r:id="rId2"/>
    <p:sldId id="311" r:id="rId3"/>
    <p:sldId id="312" r:id="rId4"/>
    <p:sldId id="313" r:id="rId5"/>
    <p:sldId id="314" r:id="rId6"/>
    <p:sldId id="315" r:id="rId7"/>
    <p:sldId id="316" r:id="rId8"/>
    <p:sldId id="318" r:id="rId9"/>
    <p:sldId id="319" r:id="rId10"/>
    <p:sldId id="320" r:id="rId11"/>
    <p:sldId id="321" r:id="rId12"/>
    <p:sldId id="322" r:id="rId13"/>
    <p:sldId id="323" r:id="rId14"/>
    <p:sldId id="324" r:id="rId15"/>
    <p:sldId id="325" r:id="rId16"/>
    <p:sldId id="326" r:id="rId17"/>
    <p:sldId id="327" r:id="rId18"/>
    <p:sldId id="366"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Lst>
  <p:sldSz cx="9144000" cy="5143500" type="screen16x9"/>
  <p:notesSz cx="6858000" cy="9144000"/>
  <p:embeddedFontLst>
    <p:embeddedFont>
      <p:font typeface="Proxima Nova" panose="020B0604020202020204" charset="0"/>
      <p:regular r:id="rId59"/>
      <p:bold r:id="rId60"/>
      <p:italic r:id="rId61"/>
      <p:boldItalic r:id="rId62"/>
    </p:embeddedFont>
    <p:embeddedFont>
      <p:font typeface="Oswald" panose="020B060402020202020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5F"/>
    <a:srgbClr val="FF8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F0D50F-BC8E-4DC9-B027-7C23DC79217E}">
  <a:tblStyle styleId="{EDF0D50F-BC8E-4DC9-B027-7C23DC79217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1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p:spPr>
        <p:txBody>
          <a:bodyPr/>
          <a:lstStyle/>
          <a:p>
            <a:r>
              <a:rPr lang="en-US" altLang="en-US" smtClean="0">
                <a:latin typeface="Arial" pitchFamily="34" charset="0"/>
                <a:cs typeface="Arial" pitchFamily="34" charset="0"/>
              </a:rPr>
              <a:t>Add metric for temperature, range is okay – 18-25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81000" y="685800"/>
            <a:ext cx="6096000" cy="3429000"/>
          </a:xfrm>
          <a:ln/>
        </p:spPr>
      </p:sp>
      <p:sp>
        <p:nvSpPr>
          <p:cNvPr id="7373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76803" name="Notes Placeholder 2"/>
          <p:cNvSpPr>
            <a:spLocks noGrp="1"/>
          </p:cNvSpPr>
          <p:nvPr>
            <p:ph type="body" idx="1"/>
          </p:nvPr>
        </p:nvSpPr>
        <p:spPr>
          <a:noFill/>
        </p:spPr>
        <p:txBody>
          <a:bodyPr/>
          <a:lstStyle/>
          <a:p>
            <a:r>
              <a:rPr lang="en-US" altLang="en-US" smtClean="0">
                <a:latin typeface="Arial" pitchFamily="34" charset="0"/>
                <a:cs typeface="Arial" pitchFamily="34" charset="0"/>
              </a:rPr>
              <a:t>MSA was completed on line 44B as well as a mini validation on all the other lines to verify the scales on all legs.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MSA passed.  We did 10 parts, 3 operators, and 2 repetitions.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Gage RR was used.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Continuous Data – should be less than 1.  we have a zero.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 Study Variation – should be less than 10.  We passed at  .54.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 of Distinct Categories – should be greater than 10.  We passed at 60.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r>
              <a:rPr lang="en-US" altLang="en-US" smtClean="0">
                <a:solidFill>
                  <a:srgbClr val="FF0000"/>
                </a:solidFill>
                <a:latin typeface="Arial" pitchFamily="34" charset="0"/>
                <a:cs typeface="Arial" pitchFamily="34" charset="0"/>
              </a:rPr>
              <a:t>Add call outs to %contribution = &lt;1%, % study variation = &lt;10% and Distinct cat = &gt;10 </a:t>
            </a:r>
          </a:p>
          <a:p>
            <a:r>
              <a:rPr lang="en-US" altLang="en-US" smtClean="0">
                <a:solidFill>
                  <a:srgbClr val="FF0000"/>
                </a:solidFill>
                <a:latin typeface="Arial" pitchFamily="34" charset="0"/>
                <a:cs typeface="Arial" pitchFamily="34" charset="0"/>
              </a:rPr>
              <a:t>A short slide prior to this slide briefly explain process.  How ops you used, how many parts, etc. --- KB</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76803" name="Notes Placeholder 2"/>
          <p:cNvSpPr>
            <a:spLocks noGrp="1"/>
          </p:cNvSpPr>
          <p:nvPr>
            <p:ph type="body" idx="1"/>
          </p:nvPr>
        </p:nvSpPr>
        <p:spPr>
          <a:noFill/>
        </p:spPr>
        <p:txBody>
          <a:bodyPr/>
          <a:lstStyle/>
          <a:p>
            <a:r>
              <a:rPr lang="en-US" altLang="en-US" smtClean="0">
                <a:latin typeface="Arial" pitchFamily="34" charset="0"/>
                <a:cs typeface="Arial" pitchFamily="34" charset="0"/>
              </a:rPr>
              <a:t>MSA was completed on line 44B as well as a mini validation on all the other lines to verify the scales on all legs.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MSA passed.  We did 10 parts, 3 operators, and 2 repetitions.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Gage RR was used.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Continuous Data – should be less than 1.  we have a zero.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 Study Variation – should be less than 10.  We passed at  .54.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 of Distinct Categories – should be greater than 10.  We passed at 60.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r>
              <a:rPr lang="en-US" altLang="en-US" smtClean="0">
                <a:solidFill>
                  <a:srgbClr val="FF0000"/>
                </a:solidFill>
                <a:latin typeface="Arial" pitchFamily="34" charset="0"/>
                <a:cs typeface="Arial" pitchFamily="34" charset="0"/>
              </a:rPr>
              <a:t>Add call outs to %contribution = &lt;1%, % study variation = &lt;10% and Distinct cat = &gt;10 </a:t>
            </a:r>
          </a:p>
          <a:p>
            <a:r>
              <a:rPr lang="en-US" altLang="en-US" smtClean="0">
                <a:solidFill>
                  <a:srgbClr val="FF0000"/>
                </a:solidFill>
                <a:latin typeface="Arial" pitchFamily="34" charset="0"/>
                <a:cs typeface="Arial" pitchFamily="34" charset="0"/>
              </a:rPr>
              <a:t>A short slide prior to this slide briefly explain process.  How ops you used, how many parts, etc. --- KB</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X1 – Raw Sizing</a:t>
            </a:r>
          </a:p>
          <a:p>
            <a:r>
              <a:rPr lang="en-US" altLang="en-US" dirty="0" smtClean="0">
                <a:latin typeface="Arial" pitchFamily="34" charset="0"/>
                <a:cs typeface="Arial" pitchFamily="34" charset="0"/>
              </a:rPr>
              <a:t>X2 – Bagger Seals</a:t>
            </a:r>
          </a:p>
          <a:p>
            <a:r>
              <a:rPr lang="en-US" altLang="en-US" dirty="0" smtClean="0">
                <a:latin typeface="Arial" pitchFamily="34" charset="0"/>
                <a:cs typeface="Arial" pitchFamily="34" charset="0"/>
              </a:rPr>
              <a:t>X3 – Scales – wrong settings and/or don’t know</a:t>
            </a:r>
          </a:p>
          <a:p>
            <a:r>
              <a:rPr lang="en-US" altLang="en-US" dirty="0" smtClean="0">
                <a:latin typeface="Arial" pitchFamily="34" charset="0"/>
                <a:cs typeface="Arial" pitchFamily="34" charset="0"/>
              </a:rPr>
              <a:t>X4 – CPS – </a:t>
            </a:r>
            <a:r>
              <a:rPr lang="en-US" altLang="en-US" dirty="0" err="1" smtClean="0">
                <a:latin typeface="Arial" pitchFamily="34" charset="0"/>
                <a:cs typeface="Arial" pitchFamily="34" charset="0"/>
              </a:rPr>
              <a:t>Horizonal</a:t>
            </a:r>
            <a:r>
              <a:rPr lang="en-US" altLang="en-US" dirty="0" smtClean="0">
                <a:latin typeface="Arial" pitchFamily="34" charset="0"/>
                <a:cs typeface="Arial" pitchFamily="34" charset="0"/>
              </a:rPr>
              <a:t> vs Vertical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p:spPr>
        <p:txBody>
          <a:bodyPr/>
          <a:lstStyle/>
          <a:p>
            <a:r>
              <a:rPr lang="en-US" altLang="en-US" smtClean="0">
                <a:latin typeface="Arial" pitchFamily="34" charset="0"/>
                <a:cs typeface="Arial" pitchFamily="34" charset="0"/>
              </a:rPr>
              <a:t>Change to match previous slide exactly.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p:spPr>
        <p:txBody>
          <a:bodyPr/>
          <a:lstStyle/>
          <a:p>
            <a:r>
              <a:rPr lang="en-US" altLang="en-US" smtClean="0">
                <a:latin typeface="Arial" pitchFamily="34" charset="0"/>
                <a:cs typeface="Arial" pitchFamily="34" charset="0"/>
              </a:rPr>
              <a:t>P-value &lt; 0.05 = not normal. normal = P-value &gt;= 0.05</a:t>
            </a:r>
          </a:p>
          <a:p>
            <a:r>
              <a:rPr lang="en-US" altLang="en-US" smtClean="0">
                <a:latin typeface="Arial" pitchFamily="34" charset="0"/>
                <a:cs typeface="Arial" pitchFamily="34" charset="0"/>
              </a:rPr>
              <a:t>Because or P-Values are greater than .05, our data is normal.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p:spPr>
        <p:txBody>
          <a:bodyPr/>
          <a:lstStyle/>
          <a:p>
            <a:r>
              <a:rPr lang="en-US" altLang="en-US" smtClean="0">
                <a:latin typeface="Arial" pitchFamily="34" charset="0"/>
                <a:cs typeface="Arial" pitchFamily="34" charset="0"/>
              </a:rPr>
              <a:t>P-value &lt; 0.05 = not normal. normal = P-value &gt;= 0.05</a:t>
            </a:r>
          </a:p>
          <a:p>
            <a:r>
              <a:rPr lang="en-US" altLang="en-US" smtClean="0">
                <a:latin typeface="Arial" pitchFamily="34" charset="0"/>
                <a:cs typeface="Arial" pitchFamily="34" charset="0"/>
              </a:rPr>
              <a:t>Because or P-Values are greater than .05, our data is normal.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p:spPr>
        <p:txBody>
          <a:bodyPr/>
          <a:lstStyle/>
          <a:p>
            <a:r>
              <a:rPr lang="en-US" altLang="en-US" smtClean="0">
                <a:latin typeface="Arial" pitchFamily="34" charset="0"/>
                <a:cs typeface="Arial" pitchFamily="34" charset="0"/>
              </a:rPr>
              <a:t>Clean this up. Insert box plot.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p:spPr>
        <p:txBody>
          <a:bodyPr/>
          <a:lstStyle/>
          <a:p>
            <a:r>
              <a:rPr lang="en-US" altLang="en-US" smtClean="0">
                <a:latin typeface="Arial" pitchFamily="34" charset="0"/>
                <a:cs typeface="Arial" pitchFamily="34" charset="0"/>
              </a:rPr>
              <a:t>P-value &lt; 0.05 = not normal. normal = P-value &gt;= 0.05</a:t>
            </a:r>
          </a:p>
          <a:p>
            <a:r>
              <a:rPr lang="en-US" altLang="en-US" smtClean="0">
                <a:latin typeface="Arial" pitchFamily="34" charset="0"/>
                <a:cs typeface="Arial" pitchFamily="34" charset="0"/>
              </a:rPr>
              <a:t>Because or P-Values are greater than .05, our data is normal.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p:spPr>
        <p:txBody>
          <a:bodyPr/>
          <a:lstStyle/>
          <a:p>
            <a:r>
              <a:rPr lang="en-US" altLang="en-US" smtClean="0">
                <a:latin typeface="Arial" pitchFamily="34" charset="0"/>
                <a:cs typeface="Arial" pitchFamily="34" charset="0"/>
              </a:rPr>
              <a:t>Based on on our data – the Hot Air Back Seal had better throughput than the rotary bag seal.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ln/>
        </p:spPr>
      </p:sp>
      <p:sp>
        <p:nvSpPr>
          <p:cNvPr id="8909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81000" y="685800"/>
            <a:ext cx="6096000" cy="3429000"/>
          </a:xfrm>
          <a:ln/>
        </p:spPr>
      </p:sp>
      <p:sp>
        <p:nvSpPr>
          <p:cNvPr id="9011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p:spPr>
        <p:txBody>
          <a:bodyPr/>
          <a:lstStyle/>
          <a:p>
            <a:pPr eaLnBrk="1" hangingPunct="1"/>
            <a:r>
              <a:rPr lang="en-US" altLang="en-US" smtClean="0">
                <a:latin typeface="Arial" pitchFamily="34" charset="0"/>
                <a:cs typeface="Arial" pitchFamily="34" charset="0"/>
              </a:rPr>
              <a:t>Consider removing some terms that are self explanatory-   sort terms in alphabetical order -KB</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381000" y="685800"/>
            <a:ext cx="6096000" cy="3429000"/>
          </a:xfrm>
          <a:ln/>
        </p:spPr>
      </p:sp>
      <p:sp>
        <p:nvSpPr>
          <p:cNvPr id="91139" name="Notes Placeholder 2"/>
          <p:cNvSpPr>
            <a:spLocks noGrp="1"/>
          </p:cNvSpPr>
          <p:nvPr>
            <p:ph type="body" idx="1"/>
          </p:nvPr>
        </p:nvSpPr>
        <p:spPr>
          <a:noFill/>
        </p:spPr>
        <p:txBody>
          <a:bodyPr/>
          <a:lstStyle/>
          <a:p>
            <a:r>
              <a:rPr lang="en-US" altLang="en-US" smtClean="0">
                <a:latin typeface="Arial" pitchFamily="34" charset="0"/>
                <a:cs typeface="Arial" pitchFamily="34" charset="0"/>
              </a:rPr>
              <a:t>P-value &lt; 0.05 = not normal. normal = P-value &gt;= 0.05</a:t>
            </a:r>
          </a:p>
          <a:p>
            <a:r>
              <a:rPr lang="en-US" altLang="en-US" smtClean="0">
                <a:latin typeface="Arial" pitchFamily="34" charset="0"/>
                <a:cs typeface="Arial" pitchFamily="34" charset="0"/>
              </a:rPr>
              <a:t>Because or P-Values are greater than .05, our data is normal.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Don’t need to show this graph.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p:spPr>
        <p:txBody>
          <a:bodyPr/>
          <a:lstStyle/>
          <a:p>
            <a:r>
              <a:rPr lang="en-US" altLang="en-US" smtClean="0">
                <a:latin typeface="Arial" pitchFamily="34" charset="0"/>
                <a:cs typeface="Arial" pitchFamily="34" charset="0"/>
              </a:rPr>
              <a:t>Need to update X2 and X3. Re-run #’s in Minitab.</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p:spPr>
        <p:txBody>
          <a:bodyPr/>
          <a:lstStyle/>
          <a:p>
            <a:r>
              <a:rPr lang="en-US" altLang="en-US" smtClean="0">
                <a:latin typeface="Arial" pitchFamily="34" charset="0"/>
                <a:cs typeface="Arial" pitchFamily="34" charset="0"/>
              </a:rPr>
              <a:t>These are the ones that proved out to be impactful to throughput. </a:t>
            </a:r>
          </a:p>
          <a:p>
            <a:endParaRPr lang="en-US" alt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p:spPr>
        <p:txBody>
          <a:bodyPr/>
          <a:lstStyle/>
          <a:p>
            <a:r>
              <a:rPr lang="en-US" altLang="en-US" smtClean="0">
                <a:latin typeface="Arial" pitchFamily="34" charset="0"/>
                <a:cs typeface="Arial" pitchFamily="34" charset="0"/>
              </a:rPr>
              <a:t>Need to be more detailed than “follow the raw plan”.  Need an action plan.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381000" y="685800"/>
            <a:ext cx="6096000" cy="3429000"/>
          </a:xfrm>
          <a:ln/>
        </p:spPr>
      </p:sp>
      <p:sp>
        <p:nvSpPr>
          <p:cNvPr id="95235" name="Notes Placeholder 2"/>
          <p:cNvSpPr>
            <a:spLocks noGrp="1"/>
          </p:cNvSpPr>
          <p:nvPr>
            <p:ph type="body" idx="1"/>
          </p:nvPr>
        </p:nvSpPr>
        <p:spPr>
          <a:noFill/>
        </p:spPr>
        <p:txBody>
          <a:bodyPr/>
          <a:lstStyle/>
          <a:p>
            <a:r>
              <a:rPr lang="en-US" altLang="en-US" smtClean="0">
                <a:latin typeface="Arial" pitchFamily="34" charset="0"/>
                <a:cs typeface="Arial" pitchFamily="34" charset="0"/>
              </a:rPr>
              <a:t>X1 – pursue – Keep working on this. </a:t>
            </a:r>
          </a:p>
          <a:p>
            <a:r>
              <a:rPr lang="en-US" altLang="en-US" smtClean="0">
                <a:latin typeface="Arial" pitchFamily="34" charset="0"/>
                <a:cs typeface="Arial" pitchFamily="34" charset="0"/>
              </a:rPr>
              <a:t>X2 – not impactful</a:t>
            </a:r>
          </a:p>
          <a:p>
            <a:r>
              <a:rPr lang="en-US" altLang="en-US" smtClean="0">
                <a:latin typeface="Arial" pitchFamily="34" charset="0"/>
                <a:cs typeface="Arial" pitchFamily="34" charset="0"/>
              </a:rPr>
              <a:t>X3 – Unable to evaluate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81000" y="685800"/>
            <a:ext cx="6096000" cy="3429000"/>
          </a:xfrm>
          <a:ln/>
        </p:spPr>
      </p:sp>
      <p:sp>
        <p:nvSpPr>
          <p:cNvPr id="96259" name="Notes Placeholder 2"/>
          <p:cNvSpPr>
            <a:spLocks noGrp="1"/>
          </p:cNvSpPr>
          <p:nvPr>
            <p:ph type="body" idx="1"/>
          </p:nvPr>
        </p:nvSpPr>
        <p:spPr>
          <a:noFill/>
        </p:spPr>
        <p:txBody>
          <a:bodyPr/>
          <a:lstStyle/>
          <a:p>
            <a:r>
              <a:rPr lang="en-US" altLang="en-US" smtClean="0">
                <a:latin typeface="Arial" pitchFamily="34" charset="0"/>
                <a:cs typeface="Arial" pitchFamily="34" charset="0"/>
              </a:rPr>
              <a:t>Add size is checked.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p:spPr>
        <p:txBody>
          <a:bodyPr/>
          <a:lstStyle/>
          <a:p>
            <a:r>
              <a:rPr lang="en-US" altLang="en-US" smtClean="0">
                <a:latin typeface="Arial" pitchFamily="34" charset="0"/>
                <a:cs typeface="Arial" pitchFamily="34" charset="0"/>
              </a:rPr>
              <a:t>Copy columns K through N on previous slide and insert.</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81000" y="685800"/>
            <a:ext cx="6096000" cy="3429000"/>
          </a:xfrm>
          <a:ln/>
        </p:spPr>
      </p:sp>
      <p:sp>
        <p:nvSpPr>
          <p:cNvPr id="98307" name="Notes Placeholder 2"/>
          <p:cNvSpPr>
            <a:spLocks noGrp="1"/>
          </p:cNvSpPr>
          <p:nvPr>
            <p:ph type="body" idx="1"/>
          </p:nvPr>
        </p:nvSpPr>
        <p:spPr>
          <a:noFill/>
        </p:spPr>
        <p:txBody>
          <a:bodyPr/>
          <a:lstStyle/>
          <a:p>
            <a:r>
              <a:rPr lang="en-US" altLang="en-US" smtClean="0">
                <a:latin typeface="Arial" pitchFamily="34" charset="0"/>
                <a:cs typeface="Arial" pitchFamily="34" charset="0"/>
              </a:rPr>
              <a:t>Redo this. Numbers appear wrong.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a:ln/>
        </p:spPr>
      </p:sp>
      <p:sp>
        <p:nvSpPr>
          <p:cNvPr id="99331" name="Notes Placeholder 2"/>
          <p:cNvSpPr>
            <a:spLocks noGrp="1"/>
          </p:cNvSpPr>
          <p:nvPr>
            <p:ph type="body" idx="1"/>
          </p:nvPr>
        </p:nvSpPr>
        <p:spPr>
          <a:noFill/>
        </p:spPr>
        <p:txBody>
          <a:bodyPr/>
          <a:lstStyle/>
          <a:p>
            <a:r>
              <a:rPr lang="en-US" altLang="en-US" smtClean="0">
                <a:latin typeface="Arial" pitchFamily="34" charset="0"/>
                <a:cs typeface="Arial" pitchFamily="34" charset="0"/>
              </a:rPr>
              <a:t>Insert comments: used subgroups of 2, not going to be run for a while. Oct 23</a:t>
            </a:r>
            <a:r>
              <a:rPr lang="en-US" altLang="en-US" baseline="30000" smtClean="0">
                <a:latin typeface="Arial" pitchFamily="34" charset="0"/>
                <a:cs typeface="Arial" pitchFamily="34" charset="0"/>
              </a:rPr>
              <a:t>rd</a:t>
            </a:r>
            <a:r>
              <a:rPr lang="en-US" altLang="en-US" smtClean="0">
                <a:latin typeface="Arial" pitchFamily="34" charset="0"/>
                <a:cs typeface="Arial" pitchFamily="34" charset="0"/>
              </a:rPr>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381000" y="685800"/>
            <a:ext cx="6096000" cy="3429000"/>
          </a:xfrm>
          <a:ln/>
        </p:spPr>
      </p:sp>
      <p:sp>
        <p:nvSpPr>
          <p:cNvPr id="100355" name="Notes Placeholder 2"/>
          <p:cNvSpPr>
            <a:spLocks noGrp="1"/>
          </p:cNvSpPr>
          <p:nvPr>
            <p:ph type="body" idx="1"/>
          </p:nvPr>
        </p:nvSpPr>
        <p:spPr>
          <a:noFill/>
        </p:spPr>
        <p:txBody>
          <a:bodyPr/>
          <a:lstStyle/>
          <a:p>
            <a:r>
              <a:rPr lang="en-US" altLang="en-US" smtClean="0">
                <a:latin typeface="Arial" pitchFamily="34" charset="0"/>
                <a:cs typeface="Arial" pitchFamily="34" charset="0"/>
              </a:rPr>
              <a:t>Update the dates.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a:noFill/>
        </p:spPr>
        <p:txBody>
          <a:bodyPr/>
          <a:lstStyle/>
          <a:p>
            <a:pPr eaLnBrk="1" hangingPunct="1"/>
            <a:r>
              <a:rPr lang="en-US" altLang="en-US" smtClean="0">
                <a:latin typeface="Arial" pitchFamily="34" charset="0"/>
                <a:cs typeface="Arial" pitchFamily="34" charset="0"/>
              </a:rPr>
              <a:t>Update target completion - KB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a:noFill/>
        </p:spPr>
        <p:txBody>
          <a:bodyPr/>
          <a:lstStyle/>
          <a:p>
            <a:pPr eaLnBrk="1" hangingPunct="1"/>
            <a:r>
              <a:rPr lang="en-US" altLang="en-US" smtClean="0">
                <a:latin typeface="Arial" pitchFamily="34" charset="0"/>
                <a:cs typeface="Arial" pitchFamily="34" charset="0"/>
              </a:rPr>
              <a:t>Update target completion - KB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p:spPr>
        <p:txBody>
          <a:bodyPr/>
          <a:lstStyle/>
          <a:p>
            <a:pPr eaLnBrk="1" hangingPunct="1"/>
            <a:r>
              <a:rPr lang="en-US" altLang="en-US" smtClean="0">
                <a:latin typeface="Arial" pitchFamily="34" charset="0"/>
                <a:cs typeface="Arial" pitchFamily="34" charset="0"/>
              </a:rPr>
              <a:t>Update improvement to mirror metrics in goal statement. - KB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p:spPr>
      </p:sp>
      <p:sp>
        <p:nvSpPr>
          <p:cNvPr id="67587" name="Notes Placeholder 2"/>
          <p:cNvSpPr>
            <a:spLocks noGrp="1"/>
          </p:cNvSpPr>
          <p:nvPr>
            <p:ph type="body" idx="1"/>
          </p:nvPr>
        </p:nvSpPr>
        <p:spPr>
          <a:noFill/>
        </p:spPr>
        <p:txBody>
          <a:bodyPr/>
          <a:lstStyle/>
          <a:p>
            <a:r>
              <a:rPr lang="en-US" altLang="en-US" smtClean="0">
                <a:latin typeface="Arial" pitchFamily="34" charset="0"/>
                <a:cs typeface="Arial" pitchFamily="34" charset="0"/>
              </a:rPr>
              <a:t>Update to display info in accouting or spreadsheet form – need to demonstrate calculations and how you arrived at the numbers - KB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p:spPr>
        <p:txBody>
          <a:bodyPr/>
          <a:lstStyle/>
          <a:p>
            <a:r>
              <a:rPr lang="en-US" altLang="en-US" smtClean="0">
                <a:latin typeface="Arial" pitchFamily="34" charset="0"/>
                <a:cs typeface="Arial" pitchFamily="34" charset="0"/>
              </a:rPr>
              <a:t>Paste info on timeline from Charter - KB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p:spPr>
        <p:txBody>
          <a:bodyPr/>
          <a:lstStyle/>
          <a:p>
            <a:r>
              <a:rPr lang="en-US" altLang="en-US" smtClean="0">
                <a:latin typeface="Arial" pitchFamily="34" charset="0"/>
                <a:cs typeface="Arial" pitchFamily="34" charset="0"/>
              </a:rPr>
              <a:t>Try to bring back to a metric – i.e. &gt;=85% Line efficiency – Update in powersteering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pic>
        <p:nvPicPr>
          <p:cNvPr id="39" name="Shape 39"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0" name="Shape 4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2" name="Shape 4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43" name="Shape 43"/>
          <p:cNvPicPr preferRelativeResize="0"/>
          <p:nvPr/>
        </p:nvPicPr>
        <p:blipFill>
          <a:blip r:embed="rId3">
            <a:alphaModFix/>
          </a:blip>
          <a:stretch>
            <a:fillRect/>
          </a:stretch>
        </p:blipFill>
        <p:spPr>
          <a:xfrm>
            <a:off x="80850" y="80850"/>
            <a:ext cx="340295" cy="393600"/>
          </a:xfrm>
          <a:prstGeom prst="rect">
            <a:avLst/>
          </a:prstGeom>
          <a:noFill/>
          <a:ln>
            <a:noFill/>
          </a:ln>
        </p:spPr>
      </p:pic>
    </p:spTree>
    <p:extLst>
      <p:ext uri="{BB962C8B-B14F-4D97-AF65-F5344CB8AC3E}">
        <p14:creationId xmlns:p14="http://schemas.microsoft.com/office/powerpoint/2010/main" val="102030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7463" y="4976812"/>
            <a:ext cx="3606800" cy="242888"/>
          </a:xfrm>
          <a:prstGeom prst="rect">
            <a:avLst/>
          </a:prstGeom>
        </p:spPr>
        <p:txBody>
          <a:bodyPr/>
          <a:lstStyle>
            <a:lvl1pPr>
              <a:defRPr/>
            </a:lvl1pPr>
          </a:lstStyle>
          <a:p>
            <a:r>
              <a:rPr lang="en-US"/>
              <a:t>LVSM Project Report Template </a:t>
            </a:r>
            <a:fld id="{7E6D6F1D-7F95-4D44-960F-D271256C5A9F}" type="slidenum">
              <a:rPr lang="en-US"/>
              <a:pPr/>
              <a:t>‹#›</a:t>
            </a:fld>
            <a:r>
              <a:rPr lang="en-US"/>
              <a:t> .PPT</a:t>
            </a:r>
          </a:p>
        </p:txBody>
      </p:sp>
    </p:spTree>
    <p:extLst>
      <p:ext uri="{BB962C8B-B14F-4D97-AF65-F5344CB8AC3E}">
        <p14:creationId xmlns:p14="http://schemas.microsoft.com/office/powerpoint/2010/main" val="2761639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463" y="4976812"/>
            <a:ext cx="3606800" cy="242888"/>
          </a:xfrm>
          <a:prstGeom prst="rect">
            <a:avLst/>
          </a:prstGeom>
        </p:spPr>
        <p:txBody>
          <a:bodyPr/>
          <a:lstStyle>
            <a:lvl1pPr>
              <a:defRPr/>
            </a:lvl1pPr>
          </a:lstStyle>
          <a:p>
            <a:r>
              <a:rPr lang="en-US"/>
              <a:t>LVSM Project Report Template </a:t>
            </a:r>
            <a:fld id="{60F5F3F0-DEA7-4A48-A114-CB2E893E64B9}" type="slidenum">
              <a:rPr lang="en-US"/>
              <a:pPr/>
              <a:t>‹#›</a:t>
            </a:fld>
            <a:r>
              <a:rPr lang="en-US"/>
              <a:t> .PPT</a:t>
            </a:r>
          </a:p>
        </p:txBody>
      </p:sp>
    </p:spTree>
    <p:extLst>
      <p:ext uri="{BB962C8B-B14F-4D97-AF65-F5344CB8AC3E}">
        <p14:creationId xmlns:p14="http://schemas.microsoft.com/office/powerpoint/2010/main" val="7575866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463" y="4976812"/>
            <a:ext cx="3606800" cy="242888"/>
          </a:xfrm>
          <a:prstGeom prst="rect">
            <a:avLst/>
          </a:prstGeom>
        </p:spPr>
        <p:txBody>
          <a:bodyPr/>
          <a:lstStyle>
            <a:lvl1pPr>
              <a:defRPr/>
            </a:lvl1pPr>
          </a:lstStyle>
          <a:p>
            <a:r>
              <a:rPr lang="en-US"/>
              <a:t>LVSM Project Report Template </a:t>
            </a:r>
            <a:fld id="{46E791A0-BBD2-419B-8909-BAD7A254690F}" type="slidenum">
              <a:rPr lang="en-US"/>
              <a:pPr/>
              <a:t>‹#›</a:t>
            </a:fld>
            <a:r>
              <a:rPr lang="en-US"/>
              <a:t> .PPT</a:t>
            </a:r>
          </a:p>
        </p:txBody>
      </p:sp>
    </p:spTree>
    <p:extLst>
      <p:ext uri="{BB962C8B-B14F-4D97-AF65-F5344CB8AC3E}">
        <p14:creationId xmlns:p14="http://schemas.microsoft.com/office/powerpoint/2010/main" val="39365547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altLang="en-US"/>
              <a:t>Project Report Template </a:t>
            </a:r>
            <a:fld id="{114AAD76-3530-42E5-B3C5-4BF84E840285}" type="slidenum">
              <a:rPr lang="en-US" altLang="en-US"/>
              <a:pPr>
                <a:defRPr/>
              </a:pPr>
              <a:t>‹#›</a:t>
            </a:fld>
            <a:r>
              <a:rPr lang="en-US" altLang="en-US"/>
              <a:t> .PPT</a:t>
            </a:r>
          </a:p>
        </p:txBody>
      </p:sp>
    </p:spTree>
    <p:extLst>
      <p:ext uri="{BB962C8B-B14F-4D97-AF65-F5344CB8AC3E}">
        <p14:creationId xmlns:p14="http://schemas.microsoft.com/office/powerpoint/2010/main" val="10834516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17463" y="4976812"/>
            <a:ext cx="3606800" cy="242888"/>
          </a:xfrm>
          <a:prstGeom prst="rect">
            <a:avLst/>
          </a:prstGeom>
        </p:spPr>
        <p:txBody>
          <a:bodyPr/>
          <a:lstStyle>
            <a:lvl1pPr>
              <a:defRPr/>
            </a:lvl1pPr>
          </a:lstStyle>
          <a:p>
            <a:r>
              <a:rPr lang="en-US"/>
              <a:t>LVSM Project Report Template </a:t>
            </a:r>
            <a:fld id="{B823C58A-4C9C-4DF8-AEB1-DAB09837B45E}" type="slidenum">
              <a:rPr lang="en-US"/>
              <a:pPr/>
              <a:t>‹#›</a:t>
            </a:fld>
            <a:r>
              <a:rPr lang="en-US"/>
              <a:t> .PPT</a:t>
            </a:r>
          </a:p>
        </p:txBody>
      </p:sp>
    </p:spTree>
    <p:extLst>
      <p:ext uri="{BB962C8B-B14F-4D97-AF65-F5344CB8AC3E}">
        <p14:creationId xmlns:p14="http://schemas.microsoft.com/office/powerpoint/2010/main" val="10452535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pic>
        <p:nvPicPr>
          <p:cNvPr id="18" name="Shape 1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19" name="Shape 1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21" name="Shape 21"/>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2" name="Shape 22"/>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pic>
        <p:nvPicPr>
          <p:cNvPr id="31" name="Shape 31"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32" name="Shape 3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36" name="Shape 3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37" name="Shape 37"/>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747714" y="228600"/>
            <a:ext cx="165654" cy="4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994" tIns="40995" rIns="81994" bIns="40995">
            <a:spAutoFit/>
          </a:bodyPr>
          <a:lstStyle>
            <a:lvl1pPr defTabSz="820738">
              <a:defRPr sz="2400">
                <a:solidFill>
                  <a:schemeClr val="folHlink"/>
                </a:solidFill>
                <a:latin typeface="Arial" pitchFamily="34" charset="0"/>
                <a:cs typeface="Arial" pitchFamily="34" charset="0"/>
              </a:defRPr>
            </a:lvl1pPr>
            <a:lvl2pPr marL="742950" indent="-285750" defTabSz="820738">
              <a:defRPr sz="2400">
                <a:solidFill>
                  <a:schemeClr val="folHlink"/>
                </a:solidFill>
                <a:latin typeface="Arial" pitchFamily="34" charset="0"/>
                <a:cs typeface="Arial" pitchFamily="34" charset="0"/>
              </a:defRPr>
            </a:lvl2pPr>
            <a:lvl3pPr marL="1143000" indent="-228600" defTabSz="820738">
              <a:defRPr sz="2200">
                <a:solidFill>
                  <a:schemeClr val="folHlink"/>
                </a:solidFill>
                <a:latin typeface="Arial" pitchFamily="34" charset="0"/>
                <a:cs typeface="Arial" pitchFamily="34" charset="0"/>
              </a:defRPr>
            </a:lvl3pPr>
            <a:lvl4pPr marL="1600200" indent="-228600" defTabSz="820738">
              <a:defRPr sz="2000">
                <a:solidFill>
                  <a:schemeClr val="folHlink"/>
                </a:solidFill>
                <a:latin typeface="Arial" pitchFamily="34" charset="0"/>
                <a:cs typeface="Arial" pitchFamily="34" charset="0"/>
              </a:defRPr>
            </a:lvl4pPr>
            <a:lvl5pPr marL="2057400" indent="-228600" defTabSz="820738">
              <a:defRPr sz="2200">
                <a:solidFill>
                  <a:schemeClr val="tx1"/>
                </a:solidFill>
                <a:latin typeface="Arial" pitchFamily="34" charset="0"/>
                <a:cs typeface="Arial" pitchFamily="34" charset="0"/>
              </a:defRPr>
            </a:lvl5pPr>
            <a:lvl6pPr marL="2514600" indent="-228600" defTabSz="820738" eaLnBrk="0" hangingPunct="0">
              <a:defRPr sz="2200">
                <a:solidFill>
                  <a:schemeClr val="tx1"/>
                </a:solidFill>
                <a:latin typeface="Arial" pitchFamily="34" charset="0"/>
                <a:cs typeface="Arial" pitchFamily="34" charset="0"/>
              </a:defRPr>
            </a:lvl6pPr>
            <a:lvl7pPr marL="2971800" indent="-228600" defTabSz="820738" eaLnBrk="0" hangingPunct="0">
              <a:defRPr sz="2200">
                <a:solidFill>
                  <a:schemeClr val="tx1"/>
                </a:solidFill>
                <a:latin typeface="Arial" pitchFamily="34" charset="0"/>
                <a:cs typeface="Arial" pitchFamily="34" charset="0"/>
              </a:defRPr>
            </a:lvl7pPr>
            <a:lvl8pPr marL="3429000" indent="-228600" defTabSz="820738" eaLnBrk="0" hangingPunct="0">
              <a:defRPr sz="2200">
                <a:solidFill>
                  <a:schemeClr val="tx1"/>
                </a:solidFill>
                <a:latin typeface="Arial" pitchFamily="34" charset="0"/>
                <a:cs typeface="Arial" pitchFamily="34" charset="0"/>
              </a:defRPr>
            </a:lvl8pPr>
            <a:lvl9pPr marL="3886200" indent="-228600" defTabSz="820738" eaLnBrk="0" hangingPunct="0">
              <a:defRPr sz="2200">
                <a:solidFill>
                  <a:schemeClr val="tx1"/>
                </a:solidFill>
                <a:latin typeface="Arial" pitchFamily="34" charset="0"/>
                <a:cs typeface="Arial" pitchFamily="34" charset="0"/>
              </a:defRPr>
            </a:lvl9pPr>
          </a:lstStyle>
          <a:p>
            <a:endParaRPr lang="en-US" altLang="en-US" sz="2200">
              <a:solidFill>
                <a:schemeClr val="tx1"/>
              </a:solidFill>
              <a:latin typeface="Times New Roman" pitchFamily="18" charset="0"/>
            </a:endParaRPr>
          </a:p>
        </p:txBody>
      </p:sp>
      <p:sp>
        <p:nvSpPr>
          <p:cNvPr id="5" name="Shape 88"/>
          <p:cNvSpPr txBox="1">
            <a:spLocks/>
          </p:cNvSpPr>
          <p:nvPr/>
        </p:nvSpPr>
        <p:spPr>
          <a:xfrm>
            <a:off x="1589281" y="744575"/>
            <a:ext cx="7242900" cy="20526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4135F"/>
              </a:buClr>
              <a:buSzPct val="100000"/>
              <a:buFont typeface="Oswald"/>
              <a:buNone/>
              <a:defRPr sz="5200" b="0" i="0" u="none" strike="noStrike" cap="none">
                <a:solidFill>
                  <a:srgbClr val="24135F"/>
                </a:solidFill>
                <a:latin typeface="Oswald"/>
                <a:ea typeface="Oswald"/>
                <a:cs typeface="Oswald"/>
                <a:sym typeface="Oswald"/>
              </a:defRPr>
            </a:lvl1pPr>
            <a:lvl2pPr lvl="1" algn="ctr">
              <a:spcBef>
                <a:spcPts val="0"/>
              </a:spcBef>
              <a:buClr>
                <a:srgbClr val="24135F"/>
              </a:buClr>
              <a:buSzPct val="100000"/>
              <a:buFont typeface="Oswald"/>
              <a:buNone/>
              <a:defRPr sz="5200">
                <a:solidFill>
                  <a:srgbClr val="24135F"/>
                </a:solidFill>
                <a:latin typeface="Oswald"/>
                <a:ea typeface="Oswald"/>
                <a:cs typeface="Oswald"/>
                <a:sym typeface="Oswald"/>
              </a:defRPr>
            </a:lvl2pPr>
            <a:lvl3pPr lvl="2" algn="ctr">
              <a:spcBef>
                <a:spcPts val="0"/>
              </a:spcBef>
              <a:buClr>
                <a:srgbClr val="24135F"/>
              </a:buClr>
              <a:buSzPct val="100000"/>
              <a:buFont typeface="Oswald"/>
              <a:buNone/>
              <a:defRPr sz="5200">
                <a:solidFill>
                  <a:srgbClr val="24135F"/>
                </a:solidFill>
                <a:latin typeface="Oswald"/>
                <a:ea typeface="Oswald"/>
                <a:cs typeface="Oswald"/>
                <a:sym typeface="Oswald"/>
              </a:defRPr>
            </a:lvl3pPr>
            <a:lvl4pPr lvl="3" algn="ctr">
              <a:spcBef>
                <a:spcPts val="0"/>
              </a:spcBef>
              <a:buClr>
                <a:srgbClr val="24135F"/>
              </a:buClr>
              <a:buSzPct val="100000"/>
              <a:buFont typeface="Oswald"/>
              <a:buNone/>
              <a:defRPr sz="5200">
                <a:solidFill>
                  <a:srgbClr val="24135F"/>
                </a:solidFill>
                <a:latin typeface="Oswald"/>
                <a:ea typeface="Oswald"/>
                <a:cs typeface="Oswald"/>
                <a:sym typeface="Oswald"/>
              </a:defRPr>
            </a:lvl4pPr>
            <a:lvl5pPr lvl="4" algn="ctr">
              <a:spcBef>
                <a:spcPts val="0"/>
              </a:spcBef>
              <a:buClr>
                <a:srgbClr val="24135F"/>
              </a:buClr>
              <a:buSzPct val="100000"/>
              <a:buFont typeface="Oswald"/>
              <a:buNone/>
              <a:defRPr sz="5200">
                <a:solidFill>
                  <a:srgbClr val="24135F"/>
                </a:solidFill>
                <a:latin typeface="Oswald"/>
                <a:ea typeface="Oswald"/>
                <a:cs typeface="Oswald"/>
                <a:sym typeface="Oswald"/>
              </a:defRPr>
            </a:lvl5pPr>
            <a:lvl6pPr lvl="5" algn="ctr">
              <a:spcBef>
                <a:spcPts val="0"/>
              </a:spcBef>
              <a:buClr>
                <a:srgbClr val="24135F"/>
              </a:buClr>
              <a:buSzPct val="100000"/>
              <a:buFont typeface="Oswald"/>
              <a:buNone/>
              <a:defRPr sz="5200">
                <a:solidFill>
                  <a:srgbClr val="24135F"/>
                </a:solidFill>
                <a:latin typeface="Oswald"/>
                <a:ea typeface="Oswald"/>
                <a:cs typeface="Oswald"/>
                <a:sym typeface="Oswald"/>
              </a:defRPr>
            </a:lvl6pPr>
            <a:lvl7pPr lvl="6" algn="ctr">
              <a:spcBef>
                <a:spcPts val="0"/>
              </a:spcBef>
              <a:buClr>
                <a:srgbClr val="24135F"/>
              </a:buClr>
              <a:buSzPct val="100000"/>
              <a:buFont typeface="Oswald"/>
              <a:buNone/>
              <a:defRPr sz="5200">
                <a:solidFill>
                  <a:srgbClr val="24135F"/>
                </a:solidFill>
                <a:latin typeface="Oswald"/>
                <a:ea typeface="Oswald"/>
                <a:cs typeface="Oswald"/>
                <a:sym typeface="Oswald"/>
              </a:defRPr>
            </a:lvl7pPr>
            <a:lvl8pPr lvl="7" algn="ctr">
              <a:spcBef>
                <a:spcPts val="0"/>
              </a:spcBef>
              <a:buClr>
                <a:srgbClr val="24135F"/>
              </a:buClr>
              <a:buSzPct val="100000"/>
              <a:buFont typeface="Oswald"/>
              <a:buNone/>
              <a:defRPr sz="5200">
                <a:solidFill>
                  <a:srgbClr val="24135F"/>
                </a:solidFill>
                <a:latin typeface="Oswald"/>
                <a:ea typeface="Oswald"/>
                <a:cs typeface="Oswald"/>
                <a:sym typeface="Oswald"/>
              </a:defRPr>
            </a:lvl8pPr>
            <a:lvl9pPr lvl="8" algn="ctr">
              <a:spcBef>
                <a:spcPts val="0"/>
              </a:spcBef>
              <a:buClr>
                <a:srgbClr val="24135F"/>
              </a:buClr>
              <a:buSzPct val="100000"/>
              <a:buFont typeface="Oswald"/>
              <a:buNone/>
              <a:defRPr sz="5200">
                <a:solidFill>
                  <a:srgbClr val="24135F"/>
                </a:solidFill>
                <a:latin typeface="Oswald"/>
                <a:ea typeface="Oswald"/>
                <a:cs typeface="Oswald"/>
                <a:sym typeface="Oswald"/>
              </a:defRPr>
            </a:lvl9pPr>
          </a:lstStyle>
          <a:p>
            <a:pPr algn="l"/>
            <a:r>
              <a:rPr lang="en-US" sz="4000" dirty="0" smtClean="0"/>
              <a:t>Six Sigma Green Belt</a:t>
            </a:r>
            <a:endParaRPr lang="en" sz="4000" b="1" dirty="0"/>
          </a:p>
        </p:txBody>
      </p:sp>
      <p:sp>
        <p:nvSpPr>
          <p:cNvPr id="6" name="Shape 89"/>
          <p:cNvSpPr txBox="1">
            <a:spLocks/>
          </p:cNvSpPr>
          <p:nvPr/>
        </p:nvSpPr>
        <p:spPr>
          <a:xfrm>
            <a:off x="1589274" y="2834125"/>
            <a:ext cx="7242900" cy="792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1pPr>
            <a:lvl2pPr marR="0" lvl="1"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2pPr>
            <a:lvl3pPr marR="0" lvl="2"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3pPr>
            <a:lvl4pPr marR="0" lvl="3"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4pPr>
            <a:lvl5pPr marR="0" lvl="4"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5pPr>
            <a:lvl6pPr marR="0" lvl="5"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6pPr>
            <a:lvl7pPr marR="0" lvl="6"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7pPr>
            <a:lvl8pPr marR="0" lvl="7"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8pPr>
            <a:lvl9pPr marR="0" lvl="8" algn="ctr" rtl="0">
              <a:lnSpc>
                <a:spcPct val="100000"/>
              </a:lnSpc>
              <a:spcBef>
                <a:spcPts val="0"/>
              </a:spcBef>
              <a:spcAft>
                <a:spcPts val="0"/>
              </a:spcAft>
              <a:buClr>
                <a:srgbClr val="24135F"/>
              </a:buClr>
              <a:buSzPct val="100000"/>
              <a:buFont typeface="Proxima Nova"/>
              <a:buNone/>
              <a:defRPr sz="2800" b="0" i="0" u="none" strike="noStrike" cap="none">
                <a:solidFill>
                  <a:srgbClr val="24135F"/>
                </a:solidFill>
                <a:latin typeface="Proxima Nova"/>
                <a:ea typeface="Proxima Nova"/>
                <a:cs typeface="Proxima Nova"/>
                <a:sym typeface="Proxima Nova"/>
              </a:defRPr>
            </a:lvl9pPr>
          </a:lstStyle>
          <a:p>
            <a:pPr algn="l"/>
            <a:r>
              <a:rPr lang="en-US" dirty="0" smtClean="0"/>
              <a:t>Project Report Presentation: Food Industry</a:t>
            </a:r>
          </a:p>
          <a:p>
            <a:pPr algn="l"/>
            <a:endParaRPr lang="en-US" dirty="0" smtClean="0"/>
          </a:p>
          <a:p>
            <a:pPr algn="l">
              <a:spcBef>
                <a:spcPct val="20000"/>
              </a:spcBef>
            </a:pPr>
            <a:r>
              <a:rPr lang="en-US" sz="1100" dirty="0"/>
              <a:t>Project Number</a:t>
            </a:r>
            <a:r>
              <a:rPr lang="en-US" sz="1100" dirty="0" smtClean="0"/>
              <a:t>: MOS14-16</a:t>
            </a:r>
            <a:endParaRPr lang="en-US" sz="1100" dirty="0"/>
          </a:p>
          <a:p>
            <a:pPr algn="l">
              <a:buClr>
                <a:srgbClr val="FFFFFF"/>
              </a:buClr>
              <a:buSzPct val="90000"/>
            </a:pPr>
            <a:r>
              <a:rPr lang="en-US" altLang="en-US" sz="1100" dirty="0"/>
              <a:t>Project Name: </a:t>
            </a:r>
            <a:r>
              <a:rPr lang="en-US" altLang="en-US" sz="1100" b="1" dirty="0"/>
              <a:t>Line 4 Retail Throughput </a:t>
            </a:r>
            <a:r>
              <a:rPr lang="en-US" altLang="en-US" sz="1100" b="1" dirty="0" smtClean="0"/>
              <a:t>Improvement </a:t>
            </a:r>
            <a:endParaRPr lang="en-US" altLang="en-US" sz="1100" b="1" dirty="0"/>
          </a:p>
          <a:p>
            <a:pPr algn="l">
              <a:buClr>
                <a:srgbClr val="FFFFFF"/>
              </a:buClr>
              <a:buSzPct val="90000"/>
            </a:pPr>
            <a:r>
              <a:rPr lang="en-US" altLang="en-US" sz="1100" dirty="0"/>
              <a:t>Project Team Leaders: </a:t>
            </a:r>
            <a:r>
              <a:rPr lang="en-US" altLang="en-US" sz="1100" dirty="0" smtClean="0"/>
              <a:t>XXXX, XXXX</a:t>
            </a:r>
            <a:endParaRPr lang="en-US" altLang="en-US" sz="1100" dirty="0"/>
          </a:p>
          <a:p>
            <a:pPr algn="l">
              <a:buClr>
                <a:srgbClr val="FFFFFF"/>
              </a:buClr>
              <a:buSzPct val="90000"/>
            </a:pPr>
            <a:r>
              <a:rPr lang="en-US" altLang="en-US" sz="1100" dirty="0"/>
              <a:t>Project Champions: </a:t>
            </a:r>
            <a:r>
              <a:rPr lang="en-US" altLang="en-US" sz="1100" dirty="0" smtClean="0"/>
              <a:t>XXXX, XXXX</a:t>
            </a:r>
            <a:endParaRPr lang="en-US" altLang="en-US" sz="1100" dirty="0"/>
          </a:p>
        </p:txBody>
      </p:sp>
      <p:pic>
        <p:nvPicPr>
          <p:cNvPr id="2"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extLst>
      <p:ext uri="{BB962C8B-B14F-4D97-AF65-F5344CB8AC3E}">
        <p14:creationId xmlns:p14="http://schemas.microsoft.com/office/powerpoint/2010/main" val="2566659821"/>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4800" y="-19050"/>
            <a:ext cx="8520600" cy="572700"/>
          </a:xfrm>
        </p:spPr>
        <p:txBody>
          <a:bodyPr/>
          <a:lstStyle/>
          <a:p>
            <a:pPr eaLnBrk="1" hangingPunct="1"/>
            <a:r>
              <a:rPr lang="en-US" altLang="en-US" dirty="0" smtClean="0"/>
              <a:t>High Level Process Map (SIPOC)</a:t>
            </a:r>
          </a:p>
        </p:txBody>
      </p:sp>
      <p:graphicFrame>
        <p:nvGraphicFramePr>
          <p:cNvPr id="2" name="Table 1"/>
          <p:cNvGraphicFramePr>
            <a:graphicFrameLocks noGrp="1"/>
          </p:cNvGraphicFramePr>
          <p:nvPr>
            <p:extLst>
              <p:ext uri="{D42A27DB-BD31-4B8C-83A1-F6EECF244321}">
                <p14:modId xmlns:p14="http://schemas.microsoft.com/office/powerpoint/2010/main" val="3208869189"/>
              </p:ext>
            </p:extLst>
          </p:nvPr>
        </p:nvGraphicFramePr>
        <p:xfrm>
          <a:off x="533400" y="590550"/>
          <a:ext cx="8116886" cy="4182997"/>
        </p:xfrm>
        <a:graphic>
          <a:graphicData uri="http://schemas.openxmlformats.org/drawingml/2006/table">
            <a:tbl>
              <a:tblPr/>
              <a:tblGrid>
                <a:gridCol w="1424357"/>
                <a:gridCol w="1424357"/>
                <a:gridCol w="1424357"/>
                <a:gridCol w="1424357"/>
                <a:gridCol w="1424357"/>
                <a:gridCol w="995101"/>
              </a:tblGrid>
              <a:tr h="123082">
                <a:tc gridSpan="2">
                  <a:txBody>
                    <a:bodyPr/>
                    <a:lstStyle/>
                    <a:p>
                      <a:pPr algn="l" fontAlgn="b"/>
                      <a:r>
                        <a:rPr lang="en-US" sz="800" b="1" i="0" u="none" strike="noStrike" dirty="0">
                          <a:solidFill>
                            <a:srgbClr val="FFFFFF"/>
                          </a:solidFill>
                          <a:effectLst/>
                          <a:latin typeface="Arial" panose="020B0604020202020204" pitchFamily="34" charset="0"/>
                        </a:rPr>
                        <a:t>SIPOC - Line 4 Retail Improvement</a:t>
                      </a:r>
                    </a:p>
                  </a:txBody>
                  <a:tcPr marL="6184" marR="6184" marT="46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0080"/>
                    </a:solidFill>
                  </a:tcPr>
                </a:tc>
                <a:tc hMerge="1">
                  <a:txBody>
                    <a:bodyPr/>
                    <a:lstStyle/>
                    <a:p>
                      <a:endParaRPr lang="en-US"/>
                    </a:p>
                  </a:txBody>
                  <a:tcPr/>
                </a:tc>
                <a:tc>
                  <a:txBody>
                    <a:bodyPr/>
                    <a:lstStyle/>
                    <a:p>
                      <a:pPr algn="ctr" fontAlgn="b"/>
                      <a:r>
                        <a:rPr lang="en-US" sz="700" b="1" i="0" u="none" strike="noStrike">
                          <a:solidFill>
                            <a:srgbClr val="FFFFFF"/>
                          </a:solidFill>
                          <a:effectLst/>
                          <a:latin typeface="Arial" panose="020B0604020202020204" pitchFamily="34" charset="0"/>
                        </a:rPr>
                        <a:t> </a:t>
                      </a:r>
                    </a:p>
                  </a:txBody>
                  <a:tcPr marL="6184" marR="6184" marT="4638"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6184" marR="6184" marT="4638" marB="0" anchor="b">
                    <a:lnL>
                      <a:noFill/>
                    </a:lnL>
                    <a:lnR>
                      <a:noFill/>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ctr" fontAlgn="b"/>
                      <a:r>
                        <a:rPr lang="en-US" sz="700" b="1" i="0" u="none" strike="noStrike">
                          <a:solidFill>
                            <a:srgbClr val="FFFFFF"/>
                          </a:solidFill>
                          <a:effectLst/>
                          <a:latin typeface="Arial" panose="020B0604020202020204" pitchFamily="34" charset="0"/>
                        </a:rPr>
                        <a:t> </a:t>
                      </a:r>
                    </a:p>
                  </a:txBody>
                  <a:tcPr marL="6184" marR="6184" marT="46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0080"/>
                    </a:solidFill>
                  </a:tcPr>
                </a:tc>
                <a:tc>
                  <a:txBody>
                    <a:bodyPr/>
                    <a:lstStyle/>
                    <a:p>
                      <a:pPr algn="ctr" fontAlgn="b"/>
                      <a:r>
                        <a:rPr lang="en-US" sz="700" b="1" i="0" u="none" strike="noStrike">
                          <a:solidFill>
                            <a:srgbClr val="FFFFFF"/>
                          </a:solidFill>
                          <a:effectLst/>
                          <a:latin typeface="Arial" panose="020B0604020202020204" pitchFamily="34" charset="0"/>
                        </a:rPr>
                        <a:t> </a:t>
                      </a:r>
                    </a:p>
                  </a:txBody>
                  <a:tcPr marL="6184" marR="6184" marT="46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0080"/>
                    </a:solidFill>
                  </a:tcPr>
                </a:tc>
              </a:tr>
              <a:tr h="107013">
                <a:tc>
                  <a:txBody>
                    <a:bodyPr/>
                    <a:lstStyle/>
                    <a:p>
                      <a:pPr algn="ctr" fontAlgn="b"/>
                      <a:r>
                        <a:rPr lang="en-US" sz="700" b="0" i="0" u="none" strike="noStrike">
                          <a:effectLst/>
                          <a:latin typeface="Arial" panose="020B0604020202020204" pitchFamily="34" charset="0"/>
                        </a:rPr>
                        <a:t> </a:t>
                      </a:r>
                    </a:p>
                  </a:txBody>
                  <a:tcPr marL="6184" marR="6184" marT="463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a:t>
                      </a:r>
                    </a:p>
                  </a:txBody>
                  <a:tcPr marL="6184" marR="6184" marT="463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effectLst/>
                          <a:latin typeface="Arial" panose="020B0604020202020204" pitchFamily="34" charset="0"/>
                        </a:rPr>
                        <a:t> </a:t>
                      </a:r>
                    </a:p>
                  </a:txBody>
                  <a:tcPr marL="6184" marR="6184" marT="463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a:t>
                      </a:r>
                    </a:p>
                  </a:txBody>
                  <a:tcPr marL="6184" marR="6184" marT="463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effectLst/>
                          <a:latin typeface="Arial" panose="020B0604020202020204" pitchFamily="34" charset="0"/>
                        </a:rPr>
                        <a:t> </a:t>
                      </a:r>
                    </a:p>
                  </a:txBody>
                  <a:tcPr marL="6184" marR="6184" marT="463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 </a:t>
                      </a:r>
                    </a:p>
                  </a:txBody>
                  <a:tcPr marL="6184" marR="6184" marT="463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r>
              <a:tr h="478310">
                <a:tc>
                  <a:txBody>
                    <a:bodyPr/>
                    <a:lstStyle/>
                    <a:p>
                      <a:pPr algn="ctr" fontAlgn="ctr"/>
                      <a:r>
                        <a:rPr lang="en-US" sz="700" b="1" i="0" u="none" strike="noStrike">
                          <a:effectLst/>
                          <a:latin typeface="Arial" panose="020B0604020202020204" pitchFamily="34" charset="0"/>
                        </a:rPr>
                        <a:t>SUPPLIER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700" b="1" i="0" u="none" strike="noStrike" dirty="0">
                          <a:effectLst/>
                          <a:latin typeface="Arial" panose="020B0604020202020204" pitchFamily="34" charset="0"/>
                        </a:rPr>
                        <a:t>INPUT</a:t>
                      </a:r>
                      <a:br>
                        <a:rPr lang="en-US" sz="700" b="1" i="0" u="none" strike="noStrike" dirty="0">
                          <a:effectLst/>
                          <a:latin typeface="Arial" panose="020B0604020202020204" pitchFamily="34" charset="0"/>
                        </a:rPr>
                      </a:br>
                      <a:r>
                        <a:rPr lang="en-US" sz="700" b="1" i="0" u="none" strike="noStrike" dirty="0">
                          <a:effectLst/>
                          <a:latin typeface="Arial" panose="020B0604020202020204" pitchFamily="34" charset="0"/>
                        </a:rPr>
                        <a:t>(use nouns)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700" b="1" i="0" u="none" strike="noStrike">
                          <a:effectLst/>
                          <a:latin typeface="Arial" panose="020B0604020202020204" pitchFamily="34" charset="0"/>
                        </a:rPr>
                        <a:t>PROCESS</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(use verbs)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700" b="1" i="0" u="none" strike="noStrike">
                          <a:effectLst/>
                          <a:latin typeface="Arial" panose="020B0604020202020204" pitchFamily="34" charset="0"/>
                        </a:rPr>
                        <a:t>OUTPUT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(use nouns)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700" b="1" i="0" u="none" strike="noStrike">
                          <a:effectLst/>
                          <a:latin typeface="Arial" panose="020B0604020202020204" pitchFamily="34" charset="0"/>
                        </a:rPr>
                        <a:t>CUSTOMER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700" b="1" i="0" u="none" strike="noStrike">
                          <a:effectLst/>
                          <a:latin typeface="Arial" panose="020B0604020202020204" pitchFamily="34" charset="0"/>
                        </a:rPr>
                        <a:t>CTQ</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478310">
                <a:tc>
                  <a:txBody>
                    <a:bodyPr/>
                    <a:lstStyle/>
                    <a:p>
                      <a:pPr algn="ctr" fontAlgn="ctr"/>
                      <a:r>
                        <a:rPr lang="en-US" sz="700" b="0" i="0" u="none" strike="noStrike">
                          <a:effectLst/>
                          <a:latin typeface="Arial" panose="020B0604020202020204" pitchFamily="34" charset="0"/>
                        </a:rPr>
                        <a:t>Raw Receiving</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Potatoes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Process Potatoes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Processed Potatoes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Freezer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40% &lt;2's and 0% &gt;4's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310">
                <a:tc>
                  <a:txBody>
                    <a:bodyPr/>
                    <a:lstStyle/>
                    <a:p>
                      <a:pPr algn="ctr" fontAlgn="ctr"/>
                      <a:r>
                        <a:rPr lang="en-US" sz="700" b="0" i="0" u="none" strike="noStrike">
                          <a:effectLst/>
                          <a:latin typeface="Arial" panose="020B0604020202020204" pitchFamily="34" charset="0"/>
                        </a:rPr>
                        <a:t>Freezer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Fried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Freeze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Frozen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Distribution Deck</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Arial" panose="020B0604020202020204" pitchFamily="34" charset="0"/>
                        </a:rPr>
                        <a:t>In grade </a:t>
                      </a:r>
                      <a:r>
                        <a:rPr lang="en-US" sz="700" b="0" i="0" u="none" strike="noStrike" dirty="0" smtClean="0">
                          <a:solidFill>
                            <a:schemeClr val="tx1"/>
                          </a:solidFill>
                          <a:effectLst/>
                          <a:latin typeface="Arial" panose="020B0604020202020204" pitchFamily="34" charset="0"/>
                        </a:rPr>
                        <a:t>temperature 12 – 18 degrees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310">
                <a:tc>
                  <a:txBody>
                    <a:bodyPr/>
                    <a:lstStyle/>
                    <a:p>
                      <a:pPr algn="ctr" fontAlgn="ctr"/>
                      <a:r>
                        <a:rPr lang="en-US" sz="700" b="0" i="0" u="none" strike="noStrike">
                          <a:effectLst/>
                          <a:latin typeface="Arial" panose="020B0604020202020204" pitchFamily="34" charset="0"/>
                        </a:rPr>
                        <a:t>Distribution Deck</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Frozen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Grade/Distribute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Graded and Distributed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Ishida Scales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40% &lt;2's and 0% &gt;4's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310">
                <a:tc>
                  <a:txBody>
                    <a:bodyPr/>
                    <a:lstStyle/>
                    <a:p>
                      <a:pPr algn="ctr" fontAlgn="ctr"/>
                      <a:r>
                        <a:rPr lang="en-US" sz="700" b="0" i="0" u="none" strike="noStrike">
                          <a:effectLst/>
                          <a:latin typeface="Arial" panose="020B0604020202020204" pitchFamily="34" charset="0"/>
                        </a:rPr>
                        <a:t>Ishida Scales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Graded and Distributed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Weigh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Portioned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Hayssen Bagger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0 underweights and max 10 g. overweight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310">
                <a:tc>
                  <a:txBody>
                    <a:bodyPr/>
                    <a:lstStyle/>
                    <a:p>
                      <a:pPr algn="ctr" fontAlgn="ctr"/>
                      <a:r>
                        <a:rPr lang="en-US" sz="700" b="0" i="0" u="none" strike="noStrike">
                          <a:effectLst/>
                          <a:latin typeface="Arial" panose="020B0604020202020204" pitchFamily="34" charset="0"/>
                        </a:rPr>
                        <a:t>Hayssen Bagger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Portioned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Bag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Bagged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Infeed to CPS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0 bad bag seals and 45bpm average (53bpm setting with 85% efficiency)</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951">
                <a:tc>
                  <a:txBody>
                    <a:bodyPr/>
                    <a:lstStyle/>
                    <a:p>
                      <a:pPr algn="ctr" fontAlgn="ctr"/>
                      <a:r>
                        <a:rPr lang="en-US" sz="700" b="0" i="0" u="none" strike="noStrike">
                          <a:effectLst/>
                          <a:latin typeface="Arial" panose="020B0604020202020204" pitchFamily="34" charset="0"/>
                        </a:rPr>
                        <a:t>Infeed to CPS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Bagged Product</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Synchronize bags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Synchronized bags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CPS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0 weight / leak kickoffs, 0 unnecessary X-ray / MD kickoffs.    Perfectly synched bags. </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310">
                <a:tc>
                  <a:txBody>
                    <a:bodyPr/>
                    <a:lstStyle/>
                    <a:p>
                      <a:pPr algn="ctr" fontAlgn="ctr"/>
                      <a:r>
                        <a:rPr lang="en-US" sz="700" b="0" i="0" u="none" strike="noStrike" dirty="0">
                          <a:effectLst/>
                          <a:latin typeface="Arial" panose="020B0604020202020204" pitchFamily="34" charset="0"/>
                        </a:rPr>
                        <a:t>CPS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Synchronized bags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Case bags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Cases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Palletizer</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0 CPS faults causing stoppage. 450 cases / </a:t>
                      </a:r>
                      <a:r>
                        <a:rPr lang="en-US" sz="700" b="0" i="0" u="none" strike="noStrike" dirty="0" err="1">
                          <a:effectLst/>
                          <a:latin typeface="Arial" panose="020B0604020202020204" pitchFamily="34" charset="0"/>
                        </a:rPr>
                        <a:t>hr</a:t>
                      </a:r>
                      <a:r>
                        <a:rPr lang="en-US" sz="700" b="0" i="0" u="none" strike="noStrike" dirty="0">
                          <a:effectLst/>
                          <a:latin typeface="Arial" panose="020B0604020202020204" pitchFamily="34" charset="0"/>
                        </a:rPr>
                        <a:t> from each CPS.</a:t>
                      </a:r>
                    </a:p>
                  </a:txBody>
                  <a:tcPr marL="6184" marR="6184" marT="4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772201"/>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p:cNvSpPr>
            <a:spLocks noGrp="1" noChangeArrowheads="1"/>
          </p:cNvSpPr>
          <p:nvPr>
            <p:ph type="title"/>
          </p:nvPr>
        </p:nvSpPr>
        <p:spPr/>
        <p:txBody>
          <a:bodyPr/>
          <a:lstStyle/>
          <a:p>
            <a:pPr eaLnBrk="1" hangingPunct="1"/>
            <a:r>
              <a:rPr lang="en-US" altLang="en-US" smtClean="0"/>
              <a:t>Six Sigma Roadmap</a:t>
            </a:r>
          </a:p>
        </p:txBody>
      </p:sp>
      <p:grpSp>
        <p:nvGrpSpPr>
          <p:cNvPr id="11" name="Group 12"/>
          <p:cNvGrpSpPr>
            <a:grpSpLocks/>
          </p:cNvGrpSpPr>
          <p:nvPr/>
        </p:nvGrpSpPr>
        <p:grpSpPr bwMode="auto">
          <a:xfrm>
            <a:off x="1066800" y="1276350"/>
            <a:ext cx="7079916" cy="3152775"/>
            <a:chOff x="576" y="576"/>
            <a:chExt cx="4608" cy="2736"/>
          </a:xfrm>
        </p:grpSpPr>
        <p:sp>
          <p:nvSpPr>
            <p:cNvPr id="12" name="AutoShape 3"/>
            <p:cNvSpPr>
              <a:spLocks noChangeArrowheads="1"/>
            </p:cNvSpPr>
            <p:nvPr/>
          </p:nvSpPr>
          <p:spPr bwMode="gray">
            <a:xfrm>
              <a:off x="576" y="1152"/>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bg1"/>
                  </a:solidFill>
                  <a:latin typeface="Proxima Nova" panose="02000506030000020004" pitchFamily="50" charset="0"/>
                </a:rPr>
                <a:t>Measure</a:t>
              </a:r>
            </a:p>
          </p:txBody>
        </p:sp>
        <p:sp>
          <p:nvSpPr>
            <p:cNvPr id="13" name="AutoShape 8"/>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Analyze</a:t>
              </a:r>
            </a:p>
          </p:txBody>
        </p:sp>
        <p:sp>
          <p:nvSpPr>
            <p:cNvPr id="14" name="AutoShape 9"/>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Improve</a:t>
              </a:r>
            </a:p>
          </p:txBody>
        </p:sp>
        <p:sp>
          <p:nvSpPr>
            <p:cNvPr id="15" name="AutoShape 10"/>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Control</a:t>
              </a:r>
            </a:p>
          </p:txBody>
        </p:sp>
        <p:sp>
          <p:nvSpPr>
            <p:cNvPr id="16" name="AutoShape 11"/>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Define</a:t>
              </a:r>
            </a:p>
          </p:txBody>
        </p:sp>
      </p:grpSp>
    </p:spTree>
    <p:extLst>
      <p:ext uri="{BB962C8B-B14F-4D97-AF65-F5344CB8AC3E}">
        <p14:creationId xmlns:p14="http://schemas.microsoft.com/office/powerpoint/2010/main" val="160186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6"/>
          <p:cNvSpPr>
            <a:spLocks noGrp="1" noChangeArrowheads="1"/>
          </p:cNvSpPr>
          <p:nvPr>
            <p:ph type="title"/>
          </p:nvPr>
        </p:nvSpPr>
        <p:spPr/>
        <p:txBody>
          <a:bodyPr/>
          <a:lstStyle/>
          <a:p>
            <a:pPr eaLnBrk="1" hangingPunct="1"/>
            <a:r>
              <a:rPr lang="en-US" altLang="en-US" smtClean="0"/>
              <a:t>Project Y (or Ys) in Y=f(x)</a:t>
            </a:r>
          </a:p>
        </p:txBody>
      </p:sp>
      <p:sp>
        <p:nvSpPr>
          <p:cNvPr id="15366" name="Rectangle 7"/>
          <p:cNvSpPr>
            <a:spLocks noGrp="1" noChangeArrowheads="1"/>
          </p:cNvSpPr>
          <p:nvPr>
            <p:ph type="body" idx="1"/>
          </p:nvPr>
        </p:nvSpPr>
        <p:spPr/>
        <p:txBody>
          <a:bodyPr/>
          <a:lstStyle/>
          <a:p>
            <a:pPr marL="0" indent="0" algn="ctr" eaLnBrk="1" hangingPunct="1"/>
            <a:endParaRPr lang="en-US" altLang="en-US" sz="3200" dirty="0" smtClean="0"/>
          </a:p>
          <a:p>
            <a:pPr marL="0" indent="0" algn="ctr" eaLnBrk="1" hangingPunct="1"/>
            <a:r>
              <a:rPr lang="en-US" altLang="en-US" sz="3200" dirty="0" smtClean="0"/>
              <a:t>Line 4 Retail Throughput</a:t>
            </a:r>
          </a:p>
          <a:p>
            <a:pPr marL="0" indent="0" algn="ctr" eaLnBrk="1" hangingPunct="1"/>
            <a:endParaRPr lang="en-US" altLang="en-US" sz="3200" dirty="0" smtClean="0"/>
          </a:p>
          <a:p>
            <a:pPr marL="0" indent="0" algn="ctr" eaLnBrk="1" hangingPunct="1"/>
            <a:r>
              <a:rPr lang="en-US" altLang="en-US" sz="3200" b="1" dirty="0" smtClean="0"/>
              <a:t>Y = Finished pounds / hour</a:t>
            </a:r>
          </a:p>
          <a:p>
            <a:pPr marL="0" indent="0" algn="ctr" eaLnBrk="1" hangingPunct="1"/>
            <a:endParaRPr lang="en-US" altLang="en-US" sz="3200" dirty="0" smtClean="0"/>
          </a:p>
        </p:txBody>
      </p:sp>
      <p:sp>
        <p:nvSpPr>
          <p:cNvPr id="15363"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a:defRPr sz="2400">
                <a:solidFill>
                  <a:schemeClr val="folHlink"/>
                </a:solidFill>
                <a:latin typeface="Arial" pitchFamily="34" charset="0"/>
                <a:cs typeface="Arial" pitchFamily="34" charset="0"/>
              </a:defRPr>
            </a:lvl1pPr>
            <a:lvl2pPr marL="742950" indent="-285750" defTabSz="820738">
              <a:defRPr sz="2400">
                <a:solidFill>
                  <a:schemeClr val="folHlink"/>
                </a:solidFill>
                <a:latin typeface="Arial" pitchFamily="34" charset="0"/>
                <a:cs typeface="Arial" pitchFamily="34" charset="0"/>
              </a:defRPr>
            </a:lvl2pPr>
            <a:lvl3pPr marL="1143000" indent="-228600" defTabSz="820738">
              <a:defRPr sz="2200">
                <a:solidFill>
                  <a:schemeClr val="folHlink"/>
                </a:solidFill>
                <a:latin typeface="Arial" pitchFamily="34" charset="0"/>
                <a:cs typeface="Arial" pitchFamily="34" charset="0"/>
              </a:defRPr>
            </a:lvl3pPr>
            <a:lvl4pPr marL="1600200" indent="-228600" defTabSz="820738">
              <a:defRPr sz="2000">
                <a:solidFill>
                  <a:schemeClr val="folHlink"/>
                </a:solidFill>
                <a:latin typeface="Arial" pitchFamily="34" charset="0"/>
                <a:cs typeface="Arial" pitchFamily="34" charset="0"/>
              </a:defRPr>
            </a:lvl4pPr>
            <a:lvl5pPr marL="2057400" indent="-228600" defTabSz="820738">
              <a:defRPr sz="2200">
                <a:solidFill>
                  <a:schemeClr val="tx1"/>
                </a:solidFill>
                <a:latin typeface="Arial" pitchFamily="34" charset="0"/>
                <a:cs typeface="Arial" pitchFamily="34" charset="0"/>
              </a:defRPr>
            </a:lvl5pPr>
            <a:lvl6pPr marL="2514600" indent="-228600" defTabSz="820738" eaLnBrk="0" hangingPunct="0">
              <a:defRPr sz="2200">
                <a:solidFill>
                  <a:schemeClr val="tx1"/>
                </a:solidFill>
                <a:latin typeface="Arial" pitchFamily="34" charset="0"/>
                <a:cs typeface="Arial" pitchFamily="34" charset="0"/>
              </a:defRPr>
            </a:lvl6pPr>
            <a:lvl7pPr marL="2971800" indent="-228600" defTabSz="820738" eaLnBrk="0" hangingPunct="0">
              <a:defRPr sz="2200">
                <a:solidFill>
                  <a:schemeClr val="tx1"/>
                </a:solidFill>
                <a:latin typeface="Arial" pitchFamily="34" charset="0"/>
                <a:cs typeface="Arial" pitchFamily="34" charset="0"/>
              </a:defRPr>
            </a:lvl7pPr>
            <a:lvl8pPr marL="3429000" indent="-228600" defTabSz="820738" eaLnBrk="0" hangingPunct="0">
              <a:defRPr sz="2200">
                <a:solidFill>
                  <a:schemeClr val="tx1"/>
                </a:solidFill>
                <a:latin typeface="Arial" pitchFamily="34" charset="0"/>
                <a:cs typeface="Arial" pitchFamily="34" charset="0"/>
              </a:defRPr>
            </a:lvl8pPr>
            <a:lvl9pPr marL="3886200" indent="-228600" defTabSz="820738" eaLnBrk="0" hangingPunct="0">
              <a:defRPr sz="2200">
                <a:solidFill>
                  <a:schemeClr val="tx1"/>
                </a:solidFill>
                <a:latin typeface="Arial" pitchFamily="34" charset="0"/>
                <a:cs typeface="Arial" pitchFamily="34" charset="0"/>
              </a:defRPr>
            </a:lvl9pPr>
          </a:lstStyle>
          <a:p>
            <a:endParaRPr lang="en-US" altLang="en-US" sz="1300" i="1">
              <a:solidFill>
                <a:srgbClr val="CC3300"/>
              </a:solidFill>
              <a:latin typeface="Times New Roman" pitchFamily="18" charset="0"/>
            </a:endParaRPr>
          </a:p>
          <a:p>
            <a:endParaRPr lang="en-US" altLang="en-US" sz="1300">
              <a:solidFill>
                <a:srgbClr val="CC3300"/>
              </a:solidFill>
              <a:latin typeface="Times New Roman" pitchFamily="18" charset="0"/>
            </a:endParaRPr>
          </a:p>
        </p:txBody>
      </p:sp>
      <p:sp>
        <p:nvSpPr>
          <p:cNvPr id="15364"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471488" eaLnBrk="1" hangingPunct="1">
              <a:buClr>
                <a:srgbClr val="FFFFFF"/>
              </a:buClr>
              <a:buSzPct val="90000"/>
              <a:buFont typeface="Monotype Sorts"/>
              <a:buNone/>
            </a:pPr>
            <a:endParaRPr lang="en-US" altLang="en-US" sz="2400">
              <a:solidFill>
                <a:srgbClr val="003366"/>
              </a:solidFill>
            </a:endParaRPr>
          </a:p>
        </p:txBody>
      </p:sp>
    </p:spTree>
    <p:extLst>
      <p:ext uri="{BB962C8B-B14F-4D97-AF65-F5344CB8AC3E}">
        <p14:creationId xmlns:p14="http://schemas.microsoft.com/office/powerpoint/2010/main" val="3754936902"/>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94800" y="-19050"/>
            <a:ext cx="8520600" cy="572700"/>
          </a:xfrm>
        </p:spPr>
        <p:txBody>
          <a:bodyPr/>
          <a:lstStyle/>
          <a:p>
            <a:pPr defTabSz="1019175" eaLnBrk="1" hangingPunct="1"/>
            <a:r>
              <a:rPr lang="en-US" altLang="en-US" dirty="0" smtClean="0"/>
              <a:t>Detailed Process Map</a:t>
            </a:r>
          </a:p>
        </p:txBody>
      </p:sp>
      <p:sp>
        <p:nvSpPr>
          <p:cNvPr id="16388"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eaLnBrk="1" hangingPunct="1">
              <a:spcBef>
                <a:spcPct val="20000"/>
              </a:spcBef>
              <a:buFont typeface="Wingdings" pitchFamily="2" charset="2"/>
              <a:buNone/>
            </a:pPr>
            <a:endParaRPr lang="en-US" altLang="en-US" sz="500">
              <a:solidFill>
                <a:schemeClr val="folHlink"/>
              </a:solidFill>
            </a:endParaRPr>
          </a:p>
        </p:txBody>
      </p:sp>
      <p:sp>
        <p:nvSpPr>
          <p:cNvPr id="16389" name="Rectangle 7"/>
          <p:cNvSpPr>
            <a:spLocks noChangeArrowheads="1"/>
          </p:cNvSpPr>
          <p:nvPr/>
        </p:nvSpPr>
        <p:spPr bwMode="auto">
          <a:xfrm>
            <a:off x="869950" y="250925"/>
            <a:ext cx="184731" cy="307777"/>
          </a:xfrm>
          <a:prstGeom prst="rect">
            <a:avLst/>
          </a:prstGeom>
          <a:noFill/>
          <a:ln>
            <a:noFill/>
          </a:ln>
          <a:effectLst/>
          <a:extLst>
            <a:ext uri="{909E8E84-426E-40DD-AFC4-6F175D3DCCD1}">
              <a14:hiddenFill xmlns:a14="http://schemas.microsoft.com/office/drawing/2010/main">
                <a:gradFill rotWithShape="0">
                  <a:gsLst>
                    <a:gs pos="0">
                      <a:schemeClr val="tx2"/>
                    </a:gs>
                    <a:gs pos="100000">
                      <a:schemeClr val="accent1"/>
                    </a:gs>
                  </a:gsLst>
                  <a:lin ang="2700000" scaled="1"/>
                </a:gra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926" y="590550"/>
            <a:ext cx="8844674" cy="447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5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0"/>
          <p:cNvSpPr>
            <a:spLocks noGrp="1" noChangeArrowheads="1"/>
          </p:cNvSpPr>
          <p:nvPr>
            <p:ph type="title"/>
          </p:nvPr>
        </p:nvSpPr>
        <p:spPr/>
        <p:txBody>
          <a:bodyPr/>
          <a:lstStyle/>
          <a:p>
            <a:pPr eaLnBrk="1" hangingPunct="1"/>
            <a:r>
              <a:rPr lang="en-US" altLang="en-US" smtClean="0"/>
              <a:t>Plan for Data Collection</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265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422441"/>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Most common retail run – ABC Retailer</a:t>
            </a:r>
          </a:p>
        </p:txBody>
      </p:sp>
      <p:sp>
        <p:nvSpPr>
          <p:cNvPr id="2" name="Text Placeholder 1"/>
          <p:cNvSpPr>
            <a:spLocks noGrp="1"/>
          </p:cNvSpPr>
          <p:nvPr>
            <p:ph type="body" idx="1"/>
          </p:nvPr>
        </p:nvSpPr>
        <p:spPr>
          <a:xfrm>
            <a:off x="311700" y="1152475"/>
            <a:ext cx="2964900" cy="3416400"/>
          </a:xfrm>
        </p:spPr>
        <p:txBody>
          <a:bodyPr/>
          <a:lstStyle/>
          <a:p>
            <a:r>
              <a:rPr lang="en-US" altLang="en-US" dirty="0"/>
              <a:t>To simplify our data collection efforts, we decided to focus on </a:t>
            </a:r>
            <a:r>
              <a:rPr lang="en-US" altLang="en-US" b="1" dirty="0" smtClean="0"/>
              <a:t>ABC Retailer </a:t>
            </a:r>
            <a:r>
              <a:rPr lang="en-US" altLang="en-US" dirty="0" smtClean="0"/>
              <a:t>for </a:t>
            </a:r>
            <a:r>
              <a:rPr lang="en-US" altLang="en-US" dirty="0"/>
              <a:t>the remainder of the project since this is the retail product with the most budgeted production volume. </a:t>
            </a:r>
          </a:p>
          <a:p>
            <a:endParaRPr lang="en-US" dirty="0"/>
          </a:p>
        </p:txBody>
      </p:sp>
      <p:grpSp>
        <p:nvGrpSpPr>
          <p:cNvPr id="18437" name="Group 6"/>
          <p:cNvGrpSpPr>
            <a:grpSpLocks/>
          </p:cNvGrpSpPr>
          <p:nvPr/>
        </p:nvGrpSpPr>
        <p:grpSpPr bwMode="auto">
          <a:xfrm>
            <a:off x="3430518" y="1235099"/>
            <a:ext cx="5503784" cy="2751535"/>
            <a:chOff x="3430517" y="1551988"/>
            <a:chExt cx="5503784" cy="3669189"/>
          </a:xfrm>
        </p:grpSpPr>
        <p:pic>
          <p:nvPicPr>
            <p:cNvPr id="184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17" y="1551988"/>
              <a:ext cx="5503784" cy="36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Oval 5"/>
            <p:cNvSpPr>
              <a:spLocks noChangeArrowheads="1"/>
            </p:cNvSpPr>
            <p:nvPr/>
          </p:nvSpPr>
          <p:spPr bwMode="auto">
            <a:xfrm rot="2760000">
              <a:off x="5164226" y="2571810"/>
              <a:ext cx="435874" cy="301696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grpSp>
      <p:sp>
        <p:nvSpPr>
          <p:cNvPr id="3" name="Rectangle 2"/>
          <p:cNvSpPr/>
          <p:nvPr/>
        </p:nvSpPr>
        <p:spPr>
          <a:xfrm>
            <a:off x="4925110" y="2610866"/>
            <a:ext cx="2514600" cy="9514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73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Current Average Throughput / Hour</a:t>
            </a:r>
          </a:p>
        </p:txBody>
      </p:sp>
      <p:sp>
        <p:nvSpPr>
          <p:cNvPr id="2" name="Text Placeholder 1"/>
          <p:cNvSpPr>
            <a:spLocks noGrp="1"/>
          </p:cNvSpPr>
          <p:nvPr>
            <p:ph type="body" idx="1"/>
          </p:nvPr>
        </p:nvSpPr>
        <p:spPr/>
        <p:txBody>
          <a:bodyPr/>
          <a:lstStyle/>
          <a:p>
            <a:r>
              <a:rPr lang="en-US" altLang="en-US" dirty="0"/>
              <a:t>Current average Throughput / Hour = </a:t>
            </a:r>
            <a:r>
              <a:rPr lang="en-US" altLang="en-US" b="1" dirty="0"/>
              <a:t>22,834 </a:t>
            </a:r>
            <a:r>
              <a:rPr lang="en-US" altLang="en-US" b="1" dirty="0" err="1"/>
              <a:t>Lbs</a:t>
            </a:r>
            <a:r>
              <a:rPr lang="en-US" altLang="en-US" b="1" dirty="0"/>
              <a:t>/</a:t>
            </a:r>
            <a:r>
              <a:rPr lang="en-US" altLang="en-US" b="1" dirty="0" err="1"/>
              <a:t>Hr</a:t>
            </a:r>
            <a:endParaRPr lang="en-US" altLang="en-US" b="1" dirty="0"/>
          </a:p>
          <a:p>
            <a:endParaRPr lang="en-US" dirty="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4" y="1752600"/>
            <a:ext cx="91265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80732" y="1809750"/>
            <a:ext cx="113426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12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mtClean="0"/>
              <a:t>Validate Measurement System - MSA</a:t>
            </a:r>
          </a:p>
        </p:txBody>
      </p:sp>
      <p:sp>
        <p:nvSpPr>
          <p:cNvPr id="2" name="Text Placeholder 1"/>
          <p:cNvSpPr>
            <a:spLocks noGrp="1"/>
          </p:cNvSpPr>
          <p:nvPr>
            <p:ph type="body" idx="1"/>
          </p:nvPr>
        </p:nvSpPr>
        <p:spPr/>
        <p:txBody>
          <a:bodyPr/>
          <a:lstStyle/>
          <a:p>
            <a:r>
              <a:rPr lang="en-US" altLang="en-US" sz="1050" dirty="0"/>
              <a:t>An MSA was performed to answer the question, “Are we measuring bag weights accurately?”</a:t>
            </a:r>
          </a:p>
          <a:p>
            <a:endParaRPr lang="en-US" altLang="en-US" sz="1050" dirty="0"/>
          </a:p>
          <a:p>
            <a:r>
              <a:rPr lang="en-US" altLang="en-US" sz="1050" dirty="0"/>
              <a:t>MSA was performed using 10 samples of random weight, 3 operators, 2 different times. Bags were ran across the bag check weigh scale on the line and compared to hand weights on a separate scale.</a:t>
            </a:r>
          </a:p>
          <a:p>
            <a:endParaRPr lang="en-US" sz="1050" dirty="0"/>
          </a:p>
        </p:txBody>
      </p:sp>
      <p:sp>
        <p:nvSpPr>
          <p:cNvPr id="20484" name="TextBox 4"/>
          <p:cNvSpPr txBox="1">
            <a:spLocks noChangeArrowheads="1"/>
          </p:cNvSpPr>
          <p:nvPr/>
        </p:nvSpPr>
        <p:spPr bwMode="auto">
          <a:xfrm>
            <a:off x="4343400" y="2370535"/>
            <a:ext cx="411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altLang="en-US" sz="1400" b="1" dirty="0">
                <a:solidFill>
                  <a:srgbClr val="00B050"/>
                </a:solidFill>
                <a:latin typeface="Proxima Nova" pitchFamily="50" charset="0"/>
              </a:rPr>
              <a:t>PASS</a:t>
            </a:r>
          </a:p>
          <a:p>
            <a:endParaRPr lang="en-US" altLang="en-US" sz="1400" dirty="0">
              <a:latin typeface="Proxima Nova" pitchFamily="50" charset="0"/>
            </a:endParaRPr>
          </a:p>
          <a:p>
            <a:r>
              <a:rPr lang="en-US" altLang="en-US" sz="1400" dirty="0">
                <a:solidFill>
                  <a:srgbClr val="24135F"/>
                </a:solidFill>
                <a:latin typeface="Proxima Nova" pitchFamily="50" charset="0"/>
              </a:rPr>
              <a:t>% Contribution less than 1</a:t>
            </a:r>
          </a:p>
          <a:p>
            <a:r>
              <a:rPr lang="en-US" altLang="en-US" sz="1400" dirty="0">
                <a:solidFill>
                  <a:srgbClr val="24135F"/>
                </a:solidFill>
                <a:latin typeface="Proxima Nova" pitchFamily="50" charset="0"/>
              </a:rPr>
              <a:t>% Study Variation less than 10</a:t>
            </a:r>
          </a:p>
          <a:p>
            <a:r>
              <a:rPr lang="en-US" altLang="en-US" sz="1400" dirty="0">
                <a:solidFill>
                  <a:srgbClr val="24135F"/>
                </a:solidFill>
                <a:latin typeface="Proxima Nova" pitchFamily="50" charset="0"/>
              </a:rPr>
              <a:t>Distinct Categories greater than 10</a:t>
            </a:r>
          </a:p>
          <a:p>
            <a:endParaRPr lang="en-US" altLang="en-US" sz="1400" dirty="0">
              <a:solidFill>
                <a:srgbClr val="24135F"/>
              </a:solidFill>
              <a:latin typeface="Proxima Nova" pitchFamily="50" charset="0"/>
            </a:endParaRPr>
          </a:p>
          <a:p>
            <a:endParaRPr lang="en-US" altLang="en-US" sz="1400" dirty="0">
              <a:solidFill>
                <a:srgbClr val="24135F"/>
              </a:solidFill>
              <a:latin typeface="Proxima Nova" pitchFamily="50" charset="0"/>
            </a:endParaRPr>
          </a:p>
          <a:p>
            <a:r>
              <a:rPr lang="en-US" altLang="en-US" sz="1400" dirty="0">
                <a:solidFill>
                  <a:srgbClr val="24135F"/>
                </a:solidFill>
                <a:latin typeface="Proxima Nova" pitchFamily="50" charset="0"/>
              </a:rPr>
              <a:t>Completed Feb 2016</a:t>
            </a:r>
          </a:p>
        </p:txBody>
      </p:sp>
      <p:pic>
        <p:nvPicPr>
          <p:cNvPr id="204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63" y="2038350"/>
            <a:ext cx="4057650" cy="276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Oval 1"/>
          <p:cNvSpPr>
            <a:spLocks noChangeArrowheads="1"/>
          </p:cNvSpPr>
          <p:nvPr/>
        </p:nvSpPr>
        <p:spPr bwMode="auto">
          <a:xfrm>
            <a:off x="3429000" y="3565923"/>
            <a:ext cx="503238"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
        <p:nvSpPr>
          <p:cNvPr id="20488" name="Oval 7"/>
          <p:cNvSpPr>
            <a:spLocks noChangeArrowheads="1"/>
          </p:cNvSpPr>
          <p:nvPr/>
        </p:nvSpPr>
        <p:spPr bwMode="auto">
          <a:xfrm>
            <a:off x="2257425" y="4423173"/>
            <a:ext cx="503238"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
        <p:nvSpPr>
          <p:cNvPr id="20489" name="Oval 1"/>
          <p:cNvSpPr>
            <a:spLocks noChangeArrowheads="1"/>
          </p:cNvSpPr>
          <p:nvPr/>
        </p:nvSpPr>
        <p:spPr bwMode="auto">
          <a:xfrm>
            <a:off x="2665414" y="2484835"/>
            <a:ext cx="503237"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Tree>
    <p:extLst>
      <p:ext uri="{BB962C8B-B14F-4D97-AF65-F5344CB8AC3E}">
        <p14:creationId xmlns:p14="http://schemas.microsoft.com/office/powerpoint/2010/main" val="3530782762"/>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mtClean="0"/>
              <a:t>Validate Measurement System - MSA</a:t>
            </a:r>
          </a:p>
        </p:txBody>
      </p:sp>
      <p:sp>
        <p:nvSpPr>
          <p:cNvPr id="2" name="Text Placeholder 1"/>
          <p:cNvSpPr>
            <a:spLocks noGrp="1"/>
          </p:cNvSpPr>
          <p:nvPr>
            <p:ph type="body" idx="1"/>
          </p:nvPr>
        </p:nvSpPr>
        <p:spPr/>
        <p:txBody>
          <a:bodyPr/>
          <a:lstStyle/>
          <a:p>
            <a:r>
              <a:rPr lang="en-US" altLang="en-US" sz="1050" dirty="0"/>
              <a:t>An MSA was performed to answer the question, “Are we measuring bag weights accurately?”</a:t>
            </a:r>
          </a:p>
          <a:p>
            <a:endParaRPr lang="en-US" altLang="en-US" sz="1050" dirty="0"/>
          </a:p>
          <a:p>
            <a:r>
              <a:rPr lang="en-US" altLang="en-US" sz="1050" dirty="0"/>
              <a:t>MSA was performed using 10 samples of random weight, 3 operators, 2 different times. Bags were ran across the bag check weigh scale on the line and compared to hand weights on a separate scale.</a:t>
            </a:r>
          </a:p>
          <a:p>
            <a:endParaRPr lang="en-US" sz="1050" dirty="0"/>
          </a:p>
        </p:txBody>
      </p:sp>
      <p:sp>
        <p:nvSpPr>
          <p:cNvPr id="20484" name="TextBox 4"/>
          <p:cNvSpPr txBox="1">
            <a:spLocks noChangeArrowheads="1"/>
          </p:cNvSpPr>
          <p:nvPr/>
        </p:nvSpPr>
        <p:spPr bwMode="auto">
          <a:xfrm>
            <a:off x="4343400" y="2370535"/>
            <a:ext cx="411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altLang="en-US" sz="1400" b="1" dirty="0">
                <a:solidFill>
                  <a:srgbClr val="00B050"/>
                </a:solidFill>
                <a:latin typeface="Proxima Nova" pitchFamily="50" charset="0"/>
              </a:rPr>
              <a:t>PASS</a:t>
            </a:r>
          </a:p>
          <a:p>
            <a:endParaRPr lang="en-US" altLang="en-US" sz="1400" dirty="0">
              <a:latin typeface="Proxima Nova" pitchFamily="50" charset="0"/>
            </a:endParaRPr>
          </a:p>
          <a:p>
            <a:r>
              <a:rPr lang="en-US" altLang="en-US" sz="1400" dirty="0">
                <a:solidFill>
                  <a:srgbClr val="24135F"/>
                </a:solidFill>
                <a:latin typeface="Proxima Nova" pitchFamily="50" charset="0"/>
              </a:rPr>
              <a:t>% Contribution less than 1</a:t>
            </a:r>
          </a:p>
          <a:p>
            <a:r>
              <a:rPr lang="en-US" altLang="en-US" sz="1400" dirty="0">
                <a:solidFill>
                  <a:srgbClr val="24135F"/>
                </a:solidFill>
                <a:latin typeface="Proxima Nova" pitchFamily="50" charset="0"/>
              </a:rPr>
              <a:t>% Study Variation less than 10</a:t>
            </a:r>
          </a:p>
          <a:p>
            <a:r>
              <a:rPr lang="en-US" altLang="en-US" sz="1400" dirty="0">
                <a:solidFill>
                  <a:srgbClr val="24135F"/>
                </a:solidFill>
                <a:latin typeface="Proxima Nova" pitchFamily="50" charset="0"/>
              </a:rPr>
              <a:t>Distinct Categories greater than 10</a:t>
            </a:r>
          </a:p>
          <a:p>
            <a:endParaRPr lang="en-US" altLang="en-US" sz="1400" dirty="0">
              <a:solidFill>
                <a:srgbClr val="24135F"/>
              </a:solidFill>
              <a:latin typeface="Proxima Nova" pitchFamily="50" charset="0"/>
            </a:endParaRPr>
          </a:p>
          <a:p>
            <a:endParaRPr lang="en-US" altLang="en-US" sz="1400" dirty="0">
              <a:solidFill>
                <a:srgbClr val="24135F"/>
              </a:solidFill>
              <a:latin typeface="Proxima Nova" pitchFamily="50" charset="0"/>
            </a:endParaRPr>
          </a:p>
          <a:p>
            <a:r>
              <a:rPr lang="en-US" altLang="en-US" sz="1400" dirty="0">
                <a:solidFill>
                  <a:srgbClr val="24135F"/>
                </a:solidFill>
                <a:latin typeface="Proxima Nova" pitchFamily="50" charset="0"/>
              </a:rPr>
              <a:t>Completed Feb 2016</a:t>
            </a:r>
          </a:p>
        </p:txBody>
      </p:sp>
      <p:pic>
        <p:nvPicPr>
          <p:cNvPr id="204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63" y="2038350"/>
            <a:ext cx="4057650" cy="276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Oval 1"/>
          <p:cNvSpPr>
            <a:spLocks noChangeArrowheads="1"/>
          </p:cNvSpPr>
          <p:nvPr/>
        </p:nvSpPr>
        <p:spPr bwMode="auto">
          <a:xfrm>
            <a:off x="3429000" y="3565923"/>
            <a:ext cx="503238"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
        <p:nvSpPr>
          <p:cNvPr id="20488" name="Oval 7"/>
          <p:cNvSpPr>
            <a:spLocks noChangeArrowheads="1"/>
          </p:cNvSpPr>
          <p:nvPr/>
        </p:nvSpPr>
        <p:spPr bwMode="auto">
          <a:xfrm>
            <a:off x="2257425" y="4423173"/>
            <a:ext cx="503238"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
        <p:nvSpPr>
          <p:cNvPr id="20489" name="Oval 1"/>
          <p:cNvSpPr>
            <a:spLocks noChangeArrowheads="1"/>
          </p:cNvSpPr>
          <p:nvPr/>
        </p:nvSpPr>
        <p:spPr bwMode="auto">
          <a:xfrm>
            <a:off x="2665414" y="2484835"/>
            <a:ext cx="503237" cy="205978"/>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Tree>
    <p:extLst>
      <p:ext uri="{BB962C8B-B14F-4D97-AF65-F5344CB8AC3E}">
        <p14:creationId xmlns:p14="http://schemas.microsoft.com/office/powerpoint/2010/main" val="1060895686"/>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Most Common Cause of Bagger Downtime</a:t>
            </a:r>
          </a:p>
        </p:txBody>
      </p:sp>
      <p:sp>
        <p:nvSpPr>
          <p:cNvPr id="3" name="Text Placeholder 2"/>
          <p:cNvSpPr>
            <a:spLocks noGrp="1"/>
          </p:cNvSpPr>
          <p:nvPr>
            <p:ph type="body" idx="1"/>
          </p:nvPr>
        </p:nvSpPr>
        <p:spPr>
          <a:xfrm>
            <a:off x="311700" y="1152475"/>
            <a:ext cx="2507700" cy="3416400"/>
          </a:xfrm>
        </p:spPr>
        <p:txBody>
          <a:bodyPr/>
          <a:lstStyle/>
          <a:p>
            <a:pPr>
              <a:defRPr/>
            </a:pPr>
            <a:r>
              <a:rPr lang="en-US" sz="1400" dirty="0"/>
              <a:t>Note: Data is </a:t>
            </a:r>
            <a:r>
              <a:rPr lang="en-US" sz="1400" i="1" dirty="0"/>
              <a:t>bagger status</a:t>
            </a:r>
            <a:r>
              <a:rPr lang="en-US" sz="1400" dirty="0"/>
              <a:t>, which is why the top defect is “Filling Bags.” Next, “Stopped,” is due to resetting various faults. So, the top causes of bagger downtime are actually:</a:t>
            </a:r>
          </a:p>
          <a:p>
            <a:pPr marL="457200" indent="-457200">
              <a:buFontTx/>
              <a:buAutoNum type="arabicPeriod"/>
              <a:defRPr/>
            </a:pPr>
            <a:r>
              <a:rPr lang="en-US" sz="1400" b="1" dirty="0"/>
              <a:t>“Downstream Interlock”</a:t>
            </a:r>
          </a:p>
          <a:p>
            <a:pPr marL="457200" indent="-457200">
              <a:buFontTx/>
              <a:buAutoNum type="arabicPeriod"/>
              <a:defRPr/>
            </a:pPr>
            <a:r>
              <a:rPr lang="en-US" sz="1400" b="1" dirty="0"/>
              <a:t>“</a:t>
            </a:r>
            <a:r>
              <a:rPr lang="en-US" sz="1400" b="1" dirty="0" err="1"/>
              <a:t>Backseal</a:t>
            </a:r>
            <a:r>
              <a:rPr lang="en-US" sz="1400" b="1" dirty="0"/>
              <a:t> Temp out of tolerance”</a:t>
            </a:r>
          </a:p>
          <a:p>
            <a:endParaRPr lang="en-US" sz="1400" dirty="0"/>
          </a:p>
        </p:txBody>
      </p:sp>
      <p:pic>
        <p:nvPicPr>
          <p:cNvPr id="21507"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57500" y="1200150"/>
            <a:ext cx="6286500" cy="3114675"/>
          </a:xfrm>
        </p:spPr>
      </p:pic>
    </p:spTree>
    <p:extLst>
      <p:ext uri="{BB962C8B-B14F-4D97-AF65-F5344CB8AC3E}">
        <p14:creationId xmlns:p14="http://schemas.microsoft.com/office/powerpoint/2010/main" val="387835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3"/>
          <p:cNvSpPr>
            <a:spLocks noGrp="1" noChangeArrowheads="1"/>
          </p:cNvSpPr>
          <p:nvPr>
            <p:ph type="title"/>
          </p:nvPr>
        </p:nvSpPr>
        <p:spPr/>
        <p:txBody>
          <a:bodyPr/>
          <a:lstStyle/>
          <a:p>
            <a:pPr eaLnBrk="1" hangingPunct="1"/>
            <a:r>
              <a:rPr lang="en-US" altLang="en-US" smtClean="0"/>
              <a:t>Six Sigma Roadmap</a:t>
            </a:r>
          </a:p>
        </p:txBody>
      </p:sp>
      <p:grpSp>
        <p:nvGrpSpPr>
          <p:cNvPr id="10" name="Group 12"/>
          <p:cNvGrpSpPr>
            <a:grpSpLocks/>
          </p:cNvGrpSpPr>
          <p:nvPr/>
        </p:nvGrpSpPr>
        <p:grpSpPr bwMode="auto">
          <a:xfrm>
            <a:off x="1066800" y="1143001"/>
            <a:ext cx="7079916" cy="3152775"/>
            <a:chOff x="576" y="576"/>
            <a:chExt cx="4608" cy="2736"/>
          </a:xfrm>
        </p:grpSpPr>
        <p:sp>
          <p:nvSpPr>
            <p:cNvPr id="11" name="AutoShape 3"/>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Measure</a:t>
              </a:r>
            </a:p>
          </p:txBody>
        </p:sp>
        <p:sp>
          <p:nvSpPr>
            <p:cNvPr id="12" name="AutoShape 8"/>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Analyze</a:t>
              </a:r>
            </a:p>
          </p:txBody>
        </p:sp>
        <p:sp>
          <p:nvSpPr>
            <p:cNvPr id="13" name="AutoShape 9"/>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Improve</a:t>
              </a:r>
            </a:p>
          </p:txBody>
        </p:sp>
        <p:sp>
          <p:nvSpPr>
            <p:cNvPr id="14" name="AutoShape 10"/>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Control</a:t>
              </a:r>
            </a:p>
          </p:txBody>
        </p:sp>
        <p:sp>
          <p:nvSpPr>
            <p:cNvPr id="15" name="AutoShape 11"/>
            <p:cNvSpPr>
              <a:spLocks noChangeArrowheads="1"/>
            </p:cNvSpPr>
            <p:nvPr/>
          </p:nvSpPr>
          <p:spPr bwMode="gray">
            <a:xfrm>
              <a:off x="576" y="576"/>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bg1"/>
                  </a:solidFill>
                  <a:latin typeface="Proxima Nova" panose="02000506030000020004" pitchFamily="50" charset="0"/>
                </a:rPr>
                <a:t>Define</a:t>
              </a:r>
            </a:p>
          </p:txBody>
        </p:sp>
      </p:grpSp>
    </p:spTree>
    <p:extLst>
      <p:ext uri="{BB962C8B-B14F-4D97-AF65-F5344CB8AC3E}">
        <p14:creationId xmlns:p14="http://schemas.microsoft.com/office/powerpoint/2010/main" val="89561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pPr eaLnBrk="1" hangingPunct="1"/>
            <a:r>
              <a:rPr lang="en-US" altLang="en-US" smtClean="0"/>
              <a:t>Measure Baseline Performance</a:t>
            </a:r>
          </a:p>
        </p:txBody>
      </p:sp>
      <p:sp>
        <p:nvSpPr>
          <p:cNvPr id="22532" name="Rectangle 6"/>
          <p:cNvSpPr>
            <a:spLocks noGrp="1" noChangeArrowheads="1"/>
          </p:cNvSpPr>
          <p:nvPr>
            <p:ph type="body" idx="1"/>
          </p:nvPr>
        </p:nvSpPr>
        <p:spPr/>
        <p:txBody>
          <a:bodyPr/>
          <a:lstStyle/>
          <a:p>
            <a:pPr marL="0" indent="0" eaLnBrk="1" hangingPunct="1"/>
            <a:r>
              <a:rPr lang="en-US" altLang="en-US" sz="1100" b="1" u="sng" dirty="0" smtClean="0"/>
              <a:t>Current:</a:t>
            </a:r>
          </a:p>
          <a:p>
            <a:pPr marL="0" indent="0" eaLnBrk="1" hangingPunct="1"/>
            <a:endParaRPr lang="en-US" altLang="en-US" sz="1100" b="1" u="sng" dirty="0" smtClean="0"/>
          </a:p>
          <a:p>
            <a:pPr marL="0" indent="0" eaLnBrk="1" hangingPunct="1"/>
            <a:r>
              <a:rPr lang="en-US" altLang="en-US" sz="1100" dirty="0" smtClean="0"/>
              <a:t>COPQ: $3,415,000</a:t>
            </a:r>
          </a:p>
          <a:p>
            <a:pPr marL="0" indent="0" eaLnBrk="1" hangingPunct="1"/>
            <a:endParaRPr lang="en-US" altLang="en-US" sz="1100" dirty="0" smtClean="0"/>
          </a:p>
          <a:p>
            <a:pPr marL="0" indent="0" eaLnBrk="1" hangingPunct="1"/>
            <a:r>
              <a:rPr lang="en-US" altLang="en-US" sz="1100" dirty="0" smtClean="0"/>
              <a:t>Relevant Metric: Pounds per Hour</a:t>
            </a:r>
          </a:p>
          <a:p>
            <a:pPr marL="0" indent="0" eaLnBrk="1" hangingPunct="1"/>
            <a:endParaRPr lang="en-US" altLang="en-US" sz="1100" dirty="0" smtClean="0"/>
          </a:p>
          <a:p>
            <a:pPr marL="0" indent="0" eaLnBrk="1" hangingPunct="1"/>
            <a:r>
              <a:rPr lang="en-US" altLang="en-US" sz="1100" dirty="0" smtClean="0"/>
              <a:t>PPM (or DPMO): 500,000</a:t>
            </a:r>
          </a:p>
          <a:p>
            <a:pPr marL="0" indent="0" eaLnBrk="1" hangingPunct="1"/>
            <a:endParaRPr lang="en-US" altLang="en-US" sz="1100" dirty="0" smtClean="0"/>
          </a:p>
          <a:p>
            <a:pPr marL="0" indent="0" eaLnBrk="1" hangingPunct="1"/>
            <a:r>
              <a:rPr lang="en-US" altLang="en-US" sz="1100" dirty="0" smtClean="0"/>
              <a:t>Sigma Level: </a:t>
            </a:r>
            <a:r>
              <a:rPr lang="en-US" altLang="en-US" sz="1200" b="1" dirty="0" smtClean="0"/>
              <a:t>1.5</a:t>
            </a:r>
          </a:p>
        </p:txBody>
      </p:sp>
      <p:sp>
        <p:nvSpPr>
          <p:cNvPr id="22533" name="Rectangle 7"/>
          <p:cNvSpPr>
            <a:spLocks noGrp="1" noChangeArrowheads="1"/>
          </p:cNvSpPr>
          <p:nvPr>
            <p:ph type="body" idx="2"/>
          </p:nvPr>
        </p:nvSpPr>
        <p:spPr/>
        <p:txBody>
          <a:bodyPr/>
          <a:lstStyle/>
          <a:p>
            <a:pPr marL="0" indent="0" eaLnBrk="1" hangingPunct="1"/>
            <a:r>
              <a:rPr lang="en-US" altLang="en-US" sz="1100" b="1" u="sng" dirty="0" smtClean="0"/>
              <a:t>Goal:</a:t>
            </a:r>
          </a:p>
          <a:p>
            <a:pPr marL="0" indent="0" eaLnBrk="1" hangingPunct="1"/>
            <a:endParaRPr lang="en-US" altLang="en-US" sz="1100" b="1" u="sng" dirty="0" smtClean="0"/>
          </a:p>
          <a:p>
            <a:pPr marL="0" indent="0" eaLnBrk="1" hangingPunct="1"/>
            <a:r>
              <a:rPr lang="en-US" altLang="en-US" sz="1100" dirty="0" smtClean="0"/>
              <a:t>COPQ: $2,060,000</a:t>
            </a:r>
          </a:p>
          <a:p>
            <a:pPr marL="0" indent="0" eaLnBrk="1" hangingPunct="1"/>
            <a:endParaRPr lang="en-US" altLang="en-US" sz="1100" dirty="0" smtClean="0"/>
          </a:p>
          <a:p>
            <a:pPr marL="0" indent="0" eaLnBrk="1" hangingPunct="1"/>
            <a:r>
              <a:rPr lang="en-US" altLang="en-US" sz="1100" dirty="0" smtClean="0"/>
              <a:t>Relevant Metric: Pounds per Hour</a:t>
            </a:r>
          </a:p>
          <a:p>
            <a:pPr marL="0" indent="0" eaLnBrk="1" hangingPunct="1"/>
            <a:endParaRPr lang="en-US" altLang="en-US" sz="1100" dirty="0" smtClean="0"/>
          </a:p>
          <a:p>
            <a:pPr marL="0" indent="0" eaLnBrk="1" hangingPunct="1"/>
            <a:r>
              <a:rPr lang="en-US" altLang="en-US" sz="1100" dirty="0" smtClean="0"/>
              <a:t>PPM (or DPMO): 1,350</a:t>
            </a:r>
          </a:p>
          <a:p>
            <a:pPr marL="0" indent="0" eaLnBrk="1" hangingPunct="1"/>
            <a:endParaRPr lang="en-US" altLang="en-US" sz="1100" dirty="0" smtClean="0"/>
          </a:p>
          <a:p>
            <a:pPr marL="0" indent="0" eaLnBrk="1" hangingPunct="1"/>
            <a:r>
              <a:rPr lang="en-US" altLang="en-US" sz="1100" dirty="0" smtClean="0"/>
              <a:t>Sigma Level: </a:t>
            </a:r>
            <a:r>
              <a:rPr lang="en-US" altLang="en-US" sz="1200" b="1" dirty="0" smtClean="0"/>
              <a:t>4.5</a:t>
            </a:r>
          </a:p>
        </p:txBody>
      </p:sp>
      <p:pic>
        <p:nvPicPr>
          <p:cNvPr id="225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76350"/>
            <a:ext cx="1828800"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276350"/>
            <a:ext cx="1782762"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30857"/>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Fishbone</a:t>
            </a:r>
            <a:br>
              <a:rPr lang="en-US" altLang="en-US" dirty="0"/>
            </a:br>
            <a:endParaRPr lang="en-US" dirty="0"/>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939" y="1047750"/>
            <a:ext cx="8043461" cy="383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747465"/>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r>
              <a:rPr lang="en-US" altLang="en-US" smtClean="0"/>
              <a:t>Process FMEA</a:t>
            </a:r>
          </a:p>
        </p:txBody>
      </p:sp>
      <p:sp>
        <p:nvSpPr>
          <p:cNvPr id="24579"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defTabSz="820738"/>
            <a:endParaRPr lang="en-US" altLang="en-US" sz="1800">
              <a:latin typeface="Times New Roman" pitchFamily="18" charset="0"/>
            </a:endParaRPr>
          </a:p>
        </p:txBody>
      </p:sp>
      <p:pic>
        <p:nvPicPr>
          <p:cNvPr id="245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88" y="971550"/>
            <a:ext cx="7593012" cy="378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422273"/>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mtClean="0"/>
              <a:t>Potential Xs—Theories To Be Tested</a:t>
            </a:r>
          </a:p>
        </p:txBody>
      </p:sp>
      <p:sp>
        <p:nvSpPr>
          <p:cNvPr id="2" name="Text Placeholder 1"/>
          <p:cNvSpPr>
            <a:spLocks noGrp="1"/>
          </p:cNvSpPr>
          <p:nvPr>
            <p:ph type="body" idx="1"/>
          </p:nvPr>
        </p:nvSpPr>
        <p:spPr/>
        <p:txBody>
          <a:bodyPr/>
          <a:lstStyle/>
          <a:p>
            <a:pPr eaLnBrk="1" hangingPunct="1">
              <a:buFont typeface="+mj-lt"/>
              <a:buAutoNum type="arabicPeriod"/>
              <a:defRPr/>
            </a:pPr>
            <a:r>
              <a:rPr lang="en-US" altLang="en-US" dirty="0"/>
              <a:t>X</a:t>
            </a:r>
            <a:r>
              <a:rPr lang="en-US" altLang="en-US" baseline="-25000" dirty="0"/>
              <a:t>1</a:t>
            </a:r>
            <a:r>
              <a:rPr lang="en-US" altLang="en-US" dirty="0"/>
              <a:t>:  Raw Sizing - </a:t>
            </a:r>
            <a:r>
              <a:rPr lang="en-US" dirty="0"/>
              <a:t>Too large (long) of raw size impacts ability to pack the product and thus impacts throughput. </a:t>
            </a:r>
          </a:p>
          <a:p>
            <a:pPr eaLnBrk="1" hangingPunct="1">
              <a:buFont typeface="+mj-lt"/>
              <a:buAutoNum type="arabicPeriod"/>
              <a:defRPr/>
            </a:pPr>
            <a:endParaRPr lang="en-US" altLang="en-US" dirty="0"/>
          </a:p>
          <a:p>
            <a:pPr eaLnBrk="1" hangingPunct="1">
              <a:buFont typeface="+mj-lt"/>
              <a:buAutoNum type="arabicPeriod"/>
              <a:defRPr/>
            </a:pPr>
            <a:r>
              <a:rPr lang="en-US" altLang="en-US" dirty="0"/>
              <a:t>X</a:t>
            </a:r>
            <a:r>
              <a:rPr lang="en-US" altLang="en-US" baseline="-25000" dirty="0"/>
              <a:t>2</a:t>
            </a:r>
            <a:r>
              <a:rPr lang="en-US" altLang="en-US" dirty="0"/>
              <a:t>:  Rotary </a:t>
            </a:r>
            <a:r>
              <a:rPr lang="en-US" altLang="en-US" dirty="0" err="1"/>
              <a:t>vs</a:t>
            </a:r>
            <a:r>
              <a:rPr lang="en-US" altLang="en-US" dirty="0"/>
              <a:t> Hot Air Bag Seals - </a:t>
            </a:r>
            <a:r>
              <a:rPr lang="en-US" dirty="0"/>
              <a:t>The hot air back seal negatively impacts our ability to make good seals and pack budgeted rates.</a:t>
            </a:r>
          </a:p>
          <a:p>
            <a:pPr eaLnBrk="1" hangingPunct="1">
              <a:buFont typeface="+mj-lt"/>
              <a:buAutoNum type="arabicPeriod"/>
              <a:defRPr/>
            </a:pPr>
            <a:endParaRPr lang="en-US" altLang="en-US" dirty="0"/>
          </a:p>
          <a:p>
            <a:pPr eaLnBrk="1" hangingPunct="1">
              <a:buFont typeface="+mj-lt"/>
              <a:buAutoNum type="arabicPeriod"/>
              <a:defRPr/>
            </a:pPr>
            <a:r>
              <a:rPr lang="en-US" altLang="en-US" dirty="0"/>
              <a:t>X</a:t>
            </a:r>
            <a:r>
              <a:rPr lang="en-US" altLang="en-US" baseline="-25000" dirty="0"/>
              <a:t>3</a:t>
            </a:r>
            <a:r>
              <a:rPr lang="en-US" altLang="en-US" dirty="0"/>
              <a:t>:  Scale settings - </a:t>
            </a:r>
            <a:r>
              <a:rPr lang="en-US" dirty="0"/>
              <a:t>Ishida scale operation impacts the ability for the bagger to bag effectively and creates bagger downtime.  </a:t>
            </a:r>
          </a:p>
          <a:p>
            <a:pPr eaLnBrk="1" hangingPunct="1">
              <a:buFont typeface="+mj-lt"/>
              <a:buAutoNum type="arabicPeriod"/>
              <a:defRPr/>
            </a:pPr>
            <a:endParaRPr lang="en-US" altLang="en-US" dirty="0"/>
          </a:p>
          <a:p>
            <a:pPr eaLnBrk="1" hangingPunct="1">
              <a:buFont typeface="+mj-lt"/>
              <a:buAutoNum type="arabicPeriod"/>
              <a:defRPr/>
            </a:pPr>
            <a:r>
              <a:rPr lang="en-US" altLang="en-US" dirty="0"/>
              <a:t>X</a:t>
            </a:r>
            <a:r>
              <a:rPr lang="en-US" altLang="en-US" baseline="-25000" dirty="0"/>
              <a:t>4</a:t>
            </a:r>
            <a:r>
              <a:rPr lang="en-US" altLang="en-US" dirty="0"/>
              <a:t>:  Vertical Pack </a:t>
            </a:r>
            <a:r>
              <a:rPr lang="en-US" altLang="en-US" dirty="0" err="1"/>
              <a:t>vs</a:t>
            </a:r>
            <a:r>
              <a:rPr lang="en-US" altLang="en-US" dirty="0"/>
              <a:t> Horizontal Pack – a vertical pack pattern will pack at higher rates than the horizontal pack pattern</a:t>
            </a:r>
            <a:r>
              <a:rPr lang="en-US" dirty="0"/>
              <a:t>.</a:t>
            </a:r>
            <a:endParaRPr lang="en-US" altLang="en-US" dirty="0"/>
          </a:p>
          <a:p>
            <a:endParaRPr lang="en-US" dirty="0"/>
          </a:p>
        </p:txBody>
      </p:sp>
    </p:spTree>
    <p:extLst>
      <p:ext uri="{BB962C8B-B14F-4D97-AF65-F5344CB8AC3E}">
        <p14:creationId xmlns:p14="http://schemas.microsoft.com/office/powerpoint/2010/main" val="173922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9"/>
          <p:cNvSpPr>
            <a:spLocks noGrp="1" noChangeArrowheads="1"/>
          </p:cNvSpPr>
          <p:nvPr>
            <p:ph type="title"/>
          </p:nvPr>
        </p:nvSpPr>
        <p:spPr/>
        <p:txBody>
          <a:bodyPr/>
          <a:lstStyle/>
          <a:p>
            <a:pPr eaLnBrk="1" hangingPunct="1"/>
            <a:r>
              <a:rPr lang="en-US" altLang="en-US" smtClean="0"/>
              <a:t>Six Sigma Roadmap</a:t>
            </a:r>
          </a:p>
        </p:txBody>
      </p:sp>
      <p:grpSp>
        <p:nvGrpSpPr>
          <p:cNvPr id="11" name="Group 12"/>
          <p:cNvGrpSpPr>
            <a:grpSpLocks/>
          </p:cNvGrpSpPr>
          <p:nvPr/>
        </p:nvGrpSpPr>
        <p:grpSpPr bwMode="auto">
          <a:xfrm>
            <a:off x="1066800" y="1400175"/>
            <a:ext cx="7079916" cy="3152775"/>
            <a:chOff x="576" y="576"/>
            <a:chExt cx="4608" cy="2736"/>
          </a:xfrm>
        </p:grpSpPr>
        <p:sp>
          <p:nvSpPr>
            <p:cNvPr id="12" name="AutoShape 3"/>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Measure</a:t>
              </a:r>
            </a:p>
          </p:txBody>
        </p:sp>
        <p:sp>
          <p:nvSpPr>
            <p:cNvPr id="13" name="AutoShape 8"/>
            <p:cNvSpPr>
              <a:spLocks noChangeArrowheads="1"/>
            </p:cNvSpPr>
            <p:nvPr/>
          </p:nvSpPr>
          <p:spPr bwMode="gray">
            <a:xfrm>
              <a:off x="576" y="1728"/>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bg1"/>
                  </a:solidFill>
                  <a:latin typeface="Proxima Nova" panose="02000506030000020004" pitchFamily="50" charset="0"/>
                </a:rPr>
                <a:t>Analyze</a:t>
              </a:r>
            </a:p>
          </p:txBody>
        </p:sp>
        <p:sp>
          <p:nvSpPr>
            <p:cNvPr id="14" name="AutoShape 9"/>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Improve</a:t>
              </a:r>
            </a:p>
          </p:txBody>
        </p:sp>
        <p:sp>
          <p:nvSpPr>
            <p:cNvPr id="15" name="AutoShape 10"/>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Control</a:t>
              </a:r>
            </a:p>
          </p:txBody>
        </p:sp>
        <p:sp>
          <p:nvSpPr>
            <p:cNvPr id="16" name="AutoShape 11"/>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Define</a:t>
              </a:r>
            </a:p>
          </p:txBody>
        </p:sp>
      </p:grpSp>
    </p:spTree>
    <p:extLst>
      <p:ext uri="{BB962C8B-B14F-4D97-AF65-F5344CB8AC3E}">
        <p14:creationId xmlns:p14="http://schemas.microsoft.com/office/powerpoint/2010/main" val="337488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en-US" smtClean="0"/>
              <a:t>Potential Xs—Theories To Be Tested</a:t>
            </a:r>
          </a:p>
        </p:txBody>
      </p:sp>
      <p:sp>
        <p:nvSpPr>
          <p:cNvPr id="50180" name="Rectangle 3"/>
          <p:cNvSpPr>
            <a:spLocks noGrp="1" noChangeArrowheads="1"/>
          </p:cNvSpPr>
          <p:nvPr>
            <p:ph type="body" idx="1"/>
          </p:nvPr>
        </p:nvSpPr>
        <p:spPr/>
        <p:txBody>
          <a:bodyPr/>
          <a:lstStyle/>
          <a:p>
            <a:pPr eaLnBrk="1" hangingPunct="1">
              <a:buFont typeface="+mj-lt"/>
              <a:buAutoNum type="arabicPeriod"/>
              <a:defRPr/>
            </a:pPr>
            <a:r>
              <a:rPr lang="en-US" altLang="en-US" sz="1800" dirty="0" smtClean="0"/>
              <a:t>X</a:t>
            </a:r>
            <a:r>
              <a:rPr lang="en-US" altLang="en-US" sz="1800" baseline="-25000" dirty="0" smtClean="0"/>
              <a:t>1</a:t>
            </a:r>
            <a:r>
              <a:rPr lang="en-US" altLang="en-US" sz="1800" dirty="0" smtClean="0"/>
              <a:t>:  Raw Sizing - </a:t>
            </a:r>
            <a:r>
              <a:rPr lang="en-US" sz="1800" dirty="0" smtClean="0"/>
              <a:t>Too large (long) of raw size impacts ability to pack the product and thus impacts throughput. </a:t>
            </a:r>
          </a:p>
          <a:p>
            <a:pPr eaLnBrk="1" hangingPunct="1">
              <a:buFont typeface="+mj-lt"/>
              <a:buAutoNum type="arabicPeriod"/>
              <a:defRPr/>
            </a:pPr>
            <a:endParaRPr lang="en-US" altLang="en-US" sz="1800" dirty="0" smtClean="0"/>
          </a:p>
          <a:p>
            <a:pPr eaLnBrk="1" hangingPunct="1">
              <a:buFont typeface="+mj-lt"/>
              <a:buAutoNum type="arabicPeriod"/>
              <a:defRPr/>
            </a:pPr>
            <a:r>
              <a:rPr lang="en-US" altLang="en-US" sz="1800" dirty="0" smtClean="0"/>
              <a:t>X</a:t>
            </a:r>
            <a:r>
              <a:rPr lang="en-US" altLang="en-US" sz="1800" baseline="-25000" dirty="0" smtClean="0"/>
              <a:t>2</a:t>
            </a:r>
            <a:r>
              <a:rPr lang="en-US" altLang="en-US" sz="1800" dirty="0" smtClean="0"/>
              <a:t>:  Rotary vs Hot Air Bag Seals - </a:t>
            </a:r>
            <a:r>
              <a:rPr lang="en-US" sz="1800" dirty="0" smtClean="0"/>
              <a:t>The hot air back seal negatively impacts our ability to make good seals and pack budgeted rates.</a:t>
            </a:r>
          </a:p>
          <a:p>
            <a:pPr eaLnBrk="1" hangingPunct="1">
              <a:buFont typeface="+mj-lt"/>
              <a:buAutoNum type="arabicPeriod"/>
              <a:defRPr/>
            </a:pPr>
            <a:endParaRPr lang="en-US" altLang="en-US" sz="1800" dirty="0" smtClean="0"/>
          </a:p>
          <a:p>
            <a:pPr eaLnBrk="1" hangingPunct="1">
              <a:buFont typeface="+mj-lt"/>
              <a:buAutoNum type="arabicPeriod"/>
              <a:defRPr/>
            </a:pPr>
            <a:r>
              <a:rPr lang="en-US" altLang="en-US" sz="1800" dirty="0" smtClean="0"/>
              <a:t>X</a:t>
            </a:r>
            <a:r>
              <a:rPr lang="en-US" altLang="en-US" sz="1800" baseline="-25000" dirty="0" smtClean="0"/>
              <a:t>3</a:t>
            </a:r>
            <a:r>
              <a:rPr lang="en-US" altLang="en-US" sz="1800" dirty="0" smtClean="0"/>
              <a:t>:  Scale settings - </a:t>
            </a:r>
            <a:r>
              <a:rPr lang="en-US" sz="1800" dirty="0" smtClean="0"/>
              <a:t>Ishida scale operation impacts the ability for the bagger to bag effectively and creates bagger downtime.  </a:t>
            </a:r>
          </a:p>
          <a:p>
            <a:pPr eaLnBrk="1" hangingPunct="1">
              <a:buFont typeface="+mj-lt"/>
              <a:buAutoNum type="arabicPeriod"/>
              <a:defRPr/>
            </a:pPr>
            <a:endParaRPr lang="en-US" altLang="en-US" sz="1800" dirty="0" smtClean="0"/>
          </a:p>
          <a:p>
            <a:pPr eaLnBrk="1" hangingPunct="1">
              <a:buFont typeface="+mj-lt"/>
              <a:buAutoNum type="arabicPeriod"/>
              <a:defRPr/>
            </a:pPr>
            <a:r>
              <a:rPr lang="en-US" altLang="en-US" sz="1800" dirty="0" smtClean="0"/>
              <a:t>X</a:t>
            </a:r>
            <a:r>
              <a:rPr lang="en-US" altLang="en-US" sz="1800" baseline="-25000" dirty="0" smtClean="0"/>
              <a:t>4</a:t>
            </a:r>
            <a:r>
              <a:rPr lang="en-US" altLang="en-US" sz="1800" dirty="0" smtClean="0"/>
              <a:t>:  Vertical Pack vs Horizontal Pack – a vertical pack pattern will pack at higher rates than the horizontal pack pattern</a:t>
            </a:r>
            <a:r>
              <a:rPr lang="en-US" sz="1800" dirty="0" smtClean="0"/>
              <a:t>.</a:t>
            </a:r>
            <a:endParaRPr lang="en-US" altLang="en-US" sz="1800" dirty="0" smtClean="0"/>
          </a:p>
          <a:p>
            <a:pPr marL="0" indent="0" eaLnBrk="1" hangingPunct="1">
              <a:defRPr/>
            </a:pPr>
            <a:endParaRPr lang="en-US" altLang="en-US" sz="1800" dirty="0" smtClean="0"/>
          </a:p>
          <a:p>
            <a:pPr marL="0" indent="0" eaLnBrk="1" hangingPunct="1">
              <a:defRPr/>
            </a:pPr>
            <a:endParaRPr lang="en-US" altLang="en-US" sz="1800" dirty="0" smtClean="0"/>
          </a:p>
        </p:txBody>
      </p:sp>
    </p:spTree>
    <p:extLst>
      <p:ext uri="{BB962C8B-B14F-4D97-AF65-F5344CB8AC3E}">
        <p14:creationId xmlns:p14="http://schemas.microsoft.com/office/powerpoint/2010/main" val="148476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mtClean="0"/>
              <a:t>Data Collection Plan for Analyze Phase</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4" y="1047750"/>
            <a:ext cx="7983536" cy="36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30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Data Set Up – Test for Normality – Baseline Data</a:t>
            </a:r>
          </a:p>
        </p:txBody>
      </p:sp>
      <p:sp>
        <p:nvSpPr>
          <p:cNvPr id="29699" name="Content Placeholder 2"/>
          <p:cNvSpPr>
            <a:spLocks noGrp="1"/>
          </p:cNvSpPr>
          <p:nvPr>
            <p:ph type="body" idx="1"/>
          </p:nvPr>
        </p:nvSpPr>
        <p:spPr>
          <a:xfrm>
            <a:off x="311700" y="1152475"/>
            <a:ext cx="1593300" cy="3416400"/>
          </a:xfrm>
        </p:spPr>
        <p:txBody>
          <a:bodyPr/>
          <a:lstStyle/>
          <a:p>
            <a:r>
              <a:rPr lang="en-US" altLang="en-US" sz="1100" dirty="0" smtClean="0"/>
              <a:t>Baseline data tested for Normality.</a:t>
            </a:r>
          </a:p>
          <a:p>
            <a:r>
              <a:rPr lang="en-US" altLang="en-US" sz="1100" dirty="0" smtClean="0"/>
              <a:t>Ho: data is normal</a:t>
            </a:r>
          </a:p>
          <a:p>
            <a:r>
              <a:rPr lang="en-US" altLang="en-US" sz="1100" dirty="0" smtClean="0"/>
              <a:t>Ha: data is not normal</a:t>
            </a:r>
          </a:p>
          <a:p>
            <a:r>
              <a:rPr lang="en-US" altLang="en-US" sz="1100" dirty="0" smtClean="0"/>
              <a:t>P value &gt;0.05 therefore fail to reject null. Data is normal.</a:t>
            </a:r>
          </a:p>
          <a:p>
            <a:endParaRPr lang="en-US" altLang="en-US" sz="1050" dirty="0" smtClean="0"/>
          </a:p>
        </p:txBody>
      </p:sp>
      <p:grpSp>
        <p:nvGrpSpPr>
          <p:cNvPr id="29701" name="Group 1"/>
          <p:cNvGrpSpPr>
            <a:grpSpLocks/>
          </p:cNvGrpSpPr>
          <p:nvPr/>
        </p:nvGrpSpPr>
        <p:grpSpPr bwMode="auto">
          <a:xfrm>
            <a:off x="2133600" y="1185300"/>
            <a:ext cx="6856412" cy="3119438"/>
            <a:chOff x="914400" y="2057400"/>
            <a:chExt cx="7086600" cy="4267646"/>
          </a:xfrm>
        </p:grpSpPr>
        <p:pic>
          <p:nvPicPr>
            <p:cNvPr id="297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086600" cy="42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Oval 7"/>
            <p:cNvSpPr>
              <a:spLocks noChangeArrowheads="1"/>
            </p:cNvSpPr>
            <p:nvPr/>
          </p:nvSpPr>
          <p:spPr bwMode="auto">
            <a:xfrm flipV="1">
              <a:off x="7402513" y="3200400"/>
              <a:ext cx="598487" cy="273050"/>
            </a:xfrm>
            <a:prstGeom prst="ellipse">
              <a:avLst/>
            </a:prstGeom>
            <a:noFill/>
            <a:ln w="19050" algn="ctr">
              <a:solidFill>
                <a:srgbClr val="B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grpSp>
    </p:spTree>
    <p:extLst>
      <p:ext uri="{BB962C8B-B14F-4D97-AF65-F5344CB8AC3E}">
        <p14:creationId xmlns:p14="http://schemas.microsoft.com/office/powerpoint/2010/main" val="255006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X1 – Raw Sizing</a:t>
            </a:r>
          </a:p>
        </p:txBody>
      </p:sp>
      <p:sp>
        <p:nvSpPr>
          <p:cNvPr id="30723" name="Content Placeholder 2"/>
          <p:cNvSpPr>
            <a:spLocks noGrp="1"/>
          </p:cNvSpPr>
          <p:nvPr>
            <p:ph type="body" idx="1"/>
          </p:nvPr>
        </p:nvSpPr>
        <p:spPr/>
        <p:txBody>
          <a:bodyPr/>
          <a:lstStyle/>
          <a:p>
            <a:r>
              <a:rPr lang="en-US" altLang="en-US" sz="900" dirty="0" smtClean="0"/>
              <a:t>X1 (Raw Sizing) data tested for normality.</a:t>
            </a:r>
          </a:p>
          <a:p>
            <a:r>
              <a:rPr lang="en-US" altLang="en-US" sz="900" dirty="0" smtClean="0"/>
              <a:t>Ho: data is normal</a:t>
            </a:r>
          </a:p>
          <a:p>
            <a:r>
              <a:rPr lang="en-US" altLang="en-US" sz="900" dirty="0" smtClean="0"/>
              <a:t>Ha: data is not normal</a:t>
            </a:r>
          </a:p>
          <a:p>
            <a:r>
              <a:rPr lang="en-US" altLang="en-US" sz="900" dirty="0" smtClean="0"/>
              <a:t>P value &gt;0.05 therefore fail to reject null. Data is normal</a:t>
            </a:r>
          </a:p>
          <a:p>
            <a:endParaRPr lang="en-US" altLang="en-US" sz="900" dirty="0" smtClean="0"/>
          </a:p>
        </p:txBody>
      </p:sp>
      <p:pic>
        <p:nvPicPr>
          <p:cNvPr id="307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96492"/>
            <a:ext cx="66754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Oval 2"/>
          <p:cNvSpPr>
            <a:spLocks noChangeArrowheads="1"/>
          </p:cNvSpPr>
          <p:nvPr/>
        </p:nvSpPr>
        <p:spPr bwMode="auto">
          <a:xfrm flipV="1">
            <a:off x="5864226" y="2644378"/>
            <a:ext cx="1039813" cy="252413"/>
          </a:xfrm>
          <a:prstGeom prst="ellipse">
            <a:avLst/>
          </a:prstGeom>
          <a:noFill/>
          <a:ln w="19050" algn="ctr">
            <a:solidFill>
              <a:srgbClr val="B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spTree>
    <p:extLst>
      <p:ext uri="{BB962C8B-B14F-4D97-AF65-F5344CB8AC3E}">
        <p14:creationId xmlns:p14="http://schemas.microsoft.com/office/powerpoint/2010/main" val="233366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smtClean="0"/>
              <a:t>X1 – Raw Sizing</a:t>
            </a:r>
            <a:endParaRPr lang="en-US" altLang="en-US" baseline="-25000" smtClean="0"/>
          </a:p>
        </p:txBody>
      </p:sp>
      <p:sp>
        <p:nvSpPr>
          <p:cNvPr id="31748" name="Rectangle 3"/>
          <p:cNvSpPr>
            <a:spLocks noGrp="1" noChangeArrowheads="1"/>
          </p:cNvSpPr>
          <p:nvPr>
            <p:ph type="body" idx="1"/>
          </p:nvPr>
        </p:nvSpPr>
        <p:spPr/>
        <p:txBody>
          <a:bodyPr/>
          <a:lstStyle/>
          <a:p>
            <a:pPr marL="0" indent="0" eaLnBrk="1" hangingPunct="1"/>
            <a:r>
              <a:rPr lang="en-US" altLang="en-US" sz="1050" b="1" dirty="0" smtClean="0"/>
              <a:t>Theory:</a:t>
            </a:r>
            <a:r>
              <a:rPr lang="en-CA" altLang="en-US" sz="1050" dirty="0" smtClean="0"/>
              <a:t> </a:t>
            </a:r>
          </a:p>
          <a:p>
            <a:pPr marL="0" indent="0" eaLnBrk="1" hangingPunct="1"/>
            <a:r>
              <a:rPr lang="en-US" altLang="en-US" sz="1050" dirty="0" smtClean="0"/>
              <a:t>Too large (too long: average length &gt;2.5” and &gt;5% over 4”) of raw size impacts ability to pack the product and thus impacts throughput.</a:t>
            </a:r>
          </a:p>
          <a:p>
            <a:pPr marL="0" indent="0" eaLnBrk="1" hangingPunct="1"/>
            <a:r>
              <a:rPr lang="en-US" altLang="en-US" sz="1050" b="1" dirty="0" smtClean="0"/>
              <a:t>Ho:</a:t>
            </a:r>
            <a:r>
              <a:rPr lang="en-US" altLang="en-US" sz="1050" dirty="0" smtClean="0"/>
              <a:t> mean </a:t>
            </a:r>
            <a:r>
              <a:rPr lang="en-US" altLang="en-US" sz="1050" dirty="0" err="1" smtClean="0"/>
              <a:t>lbs</a:t>
            </a:r>
            <a:r>
              <a:rPr lang="en-US" altLang="en-US" sz="1050" dirty="0" smtClean="0"/>
              <a:t>/</a:t>
            </a:r>
            <a:r>
              <a:rPr lang="en-US" altLang="en-US" sz="1050" dirty="0" err="1" smtClean="0"/>
              <a:t>hr</a:t>
            </a:r>
            <a:r>
              <a:rPr lang="en-US" altLang="en-US" sz="1050" dirty="0" smtClean="0"/>
              <a:t> of raw size 1 = mean </a:t>
            </a:r>
            <a:r>
              <a:rPr lang="en-US" altLang="en-US" sz="1050" dirty="0" err="1" smtClean="0"/>
              <a:t>lbs</a:t>
            </a:r>
            <a:r>
              <a:rPr lang="en-US" altLang="en-US" sz="1050" dirty="0" smtClean="0"/>
              <a:t>/</a:t>
            </a:r>
            <a:r>
              <a:rPr lang="en-US" altLang="en-US" sz="1050" dirty="0" err="1" smtClean="0"/>
              <a:t>hr</a:t>
            </a:r>
            <a:r>
              <a:rPr lang="en-US" altLang="en-US" sz="1050" dirty="0" smtClean="0"/>
              <a:t> of raw size 2</a:t>
            </a:r>
          </a:p>
          <a:p>
            <a:pPr marL="0" indent="0" eaLnBrk="1" hangingPunct="1"/>
            <a:r>
              <a:rPr lang="en-US" altLang="en-US" sz="1050" b="1" dirty="0" smtClean="0"/>
              <a:t>Ha:</a:t>
            </a:r>
            <a:r>
              <a:rPr lang="en-US" altLang="en-US" sz="1050" dirty="0" smtClean="0"/>
              <a:t> mean </a:t>
            </a:r>
            <a:r>
              <a:rPr lang="en-US" altLang="en-US" sz="1050" dirty="0" err="1" smtClean="0"/>
              <a:t>lbs</a:t>
            </a:r>
            <a:r>
              <a:rPr lang="en-US" altLang="en-US" sz="1050" dirty="0" smtClean="0"/>
              <a:t>/</a:t>
            </a:r>
            <a:r>
              <a:rPr lang="en-US" altLang="en-US" sz="1050" dirty="0" err="1" smtClean="0"/>
              <a:t>hr</a:t>
            </a:r>
            <a:r>
              <a:rPr lang="en-US" altLang="en-US" sz="1050" dirty="0" smtClean="0"/>
              <a:t> of raw size 1 ≠ mean </a:t>
            </a:r>
            <a:r>
              <a:rPr lang="en-US" altLang="en-US" sz="1050" dirty="0" err="1" smtClean="0"/>
              <a:t>lbs</a:t>
            </a:r>
            <a:r>
              <a:rPr lang="en-US" altLang="en-US" sz="1050" dirty="0" smtClean="0"/>
              <a:t>/</a:t>
            </a:r>
            <a:r>
              <a:rPr lang="en-US" altLang="en-US" sz="1050" dirty="0" err="1" smtClean="0"/>
              <a:t>hr</a:t>
            </a:r>
            <a:r>
              <a:rPr lang="en-US" altLang="en-US" sz="1050" dirty="0" smtClean="0"/>
              <a:t> of raw size 2</a:t>
            </a:r>
          </a:p>
          <a:p>
            <a:pPr marL="0" indent="0" eaLnBrk="1" hangingPunct="1"/>
            <a:r>
              <a:rPr lang="en-US" altLang="en-US" sz="1050" dirty="0" smtClean="0"/>
              <a:t> </a:t>
            </a:r>
            <a:endParaRPr lang="en-CA" altLang="en-US" sz="1050" b="1" dirty="0" smtClean="0"/>
          </a:p>
          <a:p>
            <a:pPr marL="0" indent="0" eaLnBrk="1" hangingPunct="1"/>
            <a:r>
              <a:rPr lang="en-CA" altLang="en-US" sz="1050" b="1" dirty="0" smtClean="0"/>
              <a:t>Analysis:  </a:t>
            </a:r>
            <a:r>
              <a:rPr lang="en-CA" altLang="en-US" sz="1050" dirty="0" smtClean="0"/>
              <a:t>2 sample T test</a:t>
            </a:r>
            <a:r>
              <a:rPr lang="en-CA" altLang="en-US" sz="1050" b="1" dirty="0" smtClean="0"/>
              <a:t>. </a:t>
            </a:r>
          </a:p>
          <a:p>
            <a:pPr marL="0" indent="0" eaLnBrk="1" hangingPunct="1"/>
            <a:r>
              <a:rPr lang="en-CA" altLang="en-US" sz="1050" b="1" dirty="0" smtClean="0"/>
              <a:t>Statistical Conclusion:  </a:t>
            </a:r>
            <a:r>
              <a:rPr lang="en-CA" altLang="en-US" sz="1050" dirty="0" smtClean="0"/>
              <a:t>P Value is &lt; 0.05, so reject the null hypothesis.</a:t>
            </a:r>
          </a:p>
          <a:p>
            <a:pPr marL="0" indent="0" eaLnBrk="1" hangingPunct="1"/>
            <a:r>
              <a:rPr lang="en-CA" altLang="en-US" sz="1050" b="1" dirty="0" smtClean="0"/>
              <a:t>Practical Conclusion: </a:t>
            </a:r>
            <a:r>
              <a:rPr lang="en-CA" altLang="en-US" sz="1050" dirty="0" smtClean="0"/>
              <a:t>Mean </a:t>
            </a:r>
            <a:r>
              <a:rPr lang="en-CA" altLang="en-US" sz="1050" dirty="0" err="1" smtClean="0"/>
              <a:t>lbs</a:t>
            </a:r>
            <a:r>
              <a:rPr lang="en-CA" altLang="en-US" sz="1050" dirty="0" smtClean="0"/>
              <a:t>/</a:t>
            </a:r>
            <a:r>
              <a:rPr lang="en-CA" altLang="en-US" sz="1050" dirty="0" err="1" smtClean="0"/>
              <a:t>hr</a:t>
            </a:r>
            <a:r>
              <a:rPr lang="en-CA" altLang="en-US" sz="1050" dirty="0" smtClean="0"/>
              <a:t> in the test was higher than baseline data therefore raw sizing does impact the throughput. Sizing of 95% 2-4” with average length of 2.5” positively impacts throughput.</a:t>
            </a:r>
            <a:endParaRPr lang="en-US" altLang="en-US" sz="1050" dirty="0" smtClean="0"/>
          </a:p>
        </p:txBody>
      </p:sp>
      <p:grpSp>
        <p:nvGrpSpPr>
          <p:cNvPr id="31749" name="Group 2"/>
          <p:cNvGrpSpPr>
            <a:grpSpLocks/>
          </p:cNvGrpSpPr>
          <p:nvPr/>
        </p:nvGrpSpPr>
        <p:grpSpPr bwMode="auto">
          <a:xfrm>
            <a:off x="4648200" y="2706291"/>
            <a:ext cx="4341812" cy="1616869"/>
            <a:chOff x="3886200" y="3326946"/>
            <a:chExt cx="4810125" cy="2397125"/>
          </a:xfrm>
        </p:grpSpPr>
        <p:pic>
          <p:nvPicPr>
            <p:cNvPr id="317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26946"/>
              <a:ext cx="48101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1"/>
            <p:cNvSpPr>
              <a:spLocks noChangeArrowheads="1"/>
            </p:cNvSpPr>
            <p:nvPr/>
          </p:nvSpPr>
          <p:spPr bwMode="auto">
            <a:xfrm>
              <a:off x="6858000" y="4572000"/>
              <a:ext cx="1143000" cy="685800"/>
            </a:xfrm>
            <a:prstGeom prst="ellipse">
              <a:avLst/>
            </a:prstGeom>
            <a:noFill/>
            <a:ln w="349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grpSp>
      <p:pic>
        <p:nvPicPr>
          <p:cNvPr id="3175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06291"/>
            <a:ext cx="4294187" cy="213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48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altLang="en-US" smtClean="0"/>
              <a:t>Operational Definitions of Key Terms</a:t>
            </a:r>
          </a:p>
        </p:txBody>
      </p:sp>
      <p:sp>
        <p:nvSpPr>
          <p:cNvPr id="8196" name="Rectangle 6"/>
          <p:cNvSpPr>
            <a:spLocks noGrp="1" noChangeArrowheads="1"/>
          </p:cNvSpPr>
          <p:nvPr>
            <p:ph type="body" idx="1"/>
          </p:nvPr>
        </p:nvSpPr>
        <p:spPr/>
        <p:txBody>
          <a:bodyPr/>
          <a:lstStyle/>
          <a:p>
            <a:pPr>
              <a:defRPr/>
            </a:pPr>
            <a:r>
              <a:rPr lang="en-US" sz="1200" b="1" dirty="0"/>
              <a:t>Operational </a:t>
            </a:r>
            <a:r>
              <a:rPr lang="en-US" sz="1200" b="1" dirty="0" smtClean="0"/>
              <a:t>Terms:</a:t>
            </a:r>
            <a:endParaRPr lang="en-US" sz="1200" b="1" dirty="0"/>
          </a:p>
          <a:p>
            <a:pPr>
              <a:defRPr/>
            </a:pPr>
            <a:r>
              <a:rPr lang="en-US" sz="1050" b="1" dirty="0"/>
              <a:t> </a:t>
            </a:r>
            <a:r>
              <a:rPr lang="en-US" sz="1050" dirty="0"/>
              <a:t>Term 1: Absorption – overhead cost the plant incurs every hour.</a:t>
            </a:r>
          </a:p>
          <a:p>
            <a:pPr>
              <a:defRPr/>
            </a:pPr>
            <a:r>
              <a:rPr lang="en-US" sz="1050" dirty="0"/>
              <a:t>Term 2: CPS – Case Packing System, machine that packs bags into cases.</a:t>
            </a:r>
          </a:p>
          <a:p>
            <a:pPr>
              <a:defRPr/>
            </a:pPr>
            <a:r>
              <a:rPr lang="en-US" sz="1050" dirty="0"/>
              <a:t>Term 3: DCS – Data Collection System. Inventory management site.</a:t>
            </a:r>
          </a:p>
          <a:p>
            <a:pPr>
              <a:defRPr/>
            </a:pPr>
            <a:r>
              <a:rPr lang="en-US" sz="1050" dirty="0"/>
              <a:t>Term 4: Distribution deck – area of packaging where frozen product is conveyed, sorted, graded for length, and distributed to each of the </a:t>
            </a:r>
            <a:r>
              <a:rPr lang="en-US" sz="1050" dirty="0" smtClean="0"/>
              <a:t>Ishida </a:t>
            </a:r>
            <a:r>
              <a:rPr lang="en-US" sz="1050" dirty="0"/>
              <a:t>scales on the line.</a:t>
            </a:r>
          </a:p>
          <a:p>
            <a:pPr>
              <a:defRPr/>
            </a:pPr>
            <a:r>
              <a:rPr lang="en-US" sz="1050" dirty="0"/>
              <a:t>Term 5: </a:t>
            </a:r>
            <a:r>
              <a:rPr lang="en-US" sz="1050" dirty="0" err="1"/>
              <a:t>Hayssen</a:t>
            </a:r>
            <a:r>
              <a:rPr lang="en-US" sz="1050" dirty="0"/>
              <a:t> bagger – machine that forms bags and seals product inside these bags.</a:t>
            </a:r>
          </a:p>
          <a:p>
            <a:pPr>
              <a:defRPr/>
            </a:pPr>
            <a:r>
              <a:rPr lang="en-US" sz="1050" dirty="0"/>
              <a:t>Term 6: Ishida scale – machine which weighs product and drops appropriate portions into a bag.</a:t>
            </a:r>
          </a:p>
          <a:p>
            <a:pPr>
              <a:defRPr/>
            </a:pPr>
            <a:r>
              <a:rPr lang="en-US" sz="1050" dirty="0"/>
              <a:t>Term 7: MMS – Manufacturing Management Suite. Online data storage system.</a:t>
            </a:r>
          </a:p>
          <a:p>
            <a:pPr>
              <a:defRPr/>
            </a:pPr>
            <a:r>
              <a:rPr lang="en-US" sz="1050" dirty="0"/>
              <a:t>Term 8: Pack pattern – pattern in which bags are backed into a case. Vertically – bags stand in a vertical orientation in finished case, or Horizontally – bags lay flat in finished case.</a:t>
            </a:r>
          </a:p>
          <a:p>
            <a:pPr>
              <a:defRPr/>
            </a:pPr>
            <a:r>
              <a:rPr lang="en-US" sz="1050" dirty="0"/>
              <a:t>Term 9: Raw – unprocessed potatoes.</a:t>
            </a:r>
          </a:p>
          <a:p>
            <a:pPr>
              <a:defRPr/>
            </a:pPr>
            <a:r>
              <a:rPr lang="en-US" sz="1050" dirty="0"/>
              <a:t>Term 10: Retail – product packed in 2.5lb bags or under. Intended to be sold on store shelves.</a:t>
            </a:r>
          </a:p>
          <a:p>
            <a:pPr>
              <a:defRPr/>
            </a:pPr>
            <a:r>
              <a:rPr lang="en-US" sz="1050" dirty="0"/>
              <a:t>Term 11: SKU – Identification of a product.</a:t>
            </a:r>
          </a:p>
          <a:p>
            <a:pPr>
              <a:defRPr/>
            </a:pPr>
            <a:r>
              <a:rPr lang="en-US" sz="1050" dirty="0"/>
              <a:t>Term 12: Synch – coordinated timing between 2 </a:t>
            </a:r>
            <a:r>
              <a:rPr lang="en-US" sz="1050" dirty="0" err="1"/>
              <a:t>Hayssen</a:t>
            </a:r>
            <a:r>
              <a:rPr lang="en-US" sz="1050" dirty="0"/>
              <a:t> baggers connected to 1 CPS. Utilized while packing in a horizontal pack pattern.</a:t>
            </a:r>
          </a:p>
          <a:p>
            <a:pPr>
              <a:defRPr/>
            </a:pPr>
            <a:r>
              <a:rPr lang="en-US" sz="1050" dirty="0"/>
              <a:t>Term 13: Throughput – measure of rate at which raw </a:t>
            </a:r>
            <a:r>
              <a:rPr lang="en-US" sz="1050" dirty="0" smtClean="0"/>
              <a:t>food item is </a:t>
            </a:r>
            <a:r>
              <a:rPr lang="en-US" sz="1050" dirty="0"/>
              <a:t>processed into frozen </a:t>
            </a:r>
            <a:r>
              <a:rPr lang="en-US" sz="1050" dirty="0" smtClean="0"/>
              <a:t>fried </a:t>
            </a:r>
            <a:r>
              <a:rPr lang="en-US" sz="1050" dirty="0"/>
              <a:t>product and packed into bags and cases. Measured in Lbs./Hour.</a:t>
            </a:r>
          </a:p>
          <a:p>
            <a:pPr>
              <a:defRPr/>
            </a:pPr>
            <a:r>
              <a:rPr lang="en-US" sz="1050" dirty="0"/>
              <a:t>Term 14: Vantage Point – data collection system which pulls data from many of </a:t>
            </a:r>
            <a:r>
              <a:rPr lang="en-US" sz="1050" dirty="0" smtClean="0"/>
              <a:t>Plant’s </a:t>
            </a:r>
            <a:r>
              <a:rPr lang="en-US" sz="1050" dirty="0"/>
              <a:t>various pieces of equipment.</a:t>
            </a:r>
          </a:p>
          <a:p>
            <a:pPr marL="0" indent="0" eaLnBrk="1" hangingPunct="1">
              <a:defRPr/>
            </a:pPr>
            <a:endParaRPr lang="en-US" altLang="en-US" sz="1050" b="1" dirty="0" smtClean="0"/>
          </a:p>
          <a:p>
            <a:pPr marL="0" indent="0" eaLnBrk="1" hangingPunct="1">
              <a:defRPr/>
            </a:pPr>
            <a:endParaRPr lang="en-US" altLang="en-US" sz="1050" dirty="0" smtClean="0"/>
          </a:p>
        </p:txBody>
      </p:sp>
      <p:sp>
        <p:nvSpPr>
          <p:cNvPr id="5125"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defTabSz="820738"/>
            <a:endParaRPr lang="en-US" altLang="en-US" sz="1800">
              <a:latin typeface="Times New Roman" pitchFamily="18" charset="0"/>
            </a:endParaRPr>
          </a:p>
        </p:txBody>
      </p:sp>
    </p:spTree>
    <p:extLst>
      <p:ext uri="{BB962C8B-B14F-4D97-AF65-F5344CB8AC3E}">
        <p14:creationId xmlns:p14="http://schemas.microsoft.com/office/powerpoint/2010/main" val="3821013240"/>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X2 – Bagger Seals</a:t>
            </a:r>
          </a:p>
        </p:txBody>
      </p:sp>
      <p:sp>
        <p:nvSpPr>
          <p:cNvPr id="57347" name="Content Placeholder 2"/>
          <p:cNvSpPr>
            <a:spLocks noGrp="1"/>
          </p:cNvSpPr>
          <p:nvPr>
            <p:ph type="body" idx="1"/>
          </p:nvPr>
        </p:nvSpPr>
        <p:spPr/>
        <p:txBody>
          <a:bodyPr/>
          <a:lstStyle/>
          <a:p>
            <a:pPr indent="0">
              <a:defRPr/>
            </a:pPr>
            <a:r>
              <a:rPr lang="en-US" altLang="en-US" sz="1100" dirty="0" smtClean="0"/>
              <a:t>X2 (Bagger Seals) data tested for normality</a:t>
            </a:r>
          </a:p>
          <a:p>
            <a:pPr indent="0">
              <a:defRPr/>
            </a:pPr>
            <a:r>
              <a:rPr lang="en-US" altLang="en-US" sz="1100" b="1" dirty="0" smtClean="0"/>
              <a:t>Ho:</a:t>
            </a:r>
            <a:r>
              <a:rPr lang="en-US" altLang="en-US" sz="1100" dirty="0" smtClean="0"/>
              <a:t> data is normal</a:t>
            </a:r>
          </a:p>
          <a:p>
            <a:pPr indent="0">
              <a:defRPr/>
            </a:pPr>
            <a:r>
              <a:rPr lang="en-US" altLang="en-US" sz="1100" b="1" dirty="0" smtClean="0"/>
              <a:t>Ha: </a:t>
            </a:r>
            <a:r>
              <a:rPr lang="en-US" altLang="en-US" sz="1100" dirty="0" smtClean="0"/>
              <a:t>data is not normal</a:t>
            </a:r>
          </a:p>
          <a:p>
            <a:pPr indent="0">
              <a:defRPr/>
            </a:pPr>
            <a:r>
              <a:rPr lang="en-US" altLang="en-US" sz="1100" dirty="0" smtClean="0"/>
              <a:t>P value &gt; 0.05 therefore fail to reject null. Data is normal.</a:t>
            </a:r>
          </a:p>
          <a:p>
            <a:pPr>
              <a:defRPr/>
            </a:pPr>
            <a:endParaRPr lang="en-US" altLang="en-US" sz="1050" dirty="0" smtClean="0"/>
          </a:p>
        </p:txBody>
      </p:sp>
      <p:pic>
        <p:nvPicPr>
          <p:cNvPr id="327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38350"/>
            <a:ext cx="6381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2752726"/>
            <a:ext cx="1054100"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33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smtClean="0"/>
              <a:t>X2 – Bagger Seals</a:t>
            </a:r>
            <a:endParaRPr lang="en-US" altLang="en-US" baseline="-25000" smtClean="0"/>
          </a:p>
        </p:txBody>
      </p:sp>
      <p:sp>
        <p:nvSpPr>
          <p:cNvPr id="33796" name="Rectangle 3"/>
          <p:cNvSpPr>
            <a:spLocks noGrp="1" noChangeArrowheads="1"/>
          </p:cNvSpPr>
          <p:nvPr>
            <p:ph type="body" idx="1"/>
          </p:nvPr>
        </p:nvSpPr>
        <p:spPr/>
        <p:txBody>
          <a:bodyPr/>
          <a:lstStyle/>
          <a:p>
            <a:pPr marL="0" indent="0" eaLnBrk="1" hangingPunct="1"/>
            <a:r>
              <a:rPr lang="en-US" altLang="en-US" sz="1000" b="1" dirty="0" smtClean="0"/>
              <a:t>Theory:</a:t>
            </a:r>
            <a:r>
              <a:rPr lang="en-CA" altLang="en-US" sz="1000" dirty="0" smtClean="0"/>
              <a:t> </a:t>
            </a:r>
          </a:p>
          <a:p>
            <a:pPr marL="0" indent="0" eaLnBrk="1" hangingPunct="1"/>
            <a:r>
              <a:rPr lang="en-US" altLang="en-US" sz="1000" dirty="0" smtClean="0"/>
              <a:t>The hot air back seal negatively impacts our ability to make good seals and pack budget rates. </a:t>
            </a:r>
          </a:p>
          <a:p>
            <a:pPr marL="0" indent="0" eaLnBrk="1" hangingPunct="1"/>
            <a:r>
              <a:rPr lang="en-US" altLang="en-US" sz="1000" b="1" dirty="0" smtClean="0"/>
              <a:t>Ho: </a:t>
            </a:r>
            <a:r>
              <a:rPr lang="en-US" altLang="en-US" sz="1000" dirty="0" smtClean="0"/>
              <a:t>mean </a:t>
            </a:r>
            <a:r>
              <a:rPr lang="en-US" altLang="en-US" sz="1000" dirty="0" err="1" smtClean="0"/>
              <a:t>lbs</a:t>
            </a:r>
            <a:r>
              <a:rPr lang="en-US" altLang="en-US" sz="1000" dirty="0" smtClean="0"/>
              <a:t>/</a:t>
            </a:r>
            <a:r>
              <a:rPr lang="en-US" altLang="en-US" sz="1000" dirty="0" err="1" smtClean="0"/>
              <a:t>hr</a:t>
            </a:r>
            <a:r>
              <a:rPr lang="en-US" altLang="en-US" sz="1000" dirty="0" smtClean="0"/>
              <a:t> with rotary seal = mean </a:t>
            </a:r>
            <a:r>
              <a:rPr lang="en-US" altLang="en-US" sz="1000" dirty="0" err="1" smtClean="0"/>
              <a:t>lbs</a:t>
            </a:r>
            <a:r>
              <a:rPr lang="en-US" altLang="en-US" sz="1000" dirty="0" smtClean="0"/>
              <a:t>/</a:t>
            </a:r>
            <a:r>
              <a:rPr lang="en-US" altLang="en-US" sz="1000" dirty="0" err="1" smtClean="0"/>
              <a:t>hr</a:t>
            </a:r>
            <a:r>
              <a:rPr lang="en-US" altLang="en-US" sz="1000" dirty="0" smtClean="0"/>
              <a:t> with hot air seal</a:t>
            </a:r>
          </a:p>
          <a:p>
            <a:pPr marL="0" indent="0" eaLnBrk="1" hangingPunct="1"/>
            <a:r>
              <a:rPr lang="en-US" altLang="en-US" sz="1000" b="1" dirty="0" smtClean="0"/>
              <a:t>Ha: </a:t>
            </a:r>
            <a:r>
              <a:rPr lang="en-US" altLang="en-US" sz="1000" dirty="0" smtClean="0"/>
              <a:t>mean </a:t>
            </a:r>
            <a:r>
              <a:rPr lang="en-US" altLang="en-US" sz="1000" dirty="0" err="1" smtClean="0"/>
              <a:t>lbs</a:t>
            </a:r>
            <a:r>
              <a:rPr lang="en-US" altLang="en-US" sz="1000" dirty="0" smtClean="0"/>
              <a:t>/</a:t>
            </a:r>
            <a:r>
              <a:rPr lang="en-US" altLang="en-US" sz="1000" dirty="0" err="1" smtClean="0"/>
              <a:t>hr</a:t>
            </a:r>
            <a:r>
              <a:rPr lang="en-US" altLang="en-US" sz="1000" dirty="0" smtClean="0"/>
              <a:t> with rotary seal ≠ mean </a:t>
            </a:r>
            <a:r>
              <a:rPr lang="en-US" altLang="en-US" sz="1000" dirty="0" err="1" smtClean="0"/>
              <a:t>lbs</a:t>
            </a:r>
            <a:r>
              <a:rPr lang="en-US" altLang="en-US" sz="1000" dirty="0" smtClean="0"/>
              <a:t>/</a:t>
            </a:r>
            <a:r>
              <a:rPr lang="en-US" altLang="en-US" sz="1000" dirty="0" err="1" smtClean="0"/>
              <a:t>hr</a:t>
            </a:r>
            <a:r>
              <a:rPr lang="en-US" altLang="en-US" sz="1000" dirty="0" smtClean="0"/>
              <a:t> with hot air seal</a:t>
            </a:r>
            <a:endParaRPr lang="en-CA" altLang="en-US" sz="1050" b="1" dirty="0" smtClean="0"/>
          </a:p>
          <a:p>
            <a:pPr marL="0" indent="0" eaLnBrk="1" hangingPunct="1"/>
            <a:endParaRPr lang="en-CA" altLang="en-US" sz="1000" b="1" dirty="0" smtClean="0"/>
          </a:p>
          <a:p>
            <a:pPr marL="0" indent="0" eaLnBrk="1" hangingPunct="1"/>
            <a:r>
              <a:rPr lang="en-CA" altLang="en-US" sz="1000" b="1" dirty="0" smtClean="0"/>
              <a:t>Analysis:  </a:t>
            </a:r>
            <a:r>
              <a:rPr lang="en-CA" altLang="en-US" sz="1000" dirty="0" smtClean="0"/>
              <a:t>2 sample T test</a:t>
            </a:r>
            <a:r>
              <a:rPr lang="en-CA" altLang="en-US" sz="1000" b="1" dirty="0" smtClean="0"/>
              <a:t>. </a:t>
            </a:r>
          </a:p>
          <a:p>
            <a:pPr marL="0" indent="0" eaLnBrk="1" hangingPunct="1"/>
            <a:r>
              <a:rPr lang="en-CA" altLang="en-US" sz="1000" b="1" dirty="0" smtClean="0"/>
              <a:t>Statistical Conclusion:  </a:t>
            </a:r>
            <a:r>
              <a:rPr lang="en-CA" altLang="en-US" sz="1000" dirty="0" smtClean="0"/>
              <a:t>P Value is &lt; 0.05, so reject the null.</a:t>
            </a:r>
          </a:p>
          <a:p>
            <a:pPr marL="0" indent="0" eaLnBrk="1" hangingPunct="1"/>
            <a:r>
              <a:rPr lang="en-CA" altLang="en-US" sz="1000" b="1" dirty="0" smtClean="0"/>
              <a:t>Practical Conclusion: </a:t>
            </a:r>
            <a:r>
              <a:rPr lang="en-CA" altLang="en-US" sz="1000" dirty="0" smtClean="0"/>
              <a:t>Rotary Bag Seals do impact the throughput, but in a negative fashion.</a:t>
            </a:r>
            <a:r>
              <a:rPr lang="en-US" altLang="en-US" sz="1000" dirty="0" smtClean="0"/>
              <a:t> (this may be due to lack of experience and knowledge with the rotary seals. Additionally, no negative impact on throughput due to the hot air seal was noted once the vertical pack pattern was in place, likely because of less stop and go from the CPS)</a:t>
            </a:r>
            <a:endParaRPr lang="en-CA" altLang="en-US" sz="1000" dirty="0" smtClean="0"/>
          </a:p>
        </p:txBody>
      </p:sp>
      <p:grpSp>
        <p:nvGrpSpPr>
          <p:cNvPr id="33797" name="Group 1"/>
          <p:cNvGrpSpPr>
            <a:grpSpLocks/>
          </p:cNvGrpSpPr>
          <p:nvPr/>
        </p:nvGrpSpPr>
        <p:grpSpPr bwMode="auto">
          <a:xfrm>
            <a:off x="304800" y="3028950"/>
            <a:ext cx="4799012" cy="1693069"/>
            <a:chOff x="3429000" y="1828800"/>
            <a:chExt cx="5381625" cy="2257425"/>
          </a:xfrm>
        </p:grpSpPr>
        <p:pic>
          <p:nvPicPr>
            <p:cNvPr id="337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53816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92513"/>
              <a:ext cx="1176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926" y="2697956"/>
            <a:ext cx="40132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68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X3 – Scale Settings</a:t>
            </a:r>
          </a:p>
        </p:txBody>
      </p:sp>
      <p:sp>
        <p:nvSpPr>
          <p:cNvPr id="57347" name="Content Placeholder 2"/>
          <p:cNvSpPr>
            <a:spLocks noGrp="1"/>
          </p:cNvSpPr>
          <p:nvPr>
            <p:ph type="body" idx="1"/>
          </p:nvPr>
        </p:nvSpPr>
        <p:spPr/>
        <p:txBody>
          <a:bodyPr/>
          <a:lstStyle/>
          <a:p>
            <a:pPr indent="0">
              <a:defRPr/>
            </a:pPr>
            <a:r>
              <a:rPr lang="en-US" altLang="en-US" sz="1200" dirty="0" smtClean="0"/>
              <a:t>X3 (Scale settings) data tested for normality</a:t>
            </a:r>
          </a:p>
          <a:p>
            <a:pPr indent="0">
              <a:defRPr/>
            </a:pPr>
            <a:r>
              <a:rPr lang="en-US" altLang="en-US" sz="1200" b="1" dirty="0" smtClean="0"/>
              <a:t>Ho:</a:t>
            </a:r>
            <a:r>
              <a:rPr lang="en-US" altLang="en-US" sz="1200" dirty="0" smtClean="0"/>
              <a:t> data is normal</a:t>
            </a:r>
          </a:p>
          <a:p>
            <a:pPr indent="0">
              <a:defRPr/>
            </a:pPr>
            <a:r>
              <a:rPr lang="en-US" altLang="en-US" sz="1200" b="1" dirty="0" smtClean="0"/>
              <a:t>Ha: </a:t>
            </a:r>
            <a:r>
              <a:rPr lang="en-US" altLang="en-US" sz="1200" dirty="0" smtClean="0"/>
              <a:t>data is not normal</a:t>
            </a:r>
          </a:p>
          <a:p>
            <a:pPr indent="0">
              <a:defRPr/>
            </a:pPr>
            <a:r>
              <a:rPr lang="en-US" altLang="en-US" sz="1200" dirty="0" smtClean="0"/>
              <a:t>P value is &lt; 0.05 therefore reject the null. Data is not normal.</a:t>
            </a:r>
          </a:p>
          <a:p>
            <a:pPr indent="0">
              <a:defRPr/>
            </a:pPr>
            <a:endParaRPr lang="en-US" altLang="en-US" sz="1200" dirty="0" smtClean="0"/>
          </a:p>
          <a:p>
            <a:pPr>
              <a:defRPr/>
            </a:pPr>
            <a:endParaRPr lang="en-US" altLang="en-US" sz="1100" dirty="0" smtClean="0"/>
          </a:p>
        </p:txBody>
      </p:sp>
      <p:pic>
        <p:nvPicPr>
          <p:cNvPr id="348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088" y="2114550"/>
            <a:ext cx="6278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2815828"/>
            <a:ext cx="1054100"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9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en-US" smtClean="0"/>
              <a:t>X3– Scale Settings</a:t>
            </a:r>
            <a:endParaRPr lang="en-US" altLang="en-US" baseline="-25000" smtClean="0"/>
          </a:p>
        </p:txBody>
      </p:sp>
      <p:sp>
        <p:nvSpPr>
          <p:cNvPr id="35844" name="Rectangle 3"/>
          <p:cNvSpPr>
            <a:spLocks noGrp="1" noChangeArrowheads="1"/>
          </p:cNvSpPr>
          <p:nvPr>
            <p:ph type="body" idx="1"/>
          </p:nvPr>
        </p:nvSpPr>
        <p:spPr/>
        <p:txBody>
          <a:bodyPr/>
          <a:lstStyle/>
          <a:p>
            <a:pPr marL="0" indent="0" eaLnBrk="1" hangingPunct="1"/>
            <a:r>
              <a:rPr lang="en-US" altLang="en-US" sz="1100" b="1" dirty="0" smtClean="0"/>
              <a:t>Theory:</a:t>
            </a:r>
            <a:r>
              <a:rPr lang="en-CA" altLang="en-US" sz="1100" dirty="0" smtClean="0"/>
              <a:t> </a:t>
            </a:r>
          </a:p>
          <a:p>
            <a:pPr marL="0" indent="0" eaLnBrk="1" hangingPunct="1"/>
            <a:r>
              <a:rPr lang="en-US" altLang="en-US" sz="1100" dirty="0" smtClean="0"/>
              <a:t>Ishida Scales operation impacts the ability for the bagger to bag effectively and creates bagger downtime.</a:t>
            </a:r>
          </a:p>
          <a:p>
            <a:pPr marL="0" indent="0" eaLnBrk="1" hangingPunct="1"/>
            <a:r>
              <a:rPr lang="en-US" altLang="en-US" sz="1100" b="1" dirty="0" smtClean="0"/>
              <a:t>Ho: </a:t>
            </a:r>
            <a:r>
              <a:rPr lang="en-US" altLang="en-US" sz="1100" dirty="0" smtClean="0"/>
              <a:t>median </a:t>
            </a:r>
            <a:r>
              <a:rPr lang="en-US" altLang="en-US" sz="1100" dirty="0" err="1" smtClean="0"/>
              <a:t>lbs</a:t>
            </a:r>
            <a:r>
              <a:rPr lang="en-US" altLang="en-US" sz="1100" dirty="0" smtClean="0"/>
              <a:t>/</a:t>
            </a:r>
            <a:r>
              <a:rPr lang="en-US" altLang="en-US" sz="1100" dirty="0" err="1" smtClean="0"/>
              <a:t>hr</a:t>
            </a:r>
            <a:r>
              <a:rPr lang="en-US" altLang="en-US" sz="1100" dirty="0" smtClean="0"/>
              <a:t> scale settings 1 = median </a:t>
            </a:r>
            <a:r>
              <a:rPr lang="en-US" altLang="en-US" sz="1100" dirty="0" err="1" smtClean="0"/>
              <a:t>lbs</a:t>
            </a:r>
            <a:r>
              <a:rPr lang="en-US" altLang="en-US" sz="1100" dirty="0" smtClean="0"/>
              <a:t>/</a:t>
            </a:r>
            <a:r>
              <a:rPr lang="en-US" altLang="en-US" sz="1100" dirty="0" err="1" smtClean="0"/>
              <a:t>hr</a:t>
            </a:r>
            <a:r>
              <a:rPr lang="en-US" altLang="en-US" sz="1100" dirty="0" smtClean="0"/>
              <a:t> scale settings 2</a:t>
            </a:r>
          </a:p>
          <a:p>
            <a:pPr marL="0" indent="0" eaLnBrk="1" hangingPunct="1"/>
            <a:r>
              <a:rPr lang="en-US" altLang="en-US" sz="1100" b="1" dirty="0" smtClean="0"/>
              <a:t>Ha: </a:t>
            </a:r>
            <a:r>
              <a:rPr lang="en-US" altLang="en-US" sz="1100" dirty="0" smtClean="0"/>
              <a:t>median </a:t>
            </a:r>
            <a:r>
              <a:rPr lang="en-US" altLang="en-US" sz="1100" dirty="0" err="1" smtClean="0"/>
              <a:t>lbs</a:t>
            </a:r>
            <a:r>
              <a:rPr lang="en-US" altLang="en-US" sz="1100" dirty="0" smtClean="0"/>
              <a:t>/</a:t>
            </a:r>
            <a:r>
              <a:rPr lang="en-US" altLang="en-US" sz="1100" dirty="0" err="1" smtClean="0"/>
              <a:t>hr</a:t>
            </a:r>
            <a:r>
              <a:rPr lang="en-US" altLang="en-US" sz="1100" dirty="0" smtClean="0"/>
              <a:t> scale settings 1 ≠ median </a:t>
            </a:r>
            <a:r>
              <a:rPr lang="en-US" altLang="en-US" sz="1100" dirty="0" err="1" smtClean="0"/>
              <a:t>lbs</a:t>
            </a:r>
            <a:r>
              <a:rPr lang="en-US" altLang="en-US" sz="1100" dirty="0" smtClean="0"/>
              <a:t>/</a:t>
            </a:r>
            <a:r>
              <a:rPr lang="en-US" altLang="en-US" sz="1100" dirty="0" err="1" smtClean="0"/>
              <a:t>hr</a:t>
            </a:r>
            <a:r>
              <a:rPr lang="en-US" altLang="en-US" sz="1100" dirty="0" smtClean="0"/>
              <a:t> scale settings 2</a:t>
            </a:r>
            <a:endParaRPr lang="en-US" altLang="en-US" sz="1100" b="1" dirty="0" smtClean="0"/>
          </a:p>
          <a:p>
            <a:pPr marL="0" indent="0" eaLnBrk="1" hangingPunct="1"/>
            <a:endParaRPr lang="en-CA" altLang="en-US" sz="1100" b="1" dirty="0" smtClean="0"/>
          </a:p>
          <a:p>
            <a:pPr marL="0" indent="0" eaLnBrk="1" hangingPunct="1"/>
            <a:r>
              <a:rPr lang="en-CA" altLang="en-US" sz="1100" b="1" dirty="0" smtClean="0"/>
              <a:t>Analysis: </a:t>
            </a:r>
            <a:r>
              <a:rPr lang="en-CA" altLang="en-US" sz="1100" dirty="0" smtClean="0"/>
              <a:t>Mann-Whitney</a:t>
            </a:r>
            <a:endParaRPr lang="en-CA" altLang="en-US" sz="1100" b="1" dirty="0" smtClean="0"/>
          </a:p>
          <a:p>
            <a:pPr marL="0" indent="0" eaLnBrk="1" hangingPunct="1"/>
            <a:r>
              <a:rPr lang="en-CA" altLang="en-US" sz="1100" b="1" dirty="0" smtClean="0"/>
              <a:t>Statistical Conclusion:  </a:t>
            </a:r>
            <a:r>
              <a:rPr lang="en-CA" altLang="en-US" sz="1100" dirty="0" smtClean="0"/>
              <a:t>P Value is  less than .05, so reject the null.</a:t>
            </a:r>
          </a:p>
          <a:p>
            <a:pPr marL="0" indent="0" eaLnBrk="1" hangingPunct="1"/>
            <a:r>
              <a:rPr lang="en-CA" altLang="en-US" sz="1100" b="1" dirty="0" smtClean="0"/>
              <a:t>Practical Conclusion: </a:t>
            </a:r>
            <a:r>
              <a:rPr lang="en-CA" altLang="en-US" sz="1100" dirty="0" smtClean="0"/>
              <a:t>Scale settings do impact the throughput, but in a negative fashion.  </a:t>
            </a:r>
            <a:endParaRPr lang="en-US" altLang="en-US" sz="1100" dirty="0" smtClean="0"/>
          </a:p>
        </p:txBody>
      </p:sp>
      <p:grpSp>
        <p:nvGrpSpPr>
          <p:cNvPr id="35845" name="Group 2"/>
          <p:cNvGrpSpPr>
            <a:grpSpLocks/>
          </p:cNvGrpSpPr>
          <p:nvPr/>
        </p:nvGrpSpPr>
        <p:grpSpPr bwMode="auto">
          <a:xfrm>
            <a:off x="5105400" y="2821310"/>
            <a:ext cx="3886200" cy="1658540"/>
            <a:chOff x="4521200" y="1828800"/>
            <a:chExt cx="3752850" cy="1995488"/>
          </a:xfrm>
        </p:grpSpPr>
        <p:pic>
          <p:nvPicPr>
            <p:cNvPr id="358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1828800"/>
              <a:ext cx="37528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5757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47950"/>
            <a:ext cx="44116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9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X4 – CPS</a:t>
            </a:r>
          </a:p>
        </p:txBody>
      </p:sp>
      <p:sp>
        <p:nvSpPr>
          <p:cNvPr id="57347" name="Content Placeholder 2"/>
          <p:cNvSpPr>
            <a:spLocks noGrp="1"/>
          </p:cNvSpPr>
          <p:nvPr>
            <p:ph type="body" idx="1"/>
          </p:nvPr>
        </p:nvSpPr>
        <p:spPr/>
        <p:txBody>
          <a:bodyPr/>
          <a:lstStyle/>
          <a:p>
            <a:pPr indent="0">
              <a:defRPr/>
            </a:pPr>
            <a:r>
              <a:rPr lang="en-US" altLang="en-US" sz="1050" dirty="0" smtClean="0"/>
              <a:t>X4 (CPS) data tested for normality.</a:t>
            </a:r>
          </a:p>
          <a:p>
            <a:pPr indent="0">
              <a:defRPr/>
            </a:pPr>
            <a:r>
              <a:rPr lang="en-US" altLang="en-US" sz="1050" b="1" dirty="0" smtClean="0"/>
              <a:t>Ho:</a:t>
            </a:r>
            <a:r>
              <a:rPr lang="en-US" altLang="en-US" sz="1050" dirty="0" smtClean="0"/>
              <a:t> data is normal</a:t>
            </a:r>
          </a:p>
          <a:p>
            <a:pPr indent="0">
              <a:defRPr/>
            </a:pPr>
            <a:r>
              <a:rPr lang="en-US" altLang="en-US" sz="1050" b="1" dirty="0" smtClean="0"/>
              <a:t>Ha:</a:t>
            </a:r>
            <a:r>
              <a:rPr lang="en-US" altLang="en-US" sz="1050" dirty="0" smtClean="0"/>
              <a:t> data is not normal</a:t>
            </a:r>
          </a:p>
          <a:p>
            <a:pPr indent="0">
              <a:defRPr/>
            </a:pPr>
            <a:r>
              <a:rPr lang="en-US" altLang="en-US" sz="1050" dirty="0" smtClean="0"/>
              <a:t>P value &gt;0.05 therefore fail to reject null. Data is normal.</a:t>
            </a:r>
          </a:p>
          <a:p>
            <a:pPr>
              <a:defRPr/>
            </a:pPr>
            <a:endParaRPr lang="en-US" altLang="en-US" sz="1000" dirty="0" smtClean="0"/>
          </a:p>
        </p:txBody>
      </p:sp>
      <p:pic>
        <p:nvPicPr>
          <p:cNvPr id="3686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61" y="2038350"/>
            <a:ext cx="6400800" cy="277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6792"/>
            <a:ext cx="1054100"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8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X4– CPS Pack Pattern</a:t>
            </a:r>
            <a:endParaRPr lang="en-US" altLang="en-US" baseline="-25000" smtClean="0"/>
          </a:p>
        </p:txBody>
      </p:sp>
      <p:sp>
        <p:nvSpPr>
          <p:cNvPr id="37892" name="Rectangle 3"/>
          <p:cNvSpPr>
            <a:spLocks noGrp="1" noChangeArrowheads="1"/>
          </p:cNvSpPr>
          <p:nvPr>
            <p:ph type="body" idx="1"/>
          </p:nvPr>
        </p:nvSpPr>
        <p:spPr>
          <a:xfrm>
            <a:off x="311700" y="971550"/>
            <a:ext cx="8520600" cy="2943275"/>
          </a:xfrm>
        </p:spPr>
        <p:txBody>
          <a:bodyPr/>
          <a:lstStyle/>
          <a:p>
            <a:pPr marL="0" indent="0" eaLnBrk="1" hangingPunct="1"/>
            <a:r>
              <a:rPr lang="en-US" altLang="en-US" sz="1800" b="1" dirty="0" smtClean="0"/>
              <a:t>Theory:</a:t>
            </a:r>
            <a:r>
              <a:rPr lang="en-CA" altLang="en-US" sz="1800" dirty="0" smtClean="0"/>
              <a:t> </a:t>
            </a:r>
          </a:p>
          <a:p>
            <a:pPr marL="0" indent="0" eaLnBrk="1" hangingPunct="1"/>
            <a:r>
              <a:rPr lang="en-US" altLang="en-US" sz="1800" dirty="0" smtClean="0"/>
              <a:t>A vertical pack pattern will pack at higher rates than horizontal pack pattern.</a:t>
            </a:r>
          </a:p>
          <a:p>
            <a:pPr marL="0" indent="0" eaLnBrk="1" hangingPunct="1"/>
            <a:r>
              <a:rPr lang="en-US" altLang="en-US" sz="1800" b="1" dirty="0" smtClean="0"/>
              <a:t>Ho: </a:t>
            </a:r>
            <a:r>
              <a:rPr lang="en-US" altLang="en-US" sz="1800" dirty="0" smtClean="0"/>
              <a:t>mean </a:t>
            </a:r>
            <a:r>
              <a:rPr lang="en-US" altLang="en-US" sz="1800" dirty="0" err="1" smtClean="0"/>
              <a:t>lbs</a:t>
            </a:r>
            <a:r>
              <a:rPr lang="en-US" altLang="en-US" sz="1800" dirty="0" smtClean="0"/>
              <a:t>/</a:t>
            </a:r>
            <a:r>
              <a:rPr lang="en-US" altLang="en-US" sz="1800" dirty="0" err="1" smtClean="0"/>
              <a:t>hr</a:t>
            </a:r>
            <a:r>
              <a:rPr lang="en-US" altLang="en-US" sz="1800" dirty="0" smtClean="0"/>
              <a:t> vertical pattern = mean </a:t>
            </a:r>
            <a:r>
              <a:rPr lang="en-US" altLang="en-US" sz="1800" dirty="0" err="1" smtClean="0"/>
              <a:t>lbs</a:t>
            </a:r>
            <a:r>
              <a:rPr lang="en-US" altLang="en-US" sz="1800" dirty="0" smtClean="0"/>
              <a:t>/</a:t>
            </a:r>
            <a:r>
              <a:rPr lang="en-US" altLang="en-US" sz="1800" dirty="0" err="1" smtClean="0"/>
              <a:t>hr</a:t>
            </a:r>
            <a:r>
              <a:rPr lang="en-US" altLang="en-US" sz="1800" dirty="0" smtClean="0"/>
              <a:t> horizontal pattern</a:t>
            </a:r>
          </a:p>
          <a:p>
            <a:pPr marL="0" indent="0" eaLnBrk="1" hangingPunct="1"/>
            <a:r>
              <a:rPr lang="en-US" altLang="en-US" sz="1800" b="1" dirty="0" smtClean="0"/>
              <a:t>Ha: </a:t>
            </a:r>
            <a:r>
              <a:rPr lang="en-US" altLang="en-US" sz="1800" dirty="0" smtClean="0"/>
              <a:t>mean </a:t>
            </a:r>
            <a:r>
              <a:rPr lang="en-US" altLang="en-US" sz="1800" dirty="0" err="1" smtClean="0"/>
              <a:t>lbs</a:t>
            </a:r>
            <a:r>
              <a:rPr lang="en-US" altLang="en-US" sz="1800" dirty="0" smtClean="0"/>
              <a:t>/</a:t>
            </a:r>
            <a:r>
              <a:rPr lang="en-US" altLang="en-US" sz="1800" dirty="0" err="1" smtClean="0"/>
              <a:t>hr</a:t>
            </a:r>
            <a:r>
              <a:rPr lang="en-US" altLang="en-US" sz="1800" dirty="0" smtClean="0"/>
              <a:t> vertical pattern ≠ mean </a:t>
            </a:r>
            <a:r>
              <a:rPr lang="en-US" altLang="en-US" sz="1800" dirty="0" err="1" smtClean="0"/>
              <a:t>lbs</a:t>
            </a:r>
            <a:r>
              <a:rPr lang="en-US" altLang="en-US" sz="1800" dirty="0" smtClean="0"/>
              <a:t>/</a:t>
            </a:r>
            <a:r>
              <a:rPr lang="en-US" altLang="en-US" sz="1800" dirty="0" err="1" smtClean="0"/>
              <a:t>hr</a:t>
            </a:r>
            <a:r>
              <a:rPr lang="en-US" altLang="en-US" sz="1800" dirty="0" smtClean="0"/>
              <a:t> horizontal pattern</a:t>
            </a:r>
            <a:endParaRPr lang="en-US" altLang="en-US" sz="1800" b="1" dirty="0" smtClean="0"/>
          </a:p>
          <a:p>
            <a:pPr marL="0" indent="0" eaLnBrk="1" hangingPunct="1"/>
            <a:r>
              <a:rPr lang="en-US" altLang="en-US" sz="1800" dirty="0" smtClean="0"/>
              <a:t> </a:t>
            </a:r>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endParaRPr lang="en-CA" altLang="en-US" sz="1800" b="1" dirty="0" smtClean="0"/>
          </a:p>
          <a:p>
            <a:pPr marL="0" indent="0" eaLnBrk="1" hangingPunct="1"/>
            <a:r>
              <a:rPr lang="en-CA" altLang="en-US" sz="1800" b="1" dirty="0" smtClean="0"/>
              <a:t>Analysis:  </a:t>
            </a:r>
            <a:r>
              <a:rPr lang="en-CA" altLang="en-US" sz="1800" dirty="0" smtClean="0"/>
              <a:t>2 sample T test</a:t>
            </a:r>
            <a:r>
              <a:rPr lang="en-CA" altLang="en-US" sz="1800" b="1" dirty="0" smtClean="0"/>
              <a:t>.</a:t>
            </a:r>
          </a:p>
          <a:p>
            <a:pPr marL="0" indent="0" eaLnBrk="1" hangingPunct="1"/>
            <a:r>
              <a:rPr lang="en-CA" altLang="en-US" sz="1800" b="1" dirty="0" smtClean="0"/>
              <a:t>Statistical Conclusion:  </a:t>
            </a:r>
            <a:r>
              <a:rPr lang="en-CA" altLang="en-US" sz="1800" dirty="0" smtClean="0"/>
              <a:t>P Value is less than .05, so reject the null.</a:t>
            </a:r>
            <a:endParaRPr lang="en-CA" altLang="en-US" sz="1800" b="1" dirty="0" smtClean="0"/>
          </a:p>
          <a:p>
            <a:pPr marL="0" indent="0" eaLnBrk="1" hangingPunct="1"/>
            <a:r>
              <a:rPr lang="en-CA" altLang="en-US" sz="1800" b="1" dirty="0" smtClean="0"/>
              <a:t>Practical Conclusion:  </a:t>
            </a:r>
            <a:r>
              <a:rPr lang="en-CA" altLang="en-US" sz="1800" dirty="0" smtClean="0"/>
              <a:t>Vertical Pack Pattern does impact throughput</a:t>
            </a:r>
            <a:endParaRPr lang="en-US" altLang="en-US" sz="1800" dirty="0" smtClean="0"/>
          </a:p>
        </p:txBody>
      </p:sp>
      <p:sp>
        <p:nvSpPr>
          <p:cNvPr id="37890" name="Footer Placeholder 3"/>
          <p:cNvSpPr>
            <a:spLocks noGrp="1"/>
          </p:cNvSpPr>
          <p:nvPr>
            <p:ph type="ftr" sz="quarter" idx="4294967295"/>
          </p:nvPr>
        </p:nvSpPr>
        <p:spPr>
          <a:xfrm>
            <a:off x="0" y="4976813"/>
            <a:ext cx="3606800" cy="242887"/>
          </a:xfrm>
          <a:prstGeom prst="rect">
            <a:avLst/>
          </a:prstGeom>
          <a:noFill/>
        </p:spPr>
        <p:txBody>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000" dirty="0">
                <a:solidFill>
                  <a:schemeClr val="tx1"/>
                </a:solidFill>
              </a:rPr>
              <a:t>Project Report Template </a:t>
            </a:r>
            <a:fld id="{D0E844BD-901B-4828-AC9B-5DFDF134547E}" type="slidenum">
              <a:rPr lang="en-US" altLang="en-US" sz="1000">
                <a:solidFill>
                  <a:schemeClr val="tx1"/>
                </a:solidFill>
              </a:rPr>
              <a:pPr/>
              <a:t>35</a:t>
            </a:fld>
            <a:r>
              <a:rPr lang="en-US" altLang="en-US" sz="1000" dirty="0">
                <a:solidFill>
                  <a:schemeClr val="tx1"/>
                </a:solidFill>
              </a:rPr>
              <a:t> .PPT</a:t>
            </a:r>
          </a:p>
        </p:txBody>
      </p:sp>
      <p:pic>
        <p:nvPicPr>
          <p:cNvPr id="378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4" y="2228850"/>
            <a:ext cx="42370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Oval 7"/>
          <p:cNvSpPr>
            <a:spLocks noChangeArrowheads="1"/>
          </p:cNvSpPr>
          <p:nvPr/>
        </p:nvSpPr>
        <p:spPr bwMode="auto">
          <a:xfrm>
            <a:off x="2835276" y="2669381"/>
            <a:ext cx="1082675" cy="358379"/>
          </a:xfrm>
          <a:prstGeom prst="ellipse">
            <a:avLst/>
          </a:prstGeom>
          <a:noFill/>
          <a:ln w="349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69963" eaLnBrk="1" hangingPunct="1">
              <a:spcBef>
                <a:spcPct val="20000"/>
              </a:spcBef>
              <a:buSzPct val="120000"/>
              <a:buFont typeface="Wingdings" pitchFamily="2" charset="2"/>
              <a:buNone/>
            </a:pPr>
            <a:endParaRPr lang="en-US" altLang="en-US"/>
          </a:p>
        </p:txBody>
      </p:sp>
      <p:pic>
        <p:nvPicPr>
          <p:cNvPr id="378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2197894"/>
            <a:ext cx="4237038"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0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p:txBody>
          <a:bodyPr/>
          <a:lstStyle/>
          <a:p>
            <a:pPr eaLnBrk="1" hangingPunct="1"/>
            <a:r>
              <a:rPr lang="en-US" altLang="en-US" smtClean="0"/>
              <a:t>Summary of Testing Results</a:t>
            </a:r>
          </a:p>
        </p:txBody>
      </p:sp>
      <p:sp>
        <p:nvSpPr>
          <p:cNvPr id="38915" name="Rectangle 2"/>
          <p:cNvSpPr>
            <a:spLocks noGrp="1" noChangeArrowheads="1"/>
          </p:cNvSpPr>
          <p:nvPr>
            <p:ph type="body" idx="1"/>
          </p:nvPr>
        </p:nvSpPr>
        <p:spPr/>
        <p:txBody>
          <a:bodyPr/>
          <a:lstStyle/>
          <a:p>
            <a:pPr marL="0" indent="0" eaLnBrk="1" hangingPunct="1"/>
            <a:r>
              <a:rPr lang="en-US" altLang="en-US" sz="1100" dirty="0" smtClean="0">
                <a:solidFill>
                  <a:srgbClr val="00B050"/>
                </a:solidFill>
              </a:rPr>
              <a:t>X</a:t>
            </a:r>
            <a:r>
              <a:rPr lang="en-US" altLang="en-US" sz="1100" baseline="-25000" dirty="0" smtClean="0">
                <a:solidFill>
                  <a:srgbClr val="00B050"/>
                </a:solidFill>
              </a:rPr>
              <a:t>1</a:t>
            </a:r>
            <a:r>
              <a:rPr lang="en-US" altLang="en-US" sz="1100" dirty="0" smtClean="0">
                <a:solidFill>
                  <a:srgbClr val="00B050"/>
                </a:solidFill>
              </a:rPr>
              <a:t>: Raw Sizing </a:t>
            </a:r>
          </a:p>
          <a:p>
            <a:pPr marL="0" indent="0" eaLnBrk="1" hangingPunct="1"/>
            <a:r>
              <a:rPr lang="en-US" altLang="en-US" sz="1100" dirty="0" smtClean="0">
                <a:solidFill>
                  <a:srgbClr val="00B050"/>
                </a:solidFill>
              </a:rPr>
              <a:t>Theory: Too large (long) of raw size impacts ability to pack the product and thus impacts throughput. </a:t>
            </a:r>
          </a:p>
          <a:p>
            <a:pPr marL="0" indent="0" eaLnBrk="1" hangingPunct="1"/>
            <a:r>
              <a:rPr lang="en-US" altLang="en-US" sz="1100" dirty="0" smtClean="0">
                <a:solidFill>
                  <a:srgbClr val="00B050"/>
                </a:solidFill>
              </a:rPr>
              <a:t>Conclusion: It was determined during the April run that the raw sizing did have a positive impact the throughput. We will pursue this X.</a:t>
            </a:r>
          </a:p>
          <a:p>
            <a:pPr marL="0" indent="0" eaLnBrk="1" hangingPunct="1"/>
            <a:endParaRPr lang="en-US" altLang="en-US" sz="1100" dirty="0" smtClean="0">
              <a:solidFill>
                <a:srgbClr val="FF5050"/>
              </a:solidFill>
            </a:endParaRPr>
          </a:p>
          <a:p>
            <a:pPr marL="0" indent="0" eaLnBrk="1" hangingPunct="1"/>
            <a:r>
              <a:rPr lang="en-US" altLang="en-US" sz="1100" dirty="0" smtClean="0">
                <a:solidFill>
                  <a:srgbClr val="FF5050"/>
                </a:solidFill>
              </a:rPr>
              <a:t>X2: Rotary </a:t>
            </a:r>
            <a:r>
              <a:rPr lang="en-US" altLang="en-US" sz="1100" dirty="0" err="1" smtClean="0">
                <a:solidFill>
                  <a:srgbClr val="FF5050"/>
                </a:solidFill>
              </a:rPr>
              <a:t>vs</a:t>
            </a:r>
            <a:r>
              <a:rPr lang="en-US" altLang="en-US" sz="1100" dirty="0" smtClean="0">
                <a:solidFill>
                  <a:srgbClr val="FF5050"/>
                </a:solidFill>
              </a:rPr>
              <a:t> Hot Air Back Seal</a:t>
            </a:r>
          </a:p>
          <a:p>
            <a:pPr marL="0" indent="0" eaLnBrk="1" hangingPunct="1"/>
            <a:r>
              <a:rPr lang="en-US" altLang="en-US" sz="1100" dirty="0" smtClean="0">
                <a:solidFill>
                  <a:srgbClr val="FF5050"/>
                </a:solidFill>
              </a:rPr>
              <a:t>Theory: The hot air back seal negatively impacts our ability to make good seals and pack budgeted rates.</a:t>
            </a:r>
          </a:p>
          <a:p>
            <a:pPr marL="0" indent="0" eaLnBrk="1" hangingPunct="1"/>
            <a:r>
              <a:rPr lang="en-US" altLang="en-US" sz="1100" dirty="0" smtClean="0">
                <a:solidFill>
                  <a:srgbClr val="FF5050"/>
                </a:solidFill>
              </a:rPr>
              <a:t>Conclusion: Testing was done on the run in May. It was concluded that the rotary ran worse than the hot air back seal. Because no improvement was observed we have decided not to pursue this X further.</a:t>
            </a:r>
          </a:p>
          <a:p>
            <a:pPr marL="0" indent="0" eaLnBrk="1" hangingPunct="1"/>
            <a:endParaRPr lang="en-US" altLang="en-US" sz="1100" dirty="0" smtClean="0">
              <a:solidFill>
                <a:srgbClr val="FF5050"/>
              </a:solidFill>
            </a:endParaRPr>
          </a:p>
          <a:p>
            <a:pPr marL="0" indent="0" eaLnBrk="1" hangingPunct="1"/>
            <a:r>
              <a:rPr lang="en-US" altLang="en-US" sz="1100" dirty="0" smtClean="0">
                <a:solidFill>
                  <a:srgbClr val="FF5050"/>
                </a:solidFill>
              </a:rPr>
              <a:t>X</a:t>
            </a:r>
            <a:r>
              <a:rPr lang="en-US" altLang="en-US" sz="1100" baseline="-25000" dirty="0" smtClean="0">
                <a:solidFill>
                  <a:srgbClr val="FF5050"/>
                </a:solidFill>
              </a:rPr>
              <a:t>3</a:t>
            </a:r>
            <a:r>
              <a:rPr lang="en-US" altLang="en-US" sz="1100" dirty="0" smtClean="0">
                <a:solidFill>
                  <a:srgbClr val="FF5050"/>
                </a:solidFill>
              </a:rPr>
              <a:t>: Scale settings</a:t>
            </a:r>
          </a:p>
          <a:p>
            <a:pPr marL="0" indent="0" eaLnBrk="1" hangingPunct="1"/>
            <a:r>
              <a:rPr lang="en-US" altLang="en-US" sz="1100" dirty="0" smtClean="0">
                <a:solidFill>
                  <a:srgbClr val="FF5050"/>
                </a:solidFill>
              </a:rPr>
              <a:t>Theory: Ishida scale operation impacts the ability for the bagger to bag effectively and creates bagger downtime.  </a:t>
            </a:r>
          </a:p>
          <a:p>
            <a:pPr marL="0" indent="0" eaLnBrk="1" hangingPunct="1"/>
            <a:r>
              <a:rPr lang="en-US" altLang="en-US" sz="1100" dirty="0" smtClean="0">
                <a:solidFill>
                  <a:srgbClr val="FF5050"/>
                </a:solidFill>
              </a:rPr>
              <a:t>Conclusion: Testing was done on the run in May. It was concluded that the test settings ran worse than the baseline settings. Because no significant improvement was observed we have decided not to pursue this X further.</a:t>
            </a:r>
          </a:p>
          <a:p>
            <a:pPr marL="0" indent="0" eaLnBrk="1" hangingPunct="1"/>
            <a:endParaRPr lang="en-US" altLang="en-US" sz="1100" dirty="0" smtClean="0">
              <a:solidFill>
                <a:srgbClr val="00B050"/>
              </a:solidFill>
            </a:endParaRPr>
          </a:p>
          <a:p>
            <a:pPr marL="0" indent="0" eaLnBrk="1" hangingPunct="1"/>
            <a:r>
              <a:rPr lang="en-US" altLang="en-US" sz="1100" dirty="0" smtClean="0">
                <a:solidFill>
                  <a:srgbClr val="00B050"/>
                </a:solidFill>
              </a:rPr>
              <a:t>X4: Vertical Pack </a:t>
            </a:r>
            <a:r>
              <a:rPr lang="en-US" altLang="en-US" sz="1100" dirty="0" err="1" smtClean="0">
                <a:solidFill>
                  <a:srgbClr val="00B050"/>
                </a:solidFill>
              </a:rPr>
              <a:t>vs</a:t>
            </a:r>
            <a:r>
              <a:rPr lang="en-US" altLang="en-US" sz="1100" dirty="0" smtClean="0">
                <a:solidFill>
                  <a:srgbClr val="00B050"/>
                </a:solidFill>
              </a:rPr>
              <a:t> Horizontal Pack</a:t>
            </a:r>
          </a:p>
          <a:p>
            <a:pPr marL="0" indent="0" eaLnBrk="1" hangingPunct="1"/>
            <a:r>
              <a:rPr lang="en-US" altLang="en-US" sz="1100" dirty="0" smtClean="0">
                <a:solidFill>
                  <a:srgbClr val="00B050"/>
                </a:solidFill>
              </a:rPr>
              <a:t>Theory: A vertical pack pattern will pack at higher rates than the horizontal pack pattern.</a:t>
            </a:r>
          </a:p>
          <a:p>
            <a:pPr marL="0" indent="0" eaLnBrk="1" hangingPunct="1"/>
            <a:r>
              <a:rPr lang="en-US" altLang="en-US" sz="1100" dirty="0" smtClean="0">
                <a:solidFill>
                  <a:srgbClr val="00B050"/>
                </a:solidFill>
              </a:rPr>
              <a:t>Conclusion: Testing was done on the run in April. It was determined during that run that the vertical pack pattern did impact the throughput. We will pursue this X.</a:t>
            </a:r>
          </a:p>
          <a:p>
            <a:pPr marL="0" indent="0" eaLnBrk="1" hangingPunct="1"/>
            <a:endParaRPr lang="en-US" altLang="en-US" sz="1100" dirty="0" smtClean="0"/>
          </a:p>
          <a:p>
            <a:pPr marL="0" indent="0" eaLnBrk="1" hangingPunct="1"/>
            <a:endParaRPr lang="en-US" altLang="en-US" sz="1100" dirty="0" smtClean="0"/>
          </a:p>
        </p:txBody>
      </p:sp>
    </p:spTree>
    <p:extLst>
      <p:ext uri="{BB962C8B-B14F-4D97-AF65-F5344CB8AC3E}">
        <p14:creationId xmlns:p14="http://schemas.microsoft.com/office/powerpoint/2010/main" val="1043925707"/>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smtClean="0"/>
              <a:t>Vital Few Xs</a:t>
            </a:r>
          </a:p>
        </p:txBody>
      </p:sp>
      <p:sp>
        <p:nvSpPr>
          <p:cNvPr id="39940" name="Rectangle 3"/>
          <p:cNvSpPr>
            <a:spLocks noGrp="1" noChangeArrowheads="1"/>
          </p:cNvSpPr>
          <p:nvPr>
            <p:ph type="body" idx="1"/>
          </p:nvPr>
        </p:nvSpPr>
        <p:spPr/>
        <p:txBody>
          <a:bodyPr/>
          <a:lstStyle/>
          <a:p>
            <a:pPr marL="0" indent="0" algn="ctr" eaLnBrk="1" hangingPunct="1"/>
            <a:r>
              <a:rPr lang="en-US" altLang="en-US" sz="1800" b="1" dirty="0" smtClean="0"/>
              <a:t>Y=f(X</a:t>
            </a:r>
            <a:r>
              <a:rPr lang="en-US" altLang="en-US" sz="1800" b="1" baseline="-25000" dirty="0" smtClean="0"/>
              <a:t>1</a:t>
            </a:r>
            <a:r>
              <a:rPr lang="en-US" altLang="en-US" sz="1800" b="1" dirty="0" smtClean="0"/>
              <a:t>,……</a:t>
            </a:r>
            <a:r>
              <a:rPr lang="en-US" altLang="en-US" sz="1800" b="1" dirty="0" err="1" smtClean="0"/>
              <a:t>X</a:t>
            </a:r>
            <a:r>
              <a:rPr lang="en-US" altLang="en-US" sz="1800" b="1" baseline="-25000" dirty="0" err="1" smtClean="0"/>
              <a:t>n</a:t>
            </a:r>
            <a:r>
              <a:rPr lang="en-US" altLang="en-US" sz="1800" b="1" dirty="0" smtClean="0"/>
              <a:t>)</a:t>
            </a:r>
          </a:p>
          <a:p>
            <a:pPr marL="0" indent="0" algn="ctr" eaLnBrk="1" hangingPunct="1"/>
            <a:endParaRPr lang="en-US" altLang="en-US" sz="1800" b="1" dirty="0" smtClean="0"/>
          </a:p>
          <a:p>
            <a:pPr marL="0" indent="0" eaLnBrk="1" hangingPunct="1"/>
            <a:r>
              <a:rPr lang="en-US" altLang="en-US" sz="1800" b="1" dirty="0" smtClean="0"/>
              <a:t>Vital Few </a:t>
            </a:r>
            <a:r>
              <a:rPr lang="en-US" altLang="en-US" sz="1800" b="1" dirty="0" err="1" smtClean="0"/>
              <a:t>Xs</a:t>
            </a:r>
            <a:r>
              <a:rPr lang="en-US" altLang="en-US" sz="1800" b="1" dirty="0" smtClean="0"/>
              <a:t> are:</a:t>
            </a:r>
          </a:p>
          <a:p>
            <a:pPr marL="0" indent="0" eaLnBrk="1" hangingPunct="1">
              <a:buFont typeface="Wingdings" pitchFamily="2" charset="2"/>
              <a:buChar char="§"/>
            </a:pPr>
            <a:r>
              <a:rPr lang="en-US" altLang="en-US" sz="1800" dirty="0" smtClean="0"/>
              <a:t> X</a:t>
            </a:r>
            <a:r>
              <a:rPr lang="en-US" altLang="en-US" sz="1800" baseline="-25000" dirty="0" smtClean="0"/>
              <a:t>1</a:t>
            </a:r>
            <a:r>
              <a:rPr lang="en-US" altLang="en-US" sz="1800" dirty="0" smtClean="0"/>
              <a:t> – Raw Sizing</a:t>
            </a:r>
          </a:p>
          <a:p>
            <a:pPr marL="0" indent="0" eaLnBrk="1" hangingPunct="1">
              <a:buFont typeface="Wingdings" pitchFamily="2" charset="2"/>
              <a:buChar char="§"/>
            </a:pPr>
            <a:r>
              <a:rPr lang="en-US" altLang="en-US" sz="1800" dirty="0" smtClean="0"/>
              <a:t> X</a:t>
            </a:r>
            <a:r>
              <a:rPr lang="en-US" altLang="en-US" sz="1800" baseline="-25000" dirty="0" smtClean="0"/>
              <a:t>4</a:t>
            </a:r>
            <a:r>
              <a:rPr lang="en-US" altLang="en-US" sz="1800" dirty="0" smtClean="0"/>
              <a:t> – CPS Pack Pattern </a:t>
            </a:r>
          </a:p>
        </p:txBody>
      </p:sp>
    </p:spTree>
    <p:extLst>
      <p:ext uri="{BB962C8B-B14F-4D97-AF65-F5344CB8AC3E}">
        <p14:creationId xmlns:p14="http://schemas.microsoft.com/office/powerpoint/2010/main" val="426618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9"/>
          <p:cNvSpPr>
            <a:spLocks noGrp="1" noChangeArrowheads="1"/>
          </p:cNvSpPr>
          <p:nvPr>
            <p:ph type="title"/>
          </p:nvPr>
        </p:nvSpPr>
        <p:spPr/>
        <p:txBody>
          <a:bodyPr/>
          <a:lstStyle/>
          <a:p>
            <a:pPr eaLnBrk="1" hangingPunct="1"/>
            <a:r>
              <a:rPr lang="en-US" altLang="en-US" smtClean="0"/>
              <a:t>Six Sigma Roadmap</a:t>
            </a:r>
          </a:p>
        </p:txBody>
      </p:sp>
      <p:grpSp>
        <p:nvGrpSpPr>
          <p:cNvPr id="11" name="Group 12"/>
          <p:cNvGrpSpPr>
            <a:grpSpLocks/>
          </p:cNvGrpSpPr>
          <p:nvPr/>
        </p:nvGrpSpPr>
        <p:grpSpPr bwMode="auto">
          <a:xfrm>
            <a:off x="1066800" y="1400175"/>
            <a:ext cx="7079916" cy="3152775"/>
            <a:chOff x="576" y="576"/>
            <a:chExt cx="4608" cy="2736"/>
          </a:xfrm>
        </p:grpSpPr>
        <p:sp>
          <p:nvSpPr>
            <p:cNvPr id="12" name="AutoShape 3"/>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Measure</a:t>
              </a:r>
            </a:p>
          </p:txBody>
        </p:sp>
        <p:sp>
          <p:nvSpPr>
            <p:cNvPr id="13" name="AutoShape 8"/>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Analyze</a:t>
              </a:r>
            </a:p>
          </p:txBody>
        </p:sp>
        <p:sp>
          <p:nvSpPr>
            <p:cNvPr id="14" name="AutoShape 9"/>
            <p:cNvSpPr>
              <a:spLocks noChangeArrowheads="1"/>
            </p:cNvSpPr>
            <p:nvPr/>
          </p:nvSpPr>
          <p:spPr bwMode="gray">
            <a:xfrm>
              <a:off x="576" y="2304"/>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bg1"/>
                  </a:solidFill>
                  <a:latin typeface="Proxima Nova" panose="02000506030000020004" pitchFamily="50" charset="0"/>
                </a:rPr>
                <a:t>Improve</a:t>
              </a:r>
            </a:p>
          </p:txBody>
        </p:sp>
        <p:sp>
          <p:nvSpPr>
            <p:cNvPr id="15" name="AutoShape 10"/>
            <p:cNvSpPr>
              <a:spLocks noChangeArrowheads="1"/>
            </p:cNvSpPr>
            <p:nvPr/>
          </p:nvSpPr>
          <p:spPr bwMode="gray">
            <a:xfrm>
              <a:off x="576" y="2880"/>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latin typeface="Proxima Nova" panose="02000506030000020004" pitchFamily="50" charset="0"/>
                </a:rPr>
                <a:t>Control</a:t>
              </a:r>
            </a:p>
          </p:txBody>
        </p:sp>
        <p:sp>
          <p:nvSpPr>
            <p:cNvPr id="16" name="AutoShape 11"/>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Define</a:t>
              </a:r>
            </a:p>
          </p:txBody>
        </p:sp>
      </p:grpSp>
    </p:spTree>
    <p:extLst>
      <p:ext uri="{BB962C8B-B14F-4D97-AF65-F5344CB8AC3E}">
        <p14:creationId xmlns:p14="http://schemas.microsoft.com/office/powerpoint/2010/main" val="24878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title"/>
          </p:nvPr>
        </p:nvSpPr>
        <p:spPr/>
        <p:txBody>
          <a:bodyPr/>
          <a:lstStyle/>
          <a:p>
            <a:pPr eaLnBrk="1" hangingPunct="1"/>
            <a:r>
              <a:rPr lang="en-US" altLang="en-US" smtClean="0"/>
              <a:t>Improvement Strategies for Proven Xs</a:t>
            </a:r>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4269059433"/>
              </p:ext>
            </p:extLst>
          </p:nvPr>
        </p:nvGraphicFramePr>
        <p:xfrm>
          <a:off x="1295400" y="1047750"/>
          <a:ext cx="6702424" cy="3543244"/>
        </p:xfrm>
        <a:graphic>
          <a:graphicData uri="http://schemas.openxmlformats.org/drawingml/2006/table">
            <a:tbl>
              <a:tblPr/>
              <a:tblGrid>
                <a:gridCol w="2646661"/>
                <a:gridCol w="4055763"/>
              </a:tblGrid>
              <a:tr h="217608">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pitchFamily="50" charset="0"/>
                          <a:cs typeface="Arial" charset="0"/>
                        </a:rPr>
                        <a:t>Proven </a:t>
                      </a:r>
                      <a:r>
                        <a:rPr kumimoji="0" lang="en-US" sz="1100" b="1" i="0" u="sng" strike="noStrike" cap="none" normalizeH="0" baseline="0" dirty="0" err="1" smtClean="0">
                          <a:ln>
                            <a:noFill/>
                          </a:ln>
                          <a:solidFill>
                            <a:srgbClr val="24135F"/>
                          </a:solidFill>
                          <a:effectLst/>
                          <a:latin typeface="Proxima Nova" pitchFamily="50" charset="0"/>
                          <a:cs typeface="Arial" charset="0"/>
                        </a:rPr>
                        <a:t>Xs</a:t>
                      </a:r>
                      <a:r>
                        <a:rPr kumimoji="0" lang="en-US" sz="1100" b="1" i="0" u="sng" strike="noStrike" cap="none" normalizeH="0" baseline="0" dirty="0" smtClean="0">
                          <a:ln>
                            <a:noFill/>
                          </a:ln>
                          <a:solidFill>
                            <a:srgbClr val="24135F"/>
                          </a:solidFill>
                          <a:effectLst/>
                          <a:latin typeface="Proxima Nova" pitchFamily="50" charset="0"/>
                          <a:cs typeface="Arial" charset="0"/>
                        </a:rPr>
                        <a:t> (Causes):</a:t>
                      </a:r>
                    </a:p>
                  </a:txBody>
                  <a:tcPr marL="70578" marR="70578" marT="26464" marB="26464" horzOverflow="overflow">
                    <a:lnL cap="flat">
                      <a:noFill/>
                    </a:lnL>
                    <a:lnR>
                      <a:noFill/>
                    </a:lnR>
                    <a:lnT cap="flat">
                      <a:noFill/>
                    </a:lnT>
                    <a:lnB>
                      <a:noFill/>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pitchFamily="50" charset="0"/>
                          <a:cs typeface="Arial" charset="0"/>
                        </a:rPr>
                        <a:t>Strategies:</a:t>
                      </a:r>
                    </a:p>
                  </a:txBody>
                  <a:tcPr marL="70578" marR="70578" marT="26464" marB="26464" horzOverflow="overflow">
                    <a:lnL>
                      <a:noFill/>
                    </a:lnL>
                    <a:lnR cap="flat">
                      <a:noFill/>
                    </a:lnR>
                    <a:lnT cap="flat">
                      <a:noFill/>
                    </a:lnT>
                    <a:lnB>
                      <a:noFill/>
                    </a:lnB>
                    <a:lnTlToBr>
                      <a:noFill/>
                    </a:lnTlToBr>
                    <a:lnBlToTr>
                      <a:noFill/>
                    </a:lnBlToTr>
                    <a:noFill/>
                  </a:tcPr>
                </a:tc>
              </a:tr>
              <a:tr h="287956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X1 – Raw Sizing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X4 – CPS Pack Pattern</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0578" marR="70578" marT="26464" marB="26464"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rgbClr val="24135F"/>
                          </a:solidFill>
                          <a:effectLst/>
                          <a:latin typeface="Proxima Nova" pitchFamily="50" charset="0"/>
                          <a:cs typeface="Arial" charset="0"/>
                        </a:rPr>
                        <a:t>Follow the raw plan and sizing guidelines: Target an average length of 2.5”, 95% 2” – 4”, Use optical sorter to size the potatoes.</a:t>
                      </a: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rgbClr val="24135F"/>
                          </a:solidFill>
                          <a:effectLst/>
                          <a:latin typeface="Proxima Nova" pitchFamily="50" charset="0"/>
                          <a:cs typeface="Arial" charset="0"/>
                        </a:rPr>
                        <a:t>Don’t blend other bins into the sized raw.  </a:t>
                      </a: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rgbClr val="24135F"/>
                          </a:solidFill>
                          <a:effectLst/>
                          <a:latin typeface="Proxima Nova" pitchFamily="50" charset="0"/>
                          <a:cs typeface="Arial" charset="0"/>
                        </a:rPr>
                        <a:t>Keep / change to vertical pattern for as many retail products as possible. </a:t>
                      </a:r>
                    </a:p>
                    <a:p>
                      <a:pPr marL="285750" marR="0" lvl="0" indent="-285750" algn="l" defTabSz="969963"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rgbClr val="24135F"/>
                          </a:solidFill>
                          <a:effectLst/>
                          <a:latin typeface="Proxima Nova" pitchFamily="50" charset="0"/>
                          <a:cs typeface="Arial" charset="0"/>
                        </a:rPr>
                        <a:t>Ensure that all parts are available at change over (spreaders, settings, etc..) to ensure minimum DT and maximize ability to dial the machine settings in.</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0578" marR="70578" marT="26464" marB="26464" horzOverflow="overflow">
                    <a:lnL>
                      <a:noFill/>
                    </a:lnL>
                    <a:lnR cap="flat">
                      <a:noFill/>
                    </a:lnR>
                    <a:lnT>
                      <a:noFill/>
                    </a:lnT>
                    <a:lnB>
                      <a:noFill/>
                    </a:lnB>
                    <a:lnTlToBr>
                      <a:noFill/>
                    </a:lnTlToBr>
                    <a:lnBlToTr>
                      <a:noFill/>
                    </a:lnBlToTr>
                    <a:noFill/>
                  </a:tcPr>
                </a:tc>
              </a:tr>
              <a:tr h="443114">
                <a:tc gridSpan="2">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0578" marR="70578" marT="26464" marB="26464" horzOverflow="overflow">
                    <a:lnL cap="flat">
                      <a:noFill/>
                    </a:lnL>
                    <a:lnR>
                      <a:noFill/>
                    </a:lnR>
                    <a:lnT>
                      <a:noFill/>
                    </a:lnT>
                    <a:lnB>
                      <a:noFill/>
                    </a:lnB>
                    <a:lnTlToBr>
                      <a:noFill/>
                    </a:lnTlToBr>
                    <a:lnBlToTr>
                      <a:noFill/>
                    </a:lnBlToTr>
                    <a:noFill/>
                  </a:tcPr>
                </a:tc>
                <a:tc hMerge="1">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folHlink"/>
                        </a:solidFill>
                        <a:effectLst/>
                        <a:latin typeface="Arial" charset="0"/>
                        <a:cs typeface="Arial" charset="0"/>
                      </a:endParaRPr>
                    </a:p>
                  </a:txBody>
                  <a:tcPr marT="45717" marB="45717" horzOverflow="overflow">
                    <a:lnL>
                      <a:noFill/>
                    </a:lnL>
                    <a:lnR cap="flat">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851409231"/>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n-US" altLang="en-US" smtClean="0"/>
              <a:t>Problem and Goal</a:t>
            </a:r>
          </a:p>
        </p:txBody>
      </p:sp>
      <p:sp>
        <p:nvSpPr>
          <p:cNvPr id="6148" name="Rectangle 6"/>
          <p:cNvSpPr>
            <a:spLocks noGrp="1" noChangeArrowheads="1"/>
          </p:cNvSpPr>
          <p:nvPr>
            <p:ph type="body" idx="1"/>
          </p:nvPr>
        </p:nvSpPr>
        <p:spPr/>
        <p:txBody>
          <a:bodyPr/>
          <a:lstStyle/>
          <a:p>
            <a:pPr marL="0" indent="0" eaLnBrk="1" hangingPunct="1"/>
            <a:r>
              <a:rPr lang="en-US" altLang="en-US" sz="1600" b="1" dirty="0" smtClean="0"/>
              <a:t>Problem Statement: </a:t>
            </a:r>
          </a:p>
          <a:p>
            <a:pPr marL="0" indent="0" eaLnBrk="1" hangingPunct="1"/>
            <a:r>
              <a:rPr lang="en-US" altLang="en-US" sz="1600" dirty="0" smtClean="0"/>
              <a:t>In FY2015 the actual throughput for Plant retail products averaged only 60% of their budgeted rates, running at an average of 26,619 lbs./hr. against an average budgeted rate of 43,337, this resulted in decreased line capacity of 271 hours which costs the company $1.3 million a year in absorption. </a:t>
            </a:r>
            <a:endParaRPr lang="en-US" altLang="en-US" sz="1600" b="1" dirty="0" smtClean="0"/>
          </a:p>
          <a:p>
            <a:pPr marL="0" indent="0" eaLnBrk="1" hangingPunct="1"/>
            <a:endParaRPr lang="en-US" altLang="en-US" sz="1600" b="1" dirty="0" smtClean="0"/>
          </a:p>
          <a:p>
            <a:pPr marL="0" indent="0" eaLnBrk="1" hangingPunct="1"/>
            <a:r>
              <a:rPr lang="en-US" altLang="en-US" sz="1600" b="1" dirty="0" smtClean="0"/>
              <a:t>Goals/Objective(s):</a:t>
            </a:r>
          </a:p>
          <a:p>
            <a:pPr marL="0" indent="0" eaLnBrk="1" hangingPunct="1"/>
            <a:r>
              <a:rPr lang="en-US" altLang="en-US" sz="1600" dirty="0" smtClean="0"/>
              <a:t>Increase average throughput of Plant retail products from 26,619 </a:t>
            </a:r>
            <a:r>
              <a:rPr lang="en-US" altLang="en-US" sz="1600" dirty="0" err="1" smtClean="0"/>
              <a:t>lbs</a:t>
            </a:r>
            <a:r>
              <a:rPr lang="en-US" altLang="en-US" sz="1600" dirty="0" smtClean="0"/>
              <a:t>/</a:t>
            </a:r>
            <a:r>
              <a:rPr lang="en-US" altLang="en-US" sz="1600" dirty="0" err="1" smtClean="0"/>
              <a:t>hr</a:t>
            </a:r>
            <a:r>
              <a:rPr lang="en-US" altLang="en-US" sz="1600" dirty="0" smtClean="0"/>
              <a:t> to FY2015 budget average of 43,337 </a:t>
            </a:r>
            <a:r>
              <a:rPr lang="en-US" altLang="en-US" sz="1600" dirty="0" err="1" smtClean="0"/>
              <a:t>lbs</a:t>
            </a:r>
            <a:r>
              <a:rPr lang="en-US" altLang="en-US" sz="1600" dirty="0" smtClean="0"/>
              <a:t>/hr.  This difference is a 61.4% improvement and a 271 run hour difference.  Improvements will be made by June 1st, 2016.</a:t>
            </a:r>
          </a:p>
        </p:txBody>
      </p:sp>
    </p:spTree>
    <p:extLst>
      <p:ext uri="{BB962C8B-B14F-4D97-AF65-F5344CB8AC3E}">
        <p14:creationId xmlns:p14="http://schemas.microsoft.com/office/powerpoint/2010/main" val="1487222430"/>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type="title"/>
          </p:nvPr>
        </p:nvSpPr>
        <p:spPr/>
        <p:txBody>
          <a:bodyPr/>
          <a:lstStyle/>
          <a:p>
            <a:pPr eaLnBrk="1" hangingPunct="1"/>
            <a:r>
              <a:rPr lang="en-US" altLang="en-US" smtClean="0"/>
              <a:t>Descriptions of Possible Solutions (Pros and Cons) – X1</a:t>
            </a:r>
          </a:p>
        </p:txBody>
      </p:sp>
      <p:graphicFrame>
        <p:nvGraphicFramePr>
          <p:cNvPr id="776293" name="Group 101"/>
          <p:cNvGraphicFramePr>
            <a:graphicFrameLocks noGrp="1"/>
          </p:cNvGraphicFramePr>
          <p:nvPr>
            <p:ph sz="half" idx="4294967295"/>
            <p:extLst>
              <p:ext uri="{D42A27DB-BD31-4B8C-83A1-F6EECF244321}">
                <p14:modId xmlns:p14="http://schemas.microsoft.com/office/powerpoint/2010/main" val="4050701744"/>
              </p:ext>
            </p:extLst>
          </p:nvPr>
        </p:nvGraphicFramePr>
        <p:xfrm>
          <a:off x="612775" y="1031995"/>
          <a:ext cx="8074025" cy="3749555"/>
        </p:xfrm>
        <a:graphic>
          <a:graphicData uri="http://schemas.openxmlformats.org/drawingml/2006/table">
            <a:tbl>
              <a:tblPr/>
              <a:tblGrid>
                <a:gridCol w="2690849"/>
                <a:gridCol w="2692326"/>
                <a:gridCol w="2690850"/>
              </a:tblGrid>
              <a:tr h="284397">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dirty="0" smtClean="0">
                          <a:ln>
                            <a:noFill/>
                          </a:ln>
                          <a:solidFill>
                            <a:srgbClr val="24135F"/>
                          </a:solidFill>
                          <a:effectLst/>
                          <a:latin typeface="Proxima Nova" pitchFamily="50" charset="0"/>
                          <a:cs typeface="Arial" charset="0"/>
                        </a:rPr>
                        <a:t>Possible Solution:</a:t>
                      </a:r>
                    </a:p>
                  </a:txBody>
                  <a:tcPr marL="85021" marR="85021" marT="31879" marB="31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smtClean="0">
                          <a:ln>
                            <a:noFill/>
                          </a:ln>
                          <a:solidFill>
                            <a:srgbClr val="24135F"/>
                          </a:solidFill>
                          <a:effectLst/>
                          <a:latin typeface="Proxima Nova" pitchFamily="50" charset="0"/>
                          <a:cs typeface="Arial" charset="0"/>
                        </a:rPr>
                        <a:t>Strengths (Pros):</a:t>
                      </a:r>
                    </a:p>
                  </a:txBody>
                  <a:tcPr marL="85021" marR="85021" marT="31879" marB="31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smtClean="0">
                          <a:ln>
                            <a:noFill/>
                          </a:ln>
                          <a:solidFill>
                            <a:srgbClr val="24135F"/>
                          </a:solidFill>
                          <a:effectLst/>
                          <a:latin typeface="Proxima Nova" pitchFamily="50" charset="0"/>
                          <a:cs typeface="Arial" charset="0"/>
                        </a:rPr>
                        <a:t>Weaknesses (Cons):</a:t>
                      </a:r>
                    </a:p>
                  </a:txBody>
                  <a:tcPr marL="85021" marR="85021" marT="31879" marB="31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93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RAW 1) </a:t>
                      </a:r>
                      <a:r>
                        <a:rPr kumimoji="0" lang="en-US" sz="1100" b="0" i="0" u="none" strike="noStrike" cap="none" normalizeH="0" baseline="0" dirty="0" smtClean="0">
                          <a:ln>
                            <a:noFill/>
                          </a:ln>
                          <a:solidFill>
                            <a:srgbClr val="24135F"/>
                          </a:solidFill>
                          <a:effectLst/>
                          <a:latin typeface="Proxima Nova" pitchFamily="50" charset="0"/>
                          <a:cs typeface="Arial" charset="0"/>
                        </a:rPr>
                        <a:t>Follow the raw plan and sizing guidelines. </a:t>
                      </a:r>
                    </a:p>
                  </a:txBody>
                  <a:tcPr marL="85021" marR="85021" marT="31879" marB="31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Information already provided.</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The product will pack and will not get caught in the end seals of the bags.  </a:t>
                      </a:r>
                    </a:p>
                  </a:txBody>
                  <a:tcPr marL="85021" marR="85021" marT="31879" marB="31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Not able to blend the other sized bins, leaving the bin room too full (only if not planned correctly).  </a:t>
                      </a:r>
                    </a:p>
                  </a:txBody>
                  <a:tcPr marL="85021" marR="85021" marT="31879" marB="31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97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RAW 2) </a:t>
                      </a:r>
                      <a:r>
                        <a:rPr kumimoji="0" lang="en-US" sz="1100" b="0" i="0" u="none" strike="noStrike" cap="none" normalizeH="0" baseline="0" dirty="0" smtClean="0">
                          <a:ln>
                            <a:noFill/>
                          </a:ln>
                          <a:solidFill>
                            <a:srgbClr val="24135F"/>
                          </a:solidFill>
                          <a:effectLst/>
                          <a:latin typeface="Proxima Nova" pitchFamily="50" charset="0"/>
                          <a:cs typeface="Arial" charset="0"/>
                        </a:rPr>
                        <a:t>Don’t blend other bins into the sized raw. </a:t>
                      </a:r>
                    </a:p>
                  </a:txBody>
                  <a:tcPr marL="85021" marR="85021" marT="31879" marB="31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pitchFamily="50" charset="0"/>
                          <a:cs typeface="Arial" charset="0"/>
                        </a:rPr>
                        <a:t>So long as the sized raw is sized correctly, the product will pack and will not get caught in the end seals of the bags</a:t>
                      </a:r>
                    </a:p>
                  </a:txBody>
                  <a:tcPr marL="85021" marR="85021" marT="31879" marB="31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pitchFamily="50" charset="0"/>
                          <a:cs typeface="Arial" charset="0"/>
                        </a:rPr>
                        <a:t>Not able to blend the other sized bins, leaving the bin room too full (only if not planned correctly).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85021" marR="85021" marT="31879" marB="31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62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rgbClr val="24135F"/>
                          </a:solidFill>
                          <a:effectLst/>
                          <a:latin typeface="Proxima Nova" pitchFamily="50" charset="0"/>
                          <a:cs typeface="Arial" charset="0"/>
                        </a:rPr>
                        <a:t>RAW 3) </a:t>
                      </a:r>
                      <a:r>
                        <a:rPr kumimoji="0" lang="en-US" sz="1100" b="0" i="0" u="none" strike="noStrike" cap="none" normalizeH="0" baseline="0" dirty="0" smtClean="0">
                          <a:ln>
                            <a:noFill/>
                          </a:ln>
                          <a:solidFill>
                            <a:srgbClr val="24135F"/>
                          </a:solidFill>
                          <a:effectLst/>
                          <a:latin typeface="Proxima Nova" pitchFamily="50" charset="0"/>
                          <a:cs typeface="Arial" charset="0"/>
                        </a:rPr>
                        <a:t>Raw Sup / Op awareness of how changes affect packaging.</a:t>
                      </a:r>
                    </a:p>
                  </a:txBody>
                  <a:tcPr marL="85021" marR="85021" marT="31879" marB="31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Improved reaction time and clear understanding of impacts of changes to line.</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Proactive instead of reactive.</a:t>
                      </a:r>
                    </a:p>
                  </a:txBody>
                  <a:tcPr marL="85021" marR="85021" marT="31879" marB="31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None.  </a:t>
                      </a:r>
                    </a:p>
                  </a:txBody>
                  <a:tcPr marL="85021" marR="85021" marT="31879" marB="31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624">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rgbClr val="24135F"/>
                          </a:solidFill>
                          <a:effectLst/>
                          <a:latin typeface="Proxima Nova" pitchFamily="50" charset="0"/>
                          <a:cs typeface="Arial" charset="0"/>
                        </a:rPr>
                        <a:t>RAW 4)  </a:t>
                      </a:r>
                      <a:r>
                        <a:rPr kumimoji="0" lang="en-US" sz="1100" b="0" i="0" u="none" strike="noStrike" cap="none" normalizeH="0" baseline="0" dirty="0" smtClean="0">
                          <a:ln>
                            <a:noFill/>
                          </a:ln>
                          <a:solidFill>
                            <a:srgbClr val="24135F"/>
                          </a:solidFill>
                          <a:effectLst/>
                          <a:latin typeface="Proxima Nova" pitchFamily="50" charset="0"/>
                          <a:cs typeface="Arial" charset="0"/>
                        </a:rPr>
                        <a:t>Review pre and post blancher length data. </a:t>
                      </a:r>
                    </a:p>
                  </a:txBody>
                  <a:tcPr marL="85021" marR="85021" marT="31879" marB="31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Provides overview of length profile before product reaches packaging.</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Proactive instead of reactive.</a:t>
                      </a:r>
                    </a:p>
                  </a:txBody>
                  <a:tcPr marL="85021" marR="85021" marT="31879" marB="31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None.</a:t>
                      </a:r>
                    </a:p>
                  </a:txBody>
                  <a:tcPr marL="85021" marR="85021" marT="31879" marB="31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70895348"/>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p:txBody>
          <a:bodyPr/>
          <a:lstStyle/>
          <a:p>
            <a:pPr eaLnBrk="1" hangingPunct="1"/>
            <a:r>
              <a:rPr lang="en-US" altLang="en-US" smtClean="0"/>
              <a:t>Descriptions of Possible Solutions (Pros and Cons) – X4</a:t>
            </a:r>
          </a:p>
        </p:txBody>
      </p:sp>
      <p:graphicFrame>
        <p:nvGraphicFramePr>
          <p:cNvPr id="776293" name="Group 101"/>
          <p:cNvGraphicFramePr>
            <a:graphicFrameLocks noGrp="1"/>
          </p:cNvGraphicFramePr>
          <p:nvPr>
            <p:ph sz="half" idx="4294967295"/>
            <p:extLst>
              <p:ext uri="{D42A27DB-BD31-4B8C-83A1-F6EECF244321}">
                <p14:modId xmlns:p14="http://schemas.microsoft.com/office/powerpoint/2010/main" val="2613559376"/>
              </p:ext>
            </p:extLst>
          </p:nvPr>
        </p:nvGraphicFramePr>
        <p:xfrm>
          <a:off x="609600" y="1081522"/>
          <a:ext cx="7845425" cy="3718750"/>
        </p:xfrm>
        <a:graphic>
          <a:graphicData uri="http://schemas.openxmlformats.org/drawingml/2006/table">
            <a:tbl>
              <a:tblPr/>
              <a:tblGrid>
                <a:gridCol w="2614663"/>
                <a:gridCol w="2616098"/>
                <a:gridCol w="2614664"/>
              </a:tblGrid>
              <a:tr h="290330">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dirty="0" smtClean="0">
                          <a:ln>
                            <a:noFill/>
                          </a:ln>
                          <a:solidFill>
                            <a:srgbClr val="24135F"/>
                          </a:solidFill>
                          <a:effectLst/>
                          <a:latin typeface="Proxima Nova" pitchFamily="50" charset="0"/>
                          <a:cs typeface="Arial" charset="0"/>
                        </a:rPr>
                        <a:t>Possible Solution:</a:t>
                      </a:r>
                    </a:p>
                  </a:txBody>
                  <a:tcPr marL="82614" marR="82614" marT="30968" marB="309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smtClean="0">
                          <a:ln>
                            <a:noFill/>
                          </a:ln>
                          <a:solidFill>
                            <a:srgbClr val="24135F"/>
                          </a:solidFill>
                          <a:effectLst/>
                          <a:latin typeface="Proxima Nova" pitchFamily="50" charset="0"/>
                          <a:cs typeface="Arial" charset="0"/>
                        </a:rPr>
                        <a:t>Strengths (Pros):</a:t>
                      </a:r>
                    </a:p>
                  </a:txBody>
                  <a:tcPr marL="82614" marR="82614" marT="30968" marB="309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300" b="1" i="0" u="sng" strike="noStrike" cap="none" normalizeH="0" baseline="0" smtClean="0">
                          <a:ln>
                            <a:noFill/>
                          </a:ln>
                          <a:solidFill>
                            <a:srgbClr val="24135F"/>
                          </a:solidFill>
                          <a:effectLst/>
                          <a:latin typeface="Proxima Nova" pitchFamily="50" charset="0"/>
                          <a:cs typeface="Arial" charset="0"/>
                        </a:rPr>
                        <a:t>Weaknesses (Cons):</a:t>
                      </a:r>
                    </a:p>
                  </a:txBody>
                  <a:tcPr marL="82614" marR="82614" marT="30968" marB="309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425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CPS 1) </a:t>
                      </a:r>
                      <a:r>
                        <a:rPr kumimoji="0" lang="en-US" sz="1100" b="0" i="0" u="none" strike="noStrike" cap="none" normalizeH="0" baseline="0" dirty="0" smtClean="0">
                          <a:ln>
                            <a:noFill/>
                          </a:ln>
                          <a:solidFill>
                            <a:srgbClr val="24135F"/>
                          </a:solidFill>
                          <a:effectLst/>
                          <a:latin typeface="Proxima Nova" pitchFamily="50" charset="0"/>
                          <a:cs typeface="Arial" charset="0"/>
                        </a:rPr>
                        <a:t>Keep / change to vertical pattern for as many retail products as possible.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82614" marR="82614" marT="30968" marB="309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Each side of the CPS is independent when set up this way, keeping the line running when one side has problems.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Allows for higher bag speeds.</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Eliminates several problems associated with case infeed / outfeed in the horizontal pattern.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Settings are more commonly known and therefore operators are more efficient and competent at making adjustments. </a:t>
                      </a:r>
                    </a:p>
                  </a:txBody>
                  <a:tcPr marL="82614" marR="82614" marT="30968" marB="309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Might not be customer preference.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Possibly requires changes to case sizes.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Changeover / setup requires installation of more parts than the horizontal pattern.</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82614" marR="82614" marT="30968" marB="309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165">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rgbClr val="24135F"/>
                          </a:solidFill>
                          <a:effectLst/>
                          <a:latin typeface="Proxima Nova" pitchFamily="50" charset="0"/>
                          <a:cs typeface="Arial" charset="0"/>
                        </a:rPr>
                        <a:t>CPS 2) </a:t>
                      </a:r>
                      <a:r>
                        <a:rPr kumimoji="0" lang="en-US" sz="1100" b="0" i="0" u="none" strike="noStrike" cap="none" normalizeH="0" baseline="0" dirty="0" smtClean="0">
                          <a:ln>
                            <a:noFill/>
                          </a:ln>
                          <a:solidFill>
                            <a:srgbClr val="24135F"/>
                          </a:solidFill>
                          <a:effectLst/>
                          <a:latin typeface="Proxima Nova" pitchFamily="50" charset="0"/>
                          <a:cs typeface="Arial" charset="0"/>
                        </a:rPr>
                        <a:t>Ensure that all parts are available at change over (spreaders, settings, etc..)</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82614" marR="82614" marT="30968" marB="309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Quicker change over, less time setting up, more time dialing the line in.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More organized work space.  </a:t>
                      </a:r>
                    </a:p>
                  </a:txBody>
                  <a:tcPr marL="82614" marR="82614" marT="30968" marB="309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None. </a:t>
                      </a:r>
                    </a:p>
                  </a:txBody>
                  <a:tcPr marL="82614" marR="82614" marT="30968" marB="309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03084337"/>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p:txBody>
          <a:bodyPr/>
          <a:lstStyle/>
          <a:p>
            <a:pPr eaLnBrk="1" hangingPunct="1"/>
            <a:r>
              <a:rPr lang="en-US" altLang="en-US" smtClean="0"/>
              <a:t>Criteria Selection Matrix</a:t>
            </a:r>
          </a:p>
        </p:txBody>
      </p:sp>
      <p:pic>
        <p:nvPicPr>
          <p:cNvPr id="450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44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007171"/>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Pay-off Matrix</a:t>
            </a:r>
          </a:p>
        </p:txBody>
      </p:sp>
      <p:sp>
        <p:nvSpPr>
          <p:cNvPr id="2" name="Text Placeholder 1"/>
          <p:cNvSpPr>
            <a:spLocks noGrp="1"/>
          </p:cNvSpPr>
          <p:nvPr>
            <p:ph type="body" idx="1"/>
          </p:nvPr>
        </p:nvSpPr>
        <p:spPr/>
        <p:txBody>
          <a:bodyPr/>
          <a:lstStyle/>
          <a:p>
            <a:r>
              <a:rPr lang="en-US" altLang="en-US" dirty="0"/>
              <a:t>Determined all proposed solutions for X1 and X4 to be low effort and high benefit. Also, all scored highly in the Criteria Selection Matrix. Therefore we will pursue them all.</a:t>
            </a:r>
          </a:p>
          <a:p>
            <a:endParaRPr lang="en-US" dirty="0"/>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343150"/>
            <a:ext cx="67214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64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5"/>
          <p:cNvSpPr>
            <a:spLocks noGrp="1" noChangeArrowheads="1"/>
          </p:cNvSpPr>
          <p:nvPr>
            <p:ph type="title"/>
          </p:nvPr>
        </p:nvSpPr>
        <p:spPr>
          <a:xfrm>
            <a:off x="471000" y="-19050"/>
            <a:ext cx="8520600" cy="572700"/>
          </a:xfrm>
        </p:spPr>
        <p:txBody>
          <a:bodyPr/>
          <a:lstStyle/>
          <a:p>
            <a:pPr eaLnBrk="1" hangingPunct="1"/>
            <a:r>
              <a:rPr lang="en-US" altLang="en-US" dirty="0" smtClean="0"/>
              <a:t>Updated Process Map(s)</a:t>
            </a:r>
          </a:p>
        </p:txBody>
      </p:sp>
      <p:sp>
        <p:nvSpPr>
          <p:cNvPr id="2" name="Text Placeholder 1"/>
          <p:cNvSpPr>
            <a:spLocks noGrp="1"/>
          </p:cNvSpPr>
          <p:nvPr>
            <p:ph type="body" idx="1"/>
          </p:nvPr>
        </p:nvSpPr>
        <p:spPr>
          <a:xfrm>
            <a:off x="311700" y="514350"/>
            <a:ext cx="8520600" cy="4054525"/>
          </a:xfrm>
        </p:spPr>
        <p:txBody>
          <a:bodyPr/>
          <a:lstStyle/>
          <a:p>
            <a:r>
              <a:rPr lang="en-US" altLang="en-US" sz="1100" dirty="0"/>
              <a:t>Added steps </a:t>
            </a:r>
            <a:r>
              <a:rPr lang="en-US" altLang="en-US" sz="1100" b="1" dirty="0"/>
              <a:t>“Raw is sized” </a:t>
            </a:r>
            <a:r>
              <a:rPr lang="en-US" altLang="en-US" sz="1100" dirty="0"/>
              <a:t>and </a:t>
            </a:r>
            <a:r>
              <a:rPr lang="en-US" altLang="en-US" sz="1100" b="1" dirty="0"/>
              <a:t>“Length is checked upstream.” </a:t>
            </a:r>
            <a:r>
              <a:rPr lang="en-US" altLang="en-US" sz="1100" dirty="0"/>
              <a:t>Process Map also was simplified compared to original process map.</a:t>
            </a:r>
          </a:p>
          <a:p>
            <a:endParaRPr lang="en-US" sz="1100" dirty="0"/>
          </a:p>
        </p:txBody>
      </p:sp>
      <p:sp>
        <p:nvSpPr>
          <p:cNvPr id="47107"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eaLnBrk="1" hangingPunct="1">
              <a:spcBef>
                <a:spcPct val="20000"/>
              </a:spcBef>
              <a:buFont typeface="Wingdings" pitchFamily="2" charset="2"/>
              <a:buNone/>
            </a:pPr>
            <a:endParaRPr lang="en-US" altLang="en-US" sz="500">
              <a:solidFill>
                <a:schemeClr val="folHlink"/>
              </a:solidFill>
            </a:endParaRPr>
          </a:p>
        </p:txBody>
      </p:sp>
      <p:pic>
        <p:nvPicPr>
          <p:cNvPr id="471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1" y="971550"/>
            <a:ext cx="9126537" cy="40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1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p:txBody>
          <a:bodyPr/>
          <a:lstStyle/>
          <a:p>
            <a:pPr eaLnBrk="1" hangingPunct="1"/>
            <a:r>
              <a:rPr lang="en-US" altLang="en-US" smtClean="0"/>
              <a:t>Updated Process FMEA</a:t>
            </a:r>
          </a:p>
        </p:txBody>
      </p:sp>
      <p:pic>
        <p:nvPicPr>
          <p:cNvPr id="481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63050" cy="36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86282"/>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en-US" smtClean="0"/>
              <a:t>Implementation Plan</a:t>
            </a:r>
          </a:p>
        </p:txBody>
      </p:sp>
      <p:pic>
        <p:nvPicPr>
          <p:cNvPr id="491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4128" y="361950"/>
            <a:ext cx="5311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300039"/>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p:txBody>
          <a:bodyPr/>
          <a:lstStyle/>
          <a:p>
            <a:pPr eaLnBrk="1" hangingPunct="1"/>
            <a:r>
              <a:rPr lang="en-US" altLang="en-US" smtClean="0"/>
              <a:t>Statistical Proof of Improvements</a:t>
            </a:r>
          </a:p>
        </p:txBody>
      </p:sp>
      <p:sp>
        <p:nvSpPr>
          <p:cNvPr id="50180" name="Rectangle 5"/>
          <p:cNvSpPr>
            <a:spLocks noGrp="1" noChangeArrowheads="1"/>
          </p:cNvSpPr>
          <p:nvPr>
            <p:ph type="body" idx="1"/>
          </p:nvPr>
        </p:nvSpPr>
        <p:spPr/>
        <p:txBody>
          <a:bodyPr/>
          <a:lstStyle/>
          <a:p>
            <a:pPr marL="0" indent="0" eaLnBrk="1" hangingPunct="1"/>
            <a:r>
              <a:rPr lang="en-US" altLang="en-US" sz="1200" b="1" dirty="0" smtClean="0"/>
              <a:t>Theory: </a:t>
            </a:r>
            <a:r>
              <a:rPr lang="en-US" altLang="en-US" sz="1200" dirty="0" smtClean="0"/>
              <a:t>Following the Raw Sizing plan and implementing a vertical pack pattern have increased throughput rates for the ABC Retailer retail product.</a:t>
            </a:r>
          </a:p>
          <a:p>
            <a:pPr marL="0" indent="0" eaLnBrk="1" hangingPunct="1"/>
            <a:r>
              <a:rPr lang="en-US" altLang="en-US" sz="1200" b="1" dirty="0" smtClean="0"/>
              <a:t>Ho: </a:t>
            </a:r>
            <a:r>
              <a:rPr lang="en-US" altLang="en-US" sz="1200" dirty="0" smtClean="0"/>
              <a:t>mean </a:t>
            </a:r>
            <a:r>
              <a:rPr lang="en-US" altLang="en-US" sz="1200" dirty="0" err="1" smtClean="0"/>
              <a:t>lbs</a:t>
            </a:r>
            <a:r>
              <a:rPr lang="en-US" altLang="en-US" sz="1200" dirty="0" smtClean="0"/>
              <a:t>/</a:t>
            </a:r>
            <a:r>
              <a:rPr lang="en-US" altLang="en-US" sz="1200" dirty="0" err="1" smtClean="0"/>
              <a:t>hr</a:t>
            </a:r>
            <a:r>
              <a:rPr lang="en-US" altLang="en-US" sz="1200" dirty="0" smtClean="0"/>
              <a:t> Measure = mean </a:t>
            </a:r>
            <a:r>
              <a:rPr lang="en-US" altLang="en-US" sz="1200" dirty="0" err="1" smtClean="0"/>
              <a:t>lbs</a:t>
            </a:r>
            <a:r>
              <a:rPr lang="en-US" altLang="en-US" sz="1200" dirty="0" smtClean="0"/>
              <a:t>/</a:t>
            </a:r>
            <a:r>
              <a:rPr lang="en-US" altLang="en-US" sz="1200" dirty="0" err="1" smtClean="0"/>
              <a:t>hr</a:t>
            </a:r>
            <a:r>
              <a:rPr lang="en-US" altLang="en-US" sz="1200" dirty="0" smtClean="0"/>
              <a:t> Improve</a:t>
            </a:r>
          </a:p>
          <a:p>
            <a:pPr marL="0" indent="0" eaLnBrk="1" hangingPunct="1"/>
            <a:r>
              <a:rPr lang="en-US" altLang="en-US" sz="1200" b="1" dirty="0" smtClean="0"/>
              <a:t>Ha: </a:t>
            </a:r>
            <a:r>
              <a:rPr lang="en-US" altLang="en-US" sz="1200" dirty="0" smtClean="0"/>
              <a:t>mean </a:t>
            </a:r>
            <a:r>
              <a:rPr lang="en-US" altLang="en-US" sz="1200" dirty="0" err="1" smtClean="0"/>
              <a:t>lbs</a:t>
            </a:r>
            <a:r>
              <a:rPr lang="en-US" altLang="en-US" sz="1200" dirty="0" smtClean="0"/>
              <a:t>/</a:t>
            </a:r>
            <a:r>
              <a:rPr lang="en-US" altLang="en-US" sz="1200" dirty="0" err="1" smtClean="0"/>
              <a:t>hr</a:t>
            </a:r>
            <a:r>
              <a:rPr lang="en-US" altLang="en-US" sz="1200" dirty="0" smtClean="0"/>
              <a:t> Measure ≠ mean </a:t>
            </a:r>
            <a:r>
              <a:rPr lang="en-US" altLang="en-US" sz="1200" dirty="0" err="1" smtClean="0"/>
              <a:t>lbs</a:t>
            </a:r>
            <a:r>
              <a:rPr lang="en-US" altLang="en-US" sz="1200" dirty="0" smtClean="0"/>
              <a:t>/</a:t>
            </a:r>
            <a:r>
              <a:rPr lang="en-US" altLang="en-US" sz="1200" dirty="0" err="1" smtClean="0"/>
              <a:t>hr</a:t>
            </a:r>
            <a:r>
              <a:rPr lang="en-US" altLang="en-US" sz="1200" dirty="0" smtClean="0"/>
              <a:t> Improve</a:t>
            </a:r>
            <a:endParaRPr lang="en-US" altLang="en-US" sz="1200" b="1" dirty="0" smtClean="0"/>
          </a:p>
          <a:p>
            <a:pPr marL="0" indent="0" eaLnBrk="1" hangingPunct="1"/>
            <a:endParaRPr lang="en-US" altLang="en-US" sz="1200" b="1" dirty="0" smtClean="0"/>
          </a:p>
          <a:p>
            <a:pPr marL="0" indent="0" eaLnBrk="1" hangingPunct="1"/>
            <a:r>
              <a:rPr lang="en-US" altLang="en-US" sz="1200" b="1" dirty="0" smtClean="0"/>
              <a:t>Analysis: </a:t>
            </a:r>
            <a:r>
              <a:rPr lang="en-US" altLang="en-US" sz="1200" dirty="0" smtClean="0"/>
              <a:t>2 sample T Test</a:t>
            </a:r>
          </a:p>
          <a:p>
            <a:pPr marL="0" indent="0" eaLnBrk="1" hangingPunct="1"/>
            <a:r>
              <a:rPr lang="en-US" altLang="en-US" sz="1200" b="1" dirty="0" err="1" smtClean="0"/>
              <a:t>Statisical</a:t>
            </a:r>
            <a:r>
              <a:rPr lang="en-US" altLang="en-US" sz="1200" b="1" dirty="0" smtClean="0"/>
              <a:t> Conclusion: </a:t>
            </a:r>
            <a:r>
              <a:rPr lang="en-US" altLang="en-US" sz="1200" dirty="0" smtClean="0"/>
              <a:t>P value &lt;0.05 therefore reject the null.</a:t>
            </a:r>
          </a:p>
          <a:p>
            <a:pPr marL="0" indent="0" eaLnBrk="1" hangingPunct="1"/>
            <a:r>
              <a:rPr lang="en-US" altLang="en-US" sz="1200" b="1" dirty="0" smtClean="0"/>
              <a:t>Practical Conclusion: </a:t>
            </a:r>
            <a:r>
              <a:rPr lang="en-US" altLang="en-US" sz="1200" dirty="0" smtClean="0"/>
              <a:t>changes made in the Improve stage have positively impacted finished </a:t>
            </a:r>
            <a:r>
              <a:rPr lang="en-US" altLang="en-US" sz="1200" dirty="0" err="1" smtClean="0"/>
              <a:t>lbs</a:t>
            </a:r>
            <a:r>
              <a:rPr lang="en-US" altLang="en-US" sz="1200" dirty="0" smtClean="0"/>
              <a:t>/hr.</a:t>
            </a:r>
            <a:endParaRPr lang="en-US" altLang="en-US" sz="1200" b="1" dirty="0" smtClean="0"/>
          </a:p>
          <a:p>
            <a:pPr marL="0" indent="0" eaLnBrk="1" hangingPunct="1"/>
            <a:endParaRPr lang="en-US" altLang="en-US" sz="1200" dirty="0" smtClean="0"/>
          </a:p>
          <a:p>
            <a:pPr marL="0" indent="0" eaLnBrk="1" hangingPunct="1"/>
            <a:endParaRPr lang="en-US" altLang="en-US" sz="1200" dirty="0" smtClean="0"/>
          </a:p>
          <a:p>
            <a:pPr marL="0" indent="0" eaLnBrk="1" hangingPunct="1"/>
            <a:endParaRPr lang="en-US" altLang="en-US" sz="1200" dirty="0" smtClean="0"/>
          </a:p>
        </p:txBody>
      </p:sp>
      <p:grpSp>
        <p:nvGrpSpPr>
          <p:cNvPr id="2" name="Group 1"/>
          <p:cNvGrpSpPr/>
          <p:nvPr/>
        </p:nvGrpSpPr>
        <p:grpSpPr>
          <a:xfrm>
            <a:off x="4724400" y="2878488"/>
            <a:ext cx="4267200" cy="1522062"/>
            <a:chOff x="0" y="1714500"/>
            <a:chExt cx="4616450" cy="1646635"/>
          </a:xfrm>
        </p:grpSpPr>
        <p:pic>
          <p:nvPicPr>
            <p:cNvPr id="501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4616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976563"/>
              <a:ext cx="1122362" cy="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57038"/>
            <a:ext cx="4540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865048"/>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9"/>
          <p:cNvSpPr>
            <a:spLocks noGrp="1" noChangeArrowheads="1"/>
          </p:cNvSpPr>
          <p:nvPr>
            <p:ph type="title"/>
          </p:nvPr>
        </p:nvSpPr>
        <p:spPr/>
        <p:txBody>
          <a:bodyPr/>
          <a:lstStyle/>
          <a:p>
            <a:pPr eaLnBrk="1" hangingPunct="1"/>
            <a:r>
              <a:rPr lang="en-US" altLang="en-US" smtClean="0"/>
              <a:t>Six Sigma Roadmap</a:t>
            </a:r>
          </a:p>
        </p:txBody>
      </p:sp>
      <p:grpSp>
        <p:nvGrpSpPr>
          <p:cNvPr id="11" name="Group 12"/>
          <p:cNvGrpSpPr>
            <a:grpSpLocks/>
          </p:cNvGrpSpPr>
          <p:nvPr/>
        </p:nvGrpSpPr>
        <p:grpSpPr bwMode="auto">
          <a:xfrm>
            <a:off x="1066800" y="1476375"/>
            <a:ext cx="7079916" cy="3152775"/>
            <a:chOff x="576" y="576"/>
            <a:chExt cx="4608" cy="2736"/>
          </a:xfrm>
        </p:grpSpPr>
        <p:sp>
          <p:nvSpPr>
            <p:cNvPr id="12" name="AutoShape 3"/>
            <p:cNvSpPr>
              <a:spLocks noChangeArrowheads="1"/>
            </p:cNvSpPr>
            <p:nvPr/>
          </p:nvSpPr>
          <p:spPr bwMode="gray">
            <a:xfrm>
              <a:off x="576" y="1152"/>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Measure</a:t>
              </a:r>
            </a:p>
          </p:txBody>
        </p:sp>
        <p:sp>
          <p:nvSpPr>
            <p:cNvPr id="13" name="AutoShape 8"/>
            <p:cNvSpPr>
              <a:spLocks noChangeArrowheads="1"/>
            </p:cNvSpPr>
            <p:nvPr/>
          </p:nvSpPr>
          <p:spPr bwMode="gray">
            <a:xfrm>
              <a:off x="576" y="1728"/>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Analyze</a:t>
              </a:r>
            </a:p>
          </p:txBody>
        </p:sp>
        <p:sp>
          <p:nvSpPr>
            <p:cNvPr id="14" name="AutoShape 9"/>
            <p:cNvSpPr>
              <a:spLocks noChangeArrowheads="1"/>
            </p:cNvSpPr>
            <p:nvPr/>
          </p:nvSpPr>
          <p:spPr bwMode="gray">
            <a:xfrm>
              <a:off x="576" y="2304"/>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Improve</a:t>
              </a:r>
            </a:p>
          </p:txBody>
        </p:sp>
        <p:sp>
          <p:nvSpPr>
            <p:cNvPr id="15" name="AutoShape 10"/>
            <p:cNvSpPr>
              <a:spLocks noChangeArrowheads="1"/>
            </p:cNvSpPr>
            <p:nvPr/>
          </p:nvSpPr>
          <p:spPr bwMode="gray">
            <a:xfrm>
              <a:off x="576" y="2880"/>
              <a:ext cx="4608" cy="432"/>
            </a:xfrm>
            <a:prstGeom prst="roundRect">
              <a:avLst>
                <a:gd name="adj" fmla="val 16667"/>
              </a:avLst>
            </a:prstGeom>
            <a:solidFill>
              <a:srgbClr val="24135F"/>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bg1"/>
                  </a:solidFill>
                  <a:latin typeface="Proxima Nova" panose="02000506030000020004" pitchFamily="50" charset="0"/>
                </a:rPr>
                <a:t>Control</a:t>
              </a:r>
            </a:p>
          </p:txBody>
        </p:sp>
        <p:sp>
          <p:nvSpPr>
            <p:cNvPr id="16" name="AutoShape 11"/>
            <p:cNvSpPr>
              <a:spLocks noChangeArrowheads="1"/>
            </p:cNvSpPr>
            <p:nvPr/>
          </p:nvSpPr>
          <p:spPr bwMode="gray">
            <a:xfrm>
              <a:off x="576" y="576"/>
              <a:ext cx="4608" cy="432"/>
            </a:xfrm>
            <a:prstGeom prst="roundRect">
              <a:avLst>
                <a:gd name="adj" fmla="val 16667"/>
              </a:avLst>
            </a:prstGeom>
            <a:solidFill>
              <a:srgbClr val="FF8F1C"/>
            </a:solidFill>
            <a:ln w="38100">
              <a:solidFill>
                <a:schemeClr val="tx1"/>
              </a:solidFill>
              <a:round/>
              <a:headEnd/>
              <a:tailEnd/>
            </a:ln>
            <a:effectLst>
              <a:outerShdw dist="107763" dir="2700000" algn="ctr" rotWithShape="0">
                <a:schemeClr val="tx1">
                  <a:alpha val="50000"/>
                </a:schemeClr>
              </a:outerShdw>
            </a:effectLst>
          </p:spPr>
          <p:txBody>
            <a:bodyPr anchor="ctr"/>
            <a:lstStyle/>
            <a:p>
              <a:pPr algn="ctr">
                <a:lnSpc>
                  <a:spcPct val="85000"/>
                </a:lnSpc>
                <a:spcBef>
                  <a:spcPct val="0"/>
                </a:spcBef>
                <a:buSzTx/>
                <a:buFontTx/>
                <a:buNone/>
              </a:pPr>
              <a:r>
                <a:rPr lang="en-US" sz="2400" dirty="0">
                  <a:solidFill>
                    <a:schemeClr val="tx1"/>
                  </a:solidFill>
                  <a:latin typeface="Proxima Nova" panose="02000506030000020004" pitchFamily="50" charset="0"/>
                </a:rPr>
                <a:t>Define</a:t>
              </a:r>
            </a:p>
          </p:txBody>
        </p:sp>
      </p:grpSp>
    </p:spTree>
    <p:extLst>
      <p:ext uri="{BB962C8B-B14F-4D97-AF65-F5344CB8AC3E}">
        <p14:creationId xmlns:p14="http://schemas.microsoft.com/office/powerpoint/2010/main" val="87648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a:xfrm>
            <a:off x="394800" y="-19050"/>
            <a:ext cx="8520600" cy="572700"/>
          </a:xfrm>
        </p:spPr>
        <p:txBody>
          <a:bodyPr/>
          <a:lstStyle/>
          <a:p>
            <a:pPr eaLnBrk="1" hangingPunct="1"/>
            <a:r>
              <a:rPr lang="en-US" altLang="en-US" dirty="0" smtClean="0"/>
              <a:t>Control Plan</a:t>
            </a:r>
          </a:p>
        </p:txBody>
      </p:sp>
      <p:pic>
        <p:nvPicPr>
          <p:cNvPr id="522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
            <a:ext cx="91233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4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eaLnBrk="1" hangingPunct="1"/>
            <a:r>
              <a:rPr lang="en-US" altLang="en-US" smtClean="0"/>
              <a:t>Project Scope</a:t>
            </a:r>
          </a:p>
        </p:txBody>
      </p:sp>
      <p:sp>
        <p:nvSpPr>
          <p:cNvPr id="12292" name="Rectangle 6"/>
          <p:cNvSpPr>
            <a:spLocks noGrp="1" noChangeArrowheads="1"/>
          </p:cNvSpPr>
          <p:nvPr>
            <p:ph type="body" idx="1"/>
          </p:nvPr>
        </p:nvSpPr>
        <p:spPr/>
        <p:txBody>
          <a:bodyPr/>
          <a:lstStyle/>
          <a:p>
            <a:pPr marL="0" indent="0" eaLnBrk="1" hangingPunct="1">
              <a:defRPr/>
            </a:pPr>
            <a:r>
              <a:rPr lang="en-US" altLang="en-US" sz="1600" b="1" dirty="0"/>
              <a:t>In Scope: </a:t>
            </a:r>
          </a:p>
          <a:p>
            <a:pPr marL="0" indent="0" eaLnBrk="1" hangingPunct="1">
              <a:defRPr/>
            </a:pPr>
            <a:r>
              <a:rPr lang="en-US" altLang="en-US" sz="1600" dirty="0" smtClean="0"/>
              <a:t>Plant Line </a:t>
            </a:r>
            <a:r>
              <a:rPr lang="en-US" altLang="en-US" sz="1600" dirty="0"/>
              <a:t>4 retail SKUs.  Retail SKU is defined as </a:t>
            </a:r>
            <a:r>
              <a:rPr lang="en-US" altLang="en-US" sz="1600" dirty="0" smtClean="0"/>
              <a:t>product </a:t>
            </a:r>
            <a:r>
              <a:rPr lang="en-US" altLang="en-US" sz="1600" dirty="0"/>
              <a:t>that </a:t>
            </a:r>
            <a:r>
              <a:rPr lang="en-US" altLang="en-US" sz="1600" dirty="0" smtClean="0"/>
              <a:t>is </a:t>
            </a:r>
            <a:r>
              <a:rPr lang="en-US" altLang="en-US" sz="1600" dirty="0"/>
              <a:t>ran in poly bags that are 2.5 </a:t>
            </a:r>
            <a:r>
              <a:rPr lang="en-US" altLang="en-US" sz="1600" dirty="0" err="1"/>
              <a:t>lbs</a:t>
            </a:r>
            <a:r>
              <a:rPr lang="en-US" altLang="en-US" sz="1600" dirty="0"/>
              <a:t> or less.</a:t>
            </a:r>
          </a:p>
          <a:p>
            <a:pPr marL="0" indent="0" eaLnBrk="1" hangingPunct="1">
              <a:defRPr/>
            </a:pPr>
            <a:endParaRPr lang="en-US" altLang="en-US" sz="1600" dirty="0"/>
          </a:p>
          <a:p>
            <a:pPr marL="0" indent="0" eaLnBrk="1" hangingPunct="1">
              <a:defRPr/>
            </a:pPr>
            <a:r>
              <a:rPr lang="en-US" altLang="en-US" sz="1600" b="1" dirty="0"/>
              <a:t>Items Out of Scope: </a:t>
            </a:r>
          </a:p>
          <a:p>
            <a:pPr marL="0" indent="0" eaLnBrk="1" hangingPunct="1">
              <a:defRPr/>
            </a:pPr>
            <a:r>
              <a:rPr lang="en-US" altLang="en-US" sz="1600" dirty="0" smtClean="0"/>
              <a:t>Other plants, Plant Lines 1,2,3, and 5, </a:t>
            </a:r>
            <a:r>
              <a:rPr lang="en-US" altLang="en-US" sz="1600" dirty="0"/>
              <a:t>and </a:t>
            </a:r>
            <a:r>
              <a:rPr lang="en-US" altLang="en-US" sz="1600" dirty="0" smtClean="0"/>
              <a:t>Line </a:t>
            </a:r>
            <a:r>
              <a:rPr lang="en-US" altLang="en-US" sz="1600" dirty="0"/>
              <a:t>4 </a:t>
            </a:r>
            <a:r>
              <a:rPr lang="en-US" altLang="en-US" sz="1600" dirty="0" smtClean="0"/>
              <a:t>non-retail </a:t>
            </a:r>
            <a:r>
              <a:rPr lang="en-US" altLang="en-US" sz="1600" dirty="0"/>
              <a:t>SKUs. </a:t>
            </a:r>
          </a:p>
        </p:txBody>
      </p:sp>
    </p:spTree>
    <p:extLst>
      <p:ext uri="{BB962C8B-B14F-4D97-AF65-F5344CB8AC3E}">
        <p14:creationId xmlns:p14="http://schemas.microsoft.com/office/powerpoint/2010/main" val="2803171008"/>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ChangeArrowheads="1"/>
          </p:cNvSpPr>
          <p:nvPr>
            <p:ph type="title"/>
          </p:nvPr>
        </p:nvSpPr>
        <p:spPr/>
        <p:txBody>
          <a:bodyPr/>
          <a:lstStyle/>
          <a:p>
            <a:pPr eaLnBrk="1" hangingPunct="1"/>
            <a:r>
              <a:rPr lang="en-US" altLang="en-US" smtClean="0"/>
              <a:t>Procedures/Policies</a:t>
            </a:r>
          </a:p>
        </p:txBody>
      </p:sp>
      <p:sp>
        <p:nvSpPr>
          <p:cNvPr id="91140" name="Rectangle 6"/>
          <p:cNvSpPr>
            <a:spLocks noGrp="1" noChangeArrowheads="1"/>
          </p:cNvSpPr>
          <p:nvPr>
            <p:ph type="body" idx="1"/>
          </p:nvPr>
        </p:nvSpPr>
        <p:spPr/>
        <p:txBody>
          <a:bodyPr/>
          <a:lstStyle/>
          <a:p>
            <a:pPr marL="0" indent="0" eaLnBrk="1" hangingPunct="1">
              <a:defRPr/>
            </a:pPr>
            <a:r>
              <a:rPr lang="en-US" altLang="en-US" sz="1600" b="1" dirty="0" smtClean="0"/>
              <a:t>X1 Raw – </a:t>
            </a:r>
          </a:p>
          <a:p>
            <a:pPr marL="0" indent="0" eaLnBrk="1" hangingPunct="1">
              <a:defRPr/>
            </a:pPr>
            <a:endParaRPr lang="en-US" altLang="en-US" sz="1600" dirty="0" smtClean="0"/>
          </a:p>
          <a:p>
            <a:pPr eaLnBrk="1" hangingPunct="1">
              <a:buFont typeface="Wingdings" pitchFamily="2" charset="2"/>
              <a:buAutoNum type="arabicParenR"/>
              <a:defRPr/>
            </a:pPr>
            <a:r>
              <a:rPr lang="en-US" altLang="en-US" sz="1600" dirty="0" smtClean="0"/>
              <a:t>Raw plan already in place, simply raised awareness. </a:t>
            </a:r>
          </a:p>
          <a:p>
            <a:pPr eaLnBrk="1" hangingPunct="1">
              <a:buFont typeface="Wingdings" pitchFamily="2" charset="2"/>
              <a:buAutoNum type="arabicParenR"/>
              <a:defRPr/>
            </a:pPr>
            <a:r>
              <a:rPr lang="en-US" altLang="en-US" sz="1600" dirty="0" smtClean="0"/>
              <a:t>Control plan includes requirement to check length upstream at the start of the run or as requested in order to be pro-active in delivering the appropriate product length to packaging.</a:t>
            </a:r>
          </a:p>
          <a:p>
            <a:pPr marL="0" indent="0" eaLnBrk="1" hangingPunct="1">
              <a:defRPr/>
            </a:pPr>
            <a:endParaRPr lang="en-US" altLang="en-US" sz="1600" dirty="0" smtClean="0"/>
          </a:p>
          <a:p>
            <a:pPr marL="0" indent="0" eaLnBrk="1" hangingPunct="1">
              <a:defRPr/>
            </a:pPr>
            <a:r>
              <a:rPr lang="en-US" altLang="en-US" sz="1600" b="1" dirty="0" smtClean="0"/>
              <a:t>X4 CPS – </a:t>
            </a:r>
          </a:p>
          <a:p>
            <a:pPr marL="0" indent="0" eaLnBrk="1" hangingPunct="1">
              <a:defRPr/>
            </a:pPr>
            <a:endParaRPr lang="en-US" altLang="en-US" sz="1600" dirty="0" smtClean="0"/>
          </a:p>
          <a:p>
            <a:pPr marL="0" indent="0" eaLnBrk="1" hangingPunct="1">
              <a:defRPr/>
            </a:pPr>
            <a:r>
              <a:rPr lang="en-US" altLang="en-US" sz="1600" dirty="0" smtClean="0"/>
              <a:t>1) Changed the pack pattern from horizontal to vertical when allowed by customer. Only one customer (Schwan’s) declined. Those accepting of vertical pack pattern are: ABC Retailer, XXX Retailer</a:t>
            </a:r>
            <a:r>
              <a:rPr lang="en-US" altLang="en-US" sz="1600" dirty="0"/>
              <a:t>, XXX Retailer, XXX Retailer, XXX Retailer, </a:t>
            </a:r>
            <a:r>
              <a:rPr lang="en-US" altLang="en-US" sz="1600" dirty="0" smtClean="0"/>
              <a:t>and </a:t>
            </a:r>
            <a:r>
              <a:rPr lang="en-US" altLang="en-US" sz="1600" dirty="0"/>
              <a:t>XXX Retailer.</a:t>
            </a:r>
            <a:endParaRPr lang="en-US" altLang="en-US" sz="1600" dirty="0" smtClean="0"/>
          </a:p>
          <a:p>
            <a:pPr marL="0" indent="0" eaLnBrk="1" hangingPunct="1">
              <a:defRPr/>
            </a:pPr>
            <a:r>
              <a:rPr lang="en-US" altLang="en-US" sz="1600" dirty="0" smtClean="0"/>
              <a:t>2) </a:t>
            </a:r>
            <a:r>
              <a:rPr lang="en-US" altLang="en-US" sz="1600" dirty="0" err="1" smtClean="0"/>
              <a:t>Webspec</a:t>
            </a:r>
            <a:r>
              <a:rPr lang="en-US" altLang="en-US" sz="1600" dirty="0" smtClean="0"/>
              <a:t> and packaging recipes updated to reflect change to vertical pack pattern.</a:t>
            </a:r>
          </a:p>
        </p:txBody>
      </p:sp>
    </p:spTree>
    <p:extLst>
      <p:ext uri="{BB962C8B-B14F-4D97-AF65-F5344CB8AC3E}">
        <p14:creationId xmlns:p14="http://schemas.microsoft.com/office/powerpoint/2010/main" val="1097886004"/>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p:txBody>
          <a:bodyPr/>
          <a:lstStyle/>
          <a:p>
            <a:pPr eaLnBrk="1" hangingPunct="1"/>
            <a:r>
              <a:rPr lang="en-US" altLang="en-US" smtClean="0"/>
              <a:t>Communication Plan</a:t>
            </a:r>
          </a:p>
        </p:txBody>
      </p:sp>
      <p:sp>
        <p:nvSpPr>
          <p:cNvPr id="54276" name="Rectangle 5"/>
          <p:cNvSpPr>
            <a:spLocks noGrp="1" noChangeArrowheads="1"/>
          </p:cNvSpPr>
          <p:nvPr>
            <p:ph type="body" idx="1"/>
          </p:nvPr>
        </p:nvSpPr>
        <p:spPr/>
        <p:txBody>
          <a:bodyPr/>
          <a:lstStyle/>
          <a:p>
            <a:pPr marL="0" indent="0" eaLnBrk="1" hangingPunct="1"/>
            <a:r>
              <a:rPr lang="en-US" altLang="en-US" b="1" dirty="0" smtClean="0"/>
              <a:t>Raw:  </a:t>
            </a:r>
            <a:r>
              <a:rPr lang="en-US" altLang="en-US" dirty="0" smtClean="0"/>
              <a:t>Reminder email and individual meeting with each Raw Supervisor to share control chart and emphasize the importance of running to the recipe. Also insert notes on Production Short Term Schedule as reminder to size the raw appropriately. – Completion date: 9/22/16</a:t>
            </a:r>
          </a:p>
          <a:p>
            <a:pPr marL="0" indent="0" eaLnBrk="1" hangingPunct="1"/>
            <a:endParaRPr lang="en-US" altLang="en-US" dirty="0" smtClean="0"/>
          </a:p>
          <a:p>
            <a:pPr marL="0" indent="0" eaLnBrk="1" hangingPunct="1"/>
            <a:r>
              <a:rPr lang="en-US" altLang="en-US" b="1" dirty="0" smtClean="0"/>
              <a:t>Packaging:  </a:t>
            </a:r>
            <a:r>
              <a:rPr lang="en-US" altLang="en-US" dirty="0" smtClean="0"/>
              <a:t>Work with the Packaging Room Manager to request ability to use vertical pack pattern.  Ensure Web Spec and packaging recipes reflect this change. Communicate changes to Packaging Supervisors through email and individual meetings. – Completion date 9/22/16</a:t>
            </a:r>
          </a:p>
          <a:p>
            <a:pPr marL="0" indent="0" eaLnBrk="1" hangingPunct="1"/>
            <a:endParaRPr lang="en-US" altLang="en-US" dirty="0" smtClean="0"/>
          </a:p>
          <a:p>
            <a:pPr marL="0" indent="0" eaLnBrk="1" hangingPunct="1"/>
            <a:endParaRPr lang="en-US" altLang="en-US" dirty="0" smtClean="0"/>
          </a:p>
        </p:txBody>
      </p:sp>
    </p:spTree>
    <p:extLst>
      <p:ext uri="{BB962C8B-B14F-4D97-AF65-F5344CB8AC3E}">
        <p14:creationId xmlns:p14="http://schemas.microsoft.com/office/powerpoint/2010/main" val="4018194563"/>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type="title"/>
          </p:nvPr>
        </p:nvSpPr>
        <p:spPr/>
        <p:txBody>
          <a:bodyPr/>
          <a:lstStyle/>
          <a:p>
            <a:pPr eaLnBrk="1" hangingPunct="1"/>
            <a:r>
              <a:rPr lang="en-US" altLang="en-US" smtClean="0"/>
              <a:t>Control Chart</a:t>
            </a:r>
          </a:p>
        </p:txBody>
      </p:sp>
      <p:sp>
        <p:nvSpPr>
          <p:cNvPr id="2" name="Text Placeholder 1"/>
          <p:cNvSpPr>
            <a:spLocks noGrp="1"/>
          </p:cNvSpPr>
          <p:nvPr>
            <p:ph type="body" idx="1"/>
          </p:nvPr>
        </p:nvSpPr>
        <p:spPr/>
        <p:txBody>
          <a:bodyPr/>
          <a:lstStyle/>
          <a:p>
            <a:endParaRPr lang="en-US"/>
          </a:p>
        </p:txBody>
      </p:sp>
      <p:sp>
        <p:nvSpPr>
          <p:cNvPr id="55298" name="Footer Placeholder 3"/>
          <p:cNvSpPr>
            <a:spLocks noGrp="1"/>
          </p:cNvSpPr>
          <p:nvPr>
            <p:ph type="ftr" sz="quarter" idx="4294967295"/>
          </p:nvPr>
        </p:nvSpPr>
        <p:spPr>
          <a:xfrm>
            <a:off x="0" y="4976813"/>
            <a:ext cx="3606800" cy="242887"/>
          </a:xfrm>
          <a:prstGeom prst="rect">
            <a:avLst/>
          </a:prstGeom>
          <a:noFill/>
        </p:spPr>
        <p:txBody>
          <a:bodyPr/>
          <a:lstStyle>
            <a:lvl1pPr>
              <a:defRPr sz="2400">
                <a:solidFill>
                  <a:schemeClr val="folHlink"/>
                </a:solidFill>
                <a:latin typeface="Arial" pitchFamily="34" charset="0"/>
                <a:cs typeface="Arial" pitchFamily="34" charset="0"/>
              </a:defRPr>
            </a:lvl1pPr>
            <a:lvl2pPr marL="742950" indent="-285750">
              <a:defRPr sz="2400">
                <a:solidFill>
                  <a:schemeClr val="folHlink"/>
                </a:solidFill>
                <a:latin typeface="Arial" pitchFamily="34" charset="0"/>
                <a:cs typeface="Arial" pitchFamily="34" charset="0"/>
              </a:defRPr>
            </a:lvl2pPr>
            <a:lvl3pPr marL="1143000" indent="-228600">
              <a:defRPr sz="2200">
                <a:solidFill>
                  <a:schemeClr val="folHlink"/>
                </a:solidFill>
                <a:latin typeface="Arial" pitchFamily="34" charset="0"/>
                <a:cs typeface="Arial" pitchFamily="34" charset="0"/>
              </a:defRPr>
            </a:lvl3pPr>
            <a:lvl4pPr marL="1600200" indent="-228600">
              <a:defRPr sz="2000">
                <a:solidFill>
                  <a:schemeClr val="folHlink"/>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hangingPunct="0">
              <a:defRPr sz="2200">
                <a:solidFill>
                  <a:schemeClr val="tx1"/>
                </a:solidFill>
                <a:latin typeface="Arial" pitchFamily="34" charset="0"/>
                <a:cs typeface="Arial" pitchFamily="34" charset="0"/>
              </a:defRPr>
            </a:lvl6pPr>
            <a:lvl7pPr marL="2971800" indent="-228600" eaLnBrk="0" hangingPunct="0">
              <a:defRPr sz="2200">
                <a:solidFill>
                  <a:schemeClr val="tx1"/>
                </a:solidFill>
                <a:latin typeface="Arial" pitchFamily="34" charset="0"/>
                <a:cs typeface="Arial" pitchFamily="34" charset="0"/>
              </a:defRPr>
            </a:lvl7pPr>
            <a:lvl8pPr marL="3429000" indent="-228600" eaLnBrk="0" hangingPunct="0">
              <a:defRPr sz="2200">
                <a:solidFill>
                  <a:schemeClr val="tx1"/>
                </a:solidFill>
                <a:latin typeface="Arial" pitchFamily="34" charset="0"/>
                <a:cs typeface="Arial" pitchFamily="34" charset="0"/>
              </a:defRPr>
            </a:lvl8pPr>
            <a:lvl9pPr marL="3886200" indent="-228600" eaLnBrk="0" hangingPunct="0">
              <a:defRPr sz="2200">
                <a:solidFill>
                  <a:schemeClr val="tx1"/>
                </a:solidFill>
                <a:latin typeface="Arial" pitchFamily="34" charset="0"/>
                <a:cs typeface="Arial" pitchFamily="34" charset="0"/>
              </a:defRPr>
            </a:lvl9pPr>
          </a:lstStyle>
          <a:p>
            <a:r>
              <a:rPr lang="en-US" altLang="en-US" sz="1000">
                <a:solidFill>
                  <a:schemeClr val="tx1"/>
                </a:solidFill>
              </a:rPr>
              <a:t>Project Report Template </a:t>
            </a:r>
            <a:fld id="{9D2D796C-C944-425D-BED3-862ADCEC3E96}" type="slidenum">
              <a:rPr lang="en-US" altLang="en-US" sz="1000">
                <a:solidFill>
                  <a:schemeClr val="tx1"/>
                </a:solidFill>
              </a:rPr>
              <a:pPr/>
              <a:t>52</a:t>
            </a:fld>
            <a:r>
              <a:rPr lang="en-US" altLang="en-US" sz="1000">
                <a:solidFill>
                  <a:schemeClr val="tx1"/>
                </a:solidFill>
              </a:rPr>
              <a:t> .PPT</a:t>
            </a:r>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44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56495"/>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7"/>
          <p:cNvSpPr>
            <a:spLocks noGrp="1" noChangeArrowheads="1"/>
          </p:cNvSpPr>
          <p:nvPr>
            <p:ph type="title"/>
          </p:nvPr>
        </p:nvSpPr>
        <p:spPr/>
        <p:txBody>
          <a:bodyPr/>
          <a:lstStyle/>
          <a:p>
            <a:pPr eaLnBrk="1" hangingPunct="1"/>
            <a:r>
              <a:rPr lang="en-US" altLang="en-US" smtClean="0"/>
              <a:t>Project Results</a:t>
            </a:r>
          </a:p>
        </p:txBody>
      </p:sp>
      <p:sp>
        <p:nvSpPr>
          <p:cNvPr id="56365" name="Rectangle 5"/>
          <p:cNvSpPr>
            <a:spLocks noGrp="1" noChangeArrowheads="1"/>
          </p:cNvSpPr>
          <p:nvPr>
            <p:ph type="body" idx="1"/>
          </p:nvPr>
        </p:nvSpPr>
        <p:spPr/>
        <p:txBody>
          <a:bodyPr/>
          <a:lstStyle/>
          <a:p>
            <a:pPr marL="0" indent="0" eaLnBrk="1" hangingPunct="1"/>
            <a:r>
              <a:rPr lang="en-US" altLang="en-US" sz="1200" dirty="0" smtClean="0"/>
              <a:t>Savings equate to $393,357. </a:t>
            </a:r>
            <a:r>
              <a:rPr lang="en-US" altLang="en-US" sz="1200" i="1" dirty="0" smtClean="0"/>
              <a:t>Projected savings for FY17 are </a:t>
            </a:r>
            <a:r>
              <a:rPr lang="en-US" altLang="en-US" sz="1200" b="1" i="1" dirty="0" smtClean="0"/>
              <a:t>$533,000</a:t>
            </a:r>
            <a:r>
              <a:rPr lang="en-US" altLang="en-US" sz="1200" b="1" dirty="0" smtClean="0"/>
              <a:t> </a:t>
            </a:r>
            <a:r>
              <a:rPr lang="en-US" altLang="en-US" sz="1200" dirty="0" smtClean="0"/>
              <a:t>(see following slide for calculation).</a:t>
            </a:r>
          </a:p>
          <a:p>
            <a:pPr marL="0" indent="0" eaLnBrk="1" hangingPunct="1"/>
            <a:r>
              <a:rPr lang="en-US" altLang="en-US" sz="1100" dirty="0" smtClean="0"/>
              <a:t>Note: DPMO and Sigma Level based on ABC Retailer production alone, which improved by 41%. COPQ based on overall retail improvement of 13% (Calculated with weighted average of all retail products ran during “Improve” stage or after). See next slide for COPQ calculation for FY17 (projected).</a:t>
            </a:r>
          </a:p>
        </p:txBody>
      </p:sp>
      <p:graphicFrame>
        <p:nvGraphicFramePr>
          <p:cNvPr id="810052" name="Group 68"/>
          <p:cNvGraphicFramePr>
            <a:graphicFrameLocks noGrp="1"/>
          </p:cNvGraphicFramePr>
          <p:nvPr>
            <p:ph sz="half" idx="4294967295"/>
            <p:extLst>
              <p:ext uri="{D42A27DB-BD31-4B8C-83A1-F6EECF244321}">
                <p14:modId xmlns:p14="http://schemas.microsoft.com/office/powerpoint/2010/main" val="1467672510"/>
              </p:ext>
            </p:extLst>
          </p:nvPr>
        </p:nvGraphicFramePr>
        <p:xfrm>
          <a:off x="990600" y="2114550"/>
          <a:ext cx="7086600" cy="2490414"/>
        </p:xfrm>
        <a:graphic>
          <a:graphicData uri="http://schemas.openxmlformats.org/drawingml/2006/table">
            <a:tbl>
              <a:tblPr/>
              <a:tblGrid>
                <a:gridCol w="1181100"/>
                <a:gridCol w="1182395"/>
                <a:gridCol w="1181100"/>
                <a:gridCol w="1178510"/>
                <a:gridCol w="1182395"/>
                <a:gridCol w="1181100"/>
              </a:tblGrid>
              <a:tr h="474342">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24135F"/>
                          </a:solidFill>
                          <a:effectLst/>
                          <a:latin typeface="Proxima Nova" pitchFamily="50" charset="0"/>
                          <a:cs typeface="Arial" charset="0"/>
                        </a:rPr>
                        <a:t>Project Baseline:</a:t>
                      </a:r>
                    </a:p>
                  </a:txBody>
                  <a:tcPr marL="74596" marR="74596" marT="27978" marB="279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smtClean="0">
                          <a:ln>
                            <a:noFill/>
                          </a:ln>
                          <a:solidFill>
                            <a:srgbClr val="24135F"/>
                          </a:solidFill>
                          <a:effectLst/>
                          <a:latin typeface="Proxima Nova" pitchFamily="50" charset="0"/>
                          <a:cs typeface="Arial" charset="0"/>
                        </a:rPr>
                        <a:t>Project Target:</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smtClean="0">
                          <a:ln>
                            <a:noFill/>
                          </a:ln>
                          <a:solidFill>
                            <a:srgbClr val="24135F"/>
                          </a:solidFill>
                          <a:effectLst/>
                          <a:latin typeface="Proxima Nova" pitchFamily="50" charset="0"/>
                          <a:cs typeface="Arial" charset="0"/>
                        </a:rPr>
                        <a:t>Project Actual:</a:t>
                      </a:r>
                    </a:p>
                  </a:txBody>
                  <a:tcPr marL="74596" marR="74596" marT="27978" marB="279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7434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smtClean="0">
                          <a:ln>
                            <a:noFill/>
                          </a:ln>
                          <a:solidFill>
                            <a:srgbClr val="24135F"/>
                          </a:solidFill>
                          <a:effectLst/>
                          <a:latin typeface="Proxima Nova" pitchFamily="50" charset="0"/>
                          <a:cs typeface="Arial" charset="0"/>
                        </a:rPr>
                        <a:t>COPQ=</a:t>
                      </a:r>
                    </a:p>
                  </a:txBody>
                  <a:tcPr marL="74596" marR="74596" marT="27978" marB="279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$3,415,000</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COPQ=</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$2,060,000</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COPQ=</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$3,021,463</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4596" marR="74596" marT="27978" marB="279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04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Metric=</a:t>
                      </a:r>
                    </a:p>
                  </a:txBody>
                  <a:tcPr marL="74596" marR="74596" marT="27978" marB="279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Pounds / hour</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smtClean="0">
                          <a:ln>
                            <a:noFill/>
                          </a:ln>
                          <a:solidFill>
                            <a:srgbClr val="24135F"/>
                          </a:solidFill>
                          <a:effectLst/>
                          <a:latin typeface="Proxima Nova" pitchFamily="50" charset="0"/>
                          <a:cs typeface="Arial" charset="0"/>
                        </a:rPr>
                        <a:t>Metric=</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pitchFamily="50" charset="0"/>
                          <a:cs typeface="Arial" charset="0"/>
                        </a:rPr>
                        <a:t>Pounds / hour</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smtClean="0">
                          <a:ln>
                            <a:noFill/>
                          </a:ln>
                          <a:solidFill>
                            <a:srgbClr val="24135F"/>
                          </a:solidFill>
                          <a:effectLst/>
                          <a:latin typeface="Proxima Nova" pitchFamily="50" charset="0"/>
                          <a:cs typeface="Arial" charset="0"/>
                        </a:rPr>
                        <a:t>Metric=</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smtClean="0">
                          <a:ln>
                            <a:noFill/>
                          </a:ln>
                          <a:solidFill>
                            <a:srgbClr val="24135F"/>
                          </a:solidFill>
                          <a:effectLst/>
                          <a:latin typeface="Proxima Nova" pitchFamily="50" charset="0"/>
                          <a:cs typeface="Arial" charset="0"/>
                        </a:rPr>
                        <a:t>Pounds / hour</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4596" marR="74596" marT="27978" marB="279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34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DPMO=</a:t>
                      </a:r>
                    </a:p>
                  </a:txBody>
                  <a:tcPr marL="74596" marR="74596" marT="27978" marB="279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500,000</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DPMO=</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1,350</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DPMO=</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35,900</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pitchFamily="50" charset="0"/>
                        <a:cs typeface="Arial" charset="0"/>
                      </a:endParaRPr>
                    </a:p>
                  </a:txBody>
                  <a:tcPr marL="74596" marR="74596" marT="27978" marB="279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34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Sigma Level=</a:t>
                      </a:r>
                    </a:p>
                  </a:txBody>
                  <a:tcPr marL="74596" marR="74596" marT="27978" marB="279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1.5</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Sigma Level=</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4.5</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rgbClr val="24135F"/>
                          </a:solidFill>
                          <a:effectLst/>
                          <a:latin typeface="Proxima Nova" pitchFamily="50" charset="0"/>
                          <a:cs typeface="Arial" charset="0"/>
                        </a:rPr>
                        <a:t>Sigma Level=</a:t>
                      </a:r>
                    </a:p>
                  </a:txBody>
                  <a:tcPr marL="74596" marR="74596" marT="27978" marB="279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rgbClr val="24135F"/>
                          </a:solidFill>
                          <a:effectLst/>
                          <a:latin typeface="Proxima Nova" pitchFamily="50" charset="0"/>
                          <a:cs typeface="Arial" charset="0"/>
                        </a:rPr>
                        <a:t>3.3</a:t>
                      </a:r>
                    </a:p>
                  </a:txBody>
                  <a:tcPr marL="74596" marR="74596" marT="27978" marB="279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315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7"/>
          <p:cNvSpPr>
            <a:spLocks noGrp="1" noChangeArrowheads="1"/>
          </p:cNvSpPr>
          <p:nvPr>
            <p:ph type="title"/>
          </p:nvPr>
        </p:nvSpPr>
        <p:spPr/>
        <p:txBody>
          <a:bodyPr/>
          <a:lstStyle/>
          <a:p>
            <a:pPr eaLnBrk="1" hangingPunct="1"/>
            <a:r>
              <a:rPr lang="en-US" altLang="en-US" smtClean="0"/>
              <a:t>Project Results (FY17 Projected COPQ Calculation)</a:t>
            </a:r>
          </a:p>
        </p:txBody>
      </p:sp>
      <p:sp>
        <p:nvSpPr>
          <p:cNvPr id="3" name="Text Placeholder 2"/>
          <p:cNvSpPr>
            <a:spLocks noGrp="1"/>
          </p:cNvSpPr>
          <p:nvPr>
            <p:ph type="body" idx="1"/>
          </p:nvPr>
        </p:nvSpPr>
        <p:spPr>
          <a:xfrm>
            <a:off x="311700" y="1152475"/>
            <a:ext cx="1669500" cy="3416400"/>
          </a:xfrm>
        </p:spPr>
        <p:txBody>
          <a:bodyPr/>
          <a:lstStyle/>
          <a:p>
            <a:r>
              <a:rPr lang="en-US" altLang="en-US" sz="1200" dirty="0"/>
              <a:t>Note: Required Run Time (FY17) and Line Absorption cost/ hour acquired from Plant Accountant.</a:t>
            </a:r>
          </a:p>
          <a:p>
            <a:endParaRPr lang="en-US" sz="1200" dirty="0"/>
          </a:p>
        </p:txBody>
      </p:sp>
      <p:pic>
        <p:nvPicPr>
          <p:cNvPr id="573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23950"/>
            <a:ext cx="70866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19600" y="1885950"/>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52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wrap="none" lIns="82058" tIns="41029" rIns="82058" bIns="41029"/>
          <a:lstStyle/>
          <a:p>
            <a:pPr defTabSz="471488" eaLnBrk="1" hangingPunct="1">
              <a:buClr>
                <a:srgbClr val="FFFFFF"/>
              </a:buClr>
              <a:buSzPct val="90000"/>
              <a:buFont typeface="Monotype Sorts"/>
              <a:buNone/>
            </a:pPr>
            <a:r>
              <a:rPr lang="en-US" altLang="en-US" smtClean="0"/>
              <a:t>Updated Project Plan- Milestones and Timing</a:t>
            </a:r>
          </a:p>
        </p:txBody>
      </p:sp>
      <p:sp>
        <p:nvSpPr>
          <p:cNvPr id="2" name="Text Placeholder 1"/>
          <p:cNvSpPr>
            <a:spLocks noGrp="1"/>
          </p:cNvSpPr>
          <p:nvPr>
            <p:ph type="body" idx="1"/>
          </p:nvPr>
        </p:nvSpPr>
        <p:spPr/>
        <p:txBody>
          <a:bodyPr/>
          <a:lstStyle/>
          <a:p>
            <a:r>
              <a:rPr lang="en-US" altLang="en-US" sz="1050" b="1" u="sng" dirty="0"/>
              <a:t>Measure:</a:t>
            </a:r>
            <a:endParaRPr lang="en-US" altLang="en-US" sz="1050" dirty="0"/>
          </a:p>
          <a:p>
            <a:r>
              <a:rPr lang="en-US" altLang="en-US" sz="1050" dirty="0"/>
              <a:t>Finish MSA – 2/22/16 </a:t>
            </a:r>
          </a:p>
          <a:p>
            <a:r>
              <a:rPr lang="en-US" altLang="en-US" sz="1050" dirty="0"/>
              <a:t>Measure Process Capability – 2/24/16</a:t>
            </a:r>
          </a:p>
          <a:p>
            <a:r>
              <a:rPr lang="en-US" altLang="en-US" sz="1050" dirty="0"/>
              <a:t>Measure Baseline Performance – 2/24/16</a:t>
            </a:r>
          </a:p>
          <a:p>
            <a:r>
              <a:rPr lang="en-US" altLang="en-US" sz="1050" dirty="0"/>
              <a:t>Fishbone / Cause and Effect Diagrams  – sometime the week of Feb 29 – Mar 4</a:t>
            </a:r>
          </a:p>
          <a:p>
            <a:r>
              <a:rPr lang="en-US" altLang="en-US" sz="1050" dirty="0"/>
              <a:t>Process FMEA (with team) - sometime the week of Feb 29 – Mar 4 </a:t>
            </a:r>
          </a:p>
          <a:p>
            <a:r>
              <a:rPr lang="en-US" altLang="en-US" sz="1050" dirty="0"/>
              <a:t>List potential X’s, come up with theories for Analyze  - week of Feb 29 – Mar 4</a:t>
            </a:r>
          </a:p>
          <a:p>
            <a:r>
              <a:rPr lang="en-US" altLang="en-US" sz="1050" dirty="0"/>
              <a:t> </a:t>
            </a:r>
          </a:p>
          <a:p>
            <a:r>
              <a:rPr lang="en-US" altLang="en-US" sz="1050" b="1" u="sng" dirty="0"/>
              <a:t>Analyze:</a:t>
            </a:r>
            <a:endParaRPr lang="en-US" altLang="en-US" sz="1050" dirty="0"/>
          </a:p>
          <a:p>
            <a:r>
              <a:rPr lang="en-US" altLang="en-US" sz="1050" dirty="0"/>
              <a:t>Complete Data Collection Plan for Analyze – 3/7/16</a:t>
            </a:r>
          </a:p>
          <a:p>
            <a:r>
              <a:rPr lang="en-US" altLang="en-US" sz="1050" dirty="0"/>
              <a:t>Test theories for X’s  – From beginning of March through end of June 2016 </a:t>
            </a:r>
            <a:r>
              <a:rPr lang="en-US" altLang="en-US" sz="1050" i="1" dirty="0"/>
              <a:t>(extended timeline due to availability of </a:t>
            </a:r>
            <a:r>
              <a:rPr lang="en-US" altLang="en-US" sz="1050" i="1" dirty="0" smtClean="0"/>
              <a:t>ABC Retailer </a:t>
            </a:r>
            <a:r>
              <a:rPr lang="en-US" altLang="en-US" sz="1050" i="1" dirty="0"/>
              <a:t>production runs)</a:t>
            </a:r>
          </a:p>
          <a:p>
            <a:r>
              <a:rPr lang="en-US" altLang="en-US" sz="1050" dirty="0"/>
              <a:t>Determine vital few X’s – 7/1/16</a:t>
            </a:r>
          </a:p>
          <a:p>
            <a:r>
              <a:rPr lang="en-US" altLang="en-US" sz="1050" dirty="0"/>
              <a:t>Relate X’s to Y (formula Y=f(X)) – 7/6/16</a:t>
            </a:r>
          </a:p>
          <a:p>
            <a:endParaRPr lang="en-US" altLang="en-US" sz="1000" dirty="0"/>
          </a:p>
          <a:p>
            <a:endParaRPr lang="en-US" sz="1050" dirty="0"/>
          </a:p>
        </p:txBody>
      </p:sp>
      <p:sp>
        <p:nvSpPr>
          <p:cNvPr id="3" name="Text Placeholder 2"/>
          <p:cNvSpPr>
            <a:spLocks noGrp="1"/>
          </p:cNvSpPr>
          <p:nvPr>
            <p:ph type="body" idx="2"/>
          </p:nvPr>
        </p:nvSpPr>
        <p:spPr/>
        <p:txBody>
          <a:bodyPr/>
          <a:lstStyle/>
          <a:p>
            <a:r>
              <a:rPr lang="en-US" altLang="en-US" sz="1100" b="1" u="sng" dirty="0"/>
              <a:t>Improve:</a:t>
            </a:r>
            <a:endParaRPr lang="en-US" altLang="en-US" sz="1100" dirty="0"/>
          </a:p>
          <a:p>
            <a:r>
              <a:rPr lang="en-US" altLang="en-US" sz="1100" dirty="0"/>
              <a:t>Determine strategies and possible solutions  – 7/13/16</a:t>
            </a:r>
          </a:p>
          <a:p>
            <a:r>
              <a:rPr lang="en-US" altLang="en-US" sz="1100" dirty="0"/>
              <a:t>Evaluate and choose solutions  – week of 7/18/16</a:t>
            </a:r>
          </a:p>
          <a:p>
            <a:r>
              <a:rPr lang="en-US" altLang="en-US" sz="1100" dirty="0"/>
              <a:t>Run Pilot or DOE with solutions – 7/31/16</a:t>
            </a:r>
          </a:p>
          <a:p>
            <a:r>
              <a:rPr lang="en-US" altLang="en-US" sz="1100" dirty="0"/>
              <a:t>Update the Process Map and FMEA – 8/8/16</a:t>
            </a:r>
          </a:p>
          <a:p>
            <a:r>
              <a:rPr lang="en-US" altLang="en-US" sz="1100" dirty="0"/>
              <a:t>Prove Statistical impact of improvements – 8/15/16</a:t>
            </a:r>
          </a:p>
          <a:p>
            <a:r>
              <a:rPr lang="en-US" altLang="en-US" sz="1100" dirty="0"/>
              <a:t>Create Implementation Plan – 8/17/16</a:t>
            </a:r>
          </a:p>
          <a:p>
            <a:r>
              <a:rPr lang="en-US" altLang="en-US" sz="1100" dirty="0"/>
              <a:t> </a:t>
            </a:r>
          </a:p>
          <a:p>
            <a:r>
              <a:rPr lang="en-US" altLang="en-US" sz="1100" b="1" u="sng" dirty="0"/>
              <a:t>Control:</a:t>
            </a:r>
            <a:endParaRPr lang="en-US" altLang="en-US" sz="1100" dirty="0"/>
          </a:p>
          <a:p>
            <a:r>
              <a:rPr lang="en-US" altLang="en-US" sz="1100" dirty="0"/>
              <a:t>Create Control Plan – 8/24/16</a:t>
            </a:r>
          </a:p>
          <a:p>
            <a:r>
              <a:rPr lang="en-US" altLang="en-US" sz="1100" dirty="0"/>
              <a:t>Create or update any relevant procedures / 1Point Lessons / Standard work – week of 8/24/16</a:t>
            </a:r>
          </a:p>
          <a:p>
            <a:r>
              <a:rPr lang="en-US" altLang="en-US" sz="1100" dirty="0"/>
              <a:t>Create communication and training plans – 9/1/16</a:t>
            </a:r>
          </a:p>
          <a:p>
            <a:r>
              <a:rPr lang="en-US" altLang="en-US" sz="1100" dirty="0"/>
              <a:t>Communicate to stake holders and complete training – 9/22/16</a:t>
            </a:r>
          </a:p>
          <a:p>
            <a:r>
              <a:rPr lang="en-US" altLang="en-US" sz="1100" dirty="0"/>
              <a:t>Update Process Capability and Summarize Project Results – 9/22/16</a:t>
            </a:r>
          </a:p>
          <a:p>
            <a:endParaRPr lang="en-US" sz="2400" dirty="0"/>
          </a:p>
        </p:txBody>
      </p:sp>
    </p:spTree>
    <p:extLst>
      <p:ext uri="{BB962C8B-B14F-4D97-AF65-F5344CB8AC3E}">
        <p14:creationId xmlns:p14="http://schemas.microsoft.com/office/powerpoint/2010/main" val="2524235201"/>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p:txBody>
          <a:bodyPr/>
          <a:lstStyle/>
          <a:p>
            <a:pPr eaLnBrk="1" hangingPunct="1"/>
            <a:r>
              <a:rPr lang="en-US" altLang="en-US" dirty="0" smtClean="0"/>
              <a:t>Lessons Learned</a:t>
            </a:r>
          </a:p>
        </p:txBody>
      </p:sp>
      <p:sp>
        <p:nvSpPr>
          <p:cNvPr id="96260" name="Rectangle 4"/>
          <p:cNvSpPr>
            <a:spLocks noGrp="1" noChangeArrowheads="1"/>
          </p:cNvSpPr>
          <p:nvPr>
            <p:ph type="body" idx="1"/>
          </p:nvPr>
        </p:nvSpPr>
        <p:spPr/>
        <p:txBody>
          <a:bodyPr/>
          <a:lstStyle/>
          <a:p>
            <a:pPr marL="285750" indent="-285750" eaLnBrk="1" hangingPunct="1">
              <a:buFont typeface="Wingdings" pitchFamily="2" charset="2"/>
              <a:buChar char="§"/>
              <a:defRPr/>
            </a:pPr>
            <a:r>
              <a:rPr lang="en-US" altLang="en-US" dirty="0" smtClean="0"/>
              <a:t>Original Scope was too large. Our project moved forward in a much clearer and easier manner when we decided to narrow our scope. Improvements and lessons can be applied to many retail SKU’s at the Plant.</a:t>
            </a:r>
          </a:p>
          <a:p>
            <a:pPr marL="285750" indent="-285750" eaLnBrk="1" hangingPunct="1">
              <a:buFont typeface="Wingdings" pitchFamily="2" charset="2"/>
              <a:buChar char="§"/>
              <a:defRPr/>
            </a:pPr>
            <a:r>
              <a:rPr lang="en-US" altLang="en-US" dirty="0" smtClean="0"/>
              <a:t>Following the raw sizing guidelines is extremely important when running retail products. These guidelines have been in place for some time, our project simply points out and proves the need to plan ahead and follow the guidelines.</a:t>
            </a:r>
          </a:p>
          <a:p>
            <a:pPr marL="285750" indent="-285750" eaLnBrk="1" hangingPunct="1">
              <a:buFont typeface="Wingdings" pitchFamily="2" charset="2"/>
              <a:buChar char="§"/>
              <a:defRPr/>
            </a:pPr>
            <a:r>
              <a:rPr lang="en-US" altLang="en-US" dirty="0" smtClean="0"/>
              <a:t>Further improvements could possibly be made through scale settings. We did not have sufficient time to analyze this fully, and what analysis and changes we tried actually had negative effects. However, based on observations we believe additional analysis (perhaps a project dedicated to scales) could further improve throughput and quality.</a:t>
            </a:r>
          </a:p>
          <a:p>
            <a:pPr marL="0" indent="0" eaLnBrk="1" hangingPunct="1">
              <a:defRPr/>
            </a:pPr>
            <a:endParaRPr lang="en-US" altLang="en-US" dirty="0" smtClean="0"/>
          </a:p>
          <a:p>
            <a:pPr eaLnBrk="1" hangingPunct="1">
              <a:buFont typeface="Wingdings" pitchFamily="2" charset="2"/>
              <a:buChar char="§"/>
              <a:defRPr/>
            </a:pPr>
            <a:endParaRPr lang="en-US" altLang="en-US" dirty="0" smtClean="0"/>
          </a:p>
          <a:p>
            <a:pPr eaLnBrk="1" hangingPunct="1">
              <a:buFont typeface="Wingdings" pitchFamily="2" charset="2"/>
              <a:buChar char="§"/>
              <a:defRPr/>
            </a:pPr>
            <a:endParaRPr lang="en-US" altLang="en-US" dirty="0" smtClean="0"/>
          </a:p>
        </p:txBody>
      </p:sp>
    </p:spTree>
    <p:extLst>
      <p:ext uri="{BB962C8B-B14F-4D97-AF65-F5344CB8AC3E}">
        <p14:creationId xmlns:p14="http://schemas.microsoft.com/office/powerpoint/2010/main" val="261157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US" altLang="en-US" smtClean="0"/>
              <a:t>Project Justification and Expected Results</a:t>
            </a:r>
          </a:p>
        </p:txBody>
      </p:sp>
      <p:sp>
        <p:nvSpPr>
          <p:cNvPr id="8196" name="Rectangle 7"/>
          <p:cNvSpPr>
            <a:spLocks noGrp="1" noChangeArrowheads="1"/>
          </p:cNvSpPr>
          <p:nvPr>
            <p:ph type="body" idx="1"/>
          </p:nvPr>
        </p:nvSpPr>
        <p:spPr/>
        <p:txBody>
          <a:bodyPr/>
          <a:lstStyle/>
          <a:p>
            <a:pPr marL="0" indent="0" eaLnBrk="1" hangingPunct="1"/>
            <a:r>
              <a:rPr lang="en-US" altLang="en-US" sz="1600" b="1" dirty="0" smtClean="0"/>
              <a:t>Relevant Metrics:</a:t>
            </a:r>
          </a:p>
          <a:p>
            <a:pPr marL="0" indent="0" eaLnBrk="1" hangingPunct="1"/>
            <a:r>
              <a:rPr lang="en-US" altLang="en-US" sz="1600" dirty="0" smtClean="0"/>
              <a:t>Throughput </a:t>
            </a:r>
            <a:r>
              <a:rPr lang="en-US" altLang="en-US" sz="1600" dirty="0" err="1" smtClean="0"/>
              <a:t>lbs</a:t>
            </a:r>
            <a:r>
              <a:rPr lang="en-US" altLang="en-US" sz="1600" dirty="0" smtClean="0"/>
              <a:t> per hour. Current average of 26,619 lbs. / hr.</a:t>
            </a:r>
          </a:p>
          <a:p>
            <a:pPr marL="0" indent="0" eaLnBrk="1" hangingPunct="1"/>
            <a:endParaRPr lang="en-US" altLang="en-US" sz="1600" b="1" dirty="0" smtClean="0"/>
          </a:p>
          <a:p>
            <a:pPr marL="0" indent="0" eaLnBrk="1" hangingPunct="1"/>
            <a:r>
              <a:rPr lang="en-US" altLang="en-US" sz="1600" b="1" dirty="0" smtClean="0"/>
              <a:t>Improvement targets: </a:t>
            </a:r>
          </a:p>
          <a:p>
            <a:pPr marL="0" indent="0" eaLnBrk="1" hangingPunct="1"/>
            <a:r>
              <a:rPr lang="en-US" altLang="en-US" sz="1600" dirty="0" smtClean="0"/>
              <a:t>Increase average throughput of Plant retail products from 26,619 lbs. / hr. to FY2015 budget average of 43,337 lbs. / hr.  This difference is a 61.4% improvement and a 271 run hour difference. </a:t>
            </a:r>
            <a:endParaRPr lang="en-US" altLang="en-US" sz="1600" b="1" dirty="0" smtClean="0"/>
          </a:p>
          <a:p>
            <a:pPr marL="0" indent="0" eaLnBrk="1" hangingPunct="1"/>
            <a:endParaRPr lang="en-US" altLang="en-US" sz="1600" b="1" dirty="0" smtClean="0"/>
          </a:p>
          <a:p>
            <a:pPr marL="0" indent="0" eaLnBrk="1" hangingPunct="1"/>
            <a:r>
              <a:rPr lang="en-US" altLang="en-US" sz="1600" b="1" dirty="0" smtClean="0"/>
              <a:t>Operational/Strategic Impact: </a:t>
            </a:r>
          </a:p>
          <a:p>
            <a:pPr marL="0" indent="0" eaLnBrk="1" hangingPunct="1"/>
            <a:r>
              <a:rPr lang="en-US" altLang="en-US" sz="1600" dirty="0" smtClean="0"/>
              <a:t>Aligns with the ABC Company NAFG strategy of Operational Excellence to achieve an ROIC of 12% in 2016.</a:t>
            </a:r>
          </a:p>
          <a:p>
            <a:pPr marL="0" indent="0" eaLnBrk="1" hangingPunct="1"/>
            <a:endParaRPr lang="en-US" altLang="en-US" sz="1600" dirty="0" smtClean="0"/>
          </a:p>
        </p:txBody>
      </p:sp>
    </p:spTree>
    <p:extLst>
      <p:ext uri="{BB962C8B-B14F-4D97-AF65-F5344CB8AC3E}">
        <p14:creationId xmlns:p14="http://schemas.microsoft.com/office/powerpoint/2010/main" val="1339269521"/>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pPr eaLnBrk="1" hangingPunct="1"/>
            <a:r>
              <a:rPr lang="en-US" altLang="en-US" smtClean="0"/>
              <a:t>Financial Impact: Business Case or COPQ Calculation</a:t>
            </a:r>
          </a:p>
        </p:txBody>
      </p:sp>
      <p:sp>
        <p:nvSpPr>
          <p:cNvPr id="2" name="Text Placeholder 1"/>
          <p:cNvSpPr>
            <a:spLocks noGrp="1"/>
          </p:cNvSpPr>
          <p:nvPr>
            <p:ph type="body" idx="1"/>
          </p:nvPr>
        </p:nvSpPr>
        <p:spPr>
          <a:xfrm>
            <a:off x="311700" y="1152475"/>
            <a:ext cx="2126700" cy="3416400"/>
          </a:xfrm>
        </p:spPr>
        <p:txBody>
          <a:bodyPr/>
          <a:lstStyle/>
          <a:p>
            <a:r>
              <a:rPr lang="en-US" altLang="en-US" sz="1200" dirty="0">
                <a:solidFill>
                  <a:srgbClr val="FF8F1C"/>
                </a:solidFill>
              </a:rPr>
              <a:t>* Note: Line Absorption cost / hour acquired from Plant Accountant</a:t>
            </a:r>
          </a:p>
          <a:p>
            <a:endParaRPr lang="en-US" sz="1200" dirty="0">
              <a:solidFill>
                <a:srgbClr val="FF8F1C"/>
              </a:solidFill>
            </a:endParaRPr>
          </a:p>
        </p:txBody>
      </p:sp>
      <p:sp>
        <p:nvSpPr>
          <p:cNvPr id="9220" name="TextBox 1"/>
          <p:cNvSpPr txBox="1">
            <a:spLocks noChangeArrowheads="1"/>
          </p:cNvSpPr>
          <p:nvPr/>
        </p:nvSpPr>
        <p:spPr bwMode="auto">
          <a:xfrm>
            <a:off x="685800" y="102870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457155708"/>
              </p:ext>
            </p:extLst>
          </p:nvPr>
        </p:nvGraphicFramePr>
        <p:xfrm>
          <a:off x="2667000" y="1045346"/>
          <a:ext cx="4554626" cy="3331658"/>
        </p:xfrm>
        <a:graphic>
          <a:graphicData uri="http://schemas.openxmlformats.org/drawingml/2006/table">
            <a:tbl>
              <a:tblPr/>
              <a:tblGrid>
                <a:gridCol w="2954352"/>
                <a:gridCol w="1600274"/>
              </a:tblGrid>
              <a:tr h="164598">
                <a:tc>
                  <a:txBody>
                    <a:bodyPr/>
                    <a:lstStyle/>
                    <a:p>
                      <a:pPr algn="l" fontAlgn="b"/>
                      <a:r>
                        <a:rPr lang="en-US" sz="1000" b="1" i="0" u="sng" strike="noStrike" dirty="0">
                          <a:solidFill>
                            <a:srgbClr val="24135F"/>
                          </a:solidFill>
                          <a:effectLst/>
                          <a:latin typeface="Proxima Nova" pitchFamily="50" charset="0"/>
                        </a:rPr>
                        <a:t>Current</a:t>
                      </a: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Current Required Line Time</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683</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Line Absorption cost / </a:t>
                      </a:r>
                      <a:r>
                        <a:rPr lang="en-US" sz="1000" b="0" i="0" u="none" strike="noStrike" dirty="0" smtClean="0">
                          <a:solidFill>
                            <a:srgbClr val="24135F"/>
                          </a:solidFill>
                          <a:effectLst/>
                          <a:latin typeface="Proxima Nova" pitchFamily="50" charset="0"/>
                        </a:rPr>
                        <a:t>hour*</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$ 5,000.00 </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r" fontAlgn="b"/>
                      <a:r>
                        <a:rPr lang="en-US" sz="1000" b="0" i="0" u="none" strike="noStrike" dirty="0">
                          <a:solidFill>
                            <a:srgbClr val="24135F"/>
                          </a:solidFill>
                          <a:effectLst/>
                          <a:latin typeface="Proxima Nova" pitchFamily="50" charset="0"/>
                        </a:rPr>
                        <a:t>x</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24135F"/>
                          </a:solidFill>
                          <a:effectLst/>
                          <a:latin typeface="Proxima Nova" pitchFamily="50" charset="0"/>
                        </a:rPr>
                        <a:t>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Current cost to run retail at </a:t>
                      </a:r>
                      <a:r>
                        <a:rPr lang="en-US" sz="1000" b="0" i="0" u="none" strike="noStrike" dirty="0" smtClean="0">
                          <a:solidFill>
                            <a:srgbClr val="24135F"/>
                          </a:solidFill>
                          <a:effectLst/>
                          <a:latin typeface="Proxima Nova" pitchFamily="50" charset="0"/>
                        </a:rPr>
                        <a:t>Plant</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a:t>
                      </a:r>
                      <a:r>
                        <a:rPr lang="en-US" sz="1000" b="0" i="0" u="none" strike="noStrike" baseline="0" dirty="0" smtClean="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3,415,000.00 </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w="6350" cap="flat" cmpd="sng" algn="ctr">
                      <a:solidFill>
                        <a:srgbClr val="000000"/>
                      </a:solidFill>
                      <a:prstDash val="solid"/>
                      <a:round/>
                      <a:headEnd type="none" w="med" len="med"/>
                      <a:tailEnd type="none" w="med" len="med"/>
                    </a:lnT>
                    <a:lnB>
                      <a:noFill/>
                    </a:lnB>
                  </a:tcPr>
                </a:tc>
              </a:tr>
              <a:tr h="164598">
                <a:tc>
                  <a:txBody>
                    <a:bodyPr/>
                    <a:lstStyle/>
                    <a:p>
                      <a:pPr algn="l" fontAlgn="b"/>
                      <a:r>
                        <a:rPr lang="en-US" sz="1000" b="1" i="0" u="sng" strike="noStrike">
                          <a:solidFill>
                            <a:srgbClr val="24135F"/>
                          </a:solidFill>
                          <a:effectLst/>
                          <a:latin typeface="Proxima Nova" pitchFamily="50" charset="0"/>
                        </a:rPr>
                        <a:t>Goal</a:t>
                      </a: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Goal Run Time</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24135F"/>
                          </a:solidFill>
                          <a:effectLst/>
                          <a:latin typeface="Proxima Nova" pitchFamily="50" charset="0"/>
                        </a:rPr>
                        <a:t>412</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Line Absorption cost / </a:t>
                      </a:r>
                      <a:r>
                        <a:rPr lang="en-US" sz="1000" b="0" i="0" u="none" strike="noStrike" dirty="0" smtClean="0">
                          <a:solidFill>
                            <a:srgbClr val="24135F"/>
                          </a:solidFill>
                          <a:effectLst/>
                          <a:latin typeface="Proxima Nova" pitchFamily="50" charset="0"/>
                        </a:rPr>
                        <a:t>hour*</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 </a:t>
                      </a:r>
                      <a:r>
                        <a:rPr lang="en-US" sz="1000" b="0" i="0" u="none" strike="noStrike" dirty="0">
                          <a:solidFill>
                            <a:srgbClr val="24135F"/>
                          </a:solidFill>
                          <a:effectLst/>
                          <a:latin typeface="Proxima Nova" pitchFamily="50" charset="0"/>
                        </a:rPr>
                        <a:t>5,000.00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r" fontAlgn="b"/>
                      <a:r>
                        <a:rPr lang="en-US" sz="1000" b="0" i="0" u="none" strike="noStrike">
                          <a:solidFill>
                            <a:srgbClr val="24135F"/>
                          </a:solidFill>
                          <a:effectLst/>
                          <a:latin typeface="Proxima Nova" pitchFamily="50" charset="0"/>
                        </a:rPr>
                        <a:t>x</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24135F"/>
                          </a:solidFill>
                          <a:effectLst/>
                          <a:latin typeface="Proxima Nova" pitchFamily="50" charset="0"/>
                        </a:rPr>
                        <a:t>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Cost at Improved Goal State</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a:t>
                      </a:r>
                      <a:r>
                        <a:rPr lang="en-US" sz="1000" b="0" i="0" u="none" strike="noStrike" baseline="0" dirty="0" smtClean="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2,060,000.00 </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w="6350" cap="flat" cmpd="sng" algn="ctr">
                      <a:solidFill>
                        <a:srgbClr val="000000"/>
                      </a:solidFill>
                      <a:prstDash val="solid"/>
                      <a:round/>
                      <a:headEnd type="none" w="med" len="med"/>
                      <a:tailEnd type="none" w="med" len="med"/>
                    </a:lnT>
                    <a:lnB>
                      <a:noFill/>
                    </a:lnB>
                  </a:tcPr>
                </a:tc>
              </a:tr>
              <a:tr h="164598">
                <a:tc>
                  <a:txBody>
                    <a:bodyPr/>
                    <a:lstStyle/>
                    <a:p>
                      <a:pPr algn="l" fontAlgn="b"/>
                      <a:r>
                        <a:rPr lang="en-US" sz="1000" b="1" i="0" u="sng" strike="noStrike">
                          <a:solidFill>
                            <a:srgbClr val="24135F"/>
                          </a:solidFill>
                          <a:effectLst/>
                          <a:latin typeface="Proxima Nova" pitchFamily="50" charset="0"/>
                        </a:rPr>
                        <a:t>COPQ Summary</a:t>
                      </a: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24135F"/>
                        </a:solidFill>
                        <a:effectLst/>
                        <a:latin typeface="Proxima Nova" pitchFamily="50" charset="0"/>
                      </a:endParaRPr>
                    </a:p>
                  </a:txBody>
                  <a:tcPr marL="8251" marR="8251" marT="6176" marB="0" anchor="b">
                    <a:lnL>
                      <a:noFill/>
                    </a:lnL>
                    <a:lnR>
                      <a:noFill/>
                    </a:lnR>
                    <a:lnT>
                      <a:noFill/>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Current Required Line Time</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24135F"/>
                          </a:solidFill>
                          <a:effectLst/>
                          <a:latin typeface="Proxima Nova" pitchFamily="50" charset="0"/>
                        </a:rPr>
                        <a:t>683</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Goal Required Line Time</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24135F"/>
                          </a:solidFill>
                          <a:effectLst/>
                          <a:latin typeface="Proxima Nova" pitchFamily="50" charset="0"/>
                        </a:rPr>
                        <a:t>412</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r" fontAlgn="b"/>
                      <a:r>
                        <a:rPr lang="en-US" sz="1000" b="1" i="0" u="none" strike="noStrike" dirty="0">
                          <a:solidFill>
                            <a:srgbClr val="24135F"/>
                          </a:solidFill>
                          <a:effectLst/>
                          <a:latin typeface="Proxima Nova" pitchFamily="50" charset="0"/>
                        </a:rPr>
                        <a:t>-</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24135F"/>
                          </a:solidFill>
                          <a:effectLst/>
                          <a:latin typeface="Proxima Nova" pitchFamily="50" charset="0"/>
                        </a:rPr>
                        <a:t>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1" i="0" u="none" strike="noStrike" dirty="0">
                          <a:solidFill>
                            <a:srgbClr val="24135F"/>
                          </a:solidFill>
                          <a:effectLst/>
                          <a:latin typeface="Proxima Nova" pitchFamily="50" charset="0"/>
                        </a:rPr>
                        <a:t>Excess Line Time Created</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24135F"/>
                          </a:solidFill>
                          <a:effectLst/>
                          <a:latin typeface="Proxima Nova" pitchFamily="50" charset="0"/>
                        </a:rPr>
                        <a:t>271</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l" fontAlgn="b"/>
                      <a:r>
                        <a:rPr lang="en-US" sz="1000" b="0" i="0" u="none" strike="noStrike" dirty="0">
                          <a:solidFill>
                            <a:srgbClr val="24135F"/>
                          </a:solidFill>
                          <a:effectLst/>
                          <a:latin typeface="Proxima Nova" pitchFamily="50" charset="0"/>
                        </a:rPr>
                        <a:t>Line </a:t>
                      </a:r>
                      <a:r>
                        <a:rPr lang="en-US" sz="1000" b="0" i="0" u="none" strike="noStrike" dirty="0" smtClean="0">
                          <a:solidFill>
                            <a:srgbClr val="24135F"/>
                          </a:solidFill>
                          <a:effectLst/>
                          <a:latin typeface="Proxima Nova" pitchFamily="50" charset="0"/>
                        </a:rPr>
                        <a:t>Absorption </a:t>
                      </a:r>
                      <a:r>
                        <a:rPr lang="en-US" sz="1000" b="0" i="0" u="none" strike="noStrike" dirty="0">
                          <a:solidFill>
                            <a:srgbClr val="24135F"/>
                          </a:solidFill>
                          <a:effectLst/>
                          <a:latin typeface="Proxima Nova" pitchFamily="50" charset="0"/>
                        </a:rPr>
                        <a:t>cost / </a:t>
                      </a:r>
                      <a:r>
                        <a:rPr lang="en-US" sz="1000" b="0" i="0" u="none" strike="noStrike" dirty="0" smtClean="0">
                          <a:solidFill>
                            <a:srgbClr val="24135F"/>
                          </a:solidFill>
                          <a:effectLst/>
                          <a:latin typeface="Proxima Nova" pitchFamily="50" charset="0"/>
                        </a:rPr>
                        <a:t>hour*</a:t>
                      </a:r>
                      <a:endParaRPr lang="en-US" sz="1000" b="0"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24135F"/>
                          </a:solidFill>
                          <a:effectLst/>
                          <a:latin typeface="Proxima Nova" pitchFamily="50" charset="0"/>
                        </a:rPr>
                        <a:t> </a:t>
                      </a:r>
                      <a:r>
                        <a:rPr lang="en-US" sz="1000" b="0" i="0" u="none" strike="noStrike" dirty="0" smtClean="0">
                          <a:solidFill>
                            <a:srgbClr val="24135F"/>
                          </a:solidFill>
                          <a:effectLst/>
                          <a:latin typeface="Proxima Nova" pitchFamily="50" charset="0"/>
                        </a:rPr>
                        <a:t>$ </a:t>
                      </a:r>
                      <a:r>
                        <a:rPr lang="en-US" sz="1000" b="0" i="0" u="none" strike="noStrike" dirty="0">
                          <a:solidFill>
                            <a:srgbClr val="24135F"/>
                          </a:solidFill>
                          <a:effectLst/>
                          <a:latin typeface="Proxima Nova" pitchFamily="50" charset="0"/>
                        </a:rPr>
                        <a:t>5,000.00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8">
                <a:tc>
                  <a:txBody>
                    <a:bodyPr/>
                    <a:lstStyle/>
                    <a:p>
                      <a:pPr algn="r" fontAlgn="b"/>
                      <a:r>
                        <a:rPr lang="en-US" sz="1000" b="0" i="0" u="none" strike="noStrike">
                          <a:solidFill>
                            <a:srgbClr val="24135F"/>
                          </a:solidFill>
                          <a:effectLst/>
                          <a:latin typeface="Proxima Nova" pitchFamily="50" charset="0"/>
                        </a:rPr>
                        <a:t>x</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24135F"/>
                          </a:solidFill>
                          <a:effectLst/>
                          <a:latin typeface="Proxima Nova" pitchFamily="50" charset="0"/>
                        </a:rPr>
                        <a:t>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204">
                <a:tc>
                  <a:txBody>
                    <a:bodyPr/>
                    <a:lstStyle/>
                    <a:p>
                      <a:pPr algn="l" fontAlgn="b"/>
                      <a:r>
                        <a:rPr lang="en-US" sz="1300" b="1" i="0" u="none" strike="noStrike" dirty="0" smtClean="0">
                          <a:solidFill>
                            <a:srgbClr val="24135F"/>
                          </a:solidFill>
                          <a:effectLst/>
                          <a:latin typeface="Proxima Nova" pitchFamily="50" charset="0"/>
                        </a:rPr>
                        <a:t>Dollar Value Saved</a:t>
                      </a:r>
                      <a:r>
                        <a:rPr lang="en-US" sz="1300" b="1" i="0" u="none" strike="noStrike" baseline="0" dirty="0" smtClean="0">
                          <a:solidFill>
                            <a:srgbClr val="24135F"/>
                          </a:solidFill>
                          <a:effectLst/>
                          <a:latin typeface="Proxima Nova" pitchFamily="50" charset="0"/>
                        </a:rPr>
                        <a:t> (Goal)</a:t>
                      </a:r>
                      <a:endParaRPr lang="en-US" sz="1300" b="1" i="0" u="none" strike="noStrike" dirty="0">
                        <a:solidFill>
                          <a:srgbClr val="24135F"/>
                        </a:solidFill>
                        <a:effectLst/>
                        <a:latin typeface="Proxima Nova" pitchFamily="50" charset="0"/>
                      </a:endParaRP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1" i="0" u="none" strike="noStrike" dirty="0">
                          <a:solidFill>
                            <a:srgbClr val="24135F"/>
                          </a:solidFill>
                          <a:effectLst/>
                          <a:latin typeface="Proxima Nova" pitchFamily="50" charset="0"/>
                        </a:rPr>
                        <a:t> </a:t>
                      </a:r>
                      <a:r>
                        <a:rPr lang="en-US" sz="1300" b="1" i="0" u="none" strike="noStrike" dirty="0" smtClean="0">
                          <a:solidFill>
                            <a:srgbClr val="24135F"/>
                          </a:solidFill>
                          <a:effectLst/>
                          <a:latin typeface="Proxima Nova" pitchFamily="50" charset="0"/>
                        </a:rPr>
                        <a:t>$ </a:t>
                      </a:r>
                      <a:r>
                        <a:rPr lang="en-US" sz="1300" b="1" i="0" u="none" strike="noStrike" dirty="0">
                          <a:solidFill>
                            <a:srgbClr val="24135F"/>
                          </a:solidFill>
                          <a:effectLst/>
                          <a:latin typeface="Proxima Nova" pitchFamily="50" charset="0"/>
                        </a:rPr>
                        <a:t>1,355,000.00 </a:t>
                      </a:r>
                    </a:p>
                  </a:txBody>
                  <a:tcPr marL="8251" marR="8251" marT="6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3079601"/>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wrap="none" lIns="82058" tIns="41029" rIns="82058" bIns="41029"/>
          <a:lstStyle/>
          <a:p>
            <a:pPr defTabSz="471488" eaLnBrk="1" hangingPunct="1">
              <a:buClr>
                <a:srgbClr val="FFFFFF"/>
              </a:buClr>
              <a:buSzPct val="90000"/>
              <a:buFont typeface="Monotype Sorts"/>
              <a:buNone/>
            </a:pPr>
            <a:r>
              <a:rPr lang="en-US" altLang="en-US" dirty="0" smtClean="0"/>
              <a:t>Project Plan- Milestones and Timing</a:t>
            </a:r>
          </a:p>
        </p:txBody>
      </p:sp>
      <p:sp>
        <p:nvSpPr>
          <p:cNvPr id="2" name="Text Placeholder 1"/>
          <p:cNvSpPr>
            <a:spLocks noGrp="1"/>
          </p:cNvSpPr>
          <p:nvPr>
            <p:ph type="body" idx="1"/>
          </p:nvPr>
        </p:nvSpPr>
        <p:spPr/>
        <p:txBody>
          <a:bodyPr/>
          <a:lstStyle/>
          <a:p>
            <a:r>
              <a:rPr lang="en-US" altLang="en-US" sz="1100" b="1" u="sng" dirty="0"/>
              <a:t>Measure:</a:t>
            </a:r>
            <a:endParaRPr lang="en-US" altLang="en-US" sz="1100" dirty="0"/>
          </a:p>
          <a:p>
            <a:r>
              <a:rPr lang="en-US" altLang="en-US" sz="1100" dirty="0"/>
              <a:t>Finish MSA – 2/22/16 </a:t>
            </a:r>
          </a:p>
          <a:p>
            <a:r>
              <a:rPr lang="en-US" altLang="en-US" sz="1100" dirty="0"/>
              <a:t>Measure Process Capability – 2/24/16</a:t>
            </a:r>
          </a:p>
          <a:p>
            <a:r>
              <a:rPr lang="en-US" altLang="en-US" sz="1100" dirty="0"/>
              <a:t>Measure Baseline Performance – 2/24/16</a:t>
            </a:r>
          </a:p>
          <a:p>
            <a:r>
              <a:rPr lang="en-US" altLang="en-US" sz="1100" dirty="0"/>
              <a:t>Fishbone / Cause and Effect Diagrams  – sometime the week of Feb 29 – Mar 4</a:t>
            </a:r>
          </a:p>
          <a:p>
            <a:r>
              <a:rPr lang="en-US" altLang="en-US" sz="1100" dirty="0"/>
              <a:t>Process FMEA  - sometime the week of Feb 29 – Mar 4 </a:t>
            </a:r>
          </a:p>
          <a:p>
            <a:r>
              <a:rPr lang="en-US" altLang="en-US" sz="1100" dirty="0"/>
              <a:t>List potential X’s, come up with theories for Analyze  - sometime the week of Feb 29 – Mar 4</a:t>
            </a:r>
          </a:p>
          <a:p>
            <a:r>
              <a:rPr lang="en-US" altLang="en-US" sz="1100" dirty="0"/>
              <a:t> </a:t>
            </a:r>
          </a:p>
          <a:p>
            <a:r>
              <a:rPr lang="en-US" altLang="en-US" sz="1100" b="1" u="sng" dirty="0"/>
              <a:t>Analyze:</a:t>
            </a:r>
            <a:endParaRPr lang="en-US" altLang="en-US" sz="1100" dirty="0"/>
          </a:p>
          <a:p>
            <a:r>
              <a:rPr lang="en-US" altLang="en-US" sz="1100" dirty="0"/>
              <a:t>Complete Data Collection Plan for Analyze – 3/7/16</a:t>
            </a:r>
          </a:p>
          <a:p>
            <a:r>
              <a:rPr lang="en-US" altLang="en-US" sz="1100" dirty="0"/>
              <a:t>Test theories for X’s  – Sometime between 3/8 and 3/15</a:t>
            </a:r>
          </a:p>
          <a:p>
            <a:r>
              <a:rPr lang="en-US" altLang="en-US" sz="1100" dirty="0"/>
              <a:t>Determine vital few X’s - Sometime between 3/8 and 3/15</a:t>
            </a:r>
          </a:p>
          <a:p>
            <a:r>
              <a:rPr lang="en-US" altLang="en-US" sz="1100" dirty="0"/>
              <a:t>Relate X’s to Y (formula Y=f(X)) - Sometime between 3/8 and 3/15</a:t>
            </a:r>
          </a:p>
          <a:p>
            <a:r>
              <a:rPr lang="en-US" altLang="en-US" sz="1100" dirty="0"/>
              <a:t> </a:t>
            </a:r>
          </a:p>
        </p:txBody>
      </p:sp>
      <p:sp>
        <p:nvSpPr>
          <p:cNvPr id="3" name="Text Placeholder 2"/>
          <p:cNvSpPr>
            <a:spLocks noGrp="1"/>
          </p:cNvSpPr>
          <p:nvPr>
            <p:ph type="body" idx="2"/>
          </p:nvPr>
        </p:nvSpPr>
        <p:spPr/>
        <p:txBody>
          <a:bodyPr/>
          <a:lstStyle/>
          <a:p>
            <a:r>
              <a:rPr lang="en-US" altLang="en-US" sz="1100" b="1" u="sng" dirty="0"/>
              <a:t>Improve:</a:t>
            </a:r>
            <a:endParaRPr lang="en-US" altLang="en-US" sz="1100" dirty="0"/>
          </a:p>
          <a:p>
            <a:r>
              <a:rPr lang="en-US" altLang="en-US" sz="1100" dirty="0"/>
              <a:t>Determine strategies and possible solutions  – week of 3/28 – 4/1</a:t>
            </a:r>
          </a:p>
          <a:p>
            <a:r>
              <a:rPr lang="en-US" altLang="en-US" sz="1100" dirty="0"/>
              <a:t>Evaluate and choose solutions – week of 3/28 – 4/1</a:t>
            </a:r>
          </a:p>
          <a:p>
            <a:r>
              <a:rPr lang="en-US" altLang="en-US" sz="1100" dirty="0"/>
              <a:t>Run Pilot or DOE with solutions – First retail run after the DT</a:t>
            </a:r>
          </a:p>
          <a:p>
            <a:r>
              <a:rPr lang="en-US" altLang="en-US" sz="1100" dirty="0"/>
              <a:t>Update the Process Map and FMEA – week following pilot test</a:t>
            </a:r>
          </a:p>
          <a:p>
            <a:r>
              <a:rPr lang="en-US" altLang="en-US" sz="1100" dirty="0"/>
              <a:t>Prove Statistical impact of improvements – week following pilot test</a:t>
            </a:r>
          </a:p>
          <a:p>
            <a:r>
              <a:rPr lang="en-US" altLang="en-US" sz="1100" dirty="0"/>
              <a:t>Create Implementation Plan – week following pilot test</a:t>
            </a:r>
          </a:p>
          <a:p>
            <a:r>
              <a:rPr lang="en-US" altLang="en-US" sz="1100" dirty="0"/>
              <a:t> </a:t>
            </a:r>
          </a:p>
          <a:p>
            <a:r>
              <a:rPr lang="en-US" altLang="en-US" sz="1100" b="1" u="sng" dirty="0"/>
              <a:t>Control:</a:t>
            </a:r>
            <a:endParaRPr lang="en-US" altLang="en-US" sz="1100" dirty="0"/>
          </a:p>
          <a:p>
            <a:r>
              <a:rPr lang="en-US" altLang="en-US" sz="1100" dirty="0"/>
              <a:t>Create Control Plan – 4/25/16</a:t>
            </a:r>
          </a:p>
          <a:p>
            <a:r>
              <a:rPr lang="en-US" altLang="en-US" sz="1100" dirty="0"/>
              <a:t>Create or update any relevant procedures / 1Point Lessons / Standard work – week of 4/25 – 4/29</a:t>
            </a:r>
          </a:p>
          <a:p>
            <a:r>
              <a:rPr lang="en-US" altLang="en-US" sz="1100" dirty="0"/>
              <a:t>Create communication and training plans – 5/2/16</a:t>
            </a:r>
          </a:p>
          <a:p>
            <a:r>
              <a:rPr lang="en-US" altLang="en-US" sz="1100" dirty="0"/>
              <a:t>Communicate to stake holders and complete training – week of 5/2 – 5/6</a:t>
            </a:r>
          </a:p>
          <a:p>
            <a:r>
              <a:rPr lang="en-US" altLang="en-US" sz="1100" dirty="0"/>
              <a:t>Update Process Capability and Summarize Project Results – 5/2/16</a:t>
            </a:r>
          </a:p>
          <a:p>
            <a:endParaRPr lang="en-US" altLang="en-US" sz="600" dirty="0"/>
          </a:p>
          <a:p>
            <a:endParaRPr lang="en-US" sz="1100" dirty="0"/>
          </a:p>
          <a:p>
            <a:endParaRPr lang="en-US" sz="1100" dirty="0"/>
          </a:p>
        </p:txBody>
      </p:sp>
    </p:spTree>
    <p:extLst>
      <p:ext uri="{BB962C8B-B14F-4D97-AF65-F5344CB8AC3E}">
        <p14:creationId xmlns:p14="http://schemas.microsoft.com/office/powerpoint/2010/main" val="4061076245"/>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58350"/>
            <a:ext cx="8520600" cy="572700"/>
          </a:xfrm>
        </p:spPr>
        <p:txBody>
          <a:bodyPr/>
          <a:lstStyle/>
          <a:p>
            <a:r>
              <a:rPr lang="en-US" altLang="en-US" dirty="0" smtClean="0"/>
              <a:t>Voice of Customer to CTQ Analysis</a:t>
            </a:r>
          </a:p>
        </p:txBody>
      </p:sp>
      <p:graphicFrame>
        <p:nvGraphicFramePr>
          <p:cNvPr id="2" name="Table 1"/>
          <p:cNvGraphicFramePr>
            <a:graphicFrameLocks noGrp="1"/>
          </p:cNvGraphicFramePr>
          <p:nvPr/>
        </p:nvGraphicFramePr>
        <p:xfrm>
          <a:off x="685800" y="452438"/>
          <a:ext cx="8001000" cy="4460888"/>
        </p:xfrm>
        <a:graphic>
          <a:graphicData uri="http://schemas.openxmlformats.org/drawingml/2006/table">
            <a:tbl>
              <a:tblPr/>
              <a:tblGrid>
                <a:gridCol w="459924"/>
                <a:gridCol w="1034829"/>
                <a:gridCol w="2725893"/>
                <a:gridCol w="1940657"/>
                <a:gridCol w="1839697"/>
              </a:tblGrid>
              <a:tr h="140409">
                <a:tc gridSpan="5">
                  <a:txBody>
                    <a:bodyPr/>
                    <a:lstStyle/>
                    <a:p>
                      <a:pPr algn="l" fontAlgn="b"/>
                      <a:r>
                        <a:rPr lang="en-US" sz="800" b="1" i="0" u="none" strike="noStrike" dirty="0">
                          <a:solidFill>
                            <a:srgbClr val="FFFFFF"/>
                          </a:solidFill>
                          <a:effectLst/>
                          <a:latin typeface="Arial" panose="020B0604020202020204" pitchFamily="34" charset="0"/>
                        </a:rPr>
                        <a:t>Voice of the Customer (VOC) Matrix - Line 4 Throughput</a:t>
                      </a:r>
                    </a:p>
                  </a:txBody>
                  <a:tcPr marL="6728" marR="6728" marT="5047" marB="0" anchor="b">
                    <a:lnL>
                      <a:noFill/>
                    </a:lnL>
                    <a:lnR>
                      <a:noFill/>
                    </a:lnR>
                    <a:lnT>
                      <a:noFill/>
                    </a:lnT>
                    <a:lnB w="12700" cap="flat" cmpd="sng" algn="ctr">
                      <a:solidFill>
                        <a:srgbClr val="000000"/>
                      </a:solidFill>
                      <a:prstDash val="solid"/>
                      <a:round/>
                      <a:headEnd type="none" w="med" len="med"/>
                      <a:tailEnd type="none" w="med" len="med"/>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505">
                <a:tc>
                  <a:txBody>
                    <a:bodyPr/>
                    <a:lstStyle/>
                    <a:p>
                      <a:pPr algn="ctr" fontAlgn="b"/>
                      <a:r>
                        <a:rPr lang="en-US" sz="800" b="1" i="0" u="sng" strike="noStrike" dirty="0">
                          <a:solidFill>
                            <a:srgbClr val="000000"/>
                          </a:solidFill>
                          <a:effectLst/>
                          <a:latin typeface="Arial" panose="020B0604020202020204" pitchFamily="34" charset="0"/>
                        </a:rPr>
                        <a:t>Rank</a:t>
                      </a:r>
                    </a:p>
                  </a:txBody>
                  <a:tcPr marL="6728" marR="6728" marT="50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800" b="1" i="0" u="sng" strike="noStrike" dirty="0">
                          <a:solidFill>
                            <a:srgbClr val="000000"/>
                          </a:solidFill>
                          <a:effectLst/>
                          <a:latin typeface="Arial" panose="020B0604020202020204" pitchFamily="34" charset="0"/>
                        </a:rPr>
                        <a:t>Customer</a:t>
                      </a:r>
                    </a:p>
                  </a:txBody>
                  <a:tcPr marL="6728" marR="6728" marT="5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algn="ctr" defTabSz="914400" rtl="0" eaLnBrk="1" fontAlgn="b" latinLnBrk="0" hangingPunct="1"/>
                      <a:endParaRPr lang="en-US" sz="800" b="1" i="0" u="sng" strike="noStrike" kern="1200" dirty="0">
                        <a:solidFill>
                          <a:srgbClr val="000000"/>
                        </a:solidFill>
                        <a:effectLst/>
                        <a:latin typeface="Arial" panose="020B0604020202020204" pitchFamily="34" charset="0"/>
                        <a:ea typeface="+mn-ea"/>
                        <a:cs typeface="+mn-cs"/>
                      </a:endParaRPr>
                    </a:p>
                    <a:p>
                      <a:pPr marL="0" algn="ctr" defTabSz="914400" rtl="0" eaLnBrk="1" fontAlgn="b" latinLnBrk="0" hangingPunct="1"/>
                      <a:r>
                        <a:rPr lang="en-US" sz="800" b="1" i="0" u="sng" strike="noStrike" kern="1200" dirty="0" smtClean="0">
                          <a:solidFill>
                            <a:srgbClr val="000000"/>
                          </a:solidFill>
                          <a:effectLst/>
                          <a:latin typeface="Arial" panose="020B0604020202020204" pitchFamily="34" charset="0"/>
                          <a:ea typeface="+mn-ea"/>
                          <a:cs typeface="+mn-cs"/>
                        </a:rPr>
                        <a:t>Voice </a:t>
                      </a:r>
                      <a:r>
                        <a:rPr lang="en-US" sz="800" b="1" i="0" u="sng" strike="noStrike" kern="1200" dirty="0">
                          <a:solidFill>
                            <a:srgbClr val="000000"/>
                          </a:solidFill>
                          <a:effectLst/>
                          <a:latin typeface="Arial" panose="020B0604020202020204" pitchFamily="34" charset="0"/>
                          <a:ea typeface="+mn-ea"/>
                          <a:cs typeface="+mn-cs"/>
                        </a:rPr>
                        <a:t>of Customer</a:t>
                      </a:r>
                    </a:p>
                  </a:txBody>
                  <a:tcPr marL="6728" marR="6728"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algn="ctr" defTabSz="914400" rtl="0" eaLnBrk="1" fontAlgn="b" latinLnBrk="0" hangingPunct="1"/>
                      <a:endParaRPr lang="en-US" sz="800" b="1" i="0" u="sng" strike="noStrike" kern="1200" dirty="0" smtClean="0">
                        <a:solidFill>
                          <a:srgbClr val="000000"/>
                        </a:solidFill>
                        <a:effectLst/>
                        <a:latin typeface="Arial" panose="020B0604020202020204" pitchFamily="34" charset="0"/>
                        <a:ea typeface="+mn-ea"/>
                        <a:cs typeface="+mn-cs"/>
                      </a:endParaRPr>
                    </a:p>
                    <a:p>
                      <a:pPr marL="0" algn="ctr" defTabSz="914400" rtl="0" eaLnBrk="1" fontAlgn="b" latinLnBrk="0" hangingPunct="1"/>
                      <a:r>
                        <a:rPr lang="en-US" sz="800" b="1" i="0" u="sng" strike="noStrike" kern="1200" dirty="0" smtClean="0">
                          <a:solidFill>
                            <a:srgbClr val="000000"/>
                          </a:solidFill>
                          <a:effectLst/>
                          <a:latin typeface="Arial" panose="020B0604020202020204" pitchFamily="34" charset="0"/>
                          <a:ea typeface="+mn-ea"/>
                          <a:cs typeface="+mn-cs"/>
                        </a:rPr>
                        <a:t>Key </a:t>
                      </a:r>
                      <a:r>
                        <a:rPr lang="en-US" sz="800" b="1" i="0" u="sng" strike="noStrike" kern="1200" dirty="0">
                          <a:solidFill>
                            <a:srgbClr val="000000"/>
                          </a:solidFill>
                          <a:effectLst/>
                          <a:latin typeface="Arial" panose="020B0604020202020204" pitchFamily="34" charset="0"/>
                          <a:ea typeface="+mn-ea"/>
                          <a:cs typeface="+mn-cs"/>
                        </a:rPr>
                        <a:t>Issue</a:t>
                      </a:r>
                    </a:p>
                  </a:txBody>
                  <a:tcPr marL="6728" marR="6728"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algn="ctr" defTabSz="914400" rtl="0" eaLnBrk="1" fontAlgn="b" latinLnBrk="0" hangingPunct="1"/>
                      <a:r>
                        <a:rPr lang="en-US" sz="800" b="1" i="0" u="sng" strike="noStrike" kern="1200" dirty="0">
                          <a:solidFill>
                            <a:srgbClr val="000000"/>
                          </a:solidFill>
                          <a:effectLst/>
                          <a:latin typeface="Arial" panose="020B0604020202020204" pitchFamily="34" charset="0"/>
                          <a:ea typeface="+mn-ea"/>
                          <a:cs typeface="+mn-cs"/>
                        </a:rPr>
                        <a:t>CTQ (the Y)</a:t>
                      </a:r>
                      <a:br>
                        <a:rPr lang="en-US" sz="800" b="1" i="0" u="sng" strike="noStrike" kern="1200" dirty="0">
                          <a:solidFill>
                            <a:srgbClr val="000000"/>
                          </a:solidFill>
                          <a:effectLst/>
                          <a:latin typeface="Arial" panose="020B0604020202020204" pitchFamily="34" charset="0"/>
                          <a:ea typeface="+mn-ea"/>
                          <a:cs typeface="+mn-cs"/>
                        </a:rPr>
                      </a:br>
                      <a:r>
                        <a:rPr lang="en-US" sz="800" b="1" i="0" u="sng" strike="noStrike" kern="1200" dirty="0">
                          <a:solidFill>
                            <a:srgbClr val="000000"/>
                          </a:solidFill>
                          <a:effectLst/>
                          <a:latin typeface="Arial" panose="020B0604020202020204" pitchFamily="34" charset="0"/>
                          <a:ea typeface="+mn-ea"/>
                          <a:cs typeface="+mn-cs"/>
                        </a:rPr>
                        <a:t>Critical to Quality</a:t>
                      </a:r>
                    </a:p>
                  </a:txBody>
                  <a:tcPr marL="6728" marR="6728" marT="504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416573">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1</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Production Manager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"I need increased retail rates to allow for longer run cycles on products, which will in turn help our quality and workmanship"</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Increased rates will help meet customer orders ahead of time and reduce need for frequent changeovers.</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smtClean="0">
                          <a:solidFill>
                            <a:srgbClr val="000000"/>
                          </a:solidFill>
                          <a:effectLst/>
                          <a:latin typeface="Arial" panose="020B0604020202020204" pitchFamily="34" charset="0"/>
                        </a:rPr>
                        <a:t>Increase average </a:t>
                      </a:r>
                      <a:r>
                        <a:rPr lang="en-US" sz="700" b="0" i="0" u="none" strike="noStrike" dirty="0">
                          <a:solidFill>
                            <a:srgbClr val="000000"/>
                          </a:solidFill>
                          <a:effectLst/>
                          <a:latin typeface="Arial" panose="020B0604020202020204" pitchFamily="34" charset="0"/>
                        </a:rPr>
                        <a:t>throughput </a:t>
                      </a:r>
                      <a:r>
                        <a:rPr lang="en-US" sz="700" b="0" i="0" u="none" strike="noStrike" dirty="0" smtClean="0">
                          <a:solidFill>
                            <a:srgbClr val="000000"/>
                          </a:solidFill>
                          <a:effectLst/>
                          <a:latin typeface="Arial" panose="020B0604020202020204" pitchFamily="34" charset="0"/>
                        </a:rPr>
                        <a:t>to </a:t>
                      </a:r>
                      <a:r>
                        <a:rPr lang="en-US" sz="700" b="0" i="0" u="none" strike="noStrike" dirty="0">
                          <a:solidFill>
                            <a:srgbClr val="000000"/>
                          </a:solidFill>
                          <a:effectLst/>
                          <a:latin typeface="Arial" panose="020B0604020202020204" pitchFamily="34" charset="0"/>
                        </a:rPr>
                        <a:t>43,337 pounds / hour.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95">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2</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Production Planner/Scheduler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"I need increased consistency in line rates in order to plan line time more effectively. Improved quality as a result of this consistency also helps to plan since we will not hold as much."</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Increased consistency and reduced holds make planning more accurate and simpler.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FTQ should be 95% or higher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269">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3</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Supervisors</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"I need improved quality in package workmanship along with increased throughputs in order to meet budget and reduce holds/rework."</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Improved quality along with increased rates help our performance against budget and improve FTQ.</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Increase average throughput to 43,337 pounds / hour.  </a:t>
                      </a:r>
                    </a:p>
                    <a:p>
                      <a:pPr algn="ctr" fontAlgn="ctr"/>
                      <a:r>
                        <a:rPr lang="en-US" sz="700" b="0" i="0" u="none" strike="noStrike" dirty="0">
                          <a:solidFill>
                            <a:srgbClr val="000000"/>
                          </a:solidFill>
                          <a:effectLst/>
                          <a:latin typeface="Arial" panose="020B0604020202020204" pitchFamily="34" charset="0"/>
                        </a:rPr>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And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 FTQ should be 95% or higher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91">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4</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PPIC</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Arial" panose="020B0604020202020204" pitchFamily="34" charset="0"/>
                        </a:rPr>
                        <a:t>“I </a:t>
                      </a:r>
                      <a:r>
                        <a:rPr lang="en-US" sz="700" b="0" i="0" u="none" strike="noStrike" dirty="0">
                          <a:solidFill>
                            <a:srgbClr val="000000"/>
                          </a:solidFill>
                          <a:effectLst/>
                          <a:latin typeface="Arial" panose="020B0604020202020204" pitchFamily="34" charset="0"/>
                        </a:rPr>
                        <a:t>need the plant to hit the planning rates in order to meet deployment orders and the logistics that are set up for customer orders</a:t>
                      </a: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I</a:t>
                      </a:r>
                      <a:r>
                        <a:rPr lang="en-US" sz="700" b="0" i="0" u="none" strike="noStrike" dirty="0" smtClean="0">
                          <a:solidFill>
                            <a:srgbClr val="000000"/>
                          </a:solidFill>
                          <a:effectLst/>
                          <a:latin typeface="Arial" panose="020B0604020202020204" pitchFamily="34" charset="0"/>
                        </a:rPr>
                        <a:t>mpacts </a:t>
                      </a:r>
                      <a:r>
                        <a:rPr lang="en-US" sz="700" b="0" i="0" u="none" strike="noStrike" dirty="0">
                          <a:solidFill>
                            <a:srgbClr val="000000"/>
                          </a:solidFill>
                          <a:effectLst/>
                          <a:latin typeface="Arial" panose="020B0604020202020204" pitchFamily="34" charset="0"/>
                        </a:rPr>
                        <a:t>costs since we then have to pay for logistics that we don't need, extra work for several people.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Increase average throughput to 43,337 pounds / hour.  </a:t>
                      </a:r>
                    </a:p>
                    <a:p>
                      <a:pPr algn="ctr" fontAlgn="ct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73">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5</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PPIC</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Arial" panose="020B0604020202020204" pitchFamily="34" charset="0"/>
                        </a:rPr>
                        <a:t>“I </a:t>
                      </a:r>
                      <a:r>
                        <a:rPr lang="en-US" sz="700" b="0" i="0" u="none" strike="noStrike" dirty="0">
                          <a:solidFill>
                            <a:srgbClr val="000000"/>
                          </a:solidFill>
                          <a:effectLst/>
                          <a:latin typeface="Arial" panose="020B0604020202020204" pitchFamily="34" charset="0"/>
                        </a:rPr>
                        <a:t>need the plant to hit the planning rates in order to be able to accurately plan for the future to determine if we have open capacity for the plant that sales can fill up</a:t>
                      </a: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S</a:t>
                      </a:r>
                      <a:r>
                        <a:rPr lang="en-US" sz="700" b="0" i="0" u="none" strike="noStrike" dirty="0" smtClean="0">
                          <a:solidFill>
                            <a:srgbClr val="000000"/>
                          </a:solidFill>
                          <a:effectLst/>
                          <a:latin typeface="Arial" panose="020B0604020202020204" pitchFamily="34" charset="0"/>
                        </a:rPr>
                        <a:t>ales </a:t>
                      </a:r>
                      <a:r>
                        <a:rPr lang="en-US" sz="700" b="0" i="0" u="none" strike="noStrike" dirty="0">
                          <a:solidFill>
                            <a:srgbClr val="000000"/>
                          </a:solidFill>
                          <a:effectLst/>
                          <a:latin typeface="Arial" panose="020B0604020202020204" pitchFamily="34" charset="0"/>
                        </a:rPr>
                        <a:t>strategy cannot be planned since we are not able to accurately hit rates.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Increase average throughput to 43,337 pounds / hour.  </a:t>
                      </a:r>
                    </a:p>
                    <a:p>
                      <a:pPr algn="ctr" fontAlgn="ct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57">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6</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Employees</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Arial" panose="020B0604020202020204" pitchFamily="34" charset="0"/>
                        </a:rPr>
                        <a:t>“Running </a:t>
                      </a:r>
                      <a:r>
                        <a:rPr lang="en-US" sz="700" b="0" i="0" u="none" strike="noStrike" dirty="0">
                          <a:solidFill>
                            <a:srgbClr val="000000"/>
                          </a:solidFill>
                          <a:effectLst/>
                          <a:latin typeface="Arial" panose="020B0604020202020204" pitchFamily="34" charset="0"/>
                        </a:rPr>
                        <a:t>retail has several challenges:  equipment syncing, bag seals, temperature, CPS.  I need the equipment and the processing to be correct so that we can pack the product</a:t>
                      </a: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T</a:t>
                      </a:r>
                      <a:r>
                        <a:rPr lang="en-US" sz="700" b="0" i="0" u="none" strike="noStrike" dirty="0" smtClean="0">
                          <a:solidFill>
                            <a:srgbClr val="000000"/>
                          </a:solidFill>
                          <a:effectLst/>
                          <a:latin typeface="Arial" panose="020B0604020202020204" pitchFamily="34" charset="0"/>
                        </a:rPr>
                        <a:t>hroughput</a:t>
                      </a:r>
                      <a:r>
                        <a:rPr lang="en-US" sz="700" b="0" i="0" u="none" strike="noStrike" dirty="0">
                          <a:solidFill>
                            <a:srgbClr val="000000"/>
                          </a:solidFill>
                          <a:effectLst/>
                          <a:latin typeface="Arial" panose="020B0604020202020204" pitchFamily="34" charset="0"/>
                        </a:rPr>
                        <a:t>, employee moral, rework, and overall costs.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smtClean="0">
                          <a:solidFill>
                            <a:srgbClr val="000000"/>
                          </a:solidFill>
                          <a:effectLst/>
                          <a:latin typeface="Arial" panose="020B0604020202020204" pitchFamily="34" charset="0"/>
                        </a:rPr>
                        <a:t>Increase average throughput to 43,337 pounds / hour.  </a:t>
                      </a:r>
                    </a:p>
                    <a:p>
                      <a:pPr algn="ctr" fontAlgn="ct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336">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7</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Sales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Arial" panose="020B0604020202020204" pitchFamily="34" charset="0"/>
                        </a:rPr>
                        <a:t>“I </a:t>
                      </a:r>
                      <a:r>
                        <a:rPr lang="en-US" sz="700" b="0" i="0" u="none" strike="noStrike" dirty="0">
                          <a:solidFill>
                            <a:srgbClr val="000000"/>
                          </a:solidFill>
                          <a:effectLst/>
                          <a:latin typeface="Arial" panose="020B0604020202020204" pitchFamily="34" charset="0"/>
                        </a:rPr>
                        <a:t>need to have good quality packaged goods that the sales team and the customer can trust.  When we don't make quality product the first time, our customers get frustrated with us and we lower our customer experience and overall customer relationships go down</a:t>
                      </a:r>
                      <a:r>
                        <a:rPr lang="en-US" sz="700" b="0" i="0" u="none" strike="noStrike" dirty="0" smtClean="0">
                          <a:solidFill>
                            <a:srgbClr val="000000"/>
                          </a:solidFill>
                          <a:effectLst/>
                          <a:latin typeface="Arial" panose="020B0604020202020204" pitchFamily="34" charset="0"/>
                        </a:rPr>
                        <a:t>.”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Q</a:t>
                      </a:r>
                      <a:r>
                        <a:rPr lang="en-US" sz="700" b="0" i="0" u="none" strike="noStrike" dirty="0" smtClean="0">
                          <a:solidFill>
                            <a:srgbClr val="000000"/>
                          </a:solidFill>
                          <a:effectLst/>
                          <a:latin typeface="Arial" panose="020B0604020202020204" pitchFamily="34" charset="0"/>
                        </a:rPr>
                        <a:t>uality </a:t>
                      </a:r>
                      <a:r>
                        <a:rPr lang="en-US" sz="700" b="0" i="0" u="none" strike="noStrike" dirty="0">
                          <a:solidFill>
                            <a:srgbClr val="000000"/>
                          </a:solidFill>
                          <a:effectLst/>
                          <a:latin typeface="Arial" panose="020B0604020202020204" pitchFamily="34" charset="0"/>
                        </a:rPr>
                        <a:t>and trust</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0.2 Complaints or less per 1Million lbs sold. </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FTQ should be 95% or higher.</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1">
                <a:tc>
                  <a:txBody>
                    <a:bodyPr/>
                    <a:lstStyle/>
                    <a:p>
                      <a:pPr algn="l" fontAlgn="ctr"/>
                      <a:r>
                        <a:rPr lang="en-US" sz="700" b="0" i="0" u="none" strike="noStrike" dirty="0">
                          <a:solidFill>
                            <a:srgbClr val="000000"/>
                          </a:solidFill>
                          <a:effectLst/>
                          <a:latin typeface="Arial" panose="020B0604020202020204" pitchFamily="34" charset="0"/>
                        </a:rPr>
                        <a:t> </a:t>
                      </a:r>
                      <a:r>
                        <a:rPr lang="en-US" sz="700" b="0" i="0" u="none" strike="noStrike" dirty="0" smtClean="0">
                          <a:solidFill>
                            <a:srgbClr val="000000"/>
                          </a:solidFill>
                          <a:effectLst/>
                          <a:latin typeface="Arial" panose="020B0604020202020204" pitchFamily="34" charset="0"/>
                        </a:rPr>
                        <a:t>8</a:t>
                      </a:r>
                      <a:endParaRPr lang="en-US" sz="700" b="0" i="0" u="none" strike="noStrike" dirty="0">
                        <a:solidFill>
                          <a:srgbClr val="000000"/>
                        </a:solidFill>
                        <a:effectLst/>
                        <a:latin typeface="Arial" panose="020B0604020202020204" pitchFamily="34" charset="0"/>
                      </a:endParaRPr>
                    </a:p>
                  </a:txBody>
                  <a:tcPr marL="6728" marR="6728" marT="504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Sales </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Arial" panose="020B0604020202020204" pitchFamily="34" charset="0"/>
                        </a:rPr>
                        <a:t>“We </a:t>
                      </a:r>
                      <a:r>
                        <a:rPr lang="en-US" sz="700" b="0" i="0" u="none" strike="noStrike" dirty="0">
                          <a:solidFill>
                            <a:srgbClr val="000000"/>
                          </a:solidFill>
                          <a:effectLst/>
                          <a:latin typeface="Arial" panose="020B0604020202020204" pitchFamily="34" charset="0"/>
                        </a:rPr>
                        <a:t>need to have the ability to do smaller run sizes so that we can get all of the customer's business no just 80 % of the business, but all of it.  If the plant can handle smaller </a:t>
                      </a:r>
                      <a:r>
                        <a:rPr lang="en-US" sz="700" b="0" i="0" u="none" strike="noStrike" dirty="0" smtClean="0">
                          <a:solidFill>
                            <a:srgbClr val="000000"/>
                          </a:solidFill>
                          <a:effectLst/>
                          <a:latin typeface="Arial" panose="020B0604020202020204" pitchFamily="34" charset="0"/>
                        </a:rPr>
                        <a:t>retail.” </a:t>
                      </a:r>
                      <a:endParaRPr lang="en-US" sz="700" b="0" i="0" u="none" strike="noStrike" dirty="0">
                        <a:solidFill>
                          <a:srgbClr val="000000"/>
                        </a:solidFill>
                        <a:effectLst/>
                        <a:latin typeface="Arial" panose="020B0604020202020204" pitchFamily="34" charset="0"/>
                      </a:endParaRP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smtClean="0">
                          <a:solidFill>
                            <a:srgbClr val="000000"/>
                          </a:solidFill>
                          <a:effectLst/>
                          <a:latin typeface="Arial" panose="020B0604020202020204" pitchFamily="34" charset="0"/>
                        </a:rPr>
                        <a:t>100% </a:t>
                      </a:r>
                      <a:r>
                        <a:rPr lang="en-US" sz="700" b="0" i="0" u="none" strike="noStrike" dirty="0">
                          <a:solidFill>
                            <a:srgbClr val="000000"/>
                          </a:solidFill>
                          <a:effectLst/>
                          <a:latin typeface="Arial" panose="020B0604020202020204" pitchFamily="34" charset="0"/>
                        </a:rPr>
                        <a:t>of customer's business</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Arial" panose="020B0604020202020204" pitchFamily="34" charset="0"/>
                        </a:rPr>
                        <a:t>Increase average throughput to 43,337 pounds / hour.  </a:t>
                      </a:r>
                      <a:r>
                        <a:rPr lang="en-US" sz="700" b="0" i="0" u="none" strike="noStrike" dirty="0">
                          <a:solidFill>
                            <a:srgbClr val="000000"/>
                          </a:solidFill>
                          <a:effectLst/>
                          <a:latin typeface="Arial" panose="020B0604020202020204" pitchFamily="34" charset="0"/>
                        </a:rPr>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Change over times should be 45 minutes or less.</a:t>
                      </a:r>
                    </a:p>
                  </a:txBody>
                  <a:tcPr marL="6728" marR="6728" marT="5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97">
                <a:tc>
                  <a:txBody>
                    <a:bodyPr/>
                    <a:lstStyle/>
                    <a:p>
                      <a:pPr algn="l" fontAlgn="t"/>
                      <a:endParaRPr lang="en-US" sz="600" b="0" i="0" u="none" strike="noStrike">
                        <a:solidFill>
                          <a:srgbClr val="000000"/>
                        </a:solidFill>
                        <a:effectLst/>
                        <a:latin typeface="Arial" panose="020B0604020202020204" pitchFamily="34" charset="0"/>
                      </a:endParaRPr>
                    </a:p>
                  </a:txBody>
                  <a:tcPr marL="6728" marR="6728" marT="504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600" b="0" i="0" u="none" strike="noStrike">
                        <a:solidFill>
                          <a:srgbClr val="000000"/>
                        </a:solidFill>
                        <a:effectLst/>
                        <a:latin typeface="Arial" panose="020B0604020202020204" pitchFamily="34" charset="0"/>
                      </a:endParaRPr>
                    </a:p>
                  </a:txBody>
                  <a:tcPr marL="6728" marR="6728" marT="504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600" b="0" i="0" u="none" strike="noStrike">
                        <a:solidFill>
                          <a:srgbClr val="000000"/>
                        </a:solidFill>
                        <a:effectLst/>
                        <a:latin typeface="Arial" panose="020B0604020202020204" pitchFamily="34" charset="0"/>
                      </a:endParaRPr>
                    </a:p>
                  </a:txBody>
                  <a:tcPr marL="6728" marR="6728" marT="504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600" b="0" i="0" u="none" strike="noStrike" dirty="0">
                        <a:solidFill>
                          <a:srgbClr val="000000"/>
                        </a:solidFill>
                        <a:effectLst/>
                        <a:latin typeface="Arial" panose="020B0604020202020204" pitchFamily="34" charset="0"/>
                      </a:endParaRPr>
                    </a:p>
                  </a:txBody>
                  <a:tcPr marL="6728" marR="6728" marT="504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600" b="0" i="0" u="none" strike="noStrike" dirty="0">
                        <a:solidFill>
                          <a:srgbClr val="000000"/>
                        </a:solidFill>
                        <a:effectLst/>
                        <a:latin typeface="Arial" panose="020B0604020202020204" pitchFamily="34" charset="0"/>
                      </a:endParaRPr>
                    </a:p>
                  </a:txBody>
                  <a:tcPr marL="6728" marR="6728" marT="5047"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4911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0B8A0a7Jzrk3US2RlVmpHY19Lb3M</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414C9B15-3FA9-40B5-AF5B-B071DF22610B}"/>
</file>

<file path=customXml/itemProps2.xml><?xml version="1.0" encoding="utf-8"?>
<ds:datastoreItem xmlns:ds="http://schemas.openxmlformats.org/officeDocument/2006/customXml" ds:itemID="{0179FD70-C9F3-4D6F-ADD3-D19F5A133583}"/>
</file>

<file path=customXml/itemProps3.xml><?xml version="1.0" encoding="utf-8"?>
<ds:datastoreItem xmlns:ds="http://schemas.openxmlformats.org/officeDocument/2006/customXml" ds:itemID="{364D654B-C2BF-4D16-ACC2-349FAA29E85E}"/>
</file>

<file path=docProps/app.xml><?xml version="1.0" encoding="utf-8"?>
<Properties xmlns="http://schemas.openxmlformats.org/officeDocument/2006/extended-properties" xmlns:vt="http://schemas.openxmlformats.org/officeDocument/2006/docPropsVTypes">
  <TotalTime>5980</TotalTime>
  <Words>4574</Words>
  <Application>Microsoft Office PowerPoint</Application>
  <PresentationFormat>On-screen Show (16:9)</PresentationFormat>
  <Paragraphs>650</Paragraphs>
  <Slides>56</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Proxima Nova</vt:lpstr>
      <vt:lpstr>Monotype Sorts</vt:lpstr>
      <vt:lpstr>Times New Roman</vt:lpstr>
      <vt:lpstr>Oswald</vt:lpstr>
      <vt:lpstr>Wingdings</vt:lpstr>
      <vt:lpstr>simple-light-2</vt:lpstr>
      <vt:lpstr>PowerPoint Presentation</vt:lpstr>
      <vt:lpstr>Six Sigma Roadmap</vt:lpstr>
      <vt:lpstr>Operational Definitions of Key Terms</vt:lpstr>
      <vt:lpstr>Problem and Goal</vt:lpstr>
      <vt:lpstr>Project Scope</vt:lpstr>
      <vt:lpstr>Project Justification and Expected Results</vt:lpstr>
      <vt:lpstr>Financial Impact: Business Case or COPQ Calculation</vt:lpstr>
      <vt:lpstr>Project Plan- Milestones and Timing</vt:lpstr>
      <vt:lpstr>Voice of Customer to CTQ Analysis</vt:lpstr>
      <vt:lpstr>High Level Process Map (SIPOC)</vt:lpstr>
      <vt:lpstr>Six Sigma Roadmap</vt:lpstr>
      <vt:lpstr>Project Y (or Ys) in Y=f(x)</vt:lpstr>
      <vt:lpstr>Detailed Process Map</vt:lpstr>
      <vt:lpstr>Plan for Data Collection</vt:lpstr>
      <vt:lpstr>Most common retail run – ABC Retailer</vt:lpstr>
      <vt:lpstr>Current Average Throughput / Hour</vt:lpstr>
      <vt:lpstr>Validate Measurement System - MSA</vt:lpstr>
      <vt:lpstr>Validate Measurement System - MSA</vt:lpstr>
      <vt:lpstr>Most Common Cause of Bagger Downtime</vt:lpstr>
      <vt:lpstr>Measure Baseline Performance</vt:lpstr>
      <vt:lpstr>Fishbone </vt:lpstr>
      <vt:lpstr>Process FMEA</vt:lpstr>
      <vt:lpstr>Potential Xs—Theories To Be Tested</vt:lpstr>
      <vt:lpstr>Six Sigma Roadmap</vt:lpstr>
      <vt:lpstr>Potential Xs—Theories To Be Tested</vt:lpstr>
      <vt:lpstr>Data Collection Plan for Analyze Phase</vt:lpstr>
      <vt:lpstr>Data Set Up – Test for Normality – Baseline Data</vt:lpstr>
      <vt:lpstr>X1 – Raw Sizing</vt:lpstr>
      <vt:lpstr>X1 – Raw Sizing</vt:lpstr>
      <vt:lpstr>X2 – Bagger Seals</vt:lpstr>
      <vt:lpstr>X2 – Bagger Seals</vt:lpstr>
      <vt:lpstr>X3 – Scale Settings</vt:lpstr>
      <vt:lpstr>X3– Scale Settings</vt:lpstr>
      <vt:lpstr>X4 – CPS</vt:lpstr>
      <vt:lpstr>X4– CPS Pack Pattern</vt:lpstr>
      <vt:lpstr>Summary of Testing Results</vt:lpstr>
      <vt:lpstr>Vital Few Xs</vt:lpstr>
      <vt:lpstr>Six Sigma Roadmap</vt:lpstr>
      <vt:lpstr>Improvement Strategies for Proven Xs</vt:lpstr>
      <vt:lpstr>Descriptions of Possible Solutions (Pros and Cons) – X1</vt:lpstr>
      <vt:lpstr>Descriptions of Possible Solutions (Pros and Cons) – X4</vt:lpstr>
      <vt:lpstr>Criteria Selection Matrix</vt:lpstr>
      <vt:lpstr>Pay-off Matrix</vt:lpstr>
      <vt:lpstr>Updated Process Map(s)</vt:lpstr>
      <vt:lpstr>Updated Process FMEA</vt:lpstr>
      <vt:lpstr>Implementation Plan</vt:lpstr>
      <vt:lpstr>Statistical Proof of Improvements</vt:lpstr>
      <vt:lpstr>Six Sigma Roadmap</vt:lpstr>
      <vt:lpstr>Control Plan</vt:lpstr>
      <vt:lpstr>Procedures/Policies</vt:lpstr>
      <vt:lpstr>Communication Plan</vt:lpstr>
      <vt:lpstr>Control Chart</vt:lpstr>
      <vt:lpstr>Project Results</vt:lpstr>
      <vt:lpstr>Project Results (FY17 Projected COPQ Calculation)</vt:lpstr>
      <vt:lpstr>Updated Project Plan- Milestones and Timing</vt:lpstr>
      <vt:lpstr>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Audra DAgostino</dc:creator>
  <cp:lastModifiedBy>TFRIGERI</cp:lastModifiedBy>
  <cp:revision>17</cp:revision>
  <dcterms:modified xsi:type="dcterms:W3CDTF">2017-07-21T16:28:48Z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11600</vt:r8>
  </property>
  <property fmtid="{D5CDD505-2E9C-101B-9397-08002B2CF9AE}" pid="4" name="MediaServiceImageTags">
    <vt:lpwstr/>
  </property>
</Properties>
</file>