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4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63"/>
  </p:notesMasterIdLst>
  <p:sldIdLst>
    <p:sldId id="256" r:id="rId2"/>
    <p:sldId id="257" r:id="rId3"/>
    <p:sldId id="311" r:id="rId4"/>
    <p:sldId id="312" r:id="rId5"/>
    <p:sldId id="313" r:id="rId6"/>
    <p:sldId id="314" r:id="rId7"/>
    <p:sldId id="315" r:id="rId8"/>
    <p:sldId id="316" r:id="rId9"/>
    <p:sldId id="317" r:id="rId10"/>
    <p:sldId id="318" r:id="rId11"/>
    <p:sldId id="319" r:id="rId12"/>
    <p:sldId id="267"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27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289" r:id="rId45"/>
    <p:sldId id="353" r:id="rId46"/>
    <p:sldId id="354" r:id="rId47"/>
    <p:sldId id="355" r:id="rId48"/>
    <p:sldId id="356" r:id="rId49"/>
    <p:sldId id="357" r:id="rId50"/>
    <p:sldId id="358" r:id="rId51"/>
    <p:sldId id="359" r:id="rId52"/>
    <p:sldId id="360" r:id="rId53"/>
    <p:sldId id="361" r:id="rId54"/>
    <p:sldId id="362" r:id="rId55"/>
    <p:sldId id="301" r:id="rId56"/>
    <p:sldId id="364" r:id="rId57"/>
    <p:sldId id="366" r:id="rId58"/>
    <p:sldId id="367" r:id="rId59"/>
    <p:sldId id="368" r:id="rId60"/>
    <p:sldId id="369" r:id="rId61"/>
    <p:sldId id="370" r:id="rId62"/>
  </p:sldIdLst>
  <p:sldSz cx="9144000" cy="5143500" type="screen16x9"/>
  <p:notesSz cx="6858000" cy="9144000"/>
  <p:embeddedFontLst>
    <p:embeddedFont>
      <p:font typeface="Proxima Nova" panose="020B0604020202020204" charset="0"/>
      <p:regular r:id="rId64"/>
      <p:bold r:id="rId65"/>
      <p:italic r:id="rId66"/>
      <p:boldItalic r:id="rId67"/>
    </p:embeddedFont>
    <p:embeddedFont>
      <p:font typeface="Calibri" panose="020F0502020204030204" pitchFamily="34" charset="0"/>
      <p:regular r:id="rId68"/>
      <p:bold r:id="rId69"/>
      <p:italic r:id="rId70"/>
      <p:boldItalic r:id="rId71"/>
    </p:embeddedFont>
    <p:embeddedFont>
      <p:font typeface="Oswald" panose="020B0604020202020204" charset="0"/>
      <p:regular r:id="rId72"/>
      <p:bold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F1C"/>
    <a:srgbClr val="24135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DF0D50F-BC8E-4DC9-B027-7C23DC79217E}">
  <a:tblStyle styleId="{EDF0D50F-BC8E-4DC9-B027-7C23DC79217E}"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80" autoAdjust="0"/>
  </p:normalViewPr>
  <p:slideViewPr>
    <p:cSldViewPr>
      <p:cViewPr>
        <p:scale>
          <a:sx n="90" d="100"/>
          <a:sy n="90" d="100"/>
        </p:scale>
        <p:origin x="-816" y="-1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rgbClr val="24135F"/>
                </a:solidFill>
                <a:latin typeface="Proxima Nova" charset="0"/>
              </a:rPr>
              <a:t>Starch</a:t>
            </a:r>
            <a:r>
              <a:rPr lang="en-US" baseline="0" dirty="0">
                <a:solidFill>
                  <a:srgbClr val="24135F"/>
                </a:solidFill>
                <a:latin typeface="Proxima Nova" charset="0"/>
              </a:rPr>
              <a:t> </a:t>
            </a:r>
            <a:r>
              <a:rPr lang="en-US" dirty="0" smtClean="0">
                <a:solidFill>
                  <a:srgbClr val="24135F"/>
                </a:solidFill>
                <a:latin typeface="Proxima Nova" charset="0"/>
              </a:rPr>
              <a:t>Recovery FY11-13</a:t>
            </a:r>
            <a:endParaRPr lang="en-US" dirty="0">
              <a:solidFill>
                <a:srgbClr val="24135F"/>
              </a:solidFill>
              <a:latin typeface="Proxima Nova" charset="0"/>
            </a:endParaRPr>
          </a:p>
        </c:rich>
      </c:tx>
      <c:overlay val="0"/>
    </c:title>
    <c:autoTitleDeleted val="0"/>
    <c:plotArea>
      <c:layout/>
      <c:lineChart>
        <c:grouping val="standard"/>
        <c:varyColors val="0"/>
        <c:ser>
          <c:idx val="0"/>
          <c:order val="0"/>
          <c:tx>
            <c:strRef>
              <c:f>Sheet1!$D$6</c:f>
              <c:strCache>
                <c:ptCount val="1"/>
                <c:pt idx="0">
                  <c:v>Recovery</c:v>
                </c:pt>
              </c:strCache>
            </c:strRef>
          </c:tx>
          <c:cat>
            <c:numRef>
              <c:f>Sheet1!$A$15:$A$50</c:f>
              <c:numCache>
                <c:formatCode>[$-409]mmm\-yy;@</c:formatCode>
                <c:ptCount val="36"/>
                <c:pt idx="0">
                  <c:v>40422</c:v>
                </c:pt>
                <c:pt idx="1">
                  <c:v>40452</c:v>
                </c:pt>
                <c:pt idx="2">
                  <c:v>40483</c:v>
                </c:pt>
                <c:pt idx="3">
                  <c:v>40513</c:v>
                </c:pt>
                <c:pt idx="4">
                  <c:v>40544</c:v>
                </c:pt>
                <c:pt idx="5">
                  <c:v>40575</c:v>
                </c:pt>
                <c:pt idx="6">
                  <c:v>40603</c:v>
                </c:pt>
                <c:pt idx="7">
                  <c:v>40634</c:v>
                </c:pt>
                <c:pt idx="8">
                  <c:v>40664</c:v>
                </c:pt>
                <c:pt idx="9">
                  <c:v>40695</c:v>
                </c:pt>
                <c:pt idx="10">
                  <c:v>40725</c:v>
                </c:pt>
                <c:pt idx="11">
                  <c:v>40756</c:v>
                </c:pt>
                <c:pt idx="12">
                  <c:v>40787</c:v>
                </c:pt>
                <c:pt idx="13">
                  <c:v>40817</c:v>
                </c:pt>
                <c:pt idx="14">
                  <c:v>40848</c:v>
                </c:pt>
                <c:pt idx="15">
                  <c:v>40878</c:v>
                </c:pt>
                <c:pt idx="16">
                  <c:v>40909</c:v>
                </c:pt>
                <c:pt idx="17">
                  <c:v>40940</c:v>
                </c:pt>
                <c:pt idx="18">
                  <c:v>40969</c:v>
                </c:pt>
                <c:pt idx="19">
                  <c:v>41000</c:v>
                </c:pt>
                <c:pt idx="20">
                  <c:v>41030</c:v>
                </c:pt>
                <c:pt idx="21">
                  <c:v>41061</c:v>
                </c:pt>
                <c:pt idx="22">
                  <c:v>41091</c:v>
                </c:pt>
                <c:pt idx="23">
                  <c:v>41122</c:v>
                </c:pt>
                <c:pt idx="24">
                  <c:v>41153</c:v>
                </c:pt>
                <c:pt idx="25">
                  <c:v>41183</c:v>
                </c:pt>
                <c:pt idx="26">
                  <c:v>41214</c:v>
                </c:pt>
                <c:pt idx="27">
                  <c:v>41244</c:v>
                </c:pt>
                <c:pt idx="28">
                  <c:v>41275</c:v>
                </c:pt>
                <c:pt idx="29">
                  <c:v>41306</c:v>
                </c:pt>
                <c:pt idx="30">
                  <c:v>41334</c:v>
                </c:pt>
                <c:pt idx="31">
                  <c:v>41365</c:v>
                </c:pt>
                <c:pt idx="32">
                  <c:v>41395</c:v>
                </c:pt>
                <c:pt idx="33">
                  <c:v>41426</c:v>
                </c:pt>
                <c:pt idx="34">
                  <c:v>41456</c:v>
                </c:pt>
                <c:pt idx="35">
                  <c:v>41487</c:v>
                </c:pt>
              </c:numCache>
            </c:numRef>
          </c:cat>
          <c:val>
            <c:numRef>
              <c:f>Sheet1!$D$15:$D$50</c:f>
              <c:numCache>
                <c:formatCode>0.00%</c:formatCode>
                <c:ptCount val="36"/>
                <c:pt idx="0">
                  <c:v>6.2523675964308986E-3</c:v>
                </c:pt>
                <c:pt idx="1">
                  <c:v>8.6959770941334499E-3</c:v>
                </c:pt>
                <c:pt idx="2">
                  <c:v>5.7182626621431702E-3</c:v>
                </c:pt>
                <c:pt idx="3">
                  <c:v>5.6117383105346143E-3</c:v>
                </c:pt>
                <c:pt idx="4">
                  <c:v>6.918758201311429E-3</c:v>
                </c:pt>
                <c:pt idx="5">
                  <c:v>4.5914256762600086E-3</c:v>
                </c:pt>
                <c:pt idx="6">
                  <c:v>6.5084974848873579E-3</c:v>
                </c:pt>
                <c:pt idx="7">
                  <c:v>5.6055569060468862E-3</c:v>
                </c:pt>
                <c:pt idx="8">
                  <c:v>5.1780019784620135E-3</c:v>
                </c:pt>
                <c:pt idx="9">
                  <c:v>6.7149082310672152E-3</c:v>
                </c:pt>
                <c:pt idx="10">
                  <c:v>6.0229907540900003E-3</c:v>
                </c:pt>
                <c:pt idx="11">
                  <c:v>4.628797647285578E-3</c:v>
                </c:pt>
                <c:pt idx="12">
                  <c:v>4.9823851143587991E-3</c:v>
                </c:pt>
                <c:pt idx="13">
                  <c:v>6.4315054562157775E-3</c:v>
                </c:pt>
                <c:pt idx="14">
                  <c:v>4.755884445269188E-3</c:v>
                </c:pt>
                <c:pt idx="15">
                  <c:v>6.1419389148059155E-3</c:v>
                </c:pt>
                <c:pt idx="16">
                  <c:v>7.2165037207012322E-3</c:v>
                </c:pt>
                <c:pt idx="17">
                  <c:v>2.2956337638190836E-3</c:v>
                </c:pt>
                <c:pt idx="18">
                  <c:v>8.594966988817657E-3</c:v>
                </c:pt>
                <c:pt idx="19">
                  <c:v>7.6318773986287147E-3</c:v>
                </c:pt>
                <c:pt idx="20">
                  <c:v>5.3253793526382848E-3</c:v>
                </c:pt>
                <c:pt idx="21">
                  <c:v>8.0473781105845181E-3</c:v>
                </c:pt>
                <c:pt idx="22">
                  <c:v>5.1769820122445761E-3</c:v>
                </c:pt>
                <c:pt idx="23">
                  <c:v>5.4568956159838002E-3</c:v>
                </c:pt>
                <c:pt idx="24">
                  <c:v>5.557829389279895E-3</c:v>
                </c:pt>
                <c:pt idx="25">
                  <c:v>6.4560768276729283E-3</c:v>
                </c:pt>
                <c:pt idx="26">
                  <c:v>4.8766624923043504E-3</c:v>
                </c:pt>
                <c:pt idx="27">
                  <c:v>7.5258045101267868E-3</c:v>
                </c:pt>
                <c:pt idx="28">
                  <c:v>7.8060608419104347E-3</c:v>
                </c:pt>
                <c:pt idx="29">
                  <c:v>4.1888308304625643E-3</c:v>
                </c:pt>
                <c:pt idx="30">
                  <c:v>9.7221327076929091E-3</c:v>
                </c:pt>
                <c:pt idx="31">
                  <c:v>7.6275007290181589E-3</c:v>
                </c:pt>
                <c:pt idx="32">
                  <c:v>5.6772997156983342E-3</c:v>
                </c:pt>
                <c:pt idx="33">
                  <c:v>8.3050309875378949E-3</c:v>
                </c:pt>
                <c:pt idx="34">
                  <c:v>4.0955500959176123E-3</c:v>
                </c:pt>
                <c:pt idx="35">
                  <c:v>5.4868919164517589E-3</c:v>
                </c:pt>
              </c:numCache>
            </c:numRef>
          </c:val>
          <c:smooth val="0"/>
        </c:ser>
        <c:dLbls>
          <c:showLegendKey val="0"/>
          <c:showVal val="0"/>
          <c:showCatName val="0"/>
          <c:showSerName val="0"/>
          <c:showPercent val="0"/>
          <c:showBubbleSize val="0"/>
        </c:dLbls>
        <c:marker val="1"/>
        <c:smooth val="0"/>
        <c:axId val="173718528"/>
        <c:axId val="173912832"/>
      </c:lineChart>
      <c:dateAx>
        <c:axId val="173718528"/>
        <c:scaling>
          <c:orientation val="minMax"/>
        </c:scaling>
        <c:delete val="0"/>
        <c:axPos val="b"/>
        <c:numFmt formatCode="[$-409]mmm\-yy;@" sourceLinked="1"/>
        <c:majorTickMark val="out"/>
        <c:minorTickMark val="none"/>
        <c:tickLblPos val="nextTo"/>
        <c:txPr>
          <a:bodyPr/>
          <a:lstStyle/>
          <a:p>
            <a:pPr>
              <a:defRPr sz="700" baseline="0"/>
            </a:pPr>
            <a:endParaRPr lang="en-US"/>
          </a:p>
        </c:txPr>
        <c:crossAx val="173912832"/>
        <c:crosses val="autoZero"/>
        <c:auto val="1"/>
        <c:lblOffset val="100"/>
        <c:baseTimeUnit val="months"/>
      </c:dateAx>
      <c:valAx>
        <c:axId val="173912832"/>
        <c:scaling>
          <c:orientation val="minMax"/>
        </c:scaling>
        <c:delete val="0"/>
        <c:axPos val="l"/>
        <c:majorGridlines/>
        <c:numFmt formatCode="0.00%" sourceLinked="1"/>
        <c:majorTickMark val="out"/>
        <c:minorTickMark val="none"/>
        <c:tickLblPos val="nextTo"/>
        <c:crossAx val="17371852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53910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Normal</a:t>
            </a:r>
            <a:r>
              <a:rPr lang="en-US" baseline="0" dirty="0" smtClean="0"/>
              <a:t> (target) feed to FL is 750 lbs.  Used a 1-Sample Wilcoxon to compare date to the target.  *test results for a 1-Sample Wilcoxon as noted above is “Wilcoxon Signed Rank Test”</a:t>
            </a:r>
            <a:endParaRPr lang="en-US" dirty="0"/>
          </a:p>
        </p:txBody>
      </p:sp>
    </p:spTree>
    <p:extLst>
      <p:ext uri="{BB962C8B-B14F-4D97-AF65-F5344CB8AC3E}">
        <p14:creationId xmlns:p14="http://schemas.microsoft.com/office/powerpoint/2010/main" val="91331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1" kern="0" dirty="0">
                <a:solidFill>
                  <a:schemeClr val="folHlink"/>
                </a:solidFill>
                <a:latin typeface="Arial" charset="0"/>
                <a:cs typeface="Arial" charset="0"/>
              </a:rPr>
              <a:t>S</a:t>
            </a:r>
            <a:r>
              <a:rPr lang="en-US" b="1" kern="0" baseline="-25000" dirty="0">
                <a:solidFill>
                  <a:schemeClr val="folHlink"/>
                </a:solidFill>
                <a:latin typeface="Arial" charset="0"/>
                <a:cs typeface="Arial" charset="0"/>
              </a:rPr>
              <a:t>1</a:t>
            </a:r>
            <a:r>
              <a:rPr lang="en-US" kern="0" dirty="0">
                <a:solidFill>
                  <a:schemeClr val="folHlink"/>
                </a:solidFill>
                <a:latin typeface="Arial" charset="0"/>
                <a:cs typeface="Arial" charset="0"/>
              </a:rPr>
              <a:t> Install a conveyor to capture whole potato sorter rejects to starch.</a:t>
            </a:r>
          </a:p>
          <a:p>
            <a:pPr algn="l"/>
            <a:endParaRPr lang="en-US" kern="0" dirty="0">
              <a:solidFill>
                <a:schemeClr val="folHlink"/>
              </a:solidFill>
              <a:latin typeface="Arial" charset="0"/>
              <a:cs typeface="Arial" charset="0"/>
            </a:endParaRPr>
          </a:p>
          <a:p>
            <a:pPr algn="l"/>
            <a:r>
              <a:rPr lang="en-US" b="1" kern="0" dirty="0">
                <a:solidFill>
                  <a:schemeClr val="folHlink"/>
                </a:solidFill>
                <a:latin typeface="Arial" charset="0"/>
                <a:cs typeface="Arial" charset="0"/>
              </a:rPr>
              <a:t>S</a:t>
            </a:r>
            <a:r>
              <a:rPr lang="en-US" b="1" kern="0" baseline="-25000" dirty="0">
                <a:solidFill>
                  <a:schemeClr val="folHlink"/>
                </a:solidFill>
                <a:latin typeface="Arial" charset="0"/>
                <a:cs typeface="Arial" charset="0"/>
              </a:rPr>
              <a:t>2</a:t>
            </a:r>
            <a:r>
              <a:rPr lang="en-US" kern="0" dirty="0">
                <a:solidFill>
                  <a:schemeClr val="folHlink"/>
                </a:solidFill>
                <a:latin typeface="Arial" charset="0"/>
                <a:cs typeface="Arial" charset="0"/>
              </a:rPr>
              <a:t> Replace the gauges with digital gauges with data output.</a:t>
            </a:r>
          </a:p>
          <a:p>
            <a:pPr algn="l"/>
            <a:endParaRPr lang="en-US" kern="0" dirty="0">
              <a:solidFill>
                <a:schemeClr val="folHlink"/>
              </a:solidFill>
              <a:latin typeface="Arial" charset="0"/>
              <a:cs typeface="Arial" charset="0"/>
            </a:endParaRPr>
          </a:p>
          <a:p>
            <a:pPr algn="l"/>
            <a:r>
              <a:rPr lang="en-US" b="1" kern="0" dirty="0">
                <a:solidFill>
                  <a:schemeClr val="folHlink"/>
                </a:solidFill>
                <a:latin typeface="Arial" charset="0"/>
                <a:cs typeface="Arial" charset="0"/>
              </a:rPr>
              <a:t>S</a:t>
            </a:r>
            <a:r>
              <a:rPr lang="en-US" b="1" kern="0" baseline="-25000" dirty="0">
                <a:solidFill>
                  <a:schemeClr val="folHlink"/>
                </a:solidFill>
                <a:latin typeface="Arial" charset="0"/>
                <a:cs typeface="Arial" charset="0"/>
              </a:rPr>
              <a:t>3</a:t>
            </a:r>
            <a:r>
              <a:rPr lang="en-US" kern="0" dirty="0">
                <a:solidFill>
                  <a:schemeClr val="folHlink"/>
                </a:solidFill>
                <a:latin typeface="Arial" charset="0"/>
                <a:cs typeface="Arial" charset="0"/>
              </a:rPr>
              <a:t> Install tank level sensors with data output.</a:t>
            </a:r>
          </a:p>
          <a:p>
            <a:pPr algn="l"/>
            <a:endParaRPr lang="en-US" kern="0" dirty="0">
              <a:solidFill>
                <a:schemeClr val="folHlink"/>
              </a:solidFill>
              <a:latin typeface="Arial" charset="0"/>
              <a:cs typeface="Arial" charset="0"/>
            </a:endParaRPr>
          </a:p>
          <a:p>
            <a:pPr algn="l"/>
            <a:r>
              <a:rPr lang="en-US" b="1" kern="0" dirty="0">
                <a:solidFill>
                  <a:schemeClr val="folHlink"/>
                </a:solidFill>
                <a:latin typeface="Arial" charset="0"/>
                <a:cs typeface="Arial" charset="0"/>
              </a:rPr>
              <a:t>S</a:t>
            </a:r>
            <a:r>
              <a:rPr lang="en-US" b="1" kern="0" baseline="-25000" dirty="0">
                <a:solidFill>
                  <a:schemeClr val="folHlink"/>
                </a:solidFill>
                <a:latin typeface="Arial" charset="0"/>
                <a:cs typeface="Arial" charset="0"/>
              </a:rPr>
              <a:t>4</a:t>
            </a:r>
            <a:r>
              <a:rPr lang="en-US" kern="0" dirty="0">
                <a:solidFill>
                  <a:schemeClr val="folHlink"/>
                </a:solidFill>
                <a:latin typeface="Arial" charset="0"/>
                <a:cs typeface="Arial" charset="0"/>
              </a:rPr>
              <a:t> Install automatic baume controller with data output.</a:t>
            </a:r>
          </a:p>
          <a:p>
            <a:pPr algn="l"/>
            <a:endParaRPr lang="en-US" kern="0" dirty="0">
              <a:solidFill>
                <a:schemeClr val="folHlink"/>
              </a:solidFill>
              <a:latin typeface="Arial" charset="0"/>
              <a:cs typeface="Arial" charset="0"/>
            </a:endParaRPr>
          </a:p>
          <a:p>
            <a:pPr algn="l"/>
            <a:r>
              <a:rPr lang="en-US" b="1" kern="0" dirty="0">
                <a:solidFill>
                  <a:schemeClr val="folHlink"/>
                </a:solidFill>
                <a:latin typeface="Arial" charset="0"/>
                <a:cs typeface="Arial" charset="0"/>
              </a:rPr>
              <a:t>S</a:t>
            </a:r>
            <a:r>
              <a:rPr lang="en-US" b="1" kern="0" baseline="-25000" dirty="0">
                <a:solidFill>
                  <a:schemeClr val="folHlink"/>
                </a:solidFill>
                <a:latin typeface="Arial" charset="0"/>
                <a:cs typeface="Arial" charset="0"/>
              </a:rPr>
              <a:t>5</a:t>
            </a:r>
            <a:r>
              <a:rPr lang="en-US" kern="0" dirty="0">
                <a:solidFill>
                  <a:schemeClr val="folHlink"/>
                </a:solidFill>
                <a:latin typeface="Arial" charset="0"/>
                <a:cs typeface="Arial" charset="0"/>
              </a:rPr>
              <a:t> Replace centrifugal pump tank with larger sloped tank.  </a:t>
            </a:r>
          </a:p>
          <a:p>
            <a:pPr algn="l"/>
            <a:endParaRPr lang="en-US" kern="0" dirty="0">
              <a:solidFill>
                <a:schemeClr val="folHlink"/>
              </a:solidFill>
              <a:latin typeface="Arial" charset="0"/>
              <a:cs typeface="Arial" charset="0"/>
            </a:endParaRPr>
          </a:p>
          <a:p>
            <a:pPr algn="l"/>
            <a:r>
              <a:rPr lang="en-US" b="1" kern="0" dirty="0">
                <a:solidFill>
                  <a:schemeClr val="folHlink"/>
                </a:solidFill>
                <a:latin typeface="Arial" charset="0"/>
                <a:cs typeface="Arial" charset="0"/>
              </a:rPr>
              <a:t>S</a:t>
            </a:r>
            <a:r>
              <a:rPr lang="en-US" b="1" kern="0" baseline="-25000" dirty="0">
                <a:solidFill>
                  <a:schemeClr val="folHlink"/>
                </a:solidFill>
                <a:latin typeface="Arial" charset="0"/>
                <a:cs typeface="Arial" charset="0"/>
              </a:rPr>
              <a:t>6</a:t>
            </a:r>
            <a:r>
              <a:rPr lang="en-US" kern="0" dirty="0">
                <a:solidFill>
                  <a:schemeClr val="folHlink"/>
                </a:solidFill>
                <a:latin typeface="Arial" charset="0"/>
                <a:cs typeface="Arial" charset="0"/>
              </a:rPr>
              <a:t> Conduct operator training</a:t>
            </a:r>
          </a:p>
          <a:p>
            <a:endParaRPr lang="en-US" dirty="0"/>
          </a:p>
        </p:txBody>
      </p:sp>
    </p:spTree>
    <p:extLst>
      <p:ext uri="{BB962C8B-B14F-4D97-AF65-F5344CB8AC3E}">
        <p14:creationId xmlns:p14="http://schemas.microsoft.com/office/powerpoint/2010/main" val="3474257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381000" y="685800"/>
            <a:ext cx="6096000" cy="3429000"/>
          </a:xfrm>
          <a:ln/>
        </p:spPr>
      </p:sp>
      <p:sp>
        <p:nvSpPr>
          <p:cNvPr id="61443"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381000" y="685800"/>
            <a:ext cx="6096000" cy="3429000"/>
          </a:xfrm>
          <a:ln/>
        </p:spPr>
      </p:sp>
      <p:sp>
        <p:nvSpPr>
          <p:cNvPr id="63491"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381000" y="685800"/>
            <a:ext cx="6096000" cy="3429000"/>
          </a:xfrm>
          <a:ln/>
        </p:spPr>
      </p:sp>
      <p:sp>
        <p:nvSpPr>
          <p:cNvPr id="64515"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2058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3" name="Shape 13"/>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a:t>
            </a:fld>
            <a:endParaRPr lang="en"/>
          </a:p>
        </p:txBody>
      </p:sp>
      <p:pic>
        <p:nvPicPr>
          <p:cNvPr id="15" name="Shape 15" descr="letterhead-large.png"/>
          <p:cNvPicPr preferRelativeResize="0"/>
          <p:nvPr/>
        </p:nvPicPr>
        <p:blipFill>
          <a:blip r:embed="rId2">
            <a:alphaModFix/>
          </a:blip>
          <a:stretch>
            <a:fillRect/>
          </a:stretch>
        </p:blipFill>
        <p:spPr>
          <a:xfrm>
            <a:off x="0" y="0"/>
            <a:ext cx="9143999" cy="2405349"/>
          </a:xfrm>
          <a:prstGeom prst="rect">
            <a:avLst/>
          </a:prstGeom>
          <a:noFill/>
          <a:ln>
            <a:noFill/>
          </a:ln>
        </p:spPr>
      </p:pic>
      <p:sp>
        <p:nvSpPr>
          <p:cNvPr id="16" name="Shape 16"/>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999999"/>
                </a:solidFill>
                <a:latin typeface="Proxima Nova"/>
                <a:ea typeface="Proxima Nova"/>
                <a:cs typeface="Proxima Nova"/>
                <a:sym typeface="Proxima Nova"/>
              </a:rPr>
              <a:t>All Rights Reserved, Juran Institute, Inc. © 2017</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72"/>
        <p:cNvGrpSpPr/>
        <p:nvPr/>
      </p:nvGrpSpPr>
      <p:grpSpPr>
        <a:xfrm>
          <a:off x="0" y="0"/>
          <a:ext cx="0" cy="0"/>
          <a:chOff x="0" y="0"/>
          <a:chExt cx="0" cy="0"/>
        </a:xfrm>
      </p:grpSpPr>
      <p:pic>
        <p:nvPicPr>
          <p:cNvPr id="73" name="Shape 73"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74" name="Shape 74"/>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75" name="Shape 75"/>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76" name="Shape 7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77" name="Shape 77"/>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78" name="Shape 78"/>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pic>
        <p:nvPicPr>
          <p:cNvPr id="80" name="Shape 80"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81" name="Shape 8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82" name="Shape 82"/>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83" name="Shape 83"/>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dirty="0"/>
              <a:t>Project Report Template </a:t>
            </a:r>
            <a:fld id="{D6B6F2B6-A696-42E2-B6C1-43D13FC3E3BF}" type="slidenum">
              <a:rPr lang="en-US"/>
              <a:pPr>
                <a:defRPr/>
              </a:pPr>
              <a:t>‹#›</a:t>
            </a:fld>
            <a:r>
              <a:rPr lang="en-US" dirty="0"/>
              <a:t> .PPT</a:t>
            </a:r>
          </a:p>
        </p:txBody>
      </p:sp>
    </p:spTree>
    <p:extLst>
      <p:ext uri="{BB962C8B-B14F-4D97-AF65-F5344CB8AC3E}">
        <p14:creationId xmlns:p14="http://schemas.microsoft.com/office/powerpoint/2010/main" val="351509069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6" y="0"/>
            <a:ext cx="9140825" cy="404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0188" y="953691"/>
            <a:ext cx="4265612" cy="38802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953691"/>
            <a:ext cx="4265613" cy="38802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dirty="0"/>
              <a:t>Project Report Template </a:t>
            </a:r>
            <a:fld id="{C99735DA-FFBF-4E48-BFD8-9FACF2523295}" type="slidenum">
              <a:rPr lang="en-US"/>
              <a:pPr>
                <a:defRPr/>
              </a:pPr>
              <a:t>‹#›</a:t>
            </a:fld>
            <a:r>
              <a:rPr lang="en-US" dirty="0"/>
              <a:t> .PPT</a:t>
            </a:r>
          </a:p>
        </p:txBody>
      </p:sp>
    </p:spTree>
    <p:extLst>
      <p:ext uri="{BB962C8B-B14F-4D97-AF65-F5344CB8AC3E}">
        <p14:creationId xmlns:p14="http://schemas.microsoft.com/office/powerpoint/2010/main" val="41695521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0188" y="953691"/>
            <a:ext cx="4265612" cy="38802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953691"/>
            <a:ext cx="4265613" cy="38802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dirty="0"/>
              <a:t>Project Report Template </a:t>
            </a:r>
            <a:fld id="{4D9749D2-9B98-468D-B33F-7F91DFB8166E}" type="slidenum">
              <a:rPr lang="en-US"/>
              <a:pPr>
                <a:defRPr/>
              </a:pPr>
              <a:t>‹#›</a:t>
            </a:fld>
            <a:r>
              <a:rPr lang="en-US" dirty="0"/>
              <a:t> .PPT</a:t>
            </a:r>
          </a:p>
        </p:txBody>
      </p:sp>
    </p:spTree>
    <p:extLst>
      <p:ext uri="{BB962C8B-B14F-4D97-AF65-F5344CB8AC3E}">
        <p14:creationId xmlns:p14="http://schemas.microsoft.com/office/powerpoint/2010/main" val="219101790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76" y="0"/>
            <a:ext cx="9140825" cy="404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0189" y="953691"/>
            <a:ext cx="8683625" cy="18823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0189" y="2950369"/>
            <a:ext cx="8683625" cy="18835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dirty="0"/>
              <a:t>Project Report Template </a:t>
            </a:r>
            <a:fld id="{D5B985D8-92A2-4907-B32D-1C5AB267002B}" type="slidenum">
              <a:rPr lang="en-US"/>
              <a:pPr>
                <a:defRPr/>
              </a:pPr>
              <a:t>‹#›</a:t>
            </a:fld>
            <a:r>
              <a:rPr lang="en-US" dirty="0"/>
              <a:t> .PPT</a:t>
            </a:r>
          </a:p>
        </p:txBody>
      </p:sp>
    </p:spTree>
    <p:extLst>
      <p:ext uri="{BB962C8B-B14F-4D97-AF65-F5344CB8AC3E}">
        <p14:creationId xmlns:p14="http://schemas.microsoft.com/office/powerpoint/2010/main" val="183428711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6" y="0"/>
            <a:ext cx="9140825" cy="4048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30189" y="953691"/>
            <a:ext cx="8683625" cy="3880247"/>
          </a:xfrm>
        </p:spPr>
        <p:txBody>
          <a:bodyPr/>
          <a:lstStyle/>
          <a:p>
            <a:pPr lvl="0"/>
            <a:endParaRPr lang="en-US" noProof="0" dirty="0" smtClean="0"/>
          </a:p>
        </p:txBody>
      </p:sp>
      <p:sp>
        <p:nvSpPr>
          <p:cNvPr id="4"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dirty="0"/>
              <a:t>Project Report Template </a:t>
            </a:r>
            <a:fld id="{D4936CFF-4572-4E45-BBB1-4C1AB13D4B0B}" type="slidenum">
              <a:rPr lang="en-US"/>
              <a:pPr>
                <a:defRPr/>
              </a:pPr>
              <a:t>‹#›</a:t>
            </a:fld>
            <a:r>
              <a:rPr lang="en-US" dirty="0"/>
              <a:t> .PPT</a:t>
            </a:r>
          </a:p>
        </p:txBody>
      </p:sp>
    </p:spTree>
    <p:extLst>
      <p:ext uri="{BB962C8B-B14F-4D97-AF65-F5344CB8AC3E}">
        <p14:creationId xmlns:p14="http://schemas.microsoft.com/office/powerpoint/2010/main" val="5863446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pic>
        <p:nvPicPr>
          <p:cNvPr id="18" name="Shape 18"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19" name="Shape 19"/>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a:t>
            </a:fld>
            <a:endParaRPr lang="en"/>
          </a:p>
        </p:txBody>
      </p:sp>
      <p:sp>
        <p:nvSpPr>
          <p:cNvPr id="21" name="Shape 21"/>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22" name="Shape 22"/>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
        <p:cNvGrpSpPr/>
        <p:nvPr/>
      </p:nvGrpSpPr>
      <p:grpSpPr>
        <a:xfrm>
          <a:off x="0" y="0"/>
          <a:ext cx="0" cy="0"/>
          <a:chOff x="0" y="0"/>
          <a:chExt cx="0" cy="0"/>
        </a:xfrm>
      </p:grpSpPr>
      <p:pic>
        <p:nvPicPr>
          <p:cNvPr id="24" name="Shape 24"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a:t>
            </a:fld>
            <a:endParaRPr lang="en"/>
          </a:p>
        </p:txBody>
      </p:sp>
      <p:sp>
        <p:nvSpPr>
          <p:cNvPr id="28" name="Shape 28"/>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29" name="Shape 29"/>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pic>
        <p:nvPicPr>
          <p:cNvPr id="31" name="Shape 31"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32" name="Shape 32"/>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a:t>
            </a:fld>
            <a:endParaRPr lang="en"/>
          </a:p>
        </p:txBody>
      </p:sp>
      <p:sp>
        <p:nvSpPr>
          <p:cNvPr id="36" name="Shape 36"/>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37" name="Shape 37"/>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8"/>
        <p:cNvGrpSpPr/>
        <p:nvPr/>
      </p:nvGrpSpPr>
      <p:grpSpPr>
        <a:xfrm>
          <a:off x="0" y="0"/>
          <a:ext cx="0" cy="0"/>
          <a:chOff x="0" y="0"/>
          <a:chExt cx="0" cy="0"/>
        </a:xfrm>
      </p:grpSpPr>
      <p:pic>
        <p:nvPicPr>
          <p:cNvPr id="39" name="Shape 39"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40" name="Shape 4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42" name="Shape 42"/>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43" name="Shape 43"/>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4"/>
        <p:cNvGrpSpPr/>
        <p:nvPr/>
      </p:nvGrpSpPr>
      <p:grpSpPr>
        <a:xfrm>
          <a:off x="0" y="0"/>
          <a:ext cx="0" cy="0"/>
          <a:chOff x="0" y="0"/>
          <a:chExt cx="0" cy="0"/>
        </a:xfrm>
      </p:grpSpPr>
      <p:pic>
        <p:nvPicPr>
          <p:cNvPr id="45" name="Shape 45"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46" name="Shape 46"/>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7" name="Shape 47"/>
          <p:cNvSpPr txBox="1">
            <a:spLocks noGrp="1"/>
          </p:cNvSpPr>
          <p:nvPr>
            <p:ph type="body" idx="1"/>
          </p:nvPr>
        </p:nvSpPr>
        <p:spPr>
          <a:xfrm>
            <a:off x="311700" y="1389600"/>
            <a:ext cx="85539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a:t>
            </a:fld>
            <a:endParaRPr lang="en"/>
          </a:p>
        </p:txBody>
      </p:sp>
      <p:sp>
        <p:nvSpPr>
          <p:cNvPr id="49" name="Shape 49"/>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50" name="Shape 50"/>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51"/>
        <p:cNvGrpSpPr/>
        <p:nvPr/>
      </p:nvGrpSpPr>
      <p:grpSpPr>
        <a:xfrm>
          <a:off x="0" y="0"/>
          <a:ext cx="0" cy="0"/>
          <a:chOff x="0" y="0"/>
          <a:chExt cx="0" cy="0"/>
        </a:xfrm>
      </p:grpSpPr>
      <p:pic>
        <p:nvPicPr>
          <p:cNvPr id="52" name="Shape 52"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53" name="Shape 5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55" name="Shape 55"/>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56" name="Shape 56"/>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7"/>
        <p:cNvGrpSpPr/>
        <p:nvPr/>
      </p:nvGrpSpPr>
      <p:grpSpPr>
        <a:xfrm>
          <a:off x="0" y="0"/>
          <a:ext cx="0" cy="0"/>
          <a:chOff x="0" y="0"/>
          <a:chExt cx="0" cy="0"/>
        </a:xfrm>
      </p:grpSpPr>
      <p:pic>
        <p:nvPicPr>
          <p:cNvPr id="58" name="Shape 58"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59" name="Shape 59"/>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60" name="Shape 60"/>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1" name="Shape 61"/>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2" name="Shape 62"/>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3" name="Shape 6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64" name="Shape 64"/>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latin typeface="Proxima Nova"/>
                <a:ea typeface="Proxima Nova"/>
                <a:cs typeface="Proxima Nova"/>
                <a:sym typeface="Proxima Nova"/>
              </a:rPr>
              <a:t>All Rights Reserved, Juran Institute, Inc. © 2017</a:t>
            </a:r>
          </a:p>
        </p:txBody>
      </p:sp>
      <p:pic>
        <p:nvPicPr>
          <p:cNvPr id="65" name="Shape 65"/>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pic>
        <p:nvPicPr>
          <p:cNvPr id="67" name="Shape 67"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68" name="Shape 68"/>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9" name="Shape 6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70" name="Shape 70"/>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71" name="Shape 71"/>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rgbClr val="24135F"/>
              </a:buClr>
              <a:buSzPct val="100000"/>
              <a:buFont typeface="Oswald"/>
              <a:buNone/>
              <a:defRPr sz="2800">
                <a:solidFill>
                  <a:srgbClr val="24135F"/>
                </a:solidFill>
                <a:latin typeface="Oswald"/>
                <a:ea typeface="Oswald"/>
                <a:cs typeface="Oswald"/>
                <a:sym typeface="Oswald"/>
              </a:defRPr>
            </a:lvl1pPr>
            <a:lvl2pPr lvl="1">
              <a:spcBef>
                <a:spcPts val="0"/>
              </a:spcBef>
              <a:buClr>
                <a:srgbClr val="24135F"/>
              </a:buClr>
              <a:buSzPct val="100000"/>
              <a:buFont typeface="Oswald"/>
              <a:buNone/>
              <a:defRPr sz="2800">
                <a:solidFill>
                  <a:srgbClr val="24135F"/>
                </a:solidFill>
                <a:latin typeface="Oswald"/>
                <a:ea typeface="Oswald"/>
                <a:cs typeface="Oswald"/>
                <a:sym typeface="Oswald"/>
              </a:defRPr>
            </a:lvl2pPr>
            <a:lvl3pPr lvl="2">
              <a:spcBef>
                <a:spcPts val="0"/>
              </a:spcBef>
              <a:buClr>
                <a:srgbClr val="24135F"/>
              </a:buClr>
              <a:buSzPct val="100000"/>
              <a:buFont typeface="Oswald"/>
              <a:buNone/>
              <a:defRPr sz="2800">
                <a:solidFill>
                  <a:srgbClr val="24135F"/>
                </a:solidFill>
                <a:latin typeface="Oswald"/>
                <a:ea typeface="Oswald"/>
                <a:cs typeface="Oswald"/>
                <a:sym typeface="Oswald"/>
              </a:defRPr>
            </a:lvl3pPr>
            <a:lvl4pPr lvl="3">
              <a:spcBef>
                <a:spcPts val="0"/>
              </a:spcBef>
              <a:buClr>
                <a:srgbClr val="24135F"/>
              </a:buClr>
              <a:buSzPct val="100000"/>
              <a:buFont typeface="Oswald"/>
              <a:buNone/>
              <a:defRPr sz="2800">
                <a:solidFill>
                  <a:srgbClr val="24135F"/>
                </a:solidFill>
                <a:latin typeface="Oswald"/>
                <a:ea typeface="Oswald"/>
                <a:cs typeface="Oswald"/>
                <a:sym typeface="Oswald"/>
              </a:defRPr>
            </a:lvl4pPr>
            <a:lvl5pPr lvl="4">
              <a:spcBef>
                <a:spcPts val="0"/>
              </a:spcBef>
              <a:buClr>
                <a:srgbClr val="24135F"/>
              </a:buClr>
              <a:buSzPct val="100000"/>
              <a:buFont typeface="Oswald"/>
              <a:buNone/>
              <a:defRPr sz="2800">
                <a:solidFill>
                  <a:srgbClr val="24135F"/>
                </a:solidFill>
                <a:latin typeface="Oswald"/>
                <a:ea typeface="Oswald"/>
                <a:cs typeface="Oswald"/>
                <a:sym typeface="Oswald"/>
              </a:defRPr>
            </a:lvl5pPr>
            <a:lvl6pPr lvl="5">
              <a:spcBef>
                <a:spcPts val="0"/>
              </a:spcBef>
              <a:buClr>
                <a:srgbClr val="24135F"/>
              </a:buClr>
              <a:buSzPct val="100000"/>
              <a:buFont typeface="Oswald"/>
              <a:buNone/>
              <a:defRPr sz="2800">
                <a:solidFill>
                  <a:srgbClr val="24135F"/>
                </a:solidFill>
                <a:latin typeface="Oswald"/>
                <a:ea typeface="Oswald"/>
                <a:cs typeface="Oswald"/>
                <a:sym typeface="Oswald"/>
              </a:defRPr>
            </a:lvl6pPr>
            <a:lvl7pPr lvl="6">
              <a:spcBef>
                <a:spcPts val="0"/>
              </a:spcBef>
              <a:buClr>
                <a:srgbClr val="24135F"/>
              </a:buClr>
              <a:buSzPct val="100000"/>
              <a:buFont typeface="Oswald"/>
              <a:buNone/>
              <a:defRPr sz="2800">
                <a:solidFill>
                  <a:srgbClr val="24135F"/>
                </a:solidFill>
                <a:latin typeface="Oswald"/>
                <a:ea typeface="Oswald"/>
                <a:cs typeface="Oswald"/>
                <a:sym typeface="Oswald"/>
              </a:defRPr>
            </a:lvl7pPr>
            <a:lvl8pPr lvl="7">
              <a:spcBef>
                <a:spcPts val="0"/>
              </a:spcBef>
              <a:buClr>
                <a:srgbClr val="24135F"/>
              </a:buClr>
              <a:buSzPct val="100000"/>
              <a:buFont typeface="Oswald"/>
              <a:buNone/>
              <a:defRPr sz="2800">
                <a:solidFill>
                  <a:srgbClr val="24135F"/>
                </a:solidFill>
                <a:latin typeface="Oswald"/>
                <a:ea typeface="Oswald"/>
                <a:cs typeface="Oswald"/>
                <a:sym typeface="Oswald"/>
              </a:defRPr>
            </a:lvl8pPr>
            <a:lvl9pPr lvl="8">
              <a:spcBef>
                <a:spcPts val="0"/>
              </a:spcBef>
              <a:buClr>
                <a:srgbClr val="24135F"/>
              </a:buClr>
              <a:buSzPct val="100000"/>
              <a:buFont typeface="Oswald"/>
              <a:buNone/>
              <a:defRPr sz="2800">
                <a:solidFill>
                  <a:srgbClr val="24135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00000"/>
              </a:lnSpc>
              <a:spcBef>
                <a:spcPts val="0"/>
              </a:spcBef>
              <a:spcAft>
                <a:spcPts val="0"/>
              </a:spcAft>
              <a:buClr>
                <a:srgbClr val="24135F"/>
              </a:buClr>
              <a:buSzPct val="100000"/>
              <a:buFont typeface="Proxima Nova"/>
              <a:defRPr sz="1800">
                <a:solidFill>
                  <a:srgbClr val="24135F"/>
                </a:solidFill>
                <a:latin typeface="Proxima Nova"/>
                <a:ea typeface="Proxima Nova"/>
                <a:cs typeface="Proxima Nova"/>
                <a:sym typeface="Proxima Nova"/>
              </a:defRPr>
            </a:lvl1pPr>
            <a:lvl2pPr lvl="1">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2pPr>
            <a:lvl3pPr lvl="2">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3pPr>
            <a:lvl4pPr lvl="3">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4pPr>
            <a:lvl5pPr lvl="4">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5pPr>
            <a:lvl6pPr lvl="5">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6pPr>
            <a:lvl7pPr lvl="6">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7pPr>
            <a:lvl8pPr lvl="7">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8pPr>
            <a:lvl9pPr lvl="8">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rgbClr val="FFFFFF"/>
                </a:solidFill>
              </a:rPr>
              <a:t>‹#›</a:t>
            </a:fld>
            <a:endParaRPr lang="en" sz="1000">
              <a:solidFill>
                <a:srgbClr val="FFFFFF"/>
              </a:solidFill>
            </a:endParaRPr>
          </a:p>
        </p:txBody>
      </p:sp>
      <p:sp>
        <p:nvSpPr>
          <p:cNvPr id="9" name="Shape 9"/>
          <p:cNvSpPr txBox="1"/>
          <p:nvPr/>
        </p:nvSpPr>
        <p:spPr>
          <a:xfrm>
            <a:off x="206625" y="4825700"/>
            <a:ext cx="8814600" cy="98700"/>
          </a:xfrm>
          <a:prstGeom prst="rect">
            <a:avLst/>
          </a:prstGeom>
          <a:noFill/>
          <a:ln>
            <a:noFill/>
          </a:ln>
        </p:spPr>
        <p:txBody>
          <a:bodyPr lIns="91425" tIns="91425" rIns="91425" bIns="91425" anchor="t" anchorCtr="0">
            <a:noAutofit/>
          </a:bodyPr>
          <a:lstStyle/>
          <a:p>
            <a:pPr lvl="0" algn="ctr">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sp>
        <p:nvSpPr>
          <p:cNvPr id="10" name="Shape 10"/>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9.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emf"/></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589281" y="744575"/>
            <a:ext cx="7242900" cy="2052600"/>
          </a:xfrm>
          <a:prstGeom prst="rect">
            <a:avLst/>
          </a:prstGeom>
        </p:spPr>
        <p:txBody>
          <a:bodyPr lIns="91425" tIns="91425" rIns="91425" bIns="91425" anchor="b" anchorCtr="0">
            <a:noAutofit/>
          </a:bodyPr>
          <a:lstStyle/>
          <a:p>
            <a:pPr lvl="0" algn="l">
              <a:spcBef>
                <a:spcPts val="0"/>
              </a:spcBef>
              <a:buNone/>
            </a:pPr>
            <a:r>
              <a:rPr lang="en" sz="4000" dirty="0"/>
              <a:t>Six </a:t>
            </a:r>
            <a:r>
              <a:rPr lang="en" sz="4000" dirty="0" smtClean="0"/>
              <a:t>Sigma Black Belt </a:t>
            </a:r>
            <a:endParaRPr lang="en" sz="4000" dirty="0"/>
          </a:p>
        </p:txBody>
      </p:sp>
      <p:sp>
        <p:nvSpPr>
          <p:cNvPr id="89" name="Shape 89"/>
          <p:cNvSpPr txBox="1">
            <a:spLocks noGrp="1"/>
          </p:cNvSpPr>
          <p:nvPr>
            <p:ph type="subTitle" idx="1"/>
          </p:nvPr>
        </p:nvSpPr>
        <p:spPr>
          <a:xfrm>
            <a:off x="1589274" y="2757925"/>
            <a:ext cx="7242900" cy="792600"/>
          </a:xfrm>
          <a:prstGeom prst="rect">
            <a:avLst/>
          </a:prstGeom>
        </p:spPr>
        <p:txBody>
          <a:bodyPr lIns="91425" tIns="91425" rIns="91425" bIns="91425" anchor="t" anchorCtr="0">
            <a:noAutofit/>
          </a:bodyPr>
          <a:lstStyle/>
          <a:p>
            <a:pPr lvl="0" algn="l" rtl="0">
              <a:spcBef>
                <a:spcPts val="0"/>
              </a:spcBef>
              <a:buNone/>
            </a:pPr>
            <a:r>
              <a:rPr lang="en" sz="2400" dirty="0"/>
              <a:t>Project Report </a:t>
            </a:r>
            <a:r>
              <a:rPr lang="en" sz="2400" dirty="0" smtClean="0"/>
              <a:t>Presentation: </a:t>
            </a:r>
            <a:r>
              <a:rPr lang="en" sz="2400" dirty="0" smtClean="0"/>
              <a:t>Manufacturing </a:t>
            </a:r>
            <a:r>
              <a:rPr lang="en" sz="2400" dirty="0" smtClean="0"/>
              <a:t>Industry</a:t>
            </a:r>
            <a:endParaRPr lang="en" sz="2400" dirty="0"/>
          </a:p>
          <a:p>
            <a:pPr lvl="0" algn="l" rtl="0">
              <a:spcBef>
                <a:spcPts val="0"/>
              </a:spcBef>
              <a:buNone/>
            </a:pPr>
            <a:r>
              <a:rPr lang="en" dirty="0"/>
              <a:t> </a:t>
            </a:r>
          </a:p>
          <a:p>
            <a:pPr lvl="0" algn="l">
              <a:buClr>
                <a:srgbClr val="000000"/>
              </a:buClr>
            </a:pPr>
            <a:r>
              <a:rPr lang="en" sz="1100" dirty="0" smtClean="0"/>
              <a:t>Project Number: </a:t>
            </a:r>
            <a:r>
              <a:rPr lang="en-US" sz="1100" dirty="0" smtClean="0"/>
              <a:t>MOS </a:t>
            </a:r>
            <a:r>
              <a:rPr lang="en-US" sz="1100" dirty="0"/>
              <a:t>14-11   </a:t>
            </a:r>
          </a:p>
          <a:p>
            <a:pPr lvl="0" algn="l">
              <a:buClr>
                <a:srgbClr val="000000"/>
              </a:buClr>
            </a:pPr>
            <a:r>
              <a:rPr lang="en-US" sz="1100" dirty="0"/>
              <a:t>Project Name: </a:t>
            </a:r>
            <a:r>
              <a:rPr lang="en-US" sz="1100" b="1" dirty="0" smtClean="0"/>
              <a:t>Starch </a:t>
            </a:r>
            <a:r>
              <a:rPr lang="en-US" sz="1100" b="1" dirty="0"/>
              <a:t>System Optimization</a:t>
            </a:r>
          </a:p>
          <a:p>
            <a:pPr lvl="0" algn="l">
              <a:buClr>
                <a:srgbClr val="000000"/>
              </a:buClr>
            </a:pPr>
            <a:r>
              <a:rPr lang="en-US" sz="1100" dirty="0"/>
              <a:t>Project Team Leader: </a:t>
            </a:r>
            <a:r>
              <a:rPr lang="en-US" sz="1100" dirty="0" smtClean="0"/>
              <a:t>XXXX</a:t>
            </a:r>
            <a:endParaRPr lang="en-US" sz="1100" dirty="0"/>
          </a:p>
          <a:p>
            <a:pPr lvl="0" algn="l">
              <a:buClr>
                <a:srgbClr val="000000"/>
              </a:buClr>
            </a:pPr>
            <a:r>
              <a:rPr lang="en-US" sz="1100" dirty="0"/>
              <a:t>Project Champion: </a:t>
            </a:r>
            <a:r>
              <a:rPr lang="en-US" sz="1100" dirty="0" smtClean="0"/>
              <a:t>XXXX</a:t>
            </a:r>
            <a:endParaRPr lang="en-US" sz="1100" dirty="0"/>
          </a:p>
        </p:txBody>
      </p:sp>
      <p:pic>
        <p:nvPicPr>
          <p:cNvPr id="90" name="Shape 90" descr="Logo.png"/>
          <p:cNvPicPr preferRelativeResize="0"/>
          <p:nvPr/>
        </p:nvPicPr>
        <p:blipFill>
          <a:blip r:embed="rId3">
            <a:alphaModFix/>
          </a:blip>
          <a:stretch>
            <a:fillRect/>
          </a:stretch>
        </p:blipFill>
        <p:spPr>
          <a:xfrm>
            <a:off x="7327750" y="4274950"/>
            <a:ext cx="1504424" cy="41192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Voice of Customer to CTQ Analysis</a:t>
            </a:r>
          </a:p>
        </p:txBody>
      </p:sp>
      <p:graphicFrame>
        <p:nvGraphicFramePr>
          <p:cNvPr id="3" name="Table 2"/>
          <p:cNvGraphicFramePr>
            <a:graphicFrameLocks noGrp="1"/>
          </p:cNvGraphicFramePr>
          <p:nvPr>
            <p:extLst>
              <p:ext uri="{D42A27DB-BD31-4B8C-83A1-F6EECF244321}">
                <p14:modId xmlns:p14="http://schemas.microsoft.com/office/powerpoint/2010/main" val="3918369574"/>
              </p:ext>
            </p:extLst>
          </p:nvPr>
        </p:nvGraphicFramePr>
        <p:xfrm>
          <a:off x="508000" y="1246344"/>
          <a:ext cx="8026400" cy="3141347"/>
        </p:xfrm>
        <a:graphic>
          <a:graphicData uri="http://schemas.openxmlformats.org/drawingml/2006/table">
            <a:tbl>
              <a:tblPr/>
              <a:tblGrid>
                <a:gridCol w="609600"/>
                <a:gridCol w="1854200"/>
                <a:gridCol w="1854200"/>
                <a:gridCol w="1854200"/>
                <a:gridCol w="1854200"/>
              </a:tblGrid>
              <a:tr h="157163">
                <a:tc>
                  <a:txBody>
                    <a:bodyPr/>
                    <a:lstStyle/>
                    <a:p>
                      <a:pPr algn="ctr" fontAlgn="b"/>
                      <a:r>
                        <a:rPr lang="en-US" sz="1000" b="1" i="0" u="none" strike="noStrike" dirty="0">
                          <a:solidFill>
                            <a:schemeClr val="bg1"/>
                          </a:solidFill>
                          <a:effectLst/>
                          <a:latin typeface="Proxima Nova" charset="0"/>
                        </a:rPr>
                        <a:t>Rank</a:t>
                      </a:r>
                    </a:p>
                  </a:txBody>
                  <a:tcPr marL="9525" marR="9525"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b"/>
                      <a:r>
                        <a:rPr lang="en-US" sz="1000" b="1" i="0" u="none" strike="noStrike" dirty="0">
                          <a:solidFill>
                            <a:schemeClr val="bg1"/>
                          </a:solidFill>
                          <a:effectLst/>
                          <a:latin typeface="Proxima Nova" charset="0"/>
                        </a:rPr>
                        <a:t>Customer</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t"/>
                      <a:r>
                        <a:rPr lang="en-US" sz="1000" b="1" i="0" u="none" strike="noStrike" dirty="0">
                          <a:solidFill>
                            <a:schemeClr val="bg1"/>
                          </a:solidFill>
                          <a:effectLst/>
                          <a:latin typeface="Proxima Nova" charset="0"/>
                        </a:rPr>
                        <a:t>Voice of Customer</a:t>
                      </a:r>
                    </a:p>
                  </a:txBody>
                  <a:tcPr marL="9525" marR="9525"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t"/>
                      <a:r>
                        <a:rPr lang="en-US" sz="1000" b="1" i="0" u="none" strike="noStrike" dirty="0">
                          <a:solidFill>
                            <a:schemeClr val="bg1"/>
                          </a:solidFill>
                          <a:effectLst/>
                          <a:latin typeface="Proxima Nova" charset="0"/>
                        </a:rPr>
                        <a:t>Key Issue</a:t>
                      </a:r>
                    </a:p>
                  </a:txBody>
                  <a:tcPr marL="9525" marR="9525"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c>
                  <a:txBody>
                    <a:bodyPr/>
                    <a:lstStyle/>
                    <a:p>
                      <a:pPr algn="ctr" fontAlgn="t"/>
                      <a:r>
                        <a:rPr lang="en-US" sz="1000" b="1" i="0" u="none" strike="noStrike" dirty="0">
                          <a:solidFill>
                            <a:schemeClr val="bg1"/>
                          </a:solidFill>
                          <a:effectLst/>
                          <a:latin typeface="Proxima Nova" charset="0"/>
                        </a:rPr>
                        <a:t>CTQ (the Y)</a:t>
                      </a:r>
                    </a:p>
                  </a:txBody>
                  <a:tcPr marL="9525" marR="9525" marT="714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135F"/>
                    </a:solidFill>
                  </a:tcPr>
                </a:tc>
              </a:tr>
              <a:tr h="428625">
                <a:tc>
                  <a:txBody>
                    <a:bodyPr/>
                    <a:lstStyle/>
                    <a:p>
                      <a:pPr algn="ctr" fontAlgn="ctr"/>
                      <a:r>
                        <a:rPr lang="en-US" sz="900" b="0" i="0" u="none" strike="noStrike">
                          <a:effectLst/>
                          <a:latin typeface="Proxima Nova" charset="0"/>
                        </a:rPr>
                        <a:t>1</a:t>
                      </a:r>
                    </a:p>
                  </a:txBody>
                  <a:tcPr marL="9525" marR="9525"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Proxima Nova" charset="0"/>
                        </a:rPr>
                        <a:t>Process Water Attendant</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Proxima Nova" charset="0"/>
                        </a:rPr>
                        <a:t>I cannot utilize lost product that hits the floor and Trim Waste "Man Down Potatoes"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charset="0"/>
                        </a:rPr>
                        <a:t>No current ability to grind these potatoes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effectLst/>
                          <a:latin typeface="Proxima Nova" charset="0"/>
                        </a:rPr>
                        <a:t>Starch recovery &gt; .7018%</a:t>
                      </a:r>
                    </a:p>
                    <a:p>
                      <a:pPr algn="ctr" fontAlgn="ctr"/>
                      <a:r>
                        <a:rPr lang="en-US" sz="900" b="0" i="0" u="none" strike="noStrike" dirty="0" smtClean="0">
                          <a:effectLst/>
                          <a:latin typeface="Proxima Nova" charset="0"/>
                        </a:rPr>
                        <a:t> </a:t>
                      </a:r>
                      <a:endParaRPr lang="en-US" sz="900" b="0" i="0" u="none" strike="noStrike" dirty="0">
                        <a:effectLst/>
                        <a:latin typeface="Proxima Nova" charset="0"/>
                      </a:endParaRPr>
                    </a:p>
                  </a:txBody>
                  <a:tcPr marL="9525" marR="9525"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7213">
                <a:tc>
                  <a:txBody>
                    <a:bodyPr/>
                    <a:lstStyle/>
                    <a:p>
                      <a:pPr algn="ctr" fontAlgn="ctr"/>
                      <a:r>
                        <a:rPr lang="en-US" sz="900" b="0" i="0" u="none" strike="noStrike">
                          <a:effectLst/>
                          <a:latin typeface="Proxima Nova" charset="0"/>
                        </a:rPr>
                        <a:t>2</a:t>
                      </a:r>
                    </a:p>
                  </a:txBody>
                  <a:tcPr marL="9525" marR="9525"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Proxima Nova" charset="0"/>
                        </a:rPr>
                        <a:t>Process Water Attendant</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Proxima Nova" charset="0"/>
                        </a:rPr>
                        <a:t>When the formline is down I cannot use all of the slivers and nubbins in the grinder for starch. </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Proxima Nova" charset="0"/>
                        </a:rPr>
                        <a:t>Grinder is too small</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effectLst/>
                          <a:latin typeface="Proxima Nova" charset="0"/>
                        </a:rPr>
                        <a:t>Starch recovery &gt; .7018%</a:t>
                      </a:r>
                      <a:endParaRPr lang="en-US" sz="900" b="0" i="0" u="none" strike="noStrike" dirty="0">
                        <a:effectLst/>
                        <a:latin typeface="Proxima Nova" charset="0"/>
                      </a:endParaRPr>
                    </a:p>
                  </a:txBody>
                  <a:tcPr marL="9525" marR="9525"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344">
                <a:tc>
                  <a:txBody>
                    <a:bodyPr/>
                    <a:lstStyle/>
                    <a:p>
                      <a:pPr algn="ctr" fontAlgn="ctr"/>
                      <a:r>
                        <a:rPr lang="en-US" sz="900" b="0" i="0" u="none" strike="noStrike">
                          <a:effectLst/>
                          <a:latin typeface="Proxima Nova" charset="0"/>
                        </a:rPr>
                        <a:t>3</a:t>
                      </a:r>
                    </a:p>
                  </a:txBody>
                  <a:tcPr marL="9525" marR="9525"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Proxima Nova" charset="0"/>
                        </a:rPr>
                        <a:t>Process Water Attendant</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Proxima Nova" charset="0"/>
                        </a:rPr>
                        <a:t>I need a balanced water system / contain all water that we possibly can</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Proxima Nova" charset="0"/>
                        </a:rPr>
                        <a:t>Ensuring that standard pressures are correct and maintained and that all level controls are working correctly. </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effectLst/>
                          <a:latin typeface="Proxima Nova" charset="0"/>
                        </a:rPr>
                        <a:t>Starch recovery &gt; .7018%</a:t>
                      </a:r>
                      <a:endParaRPr lang="en-US" sz="900" b="0" i="0" u="none" strike="noStrike" dirty="0">
                        <a:effectLst/>
                        <a:latin typeface="Proxima Nova" charset="0"/>
                      </a:endParaRPr>
                    </a:p>
                  </a:txBody>
                  <a:tcPr marL="9525" marR="9525"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7213">
                <a:tc>
                  <a:txBody>
                    <a:bodyPr/>
                    <a:lstStyle/>
                    <a:p>
                      <a:pPr algn="ctr" fontAlgn="ctr"/>
                      <a:r>
                        <a:rPr lang="en-US" sz="900" b="0" i="0" u="none" strike="noStrike">
                          <a:effectLst/>
                          <a:latin typeface="Proxima Nova" charset="0"/>
                        </a:rPr>
                        <a:t>4</a:t>
                      </a:r>
                    </a:p>
                  </a:txBody>
                  <a:tcPr marL="9525" marR="9525"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Proxima Nova" charset="0"/>
                        </a:rPr>
                        <a:t>Western Polymer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Proxima Nova" charset="0"/>
                        </a:rPr>
                        <a:t>I need 20-21 Baume Starch clean and free of noxious odor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Proxima Nova" charset="0"/>
                        </a:rPr>
                        <a:t>If under 15 Baume becomes difficult to process.</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effectLst/>
                          <a:latin typeface="Proxima Nova" charset="0"/>
                        </a:rPr>
                        <a:t>Baume &gt;20</a:t>
                      </a:r>
                      <a:endParaRPr lang="en-US" sz="900" b="0" i="0" u="none" strike="noStrike" dirty="0">
                        <a:effectLst/>
                        <a:latin typeface="Proxima Nova" charset="0"/>
                      </a:endParaRPr>
                    </a:p>
                  </a:txBody>
                  <a:tcPr marL="9525" marR="9525"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4331">
                <a:tc>
                  <a:txBody>
                    <a:bodyPr/>
                    <a:lstStyle/>
                    <a:p>
                      <a:pPr algn="ctr" fontAlgn="ctr"/>
                      <a:r>
                        <a:rPr lang="en-US" sz="900" b="0" i="0" u="none" strike="noStrike">
                          <a:effectLst/>
                          <a:latin typeface="Proxima Nova" charset="0"/>
                        </a:rPr>
                        <a:t>5</a:t>
                      </a:r>
                    </a:p>
                  </a:txBody>
                  <a:tcPr marL="9525" marR="9525"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Proxima Nova" charset="0"/>
                        </a:rPr>
                        <a:t>Process Water Attendant</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Proxima Nova" charset="0"/>
                        </a:rPr>
                        <a:t>I need the waterknife room running and producing fries to collect starch from the water. </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Proxima Nova" charset="0"/>
                        </a:rPr>
                        <a:t>Processing line is running optimally.</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effectLst/>
                          <a:latin typeface="Proxima Nova" charset="0"/>
                        </a:rPr>
                        <a:t>0% unplanned</a:t>
                      </a:r>
                      <a:r>
                        <a:rPr lang="en-US" sz="900" b="0" i="0" u="none" strike="noStrike" baseline="0" dirty="0" smtClean="0">
                          <a:effectLst/>
                          <a:latin typeface="Proxima Nova" charset="0"/>
                        </a:rPr>
                        <a:t> downtime</a:t>
                      </a:r>
                      <a:endParaRPr lang="en-US" sz="900" b="0" i="0" u="none" strike="noStrike" dirty="0">
                        <a:effectLst/>
                        <a:latin typeface="Proxima Nova" charset="0"/>
                      </a:endParaRPr>
                    </a:p>
                  </a:txBody>
                  <a:tcPr marL="9525" marR="9525"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344">
                <a:tc>
                  <a:txBody>
                    <a:bodyPr/>
                    <a:lstStyle/>
                    <a:p>
                      <a:pPr algn="ctr" fontAlgn="ctr"/>
                      <a:r>
                        <a:rPr lang="en-US" sz="900" b="0" i="0" u="none" strike="noStrike" dirty="0">
                          <a:effectLst/>
                          <a:latin typeface="Proxima Nova" charset="0"/>
                        </a:rPr>
                        <a:t>6</a:t>
                      </a:r>
                    </a:p>
                  </a:txBody>
                  <a:tcPr marL="9525" marR="9525"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effectLst/>
                          <a:latin typeface="Proxima Nova" charset="0"/>
                        </a:rPr>
                        <a:t>Digester</a:t>
                      </a:r>
                      <a:endParaRPr lang="en-US" sz="900" b="0" i="0" u="none" strike="noStrike" dirty="0">
                        <a:effectLst/>
                        <a:latin typeface="Proxima Nova" charset="0"/>
                      </a:endParaRP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Proxima Nova" charset="0"/>
                        </a:rPr>
                        <a:t>I need to reduce my diet of starch laden fibrous water.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Proxima Nova" charset="0"/>
                        </a:rPr>
                        <a:t>Reduces performance of the digestor and operating capacity. Adds material to the digestor</a:t>
                      </a:r>
                    </a:p>
                  </a:txBody>
                  <a:tcPr marL="9525" marR="9525"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effectLst/>
                          <a:latin typeface="Proxima Nova" charset="0"/>
                        </a:rPr>
                        <a:t>Digester influent</a:t>
                      </a:r>
                      <a:r>
                        <a:rPr lang="en-US" sz="900" b="0" i="0" u="none" strike="noStrike" baseline="0" dirty="0" smtClean="0">
                          <a:effectLst/>
                          <a:latin typeface="Proxima Nova" charset="0"/>
                        </a:rPr>
                        <a:t> COD &lt;10,000 ppm</a:t>
                      </a:r>
                      <a:endParaRPr lang="en-US" sz="900" b="0" i="0" u="none" strike="noStrike" dirty="0">
                        <a:effectLst/>
                        <a:latin typeface="Proxima Nova" charset="0"/>
                      </a:endParaRPr>
                    </a:p>
                  </a:txBody>
                  <a:tcPr marL="9525" marR="9525"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9737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dirty="0" smtClean="0"/>
              <a:t>High Level Process Map (SIPOC)</a:t>
            </a:r>
          </a:p>
        </p:txBody>
      </p:sp>
      <p:graphicFrame>
        <p:nvGraphicFramePr>
          <p:cNvPr id="2" name="Table 1"/>
          <p:cNvGraphicFramePr>
            <a:graphicFrameLocks noGrp="1"/>
          </p:cNvGraphicFramePr>
          <p:nvPr>
            <p:extLst>
              <p:ext uri="{D42A27DB-BD31-4B8C-83A1-F6EECF244321}">
                <p14:modId xmlns:p14="http://schemas.microsoft.com/office/powerpoint/2010/main" val="2275779886"/>
              </p:ext>
            </p:extLst>
          </p:nvPr>
        </p:nvGraphicFramePr>
        <p:xfrm>
          <a:off x="838200" y="1123950"/>
          <a:ext cx="7663050" cy="3657597"/>
        </p:xfrm>
        <a:graphic>
          <a:graphicData uri="http://schemas.openxmlformats.org/drawingml/2006/table">
            <a:tbl>
              <a:tblPr/>
              <a:tblGrid>
                <a:gridCol w="1272454"/>
                <a:gridCol w="1272454"/>
                <a:gridCol w="1272454"/>
                <a:gridCol w="1272454"/>
                <a:gridCol w="1272454"/>
                <a:gridCol w="1300780"/>
              </a:tblGrid>
              <a:tr h="457363">
                <a:tc>
                  <a:txBody>
                    <a:bodyPr/>
                    <a:lstStyle/>
                    <a:p>
                      <a:pPr algn="ctr" fontAlgn="ctr"/>
                      <a:r>
                        <a:rPr lang="en-US" sz="400" b="1" i="0" u="none" strike="noStrike" dirty="0">
                          <a:effectLst/>
                          <a:latin typeface="Arial"/>
                        </a:rPr>
                        <a:t>SUPPLIER</a:t>
                      </a:r>
                    </a:p>
                  </a:txBody>
                  <a:tcPr marL="6538" marR="6538"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c>
                  <a:txBody>
                    <a:bodyPr/>
                    <a:lstStyle/>
                    <a:p>
                      <a:pPr algn="ctr" fontAlgn="ctr"/>
                      <a:r>
                        <a:rPr lang="en-US" sz="400" b="1" i="0" u="none" strike="noStrike" dirty="0">
                          <a:effectLst/>
                          <a:latin typeface="Arial"/>
                        </a:rPr>
                        <a:t>INPUT</a:t>
                      </a:r>
                      <a:br>
                        <a:rPr lang="en-US" sz="400" b="1" i="0" u="none" strike="noStrike" dirty="0">
                          <a:effectLst/>
                          <a:latin typeface="Arial"/>
                        </a:rPr>
                      </a:br>
                      <a:r>
                        <a:rPr lang="en-US" sz="400" b="1" i="0" u="none" strike="noStrike" dirty="0">
                          <a:effectLst/>
                          <a:latin typeface="Arial"/>
                        </a:rPr>
                        <a:t>(use nouns)</a:t>
                      </a:r>
                    </a:p>
                  </a:txBody>
                  <a:tcPr marL="6538" marR="6538" marT="4904"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c>
                  <a:txBody>
                    <a:bodyPr/>
                    <a:lstStyle/>
                    <a:p>
                      <a:pPr algn="ctr" fontAlgn="ctr"/>
                      <a:r>
                        <a:rPr lang="en-US" sz="400" b="1" i="0" u="none" strike="noStrike" dirty="0">
                          <a:solidFill>
                            <a:srgbClr val="FFFFFF"/>
                          </a:solidFill>
                          <a:effectLst/>
                          <a:latin typeface="Arial"/>
                        </a:rPr>
                        <a:t>PROCESS</a:t>
                      </a:r>
                      <a:br>
                        <a:rPr lang="en-US" sz="400" b="1" i="0" u="none" strike="noStrike" dirty="0">
                          <a:solidFill>
                            <a:srgbClr val="FFFFFF"/>
                          </a:solidFill>
                          <a:effectLst/>
                          <a:latin typeface="Arial"/>
                        </a:rPr>
                      </a:br>
                      <a:r>
                        <a:rPr lang="en-US" sz="400" b="1" i="0" u="none" strike="noStrike" dirty="0">
                          <a:solidFill>
                            <a:srgbClr val="FFFFFF"/>
                          </a:solidFill>
                          <a:effectLst/>
                          <a:latin typeface="Arial"/>
                        </a:rPr>
                        <a:t>(use verbs)</a:t>
                      </a:r>
                    </a:p>
                  </a:txBody>
                  <a:tcPr marL="6538" marR="6538" marT="49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400" b="1" i="0" u="none" strike="noStrike" dirty="0">
                          <a:effectLst/>
                          <a:latin typeface="Arial"/>
                        </a:rPr>
                        <a:t>OUTPUT</a:t>
                      </a:r>
                      <a:br>
                        <a:rPr lang="en-US" sz="400" b="1" i="0" u="none" strike="noStrike" dirty="0">
                          <a:effectLst/>
                          <a:latin typeface="Arial"/>
                        </a:rPr>
                      </a:br>
                      <a:r>
                        <a:rPr lang="en-US" sz="400" b="1" i="0" u="none" strike="noStrike" dirty="0">
                          <a:effectLst/>
                          <a:latin typeface="Arial"/>
                        </a:rPr>
                        <a:t>(use nouns)</a:t>
                      </a:r>
                    </a:p>
                  </a:txBody>
                  <a:tcPr marL="6538" marR="6538"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c>
                  <a:txBody>
                    <a:bodyPr/>
                    <a:lstStyle/>
                    <a:p>
                      <a:pPr algn="ctr" fontAlgn="ctr"/>
                      <a:r>
                        <a:rPr lang="en-US" sz="400" b="1" i="0" u="none" strike="noStrike" dirty="0">
                          <a:effectLst/>
                          <a:latin typeface="Arial"/>
                        </a:rPr>
                        <a:t>CUSTOMER</a:t>
                      </a:r>
                    </a:p>
                  </a:txBody>
                  <a:tcPr marL="6538" marR="6538" marT="490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c>
                  <a:txBody>
                    <a:bodyPr/>
                    <a:lstStyle/>
                    <a:p>
                      <a:pPr algn="ctr" fontAlgn="ctr"/>
                      <a:r>
                        <a:rPr lang="en-US" sz="400" b="1" i="0" u="none" strike="noStrike" dirty="0">
                          <a:effectLst/>
                          <a:latin typeface="Arial"/>
                        </a:rPr>
                        <a:t>CTQ</a:t>
                      </a:r>
                    </a:p>
                  </a:txBody>
                  <a:tcPr marL="6538" marR="6538" marT="49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r>
              <a:tr h="457363">
                <a:tc>
                  <a:txBody>
                    <a:bodyPr/>
                    <a:lstStyle/>
                    <a:p>
                      <a:pPr algn="ctr" fontAlgn="ctr"/>
                      <a:r>
                        <a:rPr lang="en-US" sz="400" b="0" i="0" u="none" strike="noStrike">
                          <a:effectLst/>
                          <a:latin typeface="Arial"/>
                        </a:rPr>
                        <a:t>Raw Receiving</a:t>
                      </a:r>
                    </a:p>
                  </a:txBody>
                  <a:tcPr marL="6538" marR="6538"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Peeled Potatoes and Water</a:t>
                      </a:r>
                    </a:p>
                  </a:txBody>
                  <a:tcPr marL="6538" marR="6538" marT="490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cut potatoes</a:t>
                      </a:r>
                    </a:p>
                  </a:txBody>
                  <a:tcPr marL="6538" marR="6538" marT="49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dirty="0" smtClean="0">
                          <a:effectLst/>
                          <a:latin typeface="Arial"/>
                        </a:rPr>
                        <a:t>Starch </a:t>
                      </a:r>
                      <a:r>
                        <a:rPr lang="en-US" sz="400" b="0" i="0" u="none" strike="noStrike" dirty="0">
                          <a:effectLst/>
                          <a:latin typeface="Arial"/>
                        </a:rPr>
                        <a:t>and Water</a:t>
                      </a:r>
                    </a:p>
                  </a:txBody>
                  <a:tcPr marL="6538" marR="6538"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dirty="0" smtClean="0">
                          <a:effectLst/>
                          <a:latin typeface="Arial"/>
                        </a:rPr>
                        <a:t>Plant </a:t>
                      </a:r>
                      <a:r>
                        <a:rPr lang="en-US" sz="400" b="0" i="0" u="none" strike="noStrike" dirty="0">
                          <a:effectLst/>
                          <a:latin typeface="Arial"/>
                        </a:rPr>
                        <a:t>and Starch System</a:t>
                      </a:r>
                    </a:p>
                  </a:txBody>
                  <a:tcPr marL="6538" marR="6538" marT="490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No holes in sieve</a:t>
                      </a:r>
                    </a:p>
                  </a:txBody>
                  <a:tcPr marL="6538" marR="6538" marT="490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457363">
                <a:tc>
                  <a:txBody>
                    <a:bodyPr/>
                    <a:lstStyle/>
                    <a:p>
                      <a:pPr algn="ctr" fontAlgn="ctr"/>
                      <a:r>
                        <a:rPr lang="en-US" sz="400" b="0" i="0" u="none" strike="noStrike">
                          <a:effectLst/>
                          <a:latin typeface="Arial"/>
                        </a:rPr>
                        <a:t>Cutting Systems</a:t>
                      </a:r>
                    </a:p>
                  </a:txBody>
                  <a:tcPr marL="6538" marR="6538"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ADR Rejects, WK Room Slivers, Overflow from Secondary Cones and Formed Overflow</a:t>
                      </a:r>
                    </a:p>
                  </a:txBody>
                  <a:tcPr marL="6538" marR="6538" marT="490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grind potatoes</a:t>
                      </a:r>
                    </a:p>
                  </a:txBody>
                  <a:tcPr marL="6538" marR="6538" marT="49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Potato Slurry, Starch and Water</a:t>
                      </a:r>
                    </a:p>
                  </a:txBody>
                  <a:tcPr marL="6538" marR="6538"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Grinder Hydrosieve</a:t>
                      </a:r>
                    </a:p>
                  </a:txBody>
                  <a:tcPr marL="6538" marR="6538" marT="490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No whole chunks</a:t>
                      </a:r>
                    </a:p>
                  </a:txBody>
                  <a:tcPr marL="6538" marR="6538" marT="490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57363">
                <a:tc>
                  <a:txBody>
                    <a:bodyPr/>
                    <a:lstStyle/>
                    <a:p>
                      <a:pPr algn="ctr" fontAlgn="ctr"/>
                      <a:r>
                        <a:rPr lang="en-US" sz="400" b="0" i="0" u="none" strike="noStrike">
                          <a:effectLst/>
                          <a:latin typeface="Arial"/>
                        </a:rPr>
                        <a:t>Underflow from Hammermill Hydrosieve and Waterknife Water </a:t>
                      </a:r>
                    </a:p>
                  </a:txBody>
                  <a:tcPr marL="6538" marR="6538"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Fluid Streams from Hammer Mill and Waterknife System</a:t>
                      </a:r>
                    </a:p>
                  </a:txBody>
                  <a:tcPr marL="6538" marR="6538" marT="490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Separate Starch (1st stage)</a:t>
                      </a:r>
                    </a:p>
                  </a:txBody>
                  <a:tcPr marL="6538" marR="6538" marT="49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Starch Stream Concentrate and Water </a:t>
                      </a:r>
                    </a:p>
                  </a:txBody>
                  <a:tcPr marL="6538" marR="6538"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Sweco</a:t>
                      </a:r>
                    </a:p>
                  </a:txBody>
                  <a:tcPr marL="6538" marR="6538" marT="490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Pressures set at 100 / 7 PSI</a:t>
                      </a:r>
                    </a:p>
                  </a:txBody>
                  <a:tcPr marL="6538" marR="6538" marT="490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57363">
                <a:tc>
                  <a:txBody>
                    <a:bodyPr/>
                    <a:lstStyle/>
                    <a:p>
                      <a:pPr algn="ctr" fontAlgn="ctr"/>
                      <a:r>
                        <a:rPr lang="en-US" sz="400" b="0" i="0" u="none" strike="noStrike">
                          <a:effectLst/>
                          <a:latin typeface="Arial"/>
                        </a:rPr>
                        <a:t>Underflow from Water Knife and Grinder Primary Cycleans </a:t>
                      </a:r>
                    </a:p>
                  </a:txBody>
                  <a:tcPr marL="6538" marR="6538"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Underflow of WK and Grinder Primary Cycleans</a:t>
                      </a:r>
                    </a:p>
                  </a:txBody>
                  <a:tcPr marL="6538" marR="6538" marT="490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Separate fiber (SWECO Vibratory Screen (80 MG))</a:t>
                      </a:r>
                    </a:p>
                  </a:txBody>
                  <a:tcPr marL="6538" marR="6538" marT="49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Starch Slurry (Underflow) and Fiber (Top)</a:t>
                      </a:r>
                    </a:p>
                  </a:txBody>
                  <a:tcPr marL="6538" marR="6538"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Secondary Feed Tank/Pump and Gutter to (Bertha)</a:t>
                      </a:r>
                    </a:p>
                  </a:txBody>
                  <a:tcPr marL="6538" marR="6538" marT="490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dirty="0">
                          <a:effectLst/>
                          <a:latin typeface="Arial"/>
                        </a:rPr>
                        <a:t>No </a:t>
                      </a:r>
                      <a:r>
                        <a:rPr lang="en-US" sz="400" b="0" i="0" u="none" strike="noStrike" dirty="0" smtClean="0">
                          <a:effectLst/>
                          <a:latin typeface="Arial"/>
                        </a:rPr>
                        <a:t>holes </a:t>
                      </a:r>
                      <a:r>
                        <a:rPr lang="en-US" sz="400" b="0" i="0" u="none" strike="noStrike" dirty="0">
                          <a:effectLst/>
                          <a:latin typeface="Arial"/>
                        </a:rPr>
                        <a:t>in screen and not blinded over</a:t>
                      </a:r>
                    </a:p>
                  </a:txBody>
                  <a:tcPr marL="6538" marR="6538" marT="490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57363">
                <a:tc>
                  <a:txBody>
                    <a:bodyPr/>
                    <a:lstStyle/>
                    <a:p>
                      <a:pPr algn="ctr" fontAlgn="ctr"/>
                      <a:r>
                        <a:rPr lang="en-US" sz="400" b="0" i="0" u="none" strike="noStrike">
                          <a:effectLst/>
                          <a:latin typeface="Arial"/>
                        </a:rPr>
                        <a:t>Secondary Feed Tank</a:t>
                      </a:r>
                    </a:p>
                  </a:txBody>
                  <a:tcPr marL="6538" marR="6538"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Underflow from Sweco</a:t>
                      </a:r>
                    </a:p>
                  </a:txBody>
                  <a:tcPr marL="6538" marR="6538" marT="490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Separate  / Concentrate Starch (Secondary)</a:t>
                      </a:r>
                    </a:p>
                  </a:txBody>
                  <a:tcPr marL="6538" marR="6538" marT="49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Baume Controller and Secondary Feed Tank Level Control / Grinder Primary Feed Tank</a:t>
                      </a:r>
                    </a:p>
                  </a:txBody>
                  <a:tcPr marL="6538" marR="6538"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Baume Controller </a:t>
                      </a:r>
                    </a:p>
                  </a:txBody>
                  <a:tcPr marL="6538" marR="6538" marT="490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Pressures at 62 / 10 PSI</a:t>
                      </a:r>
                    </a:p>
                  </a:txBody>
                  <a:tcPr marL="6538" marR="6538" marT="490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57363">
                <a:tc>
                  <a:txBody>
                    <a:bodyPr/>
                    <a:lstStyle/>
                    <a:p>
                      <a:pPr algn="ctr" fontAlgn="ctr"/>
                      <a:r>
                        <a:rPr lang="en-US" sz="400" b="0" i="0" u="none" strike="noStrike">
                          <a:effectLst/>
                          <a:latin typeface="Arial"/>
                        </a:rPr>
                        <a:t>Underflow from Secondary Cycleans</a:t>
                      </a:r>
                    </a:p>
                  </a:txBody>
                  <a:tcPr marL="6538" marR="6538" marT="490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Underflow from Secondary Cycleans</a:t>
                      </a:r>
                    </a:p>
                  </a:txBody>
                  <a:tcPr marL="6538" marR="6538" marT="490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Control Baume</a:t>
                      </a:r>
                    </a:p>
                  </a:txBody>
                  <a:tcPr marL="6538" marR="6538" marT="49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Storage Tank / Recycle to Concentrate Solids</a:t>
                      </a:r>
                    </a:p>
                  </a:txBody>
                  <a:tcPr marL="6538" marR="6538"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Storage Tank and/or Secondary Feed Tank</a:t>
                      </a:r>
                    </a:p>
                  </a:txBody>
                  <a:tcPr marL="6538" marR="6538" marT="490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en-US" sz="400" b="0" i="0" u="none" strike="noStrike">
                          <a:effectLst/>
                          <a:latin typeface="Arial"/>
                        </a:rPr>
                        <a:t>Baume @ 21-22</a:t>
                      </a:r>
                    </a:p>
                  </a:txBody>
                  <a:tcPr marL="6538" marR="6538" marT="490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56056">
                <a:tc>
                  <a:txBody>
                    <a:bodyPr/>
                    <a:lstStyle/>
                    <a:p>
                      <a:pPr algn="ctr" fontAlgn="ctr"/>
                      <a:r>
                        <a:rPr lang="en-US" sz="400" b="0" i="0" u="none" strike="noStrike">
                          <a:effectLst/>
                          <a:latin typeface="Arial"/>
                        </a:rPr>
                        <a:t>Storage Tank</a:t>
                      </a:r>
                    </a:p>
                  </a:txBody>
                  <a:tcPr marL="6538" marR="6538" marT="490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Storage Tank</a:t>
                      </a:r>
                    </a:p>
                  </a:txBody>
                  <a:tcPr marL="6538" marR="6538" marT="490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Load Truck</a:t>
                      </a:r>
                    </a:p>
                  </a:txBody>
                  <a:tcPr marL="6538" marR="6538" marT="49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Pump Starch Concentrate to Truck</a:t>
                      </a:r>
                    </a:p>
                  </a:txBody>
                  <a:tcPr marL="6538" marR="6538" marT="490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Processing Facility</a:t>
                      </a:r>
                    </a:p>
                  </a:txBody>
                  <a:tcPr marL="6538" marR="6538" marT="490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effectLst/>
                          <a:latin typeface="Arial"/>
                        </a:rPr>
                        <a:t>Baume @ 21-23</a:t>
                      </a:r>
                    </a:p>
                  </a:txBody>
                  <a:tcPr marL="6538" marR="6538" marT="490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73774362"/>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Six Sigma Roadmap</a:t>
            </a:r>
            <a:br>
              <a:rPr lang="en"/>
            </a:br>
            <a:endParaRPr lang="en"/>
          </a:p>
        </p:txBody>
      </p:sp>
      <p:sp>
        <p:nvSpPr>
          <p:cNvPr id="171" name="Shape 17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a:p>
        </p:txBody>
      </p:sp>
      <p:grpSp>
        <p:nvGrpSpPr>
          <p:cNvPr id="172" name="Shape 172"/>
          <p:cNvGrpSpPr/>
          <p:nvPr/>
        </p:nvGrpSpPr>
        <p:grpSpPr>
          <a:xfrm>
            <a:off x="914400" y="1257300"/>
            <a:ext cx="7143750" cy="3219450"/>
            <a:chOff x="576" y="672"/>
            <a:chExt cx="4500" cy="2028"/>
          </a:xfrm>
        </p:grpSpPr>
        <p:sp>
          <p:nvSpPr>
            <p:cNvPr id="173" name="Shape 173"/>
            <p:cNvSpPr/>
            <p:nvPr/>
          </p:nvSpPr>
          <p:spPr>
            <a:xfrm>
              <a:off x="575" y="1104"/>
              <a:ext cx="4500" cy="300"/>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FFFFFF"/>
                  </a:solidFill>
                  <a:latin typeface="Proxima Nova"/>
                  <a:ea typeface="Proxima Nova"/>
                  <a:cs typeface="Proxima Nova"/>
                  <a:sym typeface="Proxima Nova"/>
                </a:rPr>
                <a:t>Measure</a:t>
              </a:r>
            </a:p>
          </p:txBody>
        </p:sp>
        <p:sp>
          <p:nvSpPr>
            <p:cNvPr id="174" name="Shape 174"/>
            <p:cNvSpPr/>
            <p:nvPr/>
          </p:nvSpPr>
          <p:spPr>
            <a:xfrm>
              <a:off x="575" y="1536"/>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Analyze</a:t>
              </a:r>
            </a:p>
          </p:txBody>
        </p:sp>
        <p:sp>
          <p:nvSpPr>
            <p:cNvPr id="175" name="Shape 175"/>
            <p:cNvSpPr/>
            <p:nvPr/>
          </p:nvSpPr>
          <p:spPr>
            <a:xfrm>
              <a:off x="575" y="1968"/>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Improve</a:t>
              </a:r>
            </a:p>
          </p:txBody>
        </p:sp>
        <p:sp>
          <p:nvSpPr>
            <p:cNvPr id="176" name="Shape 176"/>
            <p:cNvSpPr/>
            <p:nvPr/>
          </p:nvSpPr>
          <p:spPr>
            <a:xfrm>
              <a:off x="575" y="2400"/>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Control</a:t>
              </a:r>
            </a:p>
          </p:txBody>
        </p:sp>
        <p:sp>
          <p:nvSpPr>
            <p:cNvPr id="177" name="Shape 177"/>
            <p:cNvSpPr/>
            <p:nvPr/>
          </p:nvSpPr>
          <p:spPr>
            <a:xfrm>
              <a:off x="575" y="671"/>
              <a:ext cx="4500" cy="299"/>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latin typeface="Proxima Nova"/>
                  <a:ea typeface="Proxima Nova"/>
                  <a:cs typeface="Proxima Nova"/>
                  <a:sym typeface="Proxima Nova"/>
                </a:rPr>
                <a:t>Define</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879850" y="4538663"/>
            <a:ext cx="165672" cy="48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03" tIns="41000" rIns="82003" bIns="41000">
            <a:spAutoFit/>
          </a:bodyPr>
          <a:lstStyle>
            <a:lvl1pPr defTabSz="820738" eaLnBrk="0" hangingPunct="0">
              <a:defRPr sz="2000">
                <a:solidFill>
                  <a:schemeClr val="tx1"/>
                </a:solidFill>
                <a:latin typeface="Arial" charset="0"/>
                <a:cs typeface="Arial" charset="0"/>
              </a:defRPr>
            </a:lvl1pPr>
            <a:lvl2pPr marL="742950" indent="-285750" defTabSz="820738" eaLnBrk="0" hangingPunct="0">
              <a:defRPr sz="2000">
                <a:solidFill>
                  <a:schemeClr val="tx1"/>
                </a:solidFill>
                <a:latin typeface="Arial" charset="0"/>
                <a:cs typeface="Arial" charset="0"/>
              </a:defRPr>
            </a:lvl2pPr>
            <a:lvl3pPr marL="1143000" indent="-228600" defTabSz="820738" eaLnBrk="0" hangingPunct="0">
              <a:defRPr sz="2000">
                <a:solidFill>
                  <a:schemeClr val="tx1"/>
                </a:solidFill>
                <a:latin typeface="Arial" charset="0"/>
                <a:cs typeface="Arial" charset="0"/>
              </a:defRPr>
            </a:lvl3pPr>
            <a:lvl4pPr marL="1600200" indent="-228600" defTabSz="820738" eaLnBrk="0" hangingPunct="0">
              <a:defRPr sz="2000">
                <a:solidFill>
                  <a:schemeClr val="tx1"/>
                </a:solidFill>
                <a:latin typeface="Arial" charset="0"/>
                <a:cs typeface="Arial" charset="0"/>
              </a:defRPr>
            </a:lvl4pPr>
            <a:lvl5pPr marL="2057400" indent="-228600" defTabSz="820738" eaLnBrk="0" hangingPunct="0">
              <a:defRPr sz="2000">
                <a:solidFill>
                  <a:schemeClr val="tx1"/>
                </a:solidFill>
                <a:latin typeface="Arial" charset="0"/>
                <a:cs typeface="Arial" charset="0"/>
              </a:defRPr>
            </a:lvl5pPr>
            <a:lvl6pPr marL="25146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6pPr>
            <a:lvl7pPr marL="29718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7pPr>
            <a:lvl8pPr marL="34290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8pPr>
            <a:lvl9pPr marL="38862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9pPr>
          </a:lstStyle>
          <a:p>
            <a:pPr algn="l">
              <a:spcBef>
                <a:spcPct val="0"/>
              </a:spcBef>
              <a:buSzTx/>
              <a:buFontTx/>
              <a:buNone/>
            </a:pPr>
            <a:endParaRPr lang="en-US" sz="1300" i="1" dirty="0">
              <a:solidFill>
                <a:srgbClr val="CC3300"/>
              </a:solidFill>
              <a:latin typeface="Times New Roman" pitchFamily="18" charset="0"/>
            </a:endParaRPr>
          </a:p>
          <a:p>
            <a:pPr algn="l">
              <a:spcBef>
                <a:spcPct val="0"/>
              </a:spcBef>
              <a:buSzTx/>
              <a:buFontTx/>
              <a:buNone/>
            </a:pPr>
            <a:endParaRPr lang="en-US" sz="1300" dirty="0">
              <a:solidFill>
                <a:srgbClr val="CC3300"/>
              </a:solidFill>
              <a:latin typeface="Times New Roman" pitchFamily="18" charset="0"/>
            </a:endParaRPr>
          </a:p>
        </p:txBody>
      </p:sp>
      <p:sp>
        <p:nvSpPr>
          <p:cNvPr id="15364" name="Rectangle 3"/>
          <p:cNvSpPr>
            <a:spLocks noChangeArrowheads="1"/>
          </p:cNvSpPr>
          <p:nvPr/>
        </p:nvSpPr>
        <p:spPr bwMode="auto">
          <a:xfrm>
            <a:off x="566738" y="50007"/>
            <a:ext cx="8507412" cy="100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defTabSz="471488">
              <a:spcBef>
                <a:spcPct val="0"/>
              </a:spcBef>
              <a:buClr>
                <a:srgbClr val="FFFFFF"/>
              </a:buClr>
              <a:buSzPct val="90000"/>
              <a:buFont typeface="Monotype Sorts" pitchFamily="2" charset="2"/>
              <a:buNone/>
            </a:pPr>
            <a:endParaRPr lang="en-US" sz="2400" dirty="0">
              <a:solidFill>
                <a:srgbClr val="003366"/>
              </a:solidFill>
            </a:endParaRPr>
          </a:p>
        </p:txBody>
      </p:sp>
      <p:sp>
        <p:nvSpPr>
          <p:cNvPr id="15365" name="Rectangle 6"/>
          <p:cNvSpPr>
            <a:spLocks noGrp="1" noChangeArrowheads="1"/>
          </p:cNvSpPr>
          <p:nvPr>
            <p:ph type="title"/>
          </p:nvPr>
        </p:nvSpPr>
        <p:spPr/>
        <p:txBody>
          <a:bodyPr/>
          <a:lstStyle/>
          <a:p>
            <a:pPr eaLnBrk="1" hangingPunct="1"/>
            <a:r>
              <a:rPr lang="en-US" dirty="0" smtClean="0"/>
              <a:t>Project Y (or Ys) in Y=f(x)</a:t>
            </a:r>
          </a:p>
        </p:txBody>
      </p:sp>
      <p:sp>
        <p:nvSpPr>
          <p:cNvPr id="15366" name="Rectangle 7"/>
          <p:cNvSpPr>
            <a:spLocks noGrp="1" noChangeArrowheads="1"/>
          </p:cNvSpPr>
          <p:nvPr>
            <p:ph type="body" idx="1"/>
          </p:nvPr>
        </p:nvSpPr>
        <p:spPr/>
        <p:txBody>
          <a:bodyPr/>
          <a:lstStyle/>
          <a:p>
            <a:pPr marL="0" indent="0" eaLnBrk="1" hangingPunct="1"/>
            <a:r>
              <a:rPr lang="en-US" dirty="0" smtClean="0"/>
              <a:t>Y = Percent of starch recovery</a:t>
            </a:r>
          </a:p>
          <a:p>
            <a:pPr marL="0" indent="0" eaLnBrk="1" hangingPunct="1"/>
            <a:r>
              <a:rPr lang="en-US" dirty="0" smtClean="0"/>
              <a:t>Y = (Pounds of starch recovered / Raw potato pounds delivered) * 100</a:t>
            </a:r>
          </a:p>
          <a:p>
            <a:pPr marL="0" indent="0" eaLnBrk="1" hangingPunct="1"/>
            <a:endParaRPr lang="en-US" dirty="0" smtClean="0"/>
          </a:p>
          <a:p>
            <a:pPr marL="0" indent="0" eaLnBrk="1" hangingPunct="1"/>
            <a:r>
              <a:rPr lang="en-US" dirty="0" smtClean="0"/>
              <a:t>Will calculate by plant accountants weekly for the purposes of this project.* </a:t>
            </a:r>
          </a:p>
          <a:p>
            <a:pPr marL="0" indent="0" eaLnBrk="1" hangingPunct="1"/>
            <a:endParaRPr lang="en-US" dirty="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r>
              <a:rPr lang="en-US" sz="1400" dirty="0" smtClean="0"/>
              <a:t>*Update 8/1/14:  With the new baume’ controller, we are able to track production on the daily dashboard report  </a:t>
            </a:r>
          </a:p>
        </p:txBody>
      </p:sp>
    </p:spTree>
    <p:extLst>
      <p:ext uri="{BB962C8B-B14F-4D97-AF65-F5344CB8AC3E}">
        <p14:creationId xmlns:p14="http://schemas.microsoft.com/office/powerpoint/2010/main" val="3458277578"/>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defTabSz="1019175" eaLnBrk="1" hangingPunct="1"/>
            <a:r>
              <a:rPr lang="en-US" dirty="0" smtClean="0"/>
              <a:t>Detailed Process Map</a:t>
            </a:r>
          </a:p>
        </p:txBody>
      </p:sp>
      <p:sp>
        <p:nvSpPr>
          <p:cNvPr id="16388" name="Rectangle 3"/>
          <p:cNvSpPr>
            <a:spLocks noChangeArrowheads="1"/>
          </p:cNvSpPr>
          <p:nvPr/>
        </p:nvSpPr>
        <p:spPr bwMode="auto">
          <a:xfrm>
            <a:off x="415926" y="604837"/>
            <a:ext cx="379413" cy="1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nchor="b"/>
          <a:lstStyle/>
          <a:p>
            <a:pPr algn="l">
              <a:buSzTx/>
            </a:pPr>
            <a:endParaRPr lang="en-US" sz="500" dirty="0">
              <a:solidFill>
                <a:schemeClr val="folHlink"/>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1047750"/>
            <a:ext cx="589470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9797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0"/>
          <p:cNvSpPr>
            <a:spLocks noGrp="1" noChangeArrowheads="1"/>
          </p:cNvSpPr>
          <p:nvPr>
            <p:ph type="title"/>
          </p:nvPr>
        </p:nvSpPr>
        <p:spPr/>
        <p:txBody>
          <a:bodyPr/>
          <a:lstStyle/>
          <a:p>
            <a:pPr eaLnBrk="1" hangingPunct="1"/>
            <a:r>
              <a:rPr lang="en-US" dirty="0" smtClean="0"/>
              <a:t>Plan for Data Collection</a:t>
            </a:r>
          </a:p>
        </p:txBody>
      </p:sp>
      <p:graphicFrame>
        <p:nvGraphicFramePr>
          <p:cNvPr id="2" name="Table 1"/>
          <p:cNvGraphicFramePr>
            <a:graphicFrameLocks noGrp="1"/>
          </p:cNvGraphicFramePr>
          <p:nvPr>
            <p:extLst>
              <p:ext uri="{D42A27DB-BD31-4B8C-83A1-F6EECF244321}">
                <p14:modId xmlns:p14="http://schemas.microsoft.com/office/powerpoint/2010/main" val="2807361314"/>
              </p:ext>
            </p:extLst>
          </p:nvPr>
        </p:nvGraphicFramePr>
        <p:xfrm>
          <a:off x="228600" y="1128582"/>
          <a:ext cx="8683624" cy="3195768"/>
        </p:xfrm>
        <a:graphic>
          <a:graphicData uri="http://schemas.openxmlformats.org/drawingml/2006/table">
            <a:tbl>
              <a:tblPr/>
              <a:tblGrid>
                <a:gridCol w="322966"/>
                <a:gridCol w="1166846"/>
                <a:gridCol w="604259"/>
                <a:gridCol w="1271029"/>
                <a:gridCol w="961085"/>
                <a:gridCol w="867321"/>
                <a:gridCol w="802206"/>
                <a:gridCol w="604259"/>
                <a:gridCol w="604259"/>
                <a:gridCol w="708442"/>
                <a:gridCol w="770952"/>
              </a:tblGrid>
              <a:tr h="158323">
                <a:tc gridSpan="4">
                  <a:txBody>
                    <a:bodyPr/>
                    <a:lstStyle/>
                    <a:p>
                      <a:pPr algn="l" fontAlgn="b"/>
                      <a:r>
                        <a:rPr lang="en-US" sz="800" b="1" i="0" u="none" strike="noStrike" dirty="0">
                          <a:solidFill>
                            <a:srgbClr val="FFFFFF"/>
                          </a:solidFill>
                          <a:effectLst/>
                          <a:latin typeface="Proxima Nova" charset="0"/>
                        </a:rPr>
                        <a:t>Data Collection Plan (Measure Phase)</a:t>
                      </a:r>
                    </a:p>
                  </a:txBody>
                  <a:tcPr marL="7818" marR="7818" marT="5864" marB="0" anchor="b">
                    <a:lnL>
                      <a:noFill/>
                    </a:lnL>
                    <a:lnR>
                      <a:noFill/>
                    </a:lnR>
                    <a:lnT>
                      <a:noFill/>
                    </a:lnT>
                    <a:lnB>
                      <a:noFill/>
                    </a:lnB>
                    <a:solidFill>
                      <a:srgbClr val="24135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1" i="0" u="none" strike="noStrike" dirty="0">
                          <a:solidFill>
                            <a:srgbClr val="FFFFFF"/>
                          </a:solidFill>
                          <a:effectLst/>
                          <a:latin typeface="Proxima Nova" charset="0"/>
                        </a:rPr>
                        <a:t> </a:t>
                      </a:r>
                    </a:p>
                  </a:txBody>
                  <a:tcPr marL="7818" marR="7818" marT="5864" marB="0" anchor="b">
                    <a:lnL>
                      <a:noFill/>
                    </a:lnL>
                    <a:lnR>
                      <a:noFill/>
                    </a:lnR>
                    <a:lnT>
                      <a:noFill/>
                    </a:lnT>
                    <a:lnB>
                      <a:noFill/>
                    </a:lnB>
                    <a:solidFill>
                      <a:srgbClr val="24135F"/>
                    </a:solidFill>
                  </a:tcPr>
                </a:tc>
                <a:tc>
                  <a:txBody>
                    <a:bodyPr/>
                    <a:lstStyle/>
                    <a:p>
                      <a:pPr algn="l" fontAlgn="b"/>
                      <a:r>
                        <a:rPr lang="en-US" sz="800" b="1" i="0" u="none" strike="noStrike" dirty="0">
                          <a:solidFill>
                            <a:srgbClr val="FFFFFF"/>
                          </a:solidFill>
                          <a:effectLst/>
                          <a:latin typeface="Proxima Nova" charset="0"/>
                        </a:rPr>
                        <a:t> </a:t>
                      </a:r>
                    </a:p>
                  </a:txBody>
                  <a:tcPr marL="7818" marR="7818" marT="5864" marB="0" anchor="b">
                    <a:lnL>
                      <a:noFill/>
                    </a:lnL>
                    <a:lnR>
                      <a:noFill/>
                    </a:lnR>
                    <a:lnT>
                      <a:noFill/>
                    </a:lnT>
                    <a:lnB>
                      <a:noFill/>
                    </a:lnB>
                    <a:solidFill>
                      <a:srgbClr val="24135F"/>
                    </a:solidFill>
                  </a:tcPr>
                </a:tc>
                <a:tc>
                  <a:txBody>
                    <a:bodyPr/>
                    <a:lstStyle/>
                    <a:p>
                      <a:pPr algn="l" fontAlgn="b"/>
                      <a:r>
                        <a:rPr lang="en-US" sz="800" b="1" i="0" u="none" strike="noStrike" dirty="0">
                          <a:solidFill>
                            <a:srgbClr val="FFFFFF"/>
                          </a:solidFill>
                          <a:effectLst/>
                          <a:latin typeface="Proxima Nova" charset="0"/>
                        </a:rPr>
                        <a:t> </a:t>
                      </a:r>
                    </a:p>
                  </a:txBody>
                  <a:tcPr marL="7818" marR="7818" marT="5864" marB="0" anchor="b">
                    <a:lnL>
                      <a:noFill/>
                    </a:lnL>
                    <a:lnR>
                      <a:noFill/>
                    </a:lnR>
                    <a:lnT>
                      <a:noFill/>
                    </a:lnT>
                    <a:lnB>
                      <a:noFill/>
                    </a:lnB>
                    <a:solidFill>
                      <a:srgbClr val="24135F"/>
                    </a:solidFill>
                  </a:tcPr>
                </a:tc>
                <a:tc>
                  <a:txBody>
                    <a:bodyPr/>
                    <a:lstStyle/>
                    <a:p>
                      <a:pPr algn="l" fontAlgn="b"/>
                      <a:r>
                        <a:rPr lang="en-US" sz="800" b="1" i="0" u="none" strike="noStrike" dirty="0">
                          <a:solidFill>
                            <a:srgbClr val="FFFFFF"/>
                          </a:solidFill>
                          <a:effectLst/>
                          <a:latin typeface="Proxima Nova" charset="0"/>
                        </a:rPr>
                        <a:t> </a:t>
                      </a:r>
                    </a:p>
                  </a:txBody>
                  <a:tcPr marL="7818" marR="7818" marT="5864" marB="0" anchor="b">
                    <a:lnL>
                      <a:noFill/>
                    </a:lnL>
                    <a:lnR>
                      <a:noFill/>
                    </a:lnR>
                    <a:lnT>
                      <a:noFill/>
                    </a:lnT>
                    <a:lnB>
                      <a:noFill/>
                    </a:lnB>
                    <a:solidFill>
                      <a:srgbClr val="24135F"/>
                    </a:solidFill>
                  </a:tcPr>
                </a:tc>
                <a:tc>
                  <a:txBody>
                    <a:bodyPr/>
                    <a:lstStyle/>
                    <a:p>
                      <a:pPr algn="l" fontAlgn="b"/>
                      <a:r>
                        <a:rPr lang="en-US" sz="800" b="1" i="0" u="none" strike="noStrike" dirty="0">
                          <a:solidFill>
                            <a:srgbClr val="FFFFFF"/>
                          </a:solidFill>
                          <a:effectLst/>
                          <a:latin typeface="Proxima Nova" charset="0"/>
                        </a:rPr>
                        <a:t> </a:t>
                      </a:r>
                    </a:p>
                  </a:txBody>
                  <a:tcPr marL="7818" marR="7818" marT="5864" marB="0" anchor="b">
                    <a:lnL>
                      <a:noFill/>
                    </a:lnL>
                    <a:lnR>
                      <a:noFill/>
                    </a:lnR>
                    <a:lnT>
                      <a:noFill/>
                    </a:lnT>
                    <a:lnB>
                      <a:noFill/>
                    </a:lnB>
                    <a:solidFill>
                      <a:srgbClr val="24135F"/>
                    </a:solidFill>
                  </a:tcPr>
                </a:tc>
                <a:tc>
                  <a:txBody>
                    <a:bodyPr/>
                    <a:lstStyle/>
                    <a:p>
                      <a:pPr algn="l" fontAlgn="b"/>
                      <a:r>
                        <a:rPr lang="en-US" sz="800" b="1" i="0" u="none" strike="noStrike" dirty="0">
                          <a:solidFill>
                            <a:srgbClr val="FFFFFF"/>
                          </a:solidFill>
                          <a:effectLst/>
                          <a:latin typeface="Proxima Nova" charset="0"/>
                        </a:rPr>
                        <a:t> </a:t>
                      </a:r>
                    </a:p>
                  </a:txBody>
                  <a:tcPr marL="7818" marR="7818" marT="5864" marB="0" anchor="b">
                    <a:lnL>
                      <a:noFill/>
                    </a:lnL>
                    <a:lnR>
                      <a:noFill/>
                    </a:lnR>
                    <a:lnT>
                      <a:noFill/>
                    </a:lnT>
                    <a:lnB>
                      <a:noFill/>
                    </a:lnB>
                    <a:solidFill>
                      <a:srgbClr val="24135F"/>
                    </a:solidFill>
                  </a:tcPr>
                </a:tc>
                <a:tc>
                  <a:txBody>
                    <a:bodyPr/>
                    <a:lstStyle/>
                    <a:p>
                      <a:pPr algn="l" fontAlgn="b"/>
                      <a:r>
                        <a:rPr lang="en-US" sz="800" b="1" i="0" u="none" strike="noStrike" dirty="0">
                          <a:solidFill>
                            <a:srgbClr val="FFFFFF"/>
                          </a:solidFill>
                          <a:effectLst/>
                          <a:latin typeface="Proxima Nova" charset="0"/>
                        </a:rPr>
                        <a:t> </a:t>
                      </a:r>
                    </a:p>
                  </a:txBody>
                  <a:tcPr marL="7818" marR="7818" marT="5864" marB="0" anchor="b">
                    <a:lnL>
                      <a:noFill/>
                    </a:lnL>
                    <a:lnR>
                      <a:noFill/>
                    </a:lnR>
                    <a:lnT>
                      <a:noFill/>
                    </a:lnT>
                    <a:lnB>
                      <a:noFill/>
                    </a:lnB>
                    <a:solidFill>
                      <a:srgbClr val="24135F"/>
                    </a:solidFill>
                  </a:tcPr>
                </a:tc>
              </a:tr>
              <a:tr h="105548">
                <a:tc>
                  <a:txBody>
                    <a:bodyPr/>
                    <a:lstStyle/>
                    <a:p>
                      <a:pPr algn="l" fontAlgn="b"/>
                      <a:r>
                        <a:rPr lang="en-US" sz="600" b="0" i="0" u="none" strike="noStrike">
                          <a:effectLst/>
                          <a:latin typeface="Proxima Nova" charset="0"/>
                        </a:rPr>
                        <a:t> </a:t>
                      </a:r>
                    </a:p>
                  </a:txBody>
                  <a:tcPr marL="7818" marR="7818" marT="58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Proxima Nova" charset="0"/>
                      </a:endParaRPr>
                    </a:p>
                  </a:txBody>
                  <a:tcPr marL="7818" marR="7818" marT="586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Proxima Nova" charset="0"/>
                      </a:endParaRPr>
                    </a:p>
                  </a:txBody>
                  <a:tcPr marL="7818" marR="7818" marT="586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Proxima Nova" charset="0"/>
                      </a:endParaRPr>
                    </a:p>
                  </a:txBody>
                  <a:tcPr marL="7818" marR="7818" marT="586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Proxima Nova" charset="0"/>
                      </a:endParaRPr>
                    </a:p>
                  </a:txBody>
                  <a:tcPr marL="7818" marR="7818" marT="586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Proxima Nova" charset="0"/>
                      </a:endParaRPr>
                    </a:p>
                  </a:txBody>
                  <a:tcPr marL="7818" marR="7818" marT="586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Proxima Nova" charset="0"/>
                      </a:endParaRPr>
                    </a:p>
                  </a:txBody>
                  <a:tcPr marL="7818" marR="7818" marT="586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Proxima Nova" charset="0"/>
                      </a:endParaRPr>
                    </a:p>
                  </a:txBody>
                  <a:tcPr marL="7818" marR="7818" marT="586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Proxima Nova" charset="0"/>
                      </a:endParaRPr>
                    </a:p>
                  </a:txBody>
                  <a:tcPr marL="7818" marR="7818" marT="586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Proxima Nova" charset="0"/>
                      </a:endParaRPr>
                    </a:p>
                  </a:txBody>
                  <a:tcPr marL="7818" marR="7818" marT="586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Proxima Nova" charset="0"/>
                      </a:endParaRPr>
                    </a:p>
                  </a:txBody>
                  <a:tcPr marL="7818" marR="7818" marT="5864" marB="0" anchor="b">
                    <a:lnL>
                      <a:noFill/>
                    </a:lnL>
                    <a:lnR>
                      <a:noFill/>
                    </a:lnR>
                    <a:lnT>
                      <a:noFill/>
                    </a:lnT>
                    <a:lnB w="12700" cap="flat" cmpd="sng" algn="ctr">
                      <a:solidFill>
                        <a:srgbClr val="000000"/>
                      </a:solidFill>
                      <a:prstDash val="solid"/>
                      <a:round/>
                      <a:headEnd type="none" w="med" len="med"/>
                      <a:tailEnd type="none" w="med" len="med"/>
                    </a:lnB>
                  </a:tcPr>
                </a:tc>
              </a:tr>
              <a:tr h="123140">
                <a:tc>
                  <a:txBody>
                    <a:bodyPr/>
                    <a:lstStyle/>
                    <a:p>
                      <a:pPr algn="ctr" fontAlgn="b"/>
                      <a:r>
                        <a:rPr lang="en-US" sz="600" b="1" i="0" u="none" strike="noStrike" dirty="0">
                          <a:effectLst/>
                          <a:latin typeface="Proxima Nova" charset="0"/>
                        </a:rPr>
                        <a:t> </a:t>
                      </a:r>
                    </a:p>
                  </a:txBody>
                  <a:tcPr marL="7818" marR="7818" marT="58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8F1C"/>
                    </a:solidFill>
                  </a:tcPr>
                </a:tc>
                <a:tc gridSpan="2">
                  <a:txBody>
                    <a:bodyPr/>
                    <a:lstStyle/>
                    <a:p>
                      <a:pPr algn="ctr" fontAlgn="b"/>
                      <a:r>
                        <a:rPr lang="en-US" sz="600" b="1" i="0" u="none" strike="noStrike" dirty="0">
                          <a:effectLst/>
                          <a:latin typeface="Proxima Nova" charset="0"/>
                        </a:rPr>
                        <a:t>What to Measure</a:t>
                      </a:r>
                    </a:p>
                  </a:txBody>
                  <a:tcPr marL="7818" marR="7818" marT="58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c hMerge="1">
                  <a:txBody>
                    <a:bodyPr/>
                    <a:lstStyle/>
                    <a:p>
                      <a:endParaRPr lang="en-US"/>
                    </a:p>
                  </a:txBody>
                  <a:tcPr/>
                </a:tc>
                <a:tc gridSpan="2">
                  <a:txBody>
                    <a:bodyPr/>
                    <a:lstStyle/>
                    <a:p>
                      <a:pPr algn="ctr" fontAlgn="b"/>
                      <a:r>
                        <a:rPr lang="en-US" sz="600" b="1" i="0" u="none" strike="noStrike" dirty="0">
                          <a:effectLst/>
                          <a:latin typeface="Proxima Nova" charset="0"/>
                        </a:rPr>
                        <a:t>Operational Definition</a:t>
                      </a:r>
                    </a:p>
                  </a:txBody>
                  <a:tcPr marL="7818" marR="7818" marT="58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c hMerge="1">
                  <a:txBody>
                    <a:bodyPr/>
                    <a:lstStyle/>
                    <a:p>
                      <a:endParaRPr lang="en-US"/>
                    </a:p>
                  </a:txBody>
                  <a:tcPr/>
                </a:tc>
                <a:tc gridSpan="6">
                  <a:txBody>
                    <a:bodyPr/>
                    <a:lstStyle/>
                    <a:p>
                      <a:pPr algn="ctr" fontAlgn="b"/>
                      <a:r>
                        <a:rPr lang="en-US" sz="600" b="1" i="0" u="none" strike="noStrike" dirty="0">
                          <a:effectLst/>
                          <a:latin typeface="Proxima Nova" charset="0"/>
                        </a:rPr>
                        <a:t>Data Collection</a:t>
                      </a:r>
                    </a:p>
                  </a:txBody>
                  <a:tcPr marL="7818" marR="7818" marT="58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F1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5233">
                <a:tc>
                  <a:txBody>
                    <a:bodyPr/>
                    <a:lstStyle/>
                    <a:p>
                      <a:pPr algn="ctr" fontAlgn="b"/>
                      <a:r>
                        <a:rPr lang="en-US" sz="600" b="1" i="0" u="none" strike="noStrike">
                          <a:effectLst/>
                          <a:latin typeface="Proxima Nova" charset="0"/>
                        </a:rPr>
                        <a:t>Ref #</a:t>
                      </a:r>
                    </a:p>
                  </a:txBody>
                  <a:tcPr marL="7818" marR="7818" marT="58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Proxima Nova" charset="0"/>
                        </a:rPr>
                        <a:t>Question to Answer</a:t>
                      </a:r>
                    </a:p>
                  </a:txBody>
                  <a:tcPr marL="7818" marR="7818" marT="58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Proxima Nova" charset="0"/>
                        </a:rPr>
                        <a:t>Measure Name</a:t>
                      </a:r>
                    </a:p>
                  </a:txBody>
                  <a:tcPr marL="7818" marR="7818" marT="58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Proxima Nova" charset="0"/>
                        </a:rPr>
                        <a:t>Words</a:t>
                      </a:r>
                    </a:p>
                  </a:txBody>
                  <a:tcPr marL="7818" marR="7818" marT="58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dirty="0">
                          <a:effectLst/>
                          <a:latin typeface="Proxima Nova" charset="0"/>
                        </a:rPr>
                        <a:t>Formulas</a:t>
                      </a:r>
                    </a:p>
                  </a:txBody>
                  <a:tcPr marL="7818" marR="7818" marT="58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Proxima Nova" charset="0"/>
                        </a:rPr>
                        <a:t>Data Type</a:t>
                      </a:r>
                    </a:p>
                  </a:txBody>
                  <a:tcPr marL="7818" marR="7818" marT="58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Proxima Nova" charset="0"/>
                        </a:rPr>
                        <a:t>Sample Size</a:t>
                      </a:r>
                    </a:p>
                  </a:txBody>
                  <a:tcPr marL="7818" marR="7818" marT="58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Proxima Nova" charset="0"/>
                        </a:rPr>
                        <a:t>Collection Method</a:t>
                      </a:r>
                    </a:p>
                  </a:txBody>
                  <a:tcPr marL="7818" marR="7818" marT="586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Proxima Nova" charset="0"/>
                        </a:rPr>
                        <a:t>Who collects</a:t>
                      </a:r>
                    </a:p>
                  </a:txBody>
                  <a:tcPr marL="7818" marR="7818" marT="58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Proxima Nova" charset="0"/>
                        </a:rPr>
                        <a:t>Tools to use</a:t>
                      </a:r>
                    </a:p>
                  </a:txBody>
                  <a:tcPr marL="7818" marR="7818" marT="58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Proxima Nova" charset="0"/>
                        </a:rPr>
                        <a:t>Stratification Variables</a:t>
                      </a:r>
                    </a:p>
                  </a:txBody>
                  <a:tcPr marL="7818" marR="7818" marT="58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433921">
                <a:tc>
                  <a:txBody>
                    <a:bodyPr/>
                    <a:lstStyle/>
                    <a:p>
                      <a:pPr algn="ctr" fontAlgn="ctr"/>
                      <a:r>
                        <a:rPr lang="en-US" sz="600" b="0" i="0" u="none" strike="noStrike">
                          <a:effectLst/>
                          <a:latin typeface="Proxima Nova" charset="0"/>
                        </a:rPr>
                        <a:t>1</a:t>
                      </a:r>
                    </a:p>
                  </a:txBody>
                  <a:tcPr marL="7818" marR="7818" marT="58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Proxima Nova" charset="0"/>
                        </a:rPr>
                        <a:t>What is our starch recovery baseline</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Starch Recovery</a:t>
                      </a: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Proxima Nova" charset="0"/>
                        </a:rPr>
                        <a:t>Starch produced divided by pounds of raw potatoes used </a:t>
                      </a:r>
                      <a:r>
                        <a:rPr lang="en-US" sz="600" b="0" i="0" u="none" strike="noStrike" dirty="0" smtClean="0">
                          <a:effectLst/>
                          <a:latin typeface="Proxima Nova" charset="0"/>
                        </a:rPr>
                        <a:t>in </a:t>
                      </a:r>
                      <a:r>
                        <a:rPr lang="en-US" sz="600" b="0" i="0" u="none" strike="noStrike" dirty="0">
                          <a:effectLst/>
                          <a:latin typeface="Proxima Nova" charset="0"/>
                        </a:rPr>
                        <a:t>plant</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Dry starch lbs / Raw Potatoe Lbs.</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Continuous</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3 years of data</a:t>
                      </a: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Accounting</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Starch Team</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Excel</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Month</a:t>
                      </a: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738">
                <a:tc>
                  <a:txBody>
                    <a:bodyPr/>
                    <a:lstStyle/>
                    <a:p>
                      <a:pPr algn="ctr" fontAlgn="ctr"/>
                      <a:r>
                        <a:rPr lang="en-US" sz="600" b="0" i="0" u="none" strike="noStrike">
                          <a:effectLst/>
                          <a:latin typeface="Proxima Nova" charset="0"/>
                        </a:rPr>
                        <a:t>2</a:t>
                      </a:r>
                    </a:p>
                  </a:txBody>
                  <a:tcPr marL="7818" marR="7818" marT="58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Proxima Nova" charset="0"/>
                        </a:rPr>
                        <a:t>What is our baseline efficiency of the transition primary cycleans?</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Percent Baume recovered</a:t>
                      </a: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Proxima Nova" charset="0"/>
                        </a:rPr>
                        <a:t>Baume recovered divided by  </a:t>
                      </a:r>
                      <a:r>
                        <a:rPr lang="en-US" sz="600" b="0" i="0" u="none" strike="noStrike" dirty="0" smtClean="0">
                          <a:effectLst/>
                          <a:latin typeface="Proxima Nova" charset="0"/>
                        </a:rPr>
                        <a:t>inlet </a:t>
                      </a:r>
                      <a:r>
                        <a:rPr lang="en-US" sz="600" b="0" i="0" u="none" strike="noStrike" dirty="0">
                          <a:effectLst/>
                          <a:latin typeface="Proxima Nova" charset="0"/>
                        </a:rPr>
                        <a:t>Baume</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Baume A / Baume B</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Continuous</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100mL</a:t>
                      </a: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Hand</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Process Water Attendant</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Excel / boxplot</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Shift</a:t>
                      </a:r>
                      <a:br>
                        <a:rPr lang="en-US" sz="600" b="0" i="0" u="none" strike="noStrike">
                          <a:effectLst/>
                          <a:latin typeface="Proxima Nova" charset="0"/>
                        </a:rPr>
                      </a:br>
                      <a:endParaRPr lang="en-US" sz="600" b="0" i="0" u="none" strike="noStrike">
                        <a:effectLst/>
                        <a:latin typeface="Proxima Nova" charset="0"/>
                      </a:endParaRP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057">
                <a:tc>
                  <a:txBody>
                    <a:bodyPr/>
                    <a:lstStyle/>
                    <a:p>
                      <a:pPr algn="ctr" fontAlgn="ctr"/>
                      <a:r>
                        <a:rPr lang="en-US" sz="600" b="0" i="0" u="none" strike="noStrike">
                          <a:effectLst/>
                          <a:latin typeface="Proxima Nova" charset="0"/>
                        </a:rPr>
                        <a:t>3</a:t>
                      </a:r>
                    </a:p>
                  </a:txBody>
                  <a:tcPr marL="7818" marR="7818" marT="58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Proxima Nova" charset="0"/>
                        </a:rPr>
                        <a:t>What is our baseline efficiency of the starch room primary cycleans?</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Percent Baume recovered</a:t>
                      </a: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Proxima Nova" charset="0"/>
                        </a:rPr>
                        <a:t>Baume recovered divided by  </a:t>
                      </a:r>
                      <a:r>
                        <a:rPr lang="en-US" sz="600" b="0" i="0" u="none" strike="noStrike" dirty="0" smtClean="0">
                          <a:effectLst/>
                          <a:latin typeface="Proxima Nova" charset="0"/>
                        </a:rPr>
                        <a:t>inlet </a:t>
                      </a:r>
                      <a:r>
                        <a:rPr lang="en-US" sz="600" b="0" i="0" u="none" strike="noStrike" dirty="0">
                          <a:effectLst/>
                          <a:latin typeface="Proxima Nova" charset="0"/>
                        </a:rPr>
                        <a:t>Baume</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Baume A / Baume B</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Continuous</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100mL</a:t>
                      </a: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Hand</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Process Water Attendant</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Excel / boxplot</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Shift</a:t>
                      </a:r>
                      <a:br>
                        <a:rPr lang="en-US" sz="600" b="0" i="0" u="none" strike="noStrike">
                          <a:effectLst/>
                          <a:latin typeface="Proxima Nova" charset="0"/>
                        </a:rPr>
                      </a:br>
                      <a:endParaRPr lang="en-US" sz="600" b="0" i="0" u="none" strike="noStrike">
                        <a:effectLst/>
                        <a:latin typeface="Proxima Nova" charset="0"/>
                      </a:endParaRP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054">
                <a:tc>
                  <a:txBody>
                    <a:bodyPr/>
                    <a:lstStyle/>
                    <a:p>
                      <a:pPr algn="ctr" fontAlgn="ctr"/>
                      <a:r>
                        <a:rPr lang="en-US" sz="600" b="0" i="0" u="none" strike="noStrike">
                          <a:effectLst/>
                          <a:latin typeface="Proxima Nova" charset="0"/>
                        </a:rPr>
                        <a:t>4</a:t>
                      </a:r>
                    </a:p>
                  </a:txBody>
                  <a:tcPr marL="7818" marR="7818" marT="58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Proxima Nova" charset="0"/>
                        </a:rPr>
                        <a:t>What is our baseline efficiency of the secondary cycleans?</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Percent Baume recovered</a:t>
                      </a: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Proxima Nova" charset="0"/>
                        </a:rPr>
                        <a:t>Baume recovered divided by  </a:t>
                      </a:r>
                      <a:r>
                        <a:rPr lang="en-US" sz="600" b="0" i="0" u="none" strike="noStrike" dirty="0" smtClean="0">
                          <a:effectLst/>
                          <a:latin typeface="Proxima Nova" charset="0"/>
                        </a:rPr>
                        <a:t>inlet </a:t>
                      </a:r>
                      <a:r>
                        <a:rPr lang="en-US" sz="600" b="0" i="0" u="none" strike="noStrike" dirty="0">
                          <a:effectLst/>
                          <a:latin typeface="Proxima Nova" charset="0"/>
                        </a:rPr>
                        <a:t>Baume</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Baume A / Baume B</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Continuous</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100mL</a:t>
                      </a: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Hand</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Process Water Attendant</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Excel / boxplot</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Shift</a:t>
                      </a:r>
                      <a:br>
                        <a:rPr lang="en-US" sz="600" b="0" i="0" u="none" strike="noStrike">
                          <a:effectLst/>
                          <a:latin typeface="Proxima Nova" charset="0"/>
                        </a:rPr>
                      </a:br>
                      <a:endParaRPr lang="en-US" sz="600" b="0" i="0" u="none" strike="noStrike">
                        <a:effectLst/>
                        <a:latin typeface="Proxima Nova" charset="0"/>
                      </a:endParaRP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189">
                <a:tc>
                  <a:txBody>
                    <a:bodyPr/>
                    <a:lstStyle/>
                    <a:p>
                      <a:pPr algn="ctr" fontAlgn="ctr"/>
                      <a:r>
                        <a:rPr lang="en-US" sz="600" b="0" i="0" u="none" strike="noStrike">
                          <a:effectLst/>
                          <a:latin typeface="Proxima Nova" charset="0"/>
                        </a:rPr>
                        <a:t>5</a:t>
                      </a:r>
                    </a:p>
                  </a:txBody>
                  <a:tcPr marL="7818" marR="7818" marT="58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Proxima Nova" charset="0"/>
                        </a:rPr>
                        <a:t>How many lbs/</a:t>
                      </a:r>
                      <a:r>
                        <a:rPr lang="en-US" sz="600" b="0" i="0" u="none" strike="noStrike" dirty="0" err="1">
                          <a:effectLst/>
                          <a:latin typeface="Proxima Nova" charset="0"/>
                        </a:rPr>
                        <a:t>hr</a:t>
                      </a:r>
                      <a:r>
                        <a:rPr lang="en-US" sz="600" b="0" i="0" u="none" strike="noStrike" dirty="0">
                          <a:effectLst/>
                          <a:latin typeface="Proxima Nova" charset="0"/>
                        </a:rPr>
                        <a:t> can the hammer mill process</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Proxima Nova" charset="0"/>
                        </a:rPr>
                        <a:t>Hammer Mill Pounds / Hour</a:t>
                      </a: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Pounds fed to hammer mill per hour without plugging up.</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Lbs X Time</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Continuous</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TBD</a:t>
                      </a: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Hand</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Starch Team</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Excel</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None</a:t>
                      </a: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827">
                <a:tc>
                  <a:txBody>
                    <a:bodyPr/>
                    <a:lstStyle/>
                    <a:p>
                      <a:pPr algn="ctr" fontAlgn="ctr"/>
                      <a:r>
                        <a:rPr lang="en-US" sz="600" b="0" i="0" u="none" strike="noStrike">
                          <a:effectLst/>
                          <a:latin typeface="Proxima Nova" charset="0"/>
                        </a:rPr>
                        <a:t>6</a:t>
                      </a:r>
                    </a:p>
                  </a:txBody>
                  <a:tcPr marL="7818" marR="7818" marT="58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Proxima Nova" charset="0"/>
                        </a:rPr>
                        <a:t>Can we accurately measure the final starch Baume at the plant</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Proxima Nova" charset="0"/>
                        </a:rPr>
                        <a:t>Baume</a:t>
                      </a: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Proxima Nova" charset="0"/>
                        </a:rPr>
                        <a:t>Starch Density measurement</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Proxima Nova" charset="0"/>
                        </a:rPr>
                        <a:t>Visual from a calibrated tube</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Continuous</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100mL</a:t>
                      </a: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Hand</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Process Water Attendant</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MSA</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Operator</a:t>
                      </a: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738">
                <a:tc>
                  <a:txBody>
                    <a:bodyPr/>
                    <a:lstStyle/>
                    <a:p>
                      <a:pPr algn="ctr" fontAlgn="ctr"/>
                      <a:r>
                        <a:rPr lang="en-US" sz="600" b="0" i="0" u="none" strike="noStrike">
                          <a:effectLst/>
                          <a:latin typeface="Proxima Nova" charset="0"/>
                        </a:rPr>
                        <a:t>7</a:t>
                      </a:r>
                    </a:p>
                  </a:txBody>
                  <a:tcPr marL="7818" marR="7818" marT="58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Can we accurately measure the volume of starch produced at the plant</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Tank level</a:t>
                      </a: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The depth of starch in the tank in inches</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Visual from a tape measure</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Continuous</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Inches over time</a:t>
                      </a: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Hand</a:t>
                      </a:r>
                    </a:p>
                  </a:txBody>
                  <a:tcPr marL="7818" marR="7818" marT="58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Process Water Attendant</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Proxima Nova" charset="0"/>
                        </a:rPr>
                        <a:t>MSA</a:t>
                      </a:r>
                    </a:p>
                  </a:txBody>
                  <a:tcPr marL="7818" marR="7818" marT="5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Proxima Nova" charset="0"/>
                        </a:rPr>
                        <a:t>Operator</a:t>
                      </a:r>
                    </a:p>
                  </a:txBody>
                  <a:tcPr marL="7818" marR="7818" marT="58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16140967"/>
      </p:ext>
    </p:extLst>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Validate Measurement System - </a:t>
            </a:r>
            <a:r>
              <a:rPr lang="en-US" dirty="0"/>
              <a:t>Baumè Hydrometer</a:t>
            </a:r>
            <a:r>
              <a:rPr lang="en-US" dirty="0" smtClean="0"/>
              <a:t> </a:t>
            </a:r>
            <a:endParaRPr lang="en-US" dirty="0"/>
          </a:p>
        </p:txBody>
      </p:sp>
      <p:sp>
        <p:nvSpPr>
          <p:cNvPr id="3" name="Text Placeholder 2"/>
          <p:cNvSpPr>
            <a:spLocks noGrp="1"/>
          </p:cNvSpPr>
          <p:nvPr>
            <p:ph type="body" idx="1"/>
          </p:nvPr>
        </p:nvSpPr>
        <p:spPr/>
        <p:txBody>
          <a:bodyPr/>
          <a:lstStyle/>
          <a:p>
            <a:r>
              <a:rPr lang="en-CA" dirty="0"/>
              <a:t>We conducted a Gauge R&amp;R study on the </a:t>
            </a:r>
            <a:r>
              <a:rPr lang="en-US" dirty="0" err="1"/>
              <a:t>Baumè</a:t>
            </a:r>
            <a:r>
              <a:rPr lang="en-US" dirty="0"/>
              <a:t> </a:t>
            </a:r>
            <a:r>
              <a:rPr lang="en-CA" dirty="0"/>
              <a:t>hydrometer. 3 starch system operators were randomly chosen to participate in the study.  We selected 10 starch samples with varying </a:t>
            </a:r>
            <a:r>
              <a:rPr lang="en-US" dirty="0" err="1"/>
              <a:t>Baumè</a:t>
            </a:r>
            <a:r>
              <a:rPr lang="en-US" dirty="0"/>
              <a:t> levels </a:t>
            </a:r>
            <a:r>
              <a:rPr lang="en-CA" dirty="0"/>
              <a:t>and did 2 replicates.  Operators were asked to read the </a:t>
            </a:r>
            <a:r>
              <a:rPr lang="en-US" dirty="0" err="1"/>
              <a:t>Baumè</a:t>
            </a:r>
            <a:r>
              <a:rPr lang="en-CA" dirty="0"/>
              <a:t> level to the nearest 1 </a:t>
            </a:r>
            <a:r>
              <a:rPr lang="en-US" dirty="0" err="1"/>
              <a:t>Baumè</a:t>
            </a:r>
            <a:r>
              <a:rPr lang="en-CA" dirty="0"/>
              <a:t>.  </a:t>
            </a:r>
            <a:endParaRPr lang="en-CA" dirty="0" smtClean="0"/>
          </a:p>
          <a:p>
            <a:endParaRPr lang="en-CA" dirty="0"/>
          </a:p>
          <a:p>
            <a:endParaRPr lang="en-CA" dirty="0" smtClean="0"/>
          </a:p>
          <a:p>
            <a:endParaRPr lang="en-CA" dirty="0"/>
          </a:p>
          <a:p>
            <a:endParaRPr lang="en-CA" dirty="0" smtClean="0"/>
          </a:p>
          <a:p>
            <a:endParaRPr lang="en-CA" dirty="0"/>
          </a:p>
          <a:p>
            <a:endParaRPr lang="en-CA" dirty="0"/>
          </a:p>
          <a:p>
            <a:r>
              <a:rPr lang="en-CA" dirty="0"/>
              <a:t>Results on next page</a:t>
            </a:r>
          </a:p>
          <a:p>
            <a:endParaRPr lang="en-CA" dirty="0"/>
          </a:p>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415879"/>
            <a:ext cx="2282825" cy="128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415879"/>
            <a:ext cx="22860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rot="5400000">
            <a:off x="4483919" y="3037360"/>
            <a:ext cx="2071097" cy="82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671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dirty="0" smtClean="0"/>
              <a:t>Validate Measurement System – Baum</a:t>
            </a:r>
            <a:r>
              <a:rPr lang="en-US" dirty="0"/>
              <a:t>è</a:t>
            </a:r>
            <a:r>
              <a:rPr lang="en-US" dirty="0" smtClean="0"/>
              <a:t> Hydrometer</a:t>
            </a:r>
          </a:p>
        </p:txBody>
      </p:sp>
      <p:sp>
        <p:nvSpPr>
          <p:cNvPr id="2" name="Rectangle 1"/>
          <p:cNvSpPr/>
          <p:nvPr/>
        </p:nvSpPr>
        <p:spPr>
          <a:xfrm>
            <a:off x="381000" y="1048567"/>
            <a:ext cx="3657600" cy="2462213"/>
          </a:xfrm>
          <a:prstGeom prst="rect">
            <a:avLst/>
          </a:prstGeom>
        </p:spPr>
        <p:txBody>
          <a:bodyPr wrap="square">
            <a:spAutoFit/>
          </a:bodyPr>
          <a:lstStyle/>
          <a:p>
            <a:r>
              <a:rPr lang="en-US" sz="700" b="1" dirty="0">
                <a:latin typeface="Proxima Nova" charset="0"/>
              </a:rPr>
              <a:t>Gage R&amp;R </a:t>
            </a:r>
          </a:p>
          <a:p>
            <a:r>
              <a:rPr lang="en-US" sz="700" dirty="0" smtClean="0">
                <a:latin typeface="Proxima Nova" charset="0"/>
              </a:rPr>
              <a:t>                            </a:t>
            </a:r>
            <a:r>
              <a:rPr lang="en-US" sz="700" dirty="0">
                <a:latin typeface="Proxima Nova" charset="0"/>
              </a:rPr>
              <a:t>%Contribution</a:t>
            </a:r>
          </a:p>
          <a:p>
            <a:r>
              <a:rPr lang="en-US" sz="700" dirty="0">
                <a:latin typeface="Proxima Nova" charset="0"/>
              </a:rPr>
              <a:t>Source             </a:t>
            </a:r>
            <a:r>
              <a:rPr lang="en-US" sz="700" dirty="0" err="1">
                <a:latin typeface="Proxima Nova" charset="0"/>
              </a:rPr>
              <a:t>VarComp</a:t>
            </a:r>
            <a:r>
              <a:rPr lang="en-US" sz="700" dirty="0">
                <a:latin typeface="Proxima Nova" charset="0"/>
              </a:rPr>
              <a:t>   (of </a:t>
            </a:r>
            <a:r>
              <a:rPr lang="en-US" sz="700" dirty="0" err="1">
                <a:latin typeface="Proxima Nova" charset="0"/>
              </a:rPr>
              <a:t>VarComp</a:t>
            </a:r>
            <a:r>
              <a:rPr lang="en-US" sz="700" dirty="0">
                <a:latin typeface="Proxima Nova" charset="0"/>
              </a:rPr>
              <a:t>)</a:t>
            </a:r>
          </a:p>
          <a:p>
            <a:r>
              <a:rPr lang="pt-BR" sz="700" dirty="0">
                <a:latin typeface="Proxima Nova" charset="0"/>
              </a:rPr>
              <a:t>Total Gage R&amp;R     0.25373           9.13</a:t>
            </a:r>
          </a:p>
          <a:p>
            <a:r>
              <a:rPr lang="en-US" sz="700" dirty="0">
                <a:latin typeface="Proxima Nova" charset="0"/>
              </a:rPr>
              <a:t>  Repeatability    0.23924           8.60</a:t>
            </a:r>
          </a:p>
          <a:p>
            <a:r>
              <a:rPr lang="en-US" sz="700" dirty="0">
                <a:latin typeface="Proxima Nova" charset="0"/>
              </a:rPr>
              <a:t>  Reproducibility  0.01450           0.52</a:t>
            </a:r>
          </a:p>
          <a:p>
            <a:r>
              <a:rPr lang="en-US" sz="700" dirty="0">
                <a:latin typeface="Proxima Nova" charset="0"/>
              </a:rPr>
              <a:t>    Operators      0.01450           0.52</a:t>
            </a:r>
          </a:p>
          <a:p>
            <a:r>
              <a:rPr lang="en-US" sz="700" dirty="0">
                <a:latin typeface="Proxima Nova" charset="0"/>
              </a:rPr>
              <a:t>Part-To-Part       2.52687          90.87</a:t>
            </a:r>
          </a:p>
          <a:p>
            <a:r>
              <a:rPr lang="en-US" sz="700" dirty="0">
                <a:latin typeface="Proxima Nova" charset="0"/>
              </a:rPr>
              <a:t>Total Variation    2.78060         100.00</a:t>
            </a:r>
          </a:p>
          <a:p>
            <a:endParaRPr lang="en-US" sz="700" dirty="0">
              <a:latin typeface="Proxima Nova" charset="0"/>
            </a:endParaRPr>
          </a:p>
          <a:p>
            <a:r>
              <a:rPr lang="en-US" sz="700" dirty="0">
                <a:latin typeface="Proxima Nova" charset="0"/>
              </a:rPr>
              <a:t>Process tolerance = 5.5</a:t>
            </a:r>
          </a:p>
          <a:p>
            <a:endParaRPr lang="en-US" sz="700" dirty="0">
              <a:latin typeface="Proxima Nova" charset="0"/>
            </a:endParaRPr>
          </a:p>
          <a:p>
            <a:r>
              <a:rPr lang="en-US" sz="700" dirty="0">
                <a:latin typeface="Proxima Nova" charset="0"/>
              </a:rPr>
              <a:t>                                Study </a:t>
            </a:r>
            <a:r>
              <a:rPr lang="en-US" sz="700" dirty="0" err="1">
                <a:latin typeface="Proxima Nova" charset="0"/>
              </a:rPr>
              <a:t>Var</a:t>
            </a:r>
            <a:r>
              <a:rPr lang="en-US" sz="700" dirty="0">
                <a:latin typeface="Proxima Nova" charset="0"/>
              </a:rPr>
              <a:t>  %Study </a:t>
            </a:r>
            <a:r>
              <a:rPr lang="en-US" sz="700" dirty="0" err="1">
                <a:latin typeface="Proxima Nova" charset="0"/>
              </a:rPr>
              <a:t>Var</a:t>
            </a:r>
            <a:r>
              <a:rPr lang="en-US" sz="700" dirty="0">
                <a:latin typeface="Proxima Nova" charset="0"/>
              </a:rPr>
              <a:t>  %Tolerance</a:t>
            </a:r>
          </a:p>
          <a:p>
            <a:r>
              <a:rPr lang="en-US" sz="700" dirty="0">
                <a:latin typeface="Proxima Nova" charset="0"/>
              </a:rPr>
              <a:t>Source             </a:t>
            </a:r>
            <a:r>
              <a:rPr lang="en-US" sz="700" dirty="0" err="1">
                <a:latin typeface="Proxima Nova" charset="0"/>
              </a:rPr>
              <a:t>StdDev</a:t>
            </a:r>
            <a:r>
              <a:rPr lang="en-US" sz="700" dirty="0">
                <a:latin typeface="Proxima Nova" charset="0"/>
              </a:rPr>
              <a:t> (SD)   (6 * SD)       (%SV)  (SV/Toler)</a:t>
            </a:r>
          </a:p>
          <a:p>
            <a:r>
              <a:rPr lang="pt-BR" sz="700" dirty="0">
                <a:latin typeface="Proxima Nova" charset="0"/>
              </a:rPr>
              <a:t>Total Gage R&amp;R         0.50372     3.0223       30.21       54.95</a:t>
            </a:r>
          </a:p>
          <a:p>
            <a:r>
              <a:rPr lang="en-US" sz="700" dirty="0">
                <a:latin typeface="Proxima Nova" charset="0"/>
              </a:rPr>
              <a:t>  Repeatability        0.48912     2.9347       29.33       53.36</a:t>
            </a:r>
          </a:p>
          <a:p>
            <a:r>
              <a:rPr lang="es-ES" sz="700" dirty="0">
                <a:latin typeface="Proxima Nova" charset="0"/>
              </a:rPr>
              <a:t>  </a:t>
            </a:r>
            <a:r>
              <a:rPr lang="es-ES" sz="700" dirty="0" err="1">
                <a:latin typeface="Proxima Nova" charset="0"/>
              </a:rPr>
              <a:t>Reproducibility</a:t>
            </a:r>
            <a:r>
              <a:rPr lang="es-ES" sz="700" dirty="0">
                <a:latin typeface="Proxima Nova" charset="0"/>
              </a:rPr>
              <a:t>      0.12040     0.7224        7.22       13.13</a:t>
            </a:r>
          </a:p>
          <a:p>
            <a:r>
              <a:rPr lang="en-US" sz="700" dirty="0">
                <a:latin typeface="Proxima Nova" charset="0"/>
              </a:rPr>
              <a:t>    Operators          0.12040     0.7224        7.22       13.13</a:t>
            </a:r>
          </a:p>
          <a:p>
            <a:r>
              <a:rPr lang="en-US" sz="700" dirty="0">
                <a:latin typeface="Proxima Nova" charset="0"/>
              </a:rPr>
              <a:t>Part-To-Part           1.58961     9.5377       95.33      173.41</a:t>
            </a:r>
          </a:p>
          <a:p>
            <a:r>
              <a:rPr lang="en-US" sz="700" dirty="0">
                <a:latin typeface="Proxima Nova" charset="0"/>
              </a:rPr>
              <a:t>Total Variation        1.66751    10.0051      100.00      181.91</a:t>
            </a:r>
          </a:p>
          <a:p>
            <a:endParaRPr lang="en-US" sz="700" dirty="0">
              <a:latin typeface="Proxima Nova" charset="0"/>
            </a:endParaRPr>
          </a:p>
          <a:p>
            <a:r>
              <a:rPr lang="en-US" sz="700" dirty="0">
                <a:latin typeface="Proxima Nova" charset="0"/>
              </a:rPr>
              <a:t>Number of Distinct Categories = </a:t>
            </a:r>
            <a:r>
              <a:rPr lang="en-US" sz="700" dirty="0" smtClean="0">
                <a:latin typeface="Proxima Nova" charset="0"/>
              </a:rPr>
              <a:t>4</a:t>
            </a:r>
            <a:endParaRPr lang="en-US" sz="700" dirty="0">
              <a:latin typeface="Proxima Nova" charset="0"/>
            </a:endParaRPr>
          </a:p>
        </p:txBody>
      </p:sp>
      <p:sp>
        <p:nvSpPr>
          <p:cNvPr id="3" name="Oval 2"/>
          <p:cNvSpPr/>
          <p:nvPr/>
        </p:nvSpPr>
        <p:spPr bwMode="auto">
          <a:xfrm>
            <a:off x="1485900" y="3325823"/>
            <a:ext cx="457200" cy="171450"/>
          </a:xfrm>
          <a:prstGeom prst="ellipse">
            <a:avLst/>
          </a:prstGeom>
          <a:noFill/>
          <a:ln w="190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2067243" y="2525507"/>
            <a:ext cx="457200" cy="171450"/>
          </a:xfrm>
          <a:prstGeom prst="ellipse">
            <a:avLst/>
          </a:prstGeom>
          <a:noFill/>
          <a:ln w="190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1600200" y="1337657"/>
            <a:ext cx="457200" cy="171450"/>
          </a:xfrm>
          <a:prstGeom prst="ellipse">
            <a:avLst/>
          </a:prstGeom>
          <a:noFill/>
          <a:ln w="190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3514483"/>
            <a:ext cx="3124199" cy="137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39645" y="1521261"/>
            <a:ext cx="1521119" cy="584775"/>
          </a:xfrm>
          <a:prstGeom prst="rect">
            <a:avLst/>
          </a:prstGeom>
          <a:noFill/>
        </p:spPr>
        <p:txBody>
          <a:bodyPr wrap="square" lIns="91440" tIns="45720" rIns="91440" bIns="45720">
            <a:spAutoFit/>
          </a:bodyPr>
          <a:lstStyle/>
          <a:p>
            <a:pPr algn="ctr"/>
            <a:r>
              <a:rPr lang="en-US"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FAIL</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308" y="2881741"/>
            <a:ext cx="2659746" cy="1190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450911" y="2112182"/>
            <a:ext cx="1575502" cy="584775"/>
          </a:xfrm>
          <a:prstGeom prst="rect">
            <a:avLst/>
          </a:prstGeom>
          <a:noFill/>
        </p:spPr>
        <p:txBody>
          <a:bodyPr wrap="square" lIns="91440" tIns="45720" rIns="91440" bIns="45720">
            <a:spAutoFit/>
          </a:bodyPr>
          <a:lstStyle/>
          <a:p>
            <a:pPr algn="ct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9900"/>
                </a:solidFill>
                <a:effectLst>
                  <a:outerShdw blurRad="50800" dist="40000" dir="5400000" algn="tl" rotWithShape="0">
                    <a:srgbClr val="000000">
                      <a:shade val="5000"/>
                      <a:satMod val="120000"/>
                      <a:alpha val="33000"/>
                    </a:srgbClr>
                  </a:outerShdw>
                </a:effectLst>
              </a:rPr>
              <a:t>*PASS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9900"/>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3928788" y="1054050"/>
            <a:ext cx="4572000" cy="2677656"/>
          </a:xfrm>
          <a:prstGeom prst="rect">
            <a:avLst/>
          </a:prstGeom>
        </p:spPr>
        <p:txBody>
          <a:bodyPr>
            <a:spAutoFit/>
          </a:bodyPr>
          <a:lstStyle/>
          <a:p>
            <a:r>
              <a:rPr lang="en-US" sz="700" b="1" dirty="0">
                <a:latin typeface="Proxima Nova" charset="0"/>
              </a:rPr>
              <a:t>Gage R&amp;R </a:t>
            </a:r>
          </a:p>
          <a:p>
            <a:r>
              <a:rPr lang="en-US" sz="700" dirty="0" smtClean="0">
                <a:latin typeface="Proxima Nova" charset="0"/>
              </a:rPr>
              <a:t>                              </a:t>
            </a:r>
            <a:r>
              <a:rPr lang="en-US" sz="700" dirty="0">
                <a:latin typeface="Proxima Nova" charset="0"/>
              </a:rPr>
              <a:t>%Contribution</a:t>
            </a:r>
          </a:p>
          <a:p>
            <a:r>
              <a:rPr lang="en-US" sz="700" dirty="0">
                <a:latin typeface="Proxima Nova" charset="0"/>
              </a:rPr>
              <a:t>Source               </a:t>
            </a:r>
            <a:r>
              <a:rPr lang="en-US" sz="700" dirty="0" err="1">
                <a:latin typeface="Proxima Nova" charset="0"/>
              </a:rPr>
              <a:t>VarComp</a:t>
            </a:r>
            <a:r>
              <a:rPr lang="en-US" sz="700" dirty="0">
                <a:latin typeface="Proxima Nova" charset="0"/>
              </a:rPr>
              <a:t>   (of </a:t>
            </a:r>
            <a:r>
              <a:rPr lang="en-US" sz="700" dirty="0" err="1">
                <a:latin typeface="Proxima Nova" charset="0"/>
              </a:rPr>
              <a:t>VarComp</a:t>
            </a:r>
            <a:r>
              <a:rPr lang="en-US" sz="700" dirty="0">
                <a:latin typeface="Proxima Nova" charset="0"/>
              </a:rPr>
              <a:t>)</a:t>
            </a:r>
          </a:p>
          <a:p>
            <a:r>
              <a:rPr lang="pt-BR" sz="700" dirty="0">
                <a:latin typeface="Proxima Nova" charset="0"/>
              </a:rPr>
              <a:t>Total Gage R&amp;R       0.10000           3.49</a:t>
            </a:r>
          </a:p>
          <a:p>
            <a:r>
              <a:rPr lang="en-US" sz="700" dirty="0">
                <a:latin typeface="Proxima Nova" charset="0"/>
              </a:rPr>
              <a:t>  Repeatability      0.05000           1.74</a:t>
            </a:r>
          </a:p>
          <a:p>
            <a:r>
              <a:rPr lang="en-US" sz="700" dirty="0">
                <a:latin typeface="Proxima Nova" charset="0"/>
              </a:rPr>
              <a:t>  Reproducibility    0.05000           1.74</a:t>
            </a:r>
          </a:p>
          <a:p>
            <a:r>
              <a:rPr lang="en-US" sz="700" dirty="0">
                <a:latin typeface="Proxima Nova" charset="0"/>
              </a:rPr>
              <a:t>    Operators        0.01759           0.61</a:t>
            </a:r>
          </a:p>
          <a:p>
            <a:r>
              <a:rPr lang="en-US" sz="700" dirty="0">
                <a:latin typeface="Proxima Nova" charset="0"/>
              </a:rPr>
              <a:t>    Operators*Parts  0.03241           1.13</a:t>
            </a:r>
          </a:p>
          <a:p>
            <a:r>
              <a:rPr lang="en-US" sz="700" dirty="0">
                <a:latin typeface="Proxima Nova" charset="0"/>
              </a:rPr>
              <a:t>Part-To-Part         2.76759          96.51</a:t>
            </a:r>
          </a:p>
          <a:p>
            <a:r>
              <a:rPr lang="en-US" sz="700" dirty="0">
                <a:latin typeface="Proxima Nova" charset="0"/>
              </a:rPr>
              <a:t>Total Variation      2.86759         100.00</a:t>
            </a:r>
          </a:p>
          <a:p>
            <a:endParaRPr lang="en-US" sz="700" dirty="0">
              <a:latin typeface="Proxima Nova" charset="0"/>
            </a:endParaRPr>
          </a:p>
          <a:p>
            <a:r>
              <a:rPr lang="en-US" sz="700" dirty="0">
                <a:latin typeface="Proxima Nova" charset="0"/>
              </a:rPr>
              <a:t>Process tolerance = 5.5</a:t>
            </a:r>
          </a:p>
          <a:p>
            <a:endParaRPr lang="en-US" sz="700" dirty="0">
              <a:latin typeface="Proxima Nova" charset="0"/>
            </a:endParaRPr>
          </a:p>
          <a:p>
            <a:r>
              <a:rPr lang="en-US" sz="700" dirty="0">
                <a:latin typeface="Proxima Nova" charset="0"/>
              </a:rPr>
              <a:t>                                  Study </a:t>
            </a:r>
            <a:r>
              <a:rPr lang="en-US" sz="700" dirty="0" err="1">
                <a:latin typeface="Proxima Nova" charset="0"/>
              </a:rPr>
              <a:t>Var</a:t>
            </a:r>
            <a:r>
              <a:rPr lang="en-US" sz="700" dirty="0">
                <a:latin typeface="Proxima Nova" charset="0"/>
              </a:rPr>
              <a:t>  %Study </a:t>
            </a:r>
            <a:r>
              <a:rPr lang="en-US" sz="700" dirty="0" err="1">
                <a:latin typeface="Proxima Nova" charset="0"/>
              </a:rPr>
              <a:t>Var</a:t>
            </a:r>
            <a:r>
              <a:rPr lang="en-US" sz="700" dirty="0">
                <a:latin typeface="Proxima Nova" charset="0"/>
              </a:rPr>
              <a:t>  %Tolerance</a:t>
            </a:r>
          </a:p>
          <a:p>
            <a:r>
              <a:rPr lang="en-US" sz="700" dirty="0">
                <a:latin typeface="Proxima Nova" charset="0"/>
              </a:rPr>
              <a:t>Source               </a:t>
            </a:r>
            <a:r>
              <a:rPr lang="en-US" sz="700" dirty="0" err="1">
                <a:latin typeface="Proxima Nova" charset="0"/>
              </a:rPr>
              <a:t>StdDev</a:t>
            </a:r>
            <a:r>
              <a:rPr lang="en-US" sz="700" dirty="0">
                <a:latin typeface="Proxima Nova" charset="0"/>
              </a:rPr>
              <a:t> (SD)   (6 * SD)       (%SV)  (SV/Toler)</a:t>
            </a:r>
          </a:p>
          <a:p>
            <a:r>
              <a:rPr lang="pt-BR" sz="700" dirty="0">
                <a:latin typeface="Proxima Nova" charset="0"/>
              </a:rPr>
              <a:t>Total Gage R&amp;R           0.31623     1.8974       18.67       34.50</a:t>
            </a:r>
          </a:p>
          <a:p>
            <a:r>
              <a:rPr lang="en-US" sz="700" dirty="0">
                <a:latin typeface="Proxima Nova" charset="0"/>
              </a:rPr>
              <a:t>  Repeatability          0.22361     1.3416       13.20       24.39</a:t>
            </a:r>
          </a:p>
          <a:p>
            <a:r>
              <a:rPr lang="es-ES" sz="700" dirty="0">
                <a:latin typeface="Proxima Nova" charset="0"/>
              </a:rPr>
              <a:t>  </a:t>
            </a:r>
            <a:r>
              <a:rPr lang="es-ES" sz="700" dirty="0" err="1">
                <a:latin typeface="Proxima Nova" charset="0"/>
              </a:rPr>
              <a:t>Reproducibility</a:t>
            </a:r>
            <a:r>
              <a:rPr lang="es-ES" sz="700" dirty="0">
                <a:latin typeface="Proxima Nova" charset="0"/>
              </a:rPr>
              <a:t>        0.22361     1.3416       13.20       24.39</a:t>
            </a:r>
          </a:p>
          <a:p>
            <a:r>
              <a:rPr lang="en-US" sz="700" dirty="0">
                <a:latin typeface="Proxima Nova" charset="0"/>
              </a:rPr>
              <a:t>    Operators            0.13264     0.7958        7.83       14.47</a:t>
            </a:r>
          </a:p>
          <a:p>
            <a:r>
              <a:rPr lang="en-US" sz="700" dirty="0">
                <a:latin typeface="Proxima Nova" charset="0"/>
              </a:rPr>
              <a:t>    Operators*Parts      0.18002     1.0801       10.63       19.64</a:t>
            </a:r>
          </a:p>
          <a:p>
            <a:r>
              <a:rPr lang="en-US" sz="700" dirty="0">
                <a:latin typeface="Proxima Nova" charset="0"/>
              </a:rPr>
              <a:t>Part-To-Part             1.66361     9.9816       98.24      181.48</a:t>
            </a:r>
          </a:p>
          <a:p>
            <a:r>
              <a:rPr lang="en-US" sz="700" dirty="0">
                <a:latin typeface="Proxima Nova" charset="0"/>
              </a:rPr>
              <a:t>Total Variation          1.69340    10.1604      100.00      184.73</a:t>
            </a:r>
          </a:p>
          <a:p>
            <a:endParaRPr lang="en-US" sz="700" dirty="0">
              <a:latin typeface="Proxima Nova" charset="0"/>
            </a:endParaRPr>
          </a:p>
          <a:p>
            <a:r>
              <a:rPr lang="en-US" sz="700" dirty="0">
                <a:latin typeface="Proxima Nova" charset="0"/>
              </a:rPr>
              <a:t>Number of Distinct Categories = </a:t>
            </a:r>
            <a:r>
              <a:rPr lang="en-US" sz="700" dirty="0" smtClean="0">
                <a:latin typeface="Proxima Nova" charset="0"/>
              </a:rPr>
              <a:t>7</a:t>
            </a:r>
            <a:endParaRPr lang="en-US" dirty="0">
              <a:latin typeface="Proxima Nova" charset="0"/>
            </a:endParaRPr>
          </a:p>
        </p:txBody>
      </p:sp>
      <p:sp>
        <p:nvSpPr>
          <p:cNvPr id="12" name="Oval 11"/>
          <p:cNvSpPr/>
          <p:nvPr/>
        </p:nvSpPr>
        <p:spPr bwMode="auto">
          <a:xfrm>
            <a:off x="6858000" y="687750"/>
            <a:ext cx="457200" cy="171450"/>
          </a:xfrm>
          <a:prstGeom prst="ellipse">
            <a:avLst/>
          </a:prstGeom>
          <a:noFill/>
          <a:ln w="190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3" name="Oval 12"/>
          <p:cNvSpPr/>
          <p:nvPr/>
        </p:nvSpPr>
        <p:spPr bwMode="auto">
          <a:xfrm>
            <a:off x="5059272" y="3477118"/>
            <a:ext cx="457200" cy="171450"/>
          </a:xfrm>
          <a:prstGeom prst="ellipse">
            <a:avLst/>
          </a:prstGeom>
          <a:noFill/>
          <a:ln w="190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5228130" y="1355042"/>
            <a:ext cx="457200" cy="171450"/>
          </a:xfrm>
          <a:prstGeom prst="ellipse">
            <a:avLst/>
          </a:prstGeom>
          <a:noFill/>
          <a:ln w="190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15" name="TextBox 14"/>
          <p:cNvSpPr txBox="1"/>
          <p:nvPr/>
        </p:nvSpPr>
        <p:spPr>
          <a:xfrm>
            <a:off x="7010400" y="1054050"/>
            <a:ext cx="1995516" cy="738664"/>
          </a:xfrm>
          <a:prstGeom prst="rect">
            <a:avLst/>
          </a:prstGeom>
          <a:noFill/>
        </p:spPr>
        <p:txBody>
          <a:bodyPr wrap="square" rtlCol="0">
            <a:spAutoFit/>
          </a:bodyPr>
          <a:lstStyle/>
          <a:p>
            <a:pPr algn="l"/>
            <a:r>
              <a:rPr lang="en-US" sz="1050" i="1" dirty="0" smtClean="0">
                <a:solidFill>
                  <a:srgbClr val="FF8F1C"/>
                </a:solidFill>
                <a:latin typeface="Proxima Nova" charset="0"/>
              </a:rPr>
              <a:t>* MSA failed initially due to low discernment of the gage.  Changed gage to the best </a:t>
            </a:r>
            <a:r>
              <a:rPr lang="en-US" sz="1050" i="1" dirty="0">
                <a:solidFill>
                  <a:srgbClr val="FF8F1C"/>
                </a:solidFill>
                <a:latin typeface="Proxima Nova" charset="0"/>
              </a:rPr>
              <a:t>discernment </a:t>
            </a:r>
            <a:r>
              <a:rPr lang="en-US" sz="1050" i="1" dirty="0" smtClean="0">
                <a:solidFill>
                  <a:srgbClr val="FF8F1C"/>
                </a:solidFill>
                <a:latin typeface="Proxima Nova" charset="0"/>
              </a:rPr>
              <a:t>available.   </a:t>
            </a:r>
            <a:endParaRPr lang="en-US" sz="1050" i="1" dirty="0">
              <a:solidFill>
                <a:srgbClr val="FF8F1C"/>
              </a:solidFill>
              <a:latin typeface="Proxima Nova" charset="0"/>
            </a:endParaRPr>
          </a:p>
        </p:txBody>
      </p:sp>
    </p:spTree>
    <p:extLst>
      <p:ext uri="{BB962C8B-B14F-4D97-AF65-F5344CB8AC3E}">
        <p14:creationId xmlns:p14="http://schemas.microsoft.com/office/powerpoint/2010/main" val="305638290"/>
      </p:ext>
    </p:ext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Grp="1" noChangeArrowheads="1"/>
          </p:cNvSpPr>
          <p:nvPr>
            <p:ph type="title"/>
          </p:nvPr>
        </p:nvSpPr>
        <p:spPr/>
        <p:txBody>
          <a:bodyPr/>
          <a:lstStyle/>
          <a:p>
            <a:pPr eaLnBrk="1" hangingPunct="1"/>
            <a:r>
              <a:rPr lang="en-US" dirty="0" smtClean="0"/>
              <a:t>Measure Baseline Performance</a:t>
            </a:r>
          </a:p>
        </p:txBody>
      </p:sp>
      <p:sp>
        <p:nvSpPr>
          <p:cNvPr id="20484" name="Rectangle 6"/>
          <p:cNvSpPr>
            <a:spLocks noGrp="1" noChangeArrowheads="1"/>
          </p:cNvSpPr>
          <p:nvPr>
            <p:ph type="body" idx="1"/>
          </p:nvPr>
        </p:nvSpPr>
        <p:spPr>
          <a:xfrm>
            <a:off x="311700" y="1152475"/>
            <a:ext cx="2583900" cy="3416400"/>
          </a:xfrm>
        </p:spPr>
        <p:txBody>
          <a:bodyPr/>
          <a:lstStyle/>
          <a:p>
            <a:pPr marL="0" indent="0" eaLnBrk="1" hangingPunct="1"/>
            <a:r>
              <a:rPr lang="en-US" sz="1800" b="1" u="sng" dirty="0" smtClean="0"/>
              <a:t>Current:</a:t>
            </a:r>
          </a:p>
          <a:p>
            <a:pPr marL="0" indent="0" eaLnBrk="1" hangingPunct="1"/>
            <a:endParaRPr lang="en-US" sz="1800" b="1" u="sng" dirty="0" smtClean="0"/>
          </a:p>
          <a:p>
            <a:pPr marL="0" indent="0" eaLnBrk="1" hangingPunct="1"/>
            <a:r>
              <a:rPr lang="en-US" sz="1800" dirty="0" smtClean="0"/>
              <a:t>COPQ:  $253,129.40</a:t>
            </a:r>
          </a:p>
          <a:p>
            <a:pPr marL="0" indent="0" eaLnBrk="1" hangingPunct="1"/>
            <a:endParaRPr lang="en-US" sz="1800" dirty="0" smtClean="0"/>
          </a:p>
          <a:p>
            <a:pPr marL="0" indent="0" eaLnBrk="1" hangingPunct="1"/>
            <a:r>
              <a:rPr lang="en-US" sz="1800" dirty="0" smtClean="0"/>
              <a:t>Relevant Metric:  0.6103% starch recovery</a:t>
            </a:r>
          </a:p>
          <a:p>
            <a:pPr marL="0" indent="0" eaLnBrk="1" hangingPunct="1"/>
            <a:endParaRPr lang="en-US" sz="1800" dirty="0" smtClean="0"/>
          </a:p>
          <a:p>
            <a:pPr marL="0" indent="0" eaLnBrk="1" hangingPunct="1"/>
            <a:r>
              <a:rPr lang="en-US" sz="1800" dirty="0" smtClean="0"/>
              <a:t>PPM (or DPMO):  1897</a:t>
            </a:r>
          </a:p>
          <a:p>
            <a:pPr marL="0" indent="0" eaLnBrk="1" hangingPunct="1"/>
            <a:endParaRPr lang="en-US" sz="1800" dirty="0" smtClean="0"/>
          </a:p>
          <a:p>
            <a:pPr marL="0" indent="0" eaLnBrk="1" hangingPunct="1"/>
            <a:r>
              <a:rPr lang="en-US" sz="1800" dirty="0" smtClean="0"/>
              <a:t>Sigma Level:  4.39</a:t>
            </a:r>
          </a:p>
        </p:txBody>
      </p:sp>
      <p:sp>
        <p:nvSpPr>
          <p:cNvPr id="20485" name="Rectangle 7"/>
          <p:cNvSpPr>
            <a:spLocks noGrp="1" noChangeArrowheads="1"/>
          </p:cNvSpPr>
          <p:nvPr>
            <p:ph type="body" idx="2"/>
          </p:nvPr>
        </p:nvSpPr>
        <p:spPr>
          <a:xfrm>
            <a:off x="3505200" y="1152475"/>
            <a:ext cx="2514600" cy="3416400"/>
          </a:xfrm>
        </p:spPr>
        <p:txBody>
          <a:bodyPr/>
          <a:lstStyle/>
          <a:p>
            <a:pPr marL="0" indent="0" eaLnBrk="1" hangingPunct="1"/>
            <a:r>
              <a:rPr lang="en-US" sz="1800" b="1" u="sng" dirty="0" smtClean="0"/>
              <a:t>Goal:</a:t>
            </a:r>
          </a:p>
          <a:p>
            <a:pPr marL="0" indent="0" eaLnBrk="1" hangingPunct="1"/>
            <a:endParaRPr lang="en-US" sz="1800" b="1" u="sng" dirty="0" smtClean="0"/>
          </a:p>
          <a:p>
            <a:pPr marL="0" indent="0" eaLnBrk="1" hangingPunct="1"/>
            <a:r>
              <a:rPr lang="en-US" sz="1800" dirty="0" smtClean="0"/>
              <a:t>COPQ: $131,004.60</a:t>
            </a:r>
          </a:p>
          <a:p>
            <a:pPr marL="0" indent="0" eaLnBrk="1" hangingPunct="1"/>
            <a:endParaRPr lang="en-US" sz="1800" dirty="0" smtClean="0"/>
          </a:p>
          <a:p>
            <a:pPr marL="0" indent="0" eaLnBrk="1" hangingPunct="1"/>
            <a:r>
              <a:rPr lang="en-US" sz="1800" dirty="0" smtClean="0"/>
              <a:t>Relevant Metric:  0.7018% starch recovery</a:t>
            </a:r>
          </a:p>
          <a:p>
            <a:pPr marL="0" indent="0" eaLnBrk="1" hangingPunct="1"/>
            <a:endParaRPr lang="en-US" sz="1800" dirty="0" smtClean="0"/>
          </a:p>
          <a:p>
            <a:pPr marL="0" indent="0" eaLnBrk="1" hangingPunct="1"/>
            <a:r>
              <a:rPr lang="en-US" sz="1800" dirty="0" smtClean="0"/>
              <a:t>PPM (or DPMO):  982</a:t>
            </a:r>
          </a:p>
          <a:p>
            <a:pPr marL="0" indent="0" eaLnBrk="1" hangingPunct="1"/>
            <a:endParaRPr lang="en-US" sz="1800" dirty="0" smtClean="0"/>
          </a:p>
          <a:p>
            <a:pPr marL="0" indent="0" eaLnBrk="1" hangingPunct="1"/>
            <a:r>
              <a:rPr lang="en-US" sz="1800" dirty="0" smtClean="0"/>
              <a:t>Sigma Level:  4.60</a:t>
            </a:r>
          </a:p>
        </p:txBody>
      </p:sp>
      <p:sp>
        <p:nvSpPr>
          <p:cNvPr id="3" name="TextBox 2"/>
          <p:cNvSpPr txBox="1"/>
          <p:nvPr/>
        </p:nvSpPr>
        <p:spPr>
          <a:xfrm>
            <a:off x="7086600" y="895350"/>
            <a:ext cx="1828800" cy="415498"/>
          </a:xfrm>
          <a:prstGeom prst="rect">
            <a:avLst/>
          </a:prstGeom>
          <a:noFill/>
        </p:spPr>
        <p:txBody>
          <a:bodyPr wrap="square" rtlCol="0">
            <a:spAutoFit/>
          </a:bodyPr>
          <a:lstStyle/>
          <a:p>
            <a:pPr algn="l"/>
            <a:r>
              <a:rPr lang="en-US" sz="1050" dirty="0" smtClean="0">
                <a:solidFill>
                  <a:srgbClr val="FF8F1C"/>
                </a:solidFill>
                <a:latin typeface="Proxima Nova" charset="0"/>
              </a:rPr>
              <a:t>*Calculated based on starch recovery benchmark at .8%</a:t>
            </a:r>
            <a:endParaRPr lang="en-US" sz="1050" dirty="0">
              <a:solidFill>
                <a:srgbClr val="FF8F1C"/>
              </a:solidFill>
              <a:latin typeface="Proxima Nova"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22078684"/>
              </p:ext>
            </p:extLst>
          </p:nvPr>
        </p:nvGraphicFramePr>
        <p:xfrm>
          <a:off x="6400800" y="1657350"/>
          <a:ext cx="2400339" cy="1677832"/>
        </p:xfrm>
        <a:graphic>
          <a:graphicData uri="http://schemas.openxmlformats.org/drawingml/2006/table">
            <a:tbl>
              <a:tblPr/>
              <a:tblGrid>
                <a:gridCol w="608805"/>
                <a:gridCol w="789543"/>
                <a:gridCol w="1001991"/>
              </a:tblGrid>
              <a:tr h="128588">
                <a:tc>
                  <a:txBody>
                    <a:bodyPr/>
                    <a:lstStyle/>
                    <a:p>
                      <a:pPr algn="l" fontAlgn="b"/>
                      <a:endParaRPr lang="en-US" sz="800" b="0" i="0" u="none" strike="noStrike" dirty="0">
                        <a:effectLst/>
                        <a:latin typeface="Proxima Nova" charset="0"/>
                      </a:endParaRPr>
                    </a:p>
                  </a:txBody>
                  <a:tcPr marL="9525" marR="9525" marT="714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Proxima Nova" charset="0"/>
                        </a:rPr>
                        <a:t>enter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effectLst/>
                          <a:latin typeface="Proxima Nova" charset="0"/>
                        </a:rPr>
                        <a:t>enter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444">
                <a:tc>
                  <a:txBody>
                    <a:bodyPr/>
                    <a:lstStyle/>
                    <a:p>
                      <a:pPr algn="r" fontAlgn="b"/>
                      <a:r>
                        <a:rPr lang="en-US" sz="800" b="0" i="0" u="none" strike="noStrike" dirty="0">
                          <a:effectLst/>
                          <a:latin typeface="Proxima Nova" charset="0"/>
                        </a:rPr>
                        <a:t>n=</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dirty="0">
                          <a:effectLst/>
                          <a:latin typeface="Proxima Nova" charset="0"/>
                        </a:rPr>
                        <a:t>667059398</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dirty="0">
                          <a:effectLst/>
                          <a:latin typeface="Proxima Nova" charset="0"/>
                        </a:rPr>
                        <a:t>667059398</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21444">
                <a:tc>
                  <a:txBody>
                    <a:bodyPr/>
                    <a:lstStyle/>
                    <a:p>
                      <a:pPr algn="r" fontAlgn="b"/>
                      <a:r>
                        <a:rPr lang="en-US" sz="800" b="0" i="0" u="none" strike="noStrike" dirty="0">
                          <a:effectLst/>
                          <a:latin typeface="Proxima Nova" charset="0"/>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effectLst/>
                          <a:latin typeface="Proxima Nova" charset="0"/>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Proxima Nova" charset="0"/>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1444">
                <a:tc>
                  <a:txBody>
                    <a:bodyPr/>
                    <a:lstStyle/>
                    <a:p>
                      <a:pPr algn="r" fontAlgn="b"/>
                      <a:r>
                        <a:rPr lang="en-US" sz="800" b="0" i="0" u="none" strike="noStrike">
                          <a:effectLst/>
                          <a:latin typeface="Proxima Nova" charset="0"/>
                        </a:rPr>
                        <a:t>o=</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dirty="0">
                          <a:effectLst/>
                          <a:latin typeface="Proxima Nova" charset="0"/>
                        </a:rPr>
                        <a:t>1</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Proxima Nova" charset="0"/>
                        </a:rPr>
                        <a:t>1</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1444">
                <a:tc>
                  <a:txBody>
                    <a:bodyPr/>
                    <a:lstStyle/>
                    <a:p>
                      <a:pPr algn="l" fontAlgn="b"/>
                      <a:r>
                        <a:rPr lang="en-US" sz="800" b="0" i="0" u="none" strike="noStrike">
                          <a:effectLst/>
                          <a:latin typeface="Proxima Nova" charset="0"/>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effectLst/>
                          <a:latin typeface="Proxima Nova" charset="0"/>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Proxima Nova" charset="0"/>
                        </a:rPr>
                        <a:t> </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8588">
                <a:tc>
                  <a:txBody>
                    <a:bodyPr/>
                    <a:lstStyle/>
                    <a:p>
                      <a:pPr algn="r" fontAlgn="b"/>
                      <a:r>
                        <a:rPr lang="en-US" sz="800" b="0" i="0" u="none" strike="noStrike">
                          <a:effectLst/>
                          <a:latin typeface="Proxima Nova" charset="0"/>
                        </a:rPr>
                        <a:t>c=</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Proxima Nova" charset="0"/>
                        </a:rPr>
                        <a:t>1265647</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Proxima Nova" charset="0"/>
                        </a:rPr>
                        <a:t>655023</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1444">
                <a:tc>
                  <a:txBody>
                    <a:bodyPr/>
                    <a:lstStyle/>
                    <a:p>
                      <a:pPr algn="r" fontAlgn="b"/>
                      <a:endParaRPr lang="en-US" sz="800" b="0" i="0" u="none" strike="noStrike">
                        <a:effectLst/>
                        <a:latin typeface="Proxima Nova" charset="0"/>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effectLst/>
                        <a:latin typeface="Proxima Nova" charset="0"/>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effectLst/>
                        <a:latin typeface="Proxima Nova" charset="0"/>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444">
                <a:tc>
                  <a:txBody>
                    <a:bodyPr/>
                    <a:lstStyle/>
                    <a:p>
                      <a:pPr algn="l" fontAlgn="b"/>
                      <a:endParaRPr lang="en-US" sz="800" b="0" i="0" u="none" strike="noStrike">
                        <a:effectLst/>
                        <a:latin typeface="Proxima Nova" charset="0"/>
                      </a:endParaRPr>
                    </a:p>
                  </a:txBody>
                  <a:tcPr marL="9525" marR="9525" marT="714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dirty="0">
                          <a:effectLst/>
                          <a:latin typeface="Proxima Nova" charset="0"/>
                        </a:rPr>
                        <a:t>0.001897353</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Proxima Nova" charset="0"/>
                        </a:rPr>
                        <a:t>0.000981956</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444">
                <a:tc>
                  <a:txBody>
                    <a:bodyPr/>
                    <a:lstStyle/>
                    <a:p>
                      <a:pPr algn="l" fontAlgn="b"/>
                      <a:endParaRPr lang="en-US" sz="800" b="0" i="0" u="none" strike="noStrike">
                        <a:effectLst/>
                        <a:latin typeface="Proxima Nova" charset="0"/>
                      </a:endParaRPr>
                    </a:p>
                  </a:txBody>
                  <a:tcPr marL="9525" marR="9525" marT="7144" marB="0" anchor="b">
                    <a:lnL>
                      <a:noFill/>
                    </a:lnL>
                    <a:lnR>
                      <a:noFill/>
                    </a:lnR>
                    <a:lnT>
                      <a:noFill/>
                    </a:lnT>
                    <a:lnB>
                      <a:noFill/>
                    </a:lnB>
                  </a:tcPr>
                </a:tc>
                <a:tc>
                  <a:txBody>
                    <a:bodyPr/>
                    <a:lstStyle/>
                    <a:p>
                      <a:pPr algn="l" fontAlgn="b"/>
                      <a:endParaRPr lang="en-US" sz="800" b="0" i="0" u="none" strike="noStrike">
                        <a:effectLst/>
                        <a:latin typeface="Proxima Nova" charset="0"/>
                      </a:endParaRPr>
                    </a:p>
                  </a:txBody>
                  <a:tcPr marL="9525" marR="9525"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effectLst/>
                        <a:latin typeface="Proxima Nova" charset="0"/>
                      </a:endParaRPr>
                    </a:p>
                  </a:txBody>
                  <a:tcPr marL="9525" marR="9525" marT="714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444">
                <a:tc>
                  <a:txBody>
                    <a:bodyPr/>
                    <a:lstStyle/>
                    <a:p>
                      <a:pPr algn="l" fontAlgn="b"/>
                      <a:endParaRPr lang="en-US" sz="800" b="0" i="0" u="none" strike="noStrike">
                        <a:effectLst/>
                        <a:latin typeface="Proxima Nova" charset="0"/>
                      </a:endParaRPr>
                    </a:p>
                  </a:txBody>
                  <a:tcPr marL="9525" marR="9525" marT="714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Proxima Nova" charset="0"/>
                        </a:rPr>
                        <a:t>1,897</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Proxima Nova" charset="0"/>
                        </a:rPr>
                        <a:t>982</a:t>
                      </a:r>
                    </a:p>
                  </a:txBody>
                  <a:tcPr marL="9525" marR="9525"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588">
                <a:tc>
                  <a:txBody>
                    <a:bodyPr/>
                    <a:lstStyle/>
                    <a:p>
                      <a:pPr algn="l" fontAlgn="b"/>
                      <a:endParaRPr lang="en-US" sz="800" b="0" i="0" u="none" strike="noStrike">
                        <a:effectLst/>
                        <a:latin typeface="Proxima Nova" charset="0"/>
                      </a:endParaRPr>
                    </a:p>
                  </a:txBody>
                  <a:tcPr marL="9525" marR="9525" marT="7144" marB="0" anchor="b">
                    <a:lnL>
                      <a:noFill/>
                    </a:lnL>
                    <a:lnR>
                      <a:noFill/>
                    </a:lnR>
                    <a:lnT>
                      <a:noFill/>
                    </a:lnT>
                    <a:lnB>
                      <a:noFill/>
                    </a:lnB>
                  </a:tcPr>
                </a:tc>
                <a:tc>
                  <a:txBody>
                    <a:bodyPr/>
                    <a:lstStyle/>
                    <a:p>
                      <a:pPr algn="l" fontAlgn="b"/>
                      <a:endParaRPr lang="en-US" sz="800" b="0" i="0" u="none" strike="noStrike" dirty="0">
                        <a:effectLst/>
                        <a:latin typeface="Proxima Nova" charset="0"/>
                      </a:endParaRPr>
                    </a:p>
                  </a:txBody>
                  <a:tcPr marL="9525" marR="9525" marT="714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effectLst/>
                        <a:latin typeface="Proxima Nova" charset="0"/>
                      </a:endParaRPr>
                    </a:p>
                  </a:txBody>
                  <a:tcPr marL="9525" marR="9525" marT="714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588">
                <a:tc>
                  <a:txBody>
                    <a:bodyPr/>
                    <a:lstStyle/>
                    <a:p>
                      <a:pPr algn="l" fontAlgn="b"/>
                      <a:r>
                        <a:rPr lang="en-US" sz="800" b="0" i="0" u="none" strike="noStrike">
                          <a:effectLst/>
                          <a:latin typeface="Proxima Nova" charset="0"/>
                        </a:rPr>
                        <a:t>Sigma =</a:t>
                      </a:r>
                    </a:p>
                  </a:txBody>
                  <a:tcPr marL="9525" marR="9525" marT="714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effectLst/>
                          <a:latin typeface="Proxima Nova" charset="0"/>
                        </a:rPr>
                        <a:t>4.39</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Proxima Nova" charset="0"/>
                        </a:rPr>
                        <a:t>4.60</a:t>
                      </a:r>
                    </a:p>
                  </a:txBody>
                  <a:tcPr marL="9525" marR="9525" marT="71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444">
                <a:tc>
                  <a:txBody>
                    <a:bodyPr/>
                    <a:lstStyle/>
                    <a:p>
                      <a:pPr algn="l" fontAlgn="b"/>
                      <a:endParaRPr lang="en-US" sz="800" b="0" i="0" u="none" strike="noStrike">
                        <a:effectLst/>
                        <a:latin typeface="Proxima Nova" charset="0"/>
                      </a:endParaRPr>
                    </a:p>
                  </a:txBody>
                  <a:tcPr marL="9525" marR="9525" marT="7144" marB="0" anchor="b">
                    <a:lnL>
                      <a:noFill/>
                    </a:lnL>
                    <a:lnR>
                      <a:noFill/>
                    </a:lnR>
                    <a:lnT>
                      <a:noFill/>
                    </a:lnT>
                    <a:lnB>
                      <a:noFill/>
                    </a:lnB>
                  </a:tcPr>
                </a:tc>
                <a:tc>
                  <a:txBody>
                    <a:bodyPr/>
                    <a:lstStyle/>
                    <a:p>
                      <a:pPr algn="l" fontAlgn="b"/>
                      <a:endParaRPr lang="en-US" sz="800" b="0" i="0" u="none" strike="noStrike" dirty="0">
                        <a:effectLst/>
                        <a:latin typeface="Proxima Nova" charset="0"/>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effectLst/>
                        <a:latin typeface="Proxima Nova" charset="0"/>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791195054"/>
      </p:ext>
    </p:extLst>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Process Capability</a:t>
            </a:r>
            <a:br>
              <a:rPr lang="en-US" dirty="0"/>
            </a:br>
            <a:endParaRPr lang="en-US" dirty="0"/>
          </a:p>
        </p:txBody>
      </p:sp>
      <p:sp>
        <p:nvSpPr>
          <p:cNvPr id="6" name="Text Placeholder 5"/>
          <p:cNvSpPr>
            <a:spLocks noGrp="1"/>
          </p:cNvSpPr>
          <p:nvPr>
            <p:ph type="body" idx="1"/>
          </p:nvPr>
        </p:nvSpPr>
        <p:spPr/>
        <p:txBody>
          <a:bodyPr/>
          <a:lstStyle/>
          <a:p>
            <a:pPr marL="342900" indent="-342900">
              <a:buFont typeface="Wingdings" panose="05000000000000000000" pitchFamily="2" charset="2"/>
              <a:buChar char="§"/>
            </a:pPr>
            <a:r>
              <a:rPr lang="en-US" sz="1400" dirty="0"/>
              <a:t>Current process is not considered capable</a:t>
            </a:r>
          </a:p>
          <a:p>
            <a:pPr marL="342900" indent="-342900">
              <a:buFont typeface="Wingdings" panose="05000000000000000000" pitchFamily="2" charset="2"/>
              <a:buChar char="§"/>
            </a:pPr>
            <a:r>
              <a:rPr lang="en-US" sz="1400" dirty="0"/>
              <a:t>Target was established at 15% above historical mean and is the goal of the project</a:t>
            </a:r>
          </a:p>
          <a:p>
            <a:pPr marL="342900" indent="-342900">
              <a:buFont typeface="Wingdings" panose="05000000000000000000" pitchFamily="2" charset="2"/>
              <a:buChar char="§"/>
            </a:pPr>
            <a:r>
              <a:rPr lang="en-US" sz="1400" dirty="0"/>
              <a:t>No LSL existed from the customer, so we established it at 3</a:t>
            </a:r>
            <a:r>
              <a:rPr lang="en-US" sz="1400" b="1" dirty="0">
                <a:latin typeface="GreekC"/>
                <a:cs typeface="GreekC"/>
              </a:rPr>
              <a:t>s</a:t>
            </a:r>
            <a:r>
              <a:rPr lang="en-US" sz="1400" dirty="0">
                <a:latin typeface="GreekC"/>
                <a:cs typeface="GreekC"/>
              </a:rPr>
              <a:t> </a:t>
            </a:r>
            <a:r>
              <a:rPr lang="en-US" sz="1400" dirty="0"/>
              <a:t>from the mean</a:t>
            </a:r>
          </a:p>
          <a:p>
            <a:pPr marL="342900" indent="-342900">
              <a:buFont typeface="Wingdings" panose="05000000000000000000" pitchFamily="2" charset="2"/>
              <a:buChar char="§"/>
            </a:pPr>
            <a:r>
              <a:rPr lang="en-US" sz="1400" dirty="0"/>
              <a:t>We did not establish an USL since more is better…</a:t>
            </a:r>
          </a:p>
          <a:p>
            <a:endParaRPr lang="en-US" sz="14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114550"/>
            <a:ext cx="51816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20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Six Sigma Roadmap</a:t>
            </a:r>
          </a:p>
        </p:txBody>
      </p:sp>
      <p:sp>
        <p:nvSpPr>
          <p:cNvPr id="9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a:p>
        </p:txBody>
      </p:sp>
      <p:grpSp>
        <p:nvGrpSpPr>
          <p:cNvPr id="97" name="Shape 97"/>
          <p:cNvGrpSpPr/>
          <p:nvPr/>
        </p:nvGrpSpPr>
        <p:grpSpPr>
          <a:xfrm>
            <a:off x="914400" y="1257300"/>
            <a:ext cx="7143750" cy="3219450"/>
            <a:chOff x="576" y="672"/>
            <a:chExt cx="4500" cy="2028"/>
          </a:xfrm>
        </p:grpSpPr>
        <p:sp>
          <p:nvSpPr>
            <p:cNvPr id="98" name="Shape 98"/>
            <p:cNvSpPr/>
            <p:nvPr/>
          </p:nvSpPr>
          <p:spPr>
            <a:xfrm>
              <a:off x="575" y="1104"/>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Measure</a:t>
              </a:r>
            </a:p>
          </p:txBody>
        </p:sp>
        <p:sp>
          <p:nvSpPr>
            <p:cNvPr id="99" name="Shape 99"/>
            <p:cNvSpPr/>
            <p:nvPr/>
          </p:nvSpPr>
          <p:spPr>
            <a:xfrm>
              <a:off x="575" y="1536"/>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Analyze</a:t>
              </a:r>
            </a:p>
          </p:txBody>
        </p:sp>
        <p:sp>
          <p:nvSpPr>
            <p:cNvPr id="100" name="Shape 100"/>
            <p:cNvSpPr/>
            <p:nvPr/>
          </p:nvSpPr>
          <p:spPr>
            <a:xfrm>
              <a:off x="575" y="1968"/>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Improve</a:t>
              </a:r>
            </a:p>
          </p:txBody>
        </p:sp>
        <p:sp>
          <p:nvSpPr>
            <p:cNvPr id="101" name="Shape 101"/>
            <p:cNvSpPr/>
            <p:nvPr/>
          </p:nvSpPr>
          <p:spPr>
            <a:xfrm>
              <a:off x="575" y="2400"/>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Control</a:t>
              </a:r>
            </a:p>
          </p:txBody>
        </p:sp>
        <p:sp>
          <p:nvSpPr>
            <p:cNvPr id="102" name="Shape 102"/>
            <p:cNvSpPr/>
            <p:nvPr/>
          </p:nvSpPr>
          <p:spPr>
            <a:xfrm>
              <a:off x="575" y="671"/>
              <a:ext cx="4500" cy="299"/>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solidFill>
                    <a:srgbClr val="FFFFFF"/>
                  </a:solidFill>
                  <a:latin typeface="Proxima Nova"/>
                  <a:ea typeface="Proxima Nova"/>
                  <a:cs typeface="Proxima Nova"/>
                  <a:sym typeface="Proxima Nova"/>
                </a:rPr>
                <a:t>Define</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pPr eaLnBrk="1" hangingPunct="1"/>
            <a:r>
              <a:rPr lang="en-US" smtClean="0"/>
              <a:t>Pictures</a:t>
            </a:r>
          </a:p>
        </p:txBody>
      </p:sp>
      <p:sp>
        <p:nvSpPr>
          <p:cNvPr id="2" name="Text Placeholder 1"/>
          <p:cNvSpPr>
            <a:spLocks noGrp="1"/>
          </p:cNvSpPr>
          <p:nvPr>
            <p:ph type="body" idx="1"/>
          </p:nvPr>
        </p:nvSpPr>
        <p:spPr/>
        <p:txBody>
          <a:bodyPr/>
          <a:lstStyle/>
          <a:p>
            <a:r>
              <a:rPr lang="en-US" b="1" dirty="0"/>
              <a:t>3” RB80X Hydro-</a:t>
            </a:r>
            <a:r>
              <a:rPr lang="en-US" b="1" dirty="0" err="1"/>
              <a:t>Cyclean</a:t>
            </a:r>
            <a:r>
              <a:rPr lang="en-US" b="1" dirty="0"/>
              <a:t> (Beloit) </a:t>
            </a:r>
            <a:r>
              <a:rPr lang="en-US" dirty="0"/>
              <a:t>- Vortex effect causes heavy solids separation and discharge downward while the effluent and light solids eject from the top.</a:t>
            </a:r>
          </a:p>
          <a:p>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81000" y="2114550"/>
            <a:ext cx="4152900" cy="2336006"/>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24400" y="2114550"/>
            <a:ext cx="4152900" cy="2336006"/>
          </a:xfrm>
          <a:prstGeom prst="rect">
            <a:avLst/>
          </a:prstGeom>
        </p:spPr>
      </p:pic>
    </p:spTree>
    <p:extLst>
      <p:ext uri="{BB962C8B-B14F-4D97-AF65-F5344CB8AC3E}">
        <p14:creationId xmlns:p14="http://schemas.microsoft.com/office/powerpoint/2010/main" val="2552346920"/>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pPr eaLnBrk="1" hangingPunct="1"/>
            <a:r>
              <a:rPr lang="en-US" smtClean="0"/>
              <a:t>Pictures</a:t>
            </a:r>
          </a:p>
        </p:txBody>
      </p:sp>
      <p:sp>
        <p:nvSpPr>
          <p:cNvPr id="2" name="Text Placeholder 1"/>
          <p:cNvSpPr>
            <a:spLocks noGrp="1"/>
          </p:cNvSpPr>
          <p:nvPr>
            <p:ph type="body" idx="1"/>
          </p:nvPr>
        </p:nvSpPr>
        <p:spPr/>
        <p:txBody>
          <a:bodyPr/>
          <a:lstStyle/>
          <a:p>
            <a:r>
              <a:rPr lang="en-US" b="1" dirty="0"/>
              <a:t>4” Bird Hydro-</a:t>
            </a:r>
            <a:r>
              <a:rPr lang="en-US" b="1" dirty="0" err="1"/>
              <a:t>Cyclean</a:t>
            </a:r>
            <a:r>
              <a:rPr lang="en-US" b="1" dirty="0"/>
              <a:t> </a:t>
            </a:r>
            <a:r>
              <a:rPr lang="en-US" dirty="0"/>
              <a:t>- Vortex effect causes heavy solids separation and discharge downward while the effluent and light solids eject from the top.</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8650" y="1840435"/>
            <a:ext cx="2775550" cy="156124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3171" y="3502353"/>
            <a:ext cx="2775551" cy="1561248"/>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28600" y="1962150"/>
            <a:ext cx="3809900" cy="2143069"/>
          </a:xfrm>
          <a:prstGeom prst="rect">
            <a:avLst/>
          </a:prstGeom>
        </p:spPr>
      </p:pic>
    </p:spTree>
    <p:extLst>
      <p:ext uri="{BB962C8B-B14F-4D97-AF65-F5344CB8AC3E}">
        <p14:creationId xmlns:p14="http://schemas.microsoft.com/office/powerpoint/2010/main" val="2646346634"/>
      </p:ext>
    </p:extLst>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pPr eaLnBrk="1" hangingPunct="1"/>
            <a:r>
              <a:rPr lang="en-US" smtClean="0"/>
              <a:t>Pictures</a:t>
            </a:r>
          </a:p>
        </p:txBody>
      </p:sp>
      <p:sp>
        <p:nvSpPr>
          <p:cNvPr id="29701" name="Rectangle 4"/>
          <p:cNvSpPr>
            <a:spLocks noChangeArrowheads="1"/>
          </p:cNvSpPr>
          <p:nvPr/>
        </p:nvSpPr>
        <p:spPr bwMode="auto">
          <a:xfrm>
            <a:off x="381000" y="1382420"/>
            <a:ext cx="2514600" cy="523220"/>
          </a:xfrm>
          <a:prstGeom prst="rect">
            <a:avLst/>
          </a:prstGeom>
          <a:noFill/>
          <a:ln w="9525">
            <a:noFill/>
            <a:miter lim="800000"/>
            <a:headEnd/>
            <a:tailEnd/>
          </a:ln>
        </p:spPr>
        <p:txBody>
          <a:bodyPr wrap="square">
            <a:spAutoFit/>
          </a:bodyPr>
          <a:lstStyle/>
          <a:p>
            <a:pPr marL="0" indent="0" eaLnBrk="1" hangingPunct="1"/>
            <a:r>
              <a:rPr lang="en-US" b="1" dirty="0">
                <a:solidFill>
                  <a:srgbClr val="24135F"/>
                </a:solidFill>
                <a:latin typeface="Proxima Nova" charset="0"/>
              </a:rPr>
              <a:t>Sweco:  </a:t>
            </a:r>
            <a:r>
              <a:rPr lang="en-US" dirty="0">
                <a:solidFill>
                  <a:srgbClr val="24135F"/>
                </a:solidFill>
                <a:latin typeface="Proxima Nova" charset="0"/>
              </a:rPr>
              <a:t>Fine mesh vibratory screen (74 – 84 mesh).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658" y="2005244"/>
            <a:ext cx="3931813" cy="2211645"/>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1000" y="2005244"/>
            <a:ext cx="3928533" cy="2209800"/>
          </a:xfrm>
          <a:prstGeom prst="rect">
            <a:avLst/>
          </a:prstGeom>
        </p:spPr>
      </p:pic>
      <p:sp>
        <p:nvSpPr>
          <p:cNvPr id="7" name="Rectangle 4"/>
          <p:cNvSpPr>
            <a:spLocks noChangeArrowheads="1"/>
          </p:cNvSpPr>
          <p:nvPr/>
        </p:nvSpPr>
        <p:spPr bwMode="auto">
          <a:xfrm>
            <a:off x="4578658" y="1382420"/>
            <a:ext cx="3657600" cy="523220"/>
          </a:xfrm>
          <a:prstGeom prst="rect">
            <a:avLst/>
          </a:prstGeom>
          <a:noFill/>
          <a:ln w="9525">
            <a:noFill/>
            <a:miter lim="800000"/>
            <a:headEnd/>
            <a:tailEnd/>
          </a:ln>
        </p:spPr>
        <p:txBody>
          <a:bodyPr wrap="square">
            <a:spAutoFit/>
          </a:bodyPr>
          <a:lstStyle/>
          <a:p>
            <a:pPr marL="0" indent="0" eaLnBrk="1" hangingPunct="1"/>
            <a:r>
              <a:rPr lang="en-US" b="1" dirty="0">
                <a:solidFill>
                  <a:srgbClr val="24135F"/>
                </a:solidFill>
                <a:latin typeface="Proxima Nova" charset="0"/>
              </a:rPr>
              <a:t>Hammer Mill:  </a:t>
            </a:r>
            <a:r>
              <a:rPr lang="en-US" dirty="0">
                <a:solidFill>
                  <a:srgbClr val="24135F"/>
                </a:solidFill>
                <a:latin typeface="Proxima Nova" charset="0"/>
              </a:rPr>
              <a:t>Equipment used to reduce the raw feed to release starch granules.</a:t>
            </a:r>
          </a:p>
        </p:txBody>
      </p:sp>
    </p:spTree>
    <p:extLst>
      <p:ext uri="{BB962C8B-B14F-4D97-AF65-F5344CB8AC3E}">
        <p14:creationId xmlns:p14="http://schemas.microsoft.com/office/powerpoint/2010/main" val="2316574374"/>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pPr eaLnBrk="1" hangingPunct="1"/>
            <a:r>
              <a:rPr lang="en-US" smtClean="0"/>
              <a:t>Pictures</a:t>
            </a:r>
          </a:p>
        </p:txBody>
      </p:sp>
      <p:sp>
        <p:nvSpPr>
          <p:cNvPr id="29701" name="Rectangle 4"/>
          <p:cNvSpPr>
            <a:spLocks noChangeArrowheads="1"/>
          </p:cNvSpPr>
          <p:nvPr/>
        </p:nvSpPr>
        <p:spPr bwMode="auto">
          <a:xfrm>
            <a:off x="228600" y="1210330"/>
            <a:ext cx="3955312" cy="523220"/>
          </a:xfrm>
          <a:prstGeom prst="rect">
            <a:avLst/>
          </a:prstGeom>
          <a:noFill/>
          <a:ln w="9525">
            <a:noFill/>
            <a:miter lim="800000"/>
            <a:headEnd/>
            <a:tailEnd/>
          </a:ln>
        </p:spPr>
        <p:txBody>
          <a:bodyPr wrap="square">
            <a:spAutoFit/>
          </a:bodyPr>
          <a:lstStyle/>
          <a:p>
            <a:r>
              <a:rPr lang="en-US" b="1" dirty="0" smtClean="0">
                <a:solidFill>
                  <a:srgbClr val="24135F"/>
                </a:solidFill>
                <a:latin typeface="Proxima Nova" charset="0"/>
              </a:rPr>
              <a:t>Storage Tanks </a:t>
            </a:r>
            <a:r>
              <a:rPr lang="en-US" dirty="0" smtClean="0">
                <a:solidFill>
                  <a:srgbClr val="24135F"/>
                </a:solidFill>
                <a:latin typeface="Proxima Nova" charset="0"/>
              </a:rPr>
              <a:t>– Tanks to store finished starch prior to truck unloading.</a:t>
            </a:r>
            <a:endParaRPr lang="en-US" dirty="0">
              <a:solidFill>
                <a:srgbClr val="24135F"/>
              </a:solidFill>
              <a:latin typeface="Proxima Nova" charset="0"/>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800600" y="1930740"/>
            <a:ext cx="4114800" cy="2314575"/>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8600" y="1927936"/>
            <a:ext cx="4124769" cy="2320183"/>
          </a:xfrm>
          <a:prstGeom prst="rect">
            <a:avLst/>
          </a:prstGeom>
        </p:spPr>
      </p:pic>
      <p:sp>
        <p:nvSpPr>
          <p:cNvPr id="2" name="Rectangle 1"/>
          <p:cNvSpPr/>
          <p:nvPr/>
        </p:nvSpPr>
        <p:spPr>
          <a:xfrm>
            <a:off x="4800600" y="1210330"/>
            <a:ext cx="4191000" cy="523220"/>
          </a:xfrm>
          <a:prstGeom prst="rect">
            <a:avLst/>
          </a:prstGeom>
        </p:spPr>
        <p:txBody>
          <a:bodyPr wrap="square">
            <a:spAutoFit/>
          </a:bodyPr>
          <a:lstStyle/>
          <a:p>
            <a:pPr marL="0" indent="0" eaLnBrk="1" hangingPunct="1"/>
            <a:r>
              <a:rPr lang="en-US" b="1" dirty="0" smtClean="0">
                <a:solidFill>
                  <a:srgbClr val="24135F"/>
                </a:solidFill>
                <a:latin typeface="Proxima Nova" charset="0"/>
              </a:rPr>
              <a:t>Paddles:  </a:t>
            </a:r>
            <a:r>
              <a:rPr lang="en-US" dirty="0" smtClean="0">
                <a:solidFill>
                  <a:srgbClr val="24135F"/>
                </a:solidFill>
                <a:latin typeface="Proxima Nova" charset="0"/>
              </a:rPr>
              <a:t>Stirs the finished starch in the storage tanks to prevent it from solidifying.</a:t>
            </a:r>
            <a:endParaRPr lang="en-US" dirty="0">
              <a:solidFill>
                <a:srgbClr val="24135F"/>
              </a:solidFill>
              <a:latin typeface="Proxima Nova" charset="0"/>
            </a:endParaRPr>
          </a:p>
        </p:txBody>
      </p:sp>
    </p:spTree>
    <p:extLst>
      <p:ext uri="{BB962C8B-B14F-4D97-AF65-F5344CB8AC3E}">
        <p14:creationId xmlns:p14="http://schemas.microsoft.com/office/powerpoint/2010/main" val="862170015"/>
      </p:ext>
    </p:extLst>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pPr eaLnBrk="1" hangingPunct="1"/>
            <a:r>
              <a:rPr lang="en-US" smtClean="0"/>
              <a:t>Pictures</a:t>
            </a:r>
          </a:p>
        </p:txBody>
      </p:sp>
      <p:sp>
        <p:nvSpPr>
          <p:cNvPr id="2" name="Text Placeholder 1"/>
          <p:cNvSpPr>
            <a:spLocks noGrp="1"/>
          </p:cNvSpPr>
          <p:nvPr>
            <p:ph type="body" idx="1"/>
          </p:nvPr>
        </p:nvSpPr>
        <p:spPr/>
        <p:txBody>
          <a:bodyPr/>
          <a:lstStyle/>
          <a:p>
            <a:r>
              <a:rPr lang="en-US" b="1" dirty="0" err="1"/>
              <a:t>Imhoff</a:t>
            </a:r>
            <a:r>
              <a:rPr lang="en-US" b="1" dirty="0"/>
              <a:t> Cones </a:t>
            </a:r>
            <a:r>
              <a:rPr lang="en-US" dirty="0"/>
              <a:t>– A graduated vessel for measuring settled solids composition.</a:t>
            </a:r>
          </a:p>
          <a:p>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1000" y="1657350"/>
            <a:ext cx="3524693" cy="2643521"/>
          </a:xfrm>
          <a:prstGeom prst="rect">
            <a:avLst/>
          </a:prstGeom>
        </p:spPr>
      </p:pic>
    </p:spTree>
    <p:extLst>
      <p:ext uri="{BB962C8B-B14F-4D97-AF65-F5344CB8AC3E}">
        <p14:creationId xmlns:p14="http://schemas.microsoft.com/office/powerpoint/2010/main" val="4289391141"/>
      </p:ext>
    </p:extLst>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p:txBody>
          <a:bodyPr/>
          <a:lstStyle/>
          <a:p>
            <a:pPr eaLnBrk="1" hangingPunct="1"/>
            <a:r>
              <a:rPr lang="en-US" dirty="0" smtClean="0"/>
              <a:t>Graphical Analyses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750968"/>
            <a:ext cx="41148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Chart 4"/>
          <p:cNvGraphicFramePr>
            <a:graphicFrameLocks/>
          </p:cNvGraphicFramePr>
          <p:nvPr>
            <p:extLst>
              <p:ext uri="{D42A27DB-BD31-4B8C-83A1-F6EECF244321}">
                <p14:modId xmlns:p14="http://schemas.microsoft.com/office/powerpoint/2010/main" val="2545420437"/>
              </p:ext>
            </p:extLst>
          </p:nvPr>
        </p:nvGraphicFramePr>
        <p:xfrm>
          <a:off x="4572000" y="685800"/>
          <a:ext cx="4343400" cy="1882378"/>
        </p:xfrm>
        <a:graphic>
          <a:graphicData uri="http://schemas.openxmlformats.org/drawingml/2006/chart">
            <c:chart xmlns:c="http://schemas.openxmlformats.org/drawingml/2006/chart" xmlns:r="http://schemas.openxmlformats.org/officeDocument/2006/relationships" r:id="rId3"/>
          </a:graphicData>
        </a:graphic>
      </p:graphicFrame>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81150"/>
            <a:ext cx="41148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2720577"/>
      </p:ext>
    </p:ext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a:lstStyle/>
          <a:p>
            <a:pPr eaLnBrk="1" hangingPunct="1"/>
            <a:r>
              <a:rPr lang="en-US" dirty="0" smtClean="0"/>
              <a:t>Cause-Effect Diagram(s)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84547"/>
            <a:ext cx="6226502" cy="379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9243022"/>
      </p:ext>
    </p:extLst>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pPr eaLnBrk="1" hangingPunct="1"/>
            <a:r>
              <a:rPr lang="en-US" dirty="0" smtClean="0"/>
              <a:t>Process FMEA</a:t>
            </a:r>
          </a:p>
        </p:txBody>
      </p:sp>
      <p:sp>
        <p:nvSpPr>
          <p:cNvPr id="23555" name="Rectangle 3"/>
          <p:cNvSpPr>
            <a:spLocks noChangeArrowheads="1"/>
          </p:cNvSpPr>
          <p:nvPr/>
        </p:nvSpPr>
        <p:spPr bwMode="auto">
          <a:xfrm>
            <a:off x="554038" y="1008460"/>
            <a:ext cx="8312150" cy="35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spAutoFit/>
          </a:bodyPr>
          <a:lstStyle/>
          <a:p>
            <a:pPr algn="l" defTabSz="820738" eaLnBrk="0" hangingPunct="0">
              <a:spcBef>
                <a:spcPct val="0"/>
              </a:spcBef>
              <a:buSzTx/>
              <a:buFontTx/>
              <a:buNone/>
            </a:pPr>
            <a:endParaRPr lang="en-US" sz="1800" dirty="0">
              <a:latin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89578234"/>
              </p:ext>
            </p:extLst>
          </p:nvPr>
        </p:nvGraphicFramePr>
        <p:xfrm>
          <a:off x="1219200" y="1008460"/>
          <a:ext cx="7082432" cy="3773091"/>
        </p:xfrm>
        <a:graphic>
          <a:graphicData uri="http://schemas.openxmlformats.org/drawingml/2006/table">
            <a:tbl>
              <a:tblPr/>
              <a:tblGrid>
                <a:gridCol w="1183561"/>
                <a:gridCol w="1183561"/>
                <a:gridCol w="1183561"/>
                <a:gridCol w="236713"/>
                <a:gridCol w="1183561"/>
                <a:gridCol w="265119"/>
                <a:gridCol w="1183561"/>
                <a:gridCol w="236713"/>
                <a:gridCol w="426082"/>
              </a:tblGrid>
              <a:tr h="391284">
                <a:tc>
                  <a:txBody>
                    <a:bodyPr/>
                    <a:lstStyle/>
                    <a:p>
                      <a:pPr algn="ctr" fontAlgn="ctr"/>
                      <a:r>
                        <a:rPr lang="en-US" sz="400" b="1" i="0" u="none" strike="noStrike" dirty="0">
                          <a:solidFill>
                            <a:srgbClr val="FFFFFF"/>
                          </a:solidFill>
                          <a:effectLst/>
                          <a:latin typeface="Arial"/>
                        </a:rPr>
                        <a:t>Process Step or Variable or Key Input</a:t>
                      </a:r>
                    </a:p>
                  </a:txBody>
                  <a:tcPr marL="5580" marR="5580" marT="41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400" b="1" i="0" u="none" strike="noStrike" dirty="0">
                          <a:solidFill>
                            <a:srgbClr val="FFFFFF"/>
                          </a:solidFill>
                          <a:effectLst/>
                          <a:latin typeface="Arial"/>
                        </a:rPr>
                        <a:t>Potential Failure Mode</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400" b="1" i="0" u="none" strike="noStrike" dirty="0">
                          <a:solidFill>
                            <a:srgbClr val="FFFFFF"/>
                          </a:solidFill>
                          <a:effectLst/>
                          <a:latin typeface="Arial"/>
                        </a:rPr>
                        <a:t>Potential Effect on Customer Because of Defect</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400" b="1" i="0" u="none" strike="noStrike" dirty="0">
                          <a:solidFill>
                            <a:srgbClr val="FFFFFF"/>
                          </a:solidFill>
                          <a:effectLst/>
                          <a:latin typeface="Arial"/>
                        </a:rPr>
                        <a:t>SEV</a:t>
                      </a:r>
                    </a:p>
                  </a:txBody>
                  <a:tcPr marL="5580" marR="5580" marT="4185"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400" b="1" i="0" u="none" strike="noStrike" dirty="0">
                          <a:solidFill>
                            <a:srgbClr val="FFFFFF"/>
                          </a:solidFill>
                          <a:effectLst/>
                          <a:latin typeface="Arial"/>
                        </a:rPr>
                        <a:t>Potential Causes</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400" b="1" i="0" u="none" strike="noStrike">
                          <a:solidFill>
                            <a:srgbClr val="FFFFFF"/>
                          </a:solidFill>
                          <a:effectLst/>
                          <a:latin typeface="Arial"/>
                        </a:rPr>
                        <a:t>OCC</a:t>
                      </a:r>
                    </a:p>
                  </a:txBody>
                  <a:tcPr marL="5580" marR="5580" marT="4185"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400" b="1" i="0" u="none" strike="noStrike" dirty="0">
                          <a:solidFill>
                            <a:srgbClr val="FFFFFF"/>
                          </a:solidFill>
                          <a:effectLst/>
                          <a:latin typeface="Arial"/>
                        </a:rPr>
                        <a:t>Current Process Controls</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400" b="1" i="0" u="none" strike="noStrike" dirty="0">
                          <a:solidFill>
                            <a:srgbClr val="FFFFFF"/>
                          </a:solidFill>
                          <a:effectLst/>
                          <a:latin typeface="Arial"/>
                        </a:rPr>
                        <a:t>DET</a:t>
                      </a:r>
                    </a:p>
                  </a:txBody>
                  <a:tcPr marL="5580" marR="5580" marT="4185"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400" b="1" i="0" u="none" strike="noStrike" dirty="0">
                          <a:solidFill>
                            <a:srgbClr val="FFFFFF"/>
                          </a:solidFill>
                          <a:effectLst/>
                          <a:latin typeface="Arial"/>
                        </a:rPr>
                        <a:t>RPN</a:t>
                      </a:r>
                    </a:p>
                  </a:txBody>
                  <a:tcPr marL="5580" marR="5580" marT="4185" marB="0" vert="wordArtVert"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r>
              <a:tr h="624191">
                <a:tc>
                  <a:txBody>
                    <a:bodyPr/>
                    <a:lstStyle/>
                    <a:p>
                      <a:pPr algn="ctr" fontAlgn="ctr"/>
                      <a:r>
                        <a:rPr lang="en-US" sz="400" b="0" i="0" u="none" strike="noStrike">
                          <a:effectLst/>
                          <a:latin typeface="Arial"/>
                        </a:rPr>
                        <a:t>What is the process step? </a:t>
                      </a:r>
                    </a:p>
                  </a:txBody>
                  <a:tcPr marL="5580" marR="5580" marT="41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400" b="0" i="0" u="none" strike="noStrike">
                          <a:effectLst/>
                          <a:latin typeface="Arial"/>
                        </a:rPr>
                        <a:t>In what ways can the Process Step, Variable, or Key Input go wrong?   (chance of not meeting requirements)</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400" b="0" i="0" u="none" strike="noStrike">
                          <a:effectLst/>
                          <a:latin typeface="Arial"/>
                        </a:rPr>
                        <a:t>What is the impact on the Key Output Variables (customer requirements) or internal requirements?</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400" b="0" i="0" u="none" strike="noStrike">
                          <a:effectLst/>
                          <a:latin typeface="Arial"/>
                        </a:rPr>
                        <a:t>How Severe is effect to the customer?</a:t>
                      </a:r>
                    </a:p>
                  </a:txBody>
                  <a:tcPr marL="5580" marR="5580" marT="418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dirty="0">
                          <a:effectLst/>
                          <a:latin typeface="Arial"/>
                        </a:rPr>
                        <a:t>What causes the Key Input to go wrong?  (How could the failure mode occur?)</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400" b="0" i="0" u="none" strike="noStrike" dirty="0">
                          <a:effectLst/>
                          <a:latin typeface="Arial"/>
                        </a:rPr>
                        <a:t>How frequent is cause likely to Occur?</a:t>
                      </a:r>
                    </a:p>
                  </a:txBody>
                  <a:tcPr marL="5580" marR="5580" marT="418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dirty="0">
                          <a:effectLst/>
                          <a:latin typeface="Arial"/>
                        </a:rPr>
                        <a:t>What are the existing controls that either prevent the failure mode from occurring or detect it should it occur? </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400" b="0" i="0" u="none" strike="noStrike">
                          <a:effectLst/>
                          <a:latin typeface="Arial"/>
                        </a:rPr>
                        <a:t>How probable is Detection of cause?</a:t>
                      </a:r>
                    </a:p>
                  </a:txBody>
                  <a:tcPr marL="5580" marR="5580" marT="4185"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 Risk Priority # to rank order concerns</a:t>
                      </a:r>
                    </a:p>
                  </a:txBody>
                  <a:tcPr marL="5580" marR="5580" marT="418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3E3E3"/>
                    </a:solidFill>
                  </a:tcPr>
                </a:tc>
              </a:tr>
              <a:tr h="242223">
                <a:tc>
                  <a:txBody>
                    <a:bodyPr/>
                    <a:lstStyle/>
                    <a:p>
                      <a:pPr algn="ctr" fontAlgn="ctr"/>
                      <a:r>
                        <a:rPr lang="en-US" sz="400" b="0" i="0" u="none" strike="noStrike" dirty="0" err="1">
                          <a:effectLst/>
                          <a:latin typeface="Arial"/>
                        </a:rPr>
                        <a:t>Roto</a:t>
                      </a:r>
                      <a:r>
                        <a:rPr lang="en-US" sz="400" b="0" i="0" u="none" strike="noStrike" dirty="0">
                          <a:effectLst/>
                          <a:latin typeface="Arial"/>
                        </a:rPr>
                        <a:t> Sheer</a:t>
                      </a:r>
                    </a:p>
                  </a:txBody>
                  <a:tcPr marL="5580" marR="5580" marT="41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effectLst/>
                          <a:latin typeface="Arial"/>
                        </a:rPr>
                        <a:t>Not currently tied into starch system</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effectLst/>
                          <a:latin typeface="Arial"/>
                        </a:rPr>
                        <a:t>Raw potato waste that could be used for starch is not used.</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effectLst/>
                          <a:latin typeface="Arial"/>
                        </a:rPr>
                        <a:t>7</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dirty="0">
                          <a:effectLst/>
                          <a:latin typeface="Arial"/>
                        </a:rPr>
                        <a:t>Does not exist</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effectLst/>
                          <a:latin typeface="Arial"/>
                        </a:rPr>
                        <a:t>6</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dirty="0">
                          <a:effectLst/>
                          <a:latin typeface="Arial"/>
                        </a:rPr>
                        <a:t>None</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effectLst/>
                          <a:latin typeface="Arial"/>
                        </a:rPr>
                        <a:t>7</a:t>
                      </a:r>
                    </a:p>
                  </a:txBody>
                  <a:tcPr marL="5580" marR="5580" marT="41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dirty="0">
                          <a:effectLst/>
                          <a:latin typeface="Arial"/>
                        </a:rPr>
                        <a:t>294</a:t>
                      </a:r>
                    </a:p>
                  </a:txBody>
                  <a:tcPr marL="5580" marR="5580" marT="4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242223">
                <a:tc>
                  <a:txBody>
                    <a:bodyPr/>
                    <a:lstStyle/>
                    <a:p>
                      <a:pPr algn="ctr" fontAlgn="ctr"/>
                      <a:r>
                        <a:rPr lang="en-US" sz="400" b="0" i="0" u="none" strike="noStrike" dirty="0" smtClean="0">
                          <a:effectLst/>
                          <a:latin typeface="Arial"/>
                        </a:rPr>
                        <a:t>WPS rejects</a:t>
                      </a:r>
                      <a:endParaRPr lang="en-US" sz="400" b="0" i="0" u="none" strike="noStrike" dirty="0">
                        <a:effectLst/>
                        <a:latin typeface="Arial"/>
                      </a:endParaRPr>
                    </a:p>
                  </a:txBody>
                  <a:tcPr marL="5580" marR="5580" marT="41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effectLst/>
                          <a:latin typeface="Arial"/>
                        </a:rPr>
                        <a:t>Not currently tied into starch system</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effectLst/>
                          <a:latin typeface="Arial"/>
                        </a:rPr>
                        <a:t>Raw potato waste that could be used for starch is not used.</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smtClean="0">
                          <a:effectLst/>
                          <a:latin typeface="Arial"/>
                        </a:rPr>
                        <a:t>7</a:t>
                      </a:r>
                      <a:endParaRPr lang="en-US" sz="400" b="0" i="0" u="none" strike="noStrike" dirty="0">
                        <a:effectLst/>
                        <a:latin typeface="Arial"/>
                      </a:endParaRP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400" b="0" i="0" u="none" strike="noStrike" dirty="0" smtClean="0">
                          <a:effectLst/>
                          <a:latin typeface="+mn-lt"/>
                        </a:rPr>
                        <a:t>Does not exist</a:t>
                      </a:r>
                    </a:p>
                    <a:p>
                      <a:pPr algn="ctr" fontAlgn="ctr"/>
                      <a:endParaRPr lang="en-US" sz="400" b="0" i="0" u="none" strike="noStrike" dirty="0">
                        <a:effectLst/>
                        <a:latin typeface="Arial"/>
                      </a:endParaRP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smtClean="0">
                          <a:effectLst/>
                          <a:latin typeface="Arial"/>
                        </a:rPr>
                        <a:t>6</a:t>
                      </a:r>
                      <a:endParaRPr lang="en-US" sz="400" b="0" i="0" u="none" strike="noStrike" dirty="0">
                        <a:effectLst/>
                        <a:latin typeface="Arial"/>
                      </a:endParaRP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dirty="0" smtClean="0">
                          <a:effectLst/>
                          <a:latin typeface="Arial"/>
                        </a:rPr>
                        <a:t>None</a:t>
                      </a:r>
                      <a:endParaRPr lang="en-US" sz="400" b="0" i="0" u="none" strike="noStrike" dirty="0">
                        <a:effectLst/>
                        <a:latin typeface="Arial"/>
                      </a:endParaRP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smtClean="0">
                          <a:effectLst/>
                          <a:latin typeface="Arial"/>
                        </a:rPr>
                        <a:t>7</a:t>
                      </a:r>
                      <a:endParaRPr lang="en-US" sz="400" b="0" i="0" u="none" strike="noStrike" dirty="0">
                        <a:effectLst/>
                        <a:latin typeface="Arial"/>
                      </a:endParaRPr>
                    </a:p>
                  </a:txBody>
                  <a:tcPr marL="5580" marR="5580" marT="41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dirty="0" smtClean="0">
                          <a:effectLst/>
                          <a:latin typeface="Arial"/>
                        </a:rPr>
                        <a:t>294</a:t>
                      </a:r>
                      <a:endParaRPr lang="en-US" sz="400" b="0" i="0" u="none" strike="noStrike" dirty="0">
                        <a:effectLst/>
                        <a:latin typeface="Arial"/>
                      </a:endParaRPr>
                    </a:p>
                  </a:txBody>
                  <a:tcPr marL="5580" marR="5580" marT="4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158377">
                <a:tc>
                  <a:txBody>
                    <a:bodyPr/>
                    <a:lstStyle/>
                    <a:p>
                      <a:pPr algn="ctr" fontAlgn="ctr"/>
                      <a:r>
                        <a:rPr lang="en-US" sz="400" b="0" i="0" u="none" strike="noStrike">
                          <a:effectLst/>
                          <a:latin typeface="Arial"/>
                        </a:rPr>
                        <a:t>Finished Tank Level</a:t>
                      </a:r>
                    </a:p>
                  </a:txBody>
                  <a:tcPr marL="5580" marR="5580" marT="41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Mis-read production volume</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Over or understate production</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6</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Misread gage</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7</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None</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6</a:t>
                      </a:r>
                    </a:p>
                  </a:txBody>
                  <a:tcPr marL="5580" marR="5580" marT="41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252</a:t>
                      </a:r>
                    </a:p>
                  </a:txBody>
                  <a:tcPr marL="5580" marR="5580" marT="4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158377">
                <a:tc>
                  <a:txBody>
                    <a:bodyPr/>
                    <a:lstStyle/>
                    <a:p>
                      <a:pPr algn="ctr" fontAlgn="ctr"/>
                      <a:r>
                        <a:rPr lang="en-US" sz="400" b="0" i="0" u="none" strike="noStrike">
                          <a:effectLst/>
                          <a:latin typeface="Arial"/>
                        </a:rPr>
                        <a:t>Cyclean pressure</a:t>
                      </a:r>
                    </a:p>
                  </a:txBody>
                  <a:tcPr marL="5580" marR="5580" marT="41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Difficult to accurately read pressure gauges</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Starch recovery is not optimized</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5</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Misread gage</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7</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None</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7</a:t>
                      </a:r>
                    </a:p>
                  </a:txBody>
                  <a:tcPr marL="5580" marR="5580" marT="41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245</a:t>
                      </a:r>
                    </a:p>
                  </a:txBody>
                  <a:tcPr marL="5580" marR="5580" marT="4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237564">
                <a:tc>
                  <a:txBody>
                    <a:bodyPr/>
                    <a:lstStyle/>
                    <a:p>
                      <a:pPr algn="ctr" fontAlgn="ctr"/>
                      <a:r>
                        <a:rPr lang="en-US" sz="400" b="0" i="0" u="none" strike="noStrike">
                          <a:effectLst/>
                          <a:latin typeface="Arial"/>
                        </a:rPr>
                        <a:t>Hopper / Auger for raw</a:t>
                      </a:r>
                    </a:p>
                  </a:txBody>
                  <a:tcPr marL="5580" marR="5580" marT="41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We do not currently have this system</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Raw potato waste that could be used for starch is not used.</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5</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Does not exist</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7</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None</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7</a:t>
                      </a:r>
                    </a:p>
                  </a:txBody>
                  <a:tcPr marL="5580" marR="5580" marT="41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245</a:t>
                      </a:r>
                    </a:p>
                  </a:txBody>
                  <a:tcPr marL="5580" marR="5580" marT="4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237564">
                <a:tc>
                  <a:txBody>
                    <a:bodyPr/>
                    <a:lstStyle/>
                    <a:p>
                      <a:pPr algn="ctr" fontAlgn="ctr"/>
                      <a:r>
                        <a:rPr lang="en-US" sz="400" b="0" i="0" u="none" strike="noStrike">
                          <a:effectLst/>
                          <a:latin typeface="Arial"/>
                        </a:rPr>
                        <a:t>Starch bird pump</a:t>
                      </a:r>
                    </a:p>
                  </a:txBody>
                  <a:tcPr marL="5580" marR="5580" marT="41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Pump may cavitate</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Interupts starch production and wastes starch on the floor</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7</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Pump sucks tank dry and then cavitates</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5</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Operator observation</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6</a:t>
                      </a:r>
                    </a:p>
                  </a:txBody>
                  <a:tcPr marL="5580" marR="5580" marT="41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210</a:t>
                      </a:r>
                    </a:p>
                  </a:txBody>
                  <a:tcPr marL="5580" marR="5580" marT="4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163035">
                <a:tc>
                  <a:txBody>
                    <a:bodyPr/>
                    <a:lstStyle/>
                    <a:p>
                      <a:pPr algn="ctr" fontAlgn="ctr"/>
                      <a:r>
                        <a:rPr lang="en-US" sz="400" b="0" i="0" u="none" strike="noStrike">
                          <a:effectLst/>
                          <a:latin typeface="Arial"/>
                        </a:rPr>
                        <a:t>Hammer Mill</a:t>
                      </a:r>
                    </a:p>
                  </a:txBody>
                  <a:tcPr marL="5580" marR="5580" marT="41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Plug - up / Not handle flow</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Starch production is interupted</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7</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Hammer mill is too small</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4</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Operator observation</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7</a:t>
                      </a:r>
                    </a:p>
                  </a:txBody>
                  <a:tcPr marL="5580" marR="5580" marT="41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196</a:t>
                      </a:r>
                    </a:p>
                  </a:txBody>
                  <a:tcPr marL="5580" marR="5580" marT="4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163035">
                <a:tc>
                  <a:txBody>
                    <a:bodyPr/>
                    <a:lstStyle/>
                    <a:p>
                      <a:pPr algn="ctr" fontAlgn="ctr"/>
                      <a:r>
                        <a:rPr lang="en-US" sz="400" b="0" i="0" u="none" strike="noStrike">
                          <a:effectLst/>
                          <a:latin typeface="Arial"/>
                        </a:rPr>
                        <a:t>Baume</a:t>
                      </a:r>
                    </a:p>
                  </a:txBody>
                  <a:tcPr marL="5580" marR="5580" marT="41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Innacurate Baume readings</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Finished Baume is less than desirable</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5</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Misread gage</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6</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None</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6</a:t>
                      </a:r>
                    </a:p>
                  </a:txBody>
                  <a:tcPr marL="5580" marR="5580" marT="41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180</a:t>
                      </a:r>
                    </a:p>
                  </a:txBody>
                  <a:tcPr marL="5580" marR="5580" marT="4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163035">
                <a:tc>
                  <a:txBody>
                    <a:bodyPr/>
                    <a:lstStyle/>
                    <a:p>
                      <a:pPr algn="ctr" fontAlgn="ctr"/>
                      <a:r>
                        <a:rPr lang="en-US" sz="400" b="0" i="0" u="none" strike="noStrike">
                          <a:effectLst/>
                          <a:latin typeface="Arial"/>
                        </a:rPr>
                        <a:t>Training</a:t>
                      </a:r>
                    </a:p>
                  </a:txBody>
                  <a:tcPr marL="5580" marR="5580" marT="41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Improper setup</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System may not be as efficient as it could be</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5</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Lack of training</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5</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WP audit</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7</a:t>
                      </a:r>
                    </a:p>
                  </a:txBody>
                  <a:tcPr marL="5580" marR="5580" marT="41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175</a:t>
                      </a:r>
                    </a:p>
                  </a:txBody>
                  <a:tcPr marL="5580" marR="5580" marT="4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242223">
                <a:tc>
                  <a:txBody>
                    <a:bodyPr/>
                    <a:lstStyle/>
                    <a:p>
                      <a:pPr algn="ctr" fontAlgn="ctr"/>
                      <a:r>
                        <a:rPr lang="en-US" sz="400" b="0" i="0" u="none" strike="noStrike">
                          <a:effectLst/>
                          <a:latin typeface="Arial"/>
                        </a:rPr>
                        <a:t>Operators</a:t>
                      </a:r>
                    </a:p>
                  </a:txBody>
                  <a:tcPr marL="5580" marR="5580" marT="41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Not paying attention</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Many components of the system can fail or not be optimized. </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7</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Lack of training</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5</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Existing traininig</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5</a:t>
                      </a:r>
                    </a:p>
                  </a:txBody>
                  <a:tcPr marL="5580" marR="5580" marT="41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175</a:t>
                      </a:r>
                    </a:p>
                  </a:txBody>
                  <a:tcPr marL="5580" marR="5580" marT="4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242223">
                <a:tc>
                  <a:txBody>
                    <a:bodyPr/>
                    <a:lstStyle/>
                    <a:p>
                      <a:pPr algn="ctr" fontAlgn="ctr"/>
                      <a:r>
                        <a:rPr lang="en-US" sz="400" b="0" i="0" u="none" strike="noStrike">
                          <a:effectLst/>
                          <a:latin typeface="Arial"/>
                        </a:rPr>
                        <a:t>Cleaning Reel</a:t>
                      </a:r>
                    </a:p>
                  </a:txBody>
                  <a:tcPr marL="5580" marR="5580" marT="41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Discharge chute plugs up</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Raw going to reel is wasted and not made into starch</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6</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Chute is too small</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4</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Operator observation</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7</a:t>
                      </a:r>
                    </a:p>
                  </a:txBody>
                  <a:tcPr marL="5580" marR="5580" marT="41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168</a:t>
                      </a:r>
                    </a:p>
                  </a:txBody>
                  <a:tcPr marL="5580" marR="5580" marT="4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242223">
                <a:tc>
                  <a:txBody>
                    <a:bodyPr/>
                    <a:lstStyle/>
                    <a:p>
                      <a:pPr algn="ctr" fontAlgn="ctr"/>
                      <a:r>
                        <a:rPr lang="en-US" sz="400" b="0" i="0" u="none" strike="noStrike">
                          <a:effectLst/>
                          <a:latin typeface="Arial"/>
                        </a:rPr>
                        <a:t>Food pump</a:t>
                      </a:r>
                    </a:p>
                  </a:txBody>
                  <a:tcPr marL="5580" marR="5580" marT="41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Not currently tied into starch system</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System may have starch in it that we are not recovering</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5</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Does not exist</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6</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None</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4</a:t>
                      </a:r>
                    </a:p>
                  </a:txBody>
                  <a:tcPr marL="5580" marR="5580" marT="41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120</a:t>
                      </a:r>
                    </a:p>
                  </a:txBody>
                  <a:tcPr marL="5580" marR="5580" marT="4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265514">
                <a:tc>
                  <a:txBody>
                    <a:bodyPr/>
                    <a:lstStyle/>
                    <a:p>
                      <a:pPr algn="ctr" fontAlgn="ctr"/>
                      <a:r>
                        <a:rPr lang="en-US" sz="400" b="0" i="0" u="none" strike="noStrike">
                          <a:effectLst/>
                          <a:latin typeface="Arial"/>
                        </a:rPr>
                        <a:t>Main transfer</a:t>
                      </a:r>
                    </a:p>
                  </a:txBody>
                  <a:tcPr marL="5580" marR="5580" marT="41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Not currently tied into starch system</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effectLst/>
                          <a:latin typeface="Arial"/>
                        </a:rPr>
                        <a:t>System may have starch in it that we are not recovering</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5</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Does not exist</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6</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a:effectLst/>
                          <a:latin typeface="Arial"/>
                        </a:rPr>
                        <a:t>None</a:t>
                      </a:r>
                    </a:p>
                  </a:txBody>
                  <a:tcPr marL="5580" marR="5580" marT="4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effectLst/>
                          <a:latin typeface="Arial"/>
                        </a:rPr>
                        <a:t>4</a:t>
                      </a:r>
                    </a:p>
                  </a:txBody>
                  <a:tcPr marL="5580" marR="5580" marT="41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400" b="0" i="0" u="none" strike="noStrike" dirty="0">
                          <a:effectLst/>
                          <a:latin typeface="Arial"/>
                        </a:rPr>
                        <a:t>120</a:t>
                      </a:r>
                    </a:p>
                  </a:txBody>
                  <a:tcPr marL="5580" marR="5580" marT="41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bl>
          </a:graphicData>
        </a:graphic>
      </p:graphicFrame>
    </p:spTree>
    <p:extLst>
      <p:ext uri="{BB962C8B-B14F-4D97-AF65-F5344CB8AC3E}">
        <p14:creationId xmlns:p14="http://schemas.microsoft.com/office/powerpoint/2010/main" val="3135427810"/>
      </p:ext>
    </p:extLst>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Process FMEA Pareto Chart</a:t>
            </a:r>
            <a:br>
              <a:rPr lang="en-US" dirty="0"/>
            </a:b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47750"/>
            <a:ext cx="80010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768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smtClean="0"/>
              <a:t>Potential Xs—Theories To Be Tested</a:t>
            </a:r>
          </a:p>
        </p:txBody>
      </p:sp>
      <p:sp>
        <p:nvSpPr>
          <p:cNvPr id="24580" name="Rectangle 3"/>
          <p:cNvSpPr>
            <a:spLocks noGrp="1" noChangeArrowheads="1"/>
          </p:cNvSpPr>
          <p:nvPr>
            <p:ph type="body" idx="1"/>
          </p:nvPr>
        </p:nvSpPr>
        <p:spPr/>
        <p:txBody>
          <a:bodyPr/>
          <a:lstStyle/>
          <a:p>
            <a:pPr marL="0" indent="0" eaLnBrk="1" hangingPunct="1"/>
            <a:r>
              <a:rPr lang="en-US" sz="1400" dirty="0" smtClean="0"/>
              <a:t>X</a:t>
            </a:r>
            <a:r>
              <a:rPr lang="en-US" sz="1400" baseline="-25000" dirty="0" smtClean="0"/>
              <a:t>1</a:t>
            </a:r>
            <a:r>
              <a:rPr lang="en-US" sz="1400" dirty="0" smtClean="0"/>
              <a:t>:  Undersized hammer mill causes low starch recovery</a:t>
            </a:r>
          </a:p>
          <a:p>
            <a:pPr marL="0" indent="0" eaLnBrk="1" hangingPunct="1"/>
            <a:endParaRPr lang="en-US" sz="1400" dirty="0" smtClean="0"/>
          </a:p>
          <a:p>
            <a:pPr marL="0" indent="0" eaLnBrk="1" hangingPunct="1"/>
            <a:r>
              <a:rPr lang="en-US" sz="1400" dirty="0" smtClean="0"/>
              <a:t>X</a:t>
            </a:r>
            <a:r>
              <a:rPr lang="en-US" sz="1400" baseline="-25000" dirty="0" smtClean="0"/>
              <a:t>2</a:t>
            </a:r>
            <a:r>
              <a:rPr lang="en-US" sz="1400" dirty="0" smtClean="0"/>
              <a:t>:  Uncaptured raw waste causes low starch recovery</a:t>
            </a:r>
          </a:p>
          <a:p>
            <a:pPr marL="0" indent="0" eaLnBrk="1" hangingPunct="1"/>
            <a:endParaRPr lang="en-US" sz="1400" dirty="0" smtClean="0"/>
          </a:p>
          <a:p>
            <a:pPr marL="0" indent="0" eaLnBrk="1" hangingPunct="1"/>
            <a:r>
              <a:rPr lang="en-US" sz="1400" dirty="0" smtClean="0"/>
              <a:t>X</a:t>
            </a:r>
            <a:r>
              <a:rPr lang="en-US" sz="1400" baseline="-25000" dirty="0" smtClean="0"/>
              <a:t>3</a:t>
            </a:r>
            <a:r>
              <a:rPr lang="en-US" sz="1400" dirty="0" smtClean="0"/>
              <a:t>:  Not capturing raw uncooked potatoes from Rotoshear causes low starch recovery</a:t>
            </a:r>
          </a:p>
          <a:p>
            <a:pPr marL="0" indent="0" eaLnBrk="1" hangingPunct="1"/>
            <a:endParaRPr lang="en-US" sz="1400" dirty="0" smtClean="0"/>
          </a:p>
          <a:p>
            <a:pPr marL="0" indent="0" eaLnBrk="1" hangingPunct="1"/>
            <a:r>
              <a:rPr lang="en-US" sz="1400" dirty="0" smtClean="0"/>
              <a:t>X</a:t>
            </a:r>
            <a:r>
              <a:rPr lang="en-US" sz="1400" baseline="-25000" dirty="0" smtClean="0"/>
              <a:t>4</a:t>
            </a:r>
            <a:r>
              <a:rPr lang="en-US" sz="1400" dirty="0" smtClean="0"/>
              <a:t>:  Lack of discernment on PSI gauges causes low starch recovery</a:t>
            </a:r>
          </a:p>
          <a:p>
            <a:pPr marL="0" indent="0" eaLnBrk="1" hangingPunct="1"/>
            <a:endParaRPr lang="en-US" sz="1400" dirty="0" smtClean="0"/>
          </a:p>
          <a:p>
            <a:pPr marL="0" indent="0" eaLnBrk="1" hangingPunct="1"/>
            <a:r>
              <a:rPr lang="en-US" sz="1400" dirty="0" smtClean="0"/>
              <a:t>X</a:t>
            </a:r>
            <a:r>
              <a:rPr lang="en-US" sz="1400" baseline="-25000" dirty="0" smtClean="0"/>
              <a:t>5</a:t>
            </a:r>
            <a:r>
              <a:rPr lang="en-US" sz="1400" dirty="0" smtClean="0"/>
              <a:t>:  </a:t>
            </a:r>
            <a:r>
              <a:rPr lang="en-US" sz="1400" dirty="0"/>
              <a:t>Measuring </a:t>
            </a:r>
            <a:r>
              <a:rPr lang="en-US" sz="1400" dirty="0" smtClean="0"/>
              <a:t>finished tank levels with a tape measure causes low starch recovery</a:t>
            </a:r>
          </a:p>
          <a:p>
            <a:pPr marL="0" indent="0" eaLnBrk="1" hangingPunct="1"/>
            <a:endParaRPr lang="en-US" sz="1400" dirty="0" smtClean="0"/>
          </a:p>
          <a:p>
            <a:pPr marL="0" indent="0" eaLnBrk="1" hangingPunct="1"/>
            <a:r>
              <a:rPr lang="en-US" sz="1400" dirty="0" smtClean="0"/>
              <a:t>X</a:t>
            </a:r>
            <a:r>
              <a:rPr lang="en-US" sz="1400" baseline="-25000" dirty="0"/>
              <a:t>6</a:t>
            </a:r>
            <a:r>
              <a:rPr lang="en-US" sz="1400" dirty="0" smtClean="0"/>
              <a:t>:  Not controlling Baume causes low starch recovery</a:t>
            </a:r>
          </a:p>
          <a:p>
            <a:pPr marL="0" indent="0" eaLnBrk="1" hangingPunct="1"/>
            <a:endParaRPr lang="en-US" sz="1400" dirty="0"/>
          </a:p>
          <a:p>
            <a:pPr marL="0" indent="0" eaLnBrk="1" hangingPunct="1"/>
            <a:r>
              <a:rPr lang="en-US" sz="1400" dirty="0" smtClean="0"/>
              <a:t>X</a:t>
            </a:r>
            <a:r>
              <a:rPr lang="en-US" sz="1400" baseline="-25000" dirty="0" smtClean="0"/>
              <a:t>7</a:t>
            </a:r>
            <a:r>
              <a:rPr lang="en-US" sz="1400" dirty="0" smtClean="0"/>
              <a:t>:  Starch bird pump cavitation causes low starch recovery</a:t>
            </a:r>
          </a:p>
          <a:p>
            <a:pPr marL="0" indent="0" eaLnBrk="1" hangingPunct="1"/>
            <a:endParaRPr lang="en-US" sz="1400" dirty="0"/>
          </a:p>
          <a:p>
            <a:pPr marL="0" indent="0" eaLnBrk="1" hangingPunct="1"/>
            <a:r>
              <a:rPr lang="en-US" sz="1400" dirty="0" smtClean="0"/>
              <a:t>X</a:t>
            </a:r>
            <a:r>
              <a:rPr lang="en-US" sz="1400" baseline="-25000" dirty="0" smtClean="0"/>
              <a:t>8</a:t>
            </a:r>
            <a:r>
              <a:rPr lang="en-US" sz="1400" dirty="0" smtClean="0"/>
              <a:t>:  Poor training causes low starch recovery</a:t>
            </a:r>
            <a:endParaRPr lang="en-US" sz="1400" dirty="0"/>
          </a:p>
          <a:p>
            <a:pPr marL="0" indent="0" eaLnBrk="1" hangingPunct="1"/>
            <a:endParaRPr lang="en-US" sz="1400" dirty="0" smtClean="0"/>
          </a:p>
        </p:txBody>
      </p:sp>
    </p:spTree>
    <p:extLst>
      <p:ext uri="{BB962C8B-B14F-4D97-AF65-F5344CB8AC3E}">
        <p14:creationId xmlns:p14="http://schemas.microsoft.com/office/powerpoint/2010/main" val="31242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p:txBody>
          <a:bodyPr/>
          <a:lstStyle/>
          <a:p>
            <a:pPr eaLnBrk="1" hangingPunct="1"/>
            <a:r>
              <a:rPr lang="en-US" dirty="0" smtClean="0"/>
              <a:t>Operational Definitions of Key Terms</a:t>
            </a:r>
          </a:p>
        </p:txBody>
      </p:sp>
      <p:sp>
        <p:nvSpPr>
          <p:cNvPr id="5124" name="Rectangle 6"/>
          <p:cNvSpPr>
            <a:spLocks noGrp="1" noChangeArrowheads="1"/>
          </p:cNvSpPr>
          <p:nvPr>
            <p:ph type="body" idx="1"/>
          </p:nvPr>
        </p:nvSpPr>
        <p:spPr/>
        <p:txBody>
          <a:bodyPr/>
          <a:lstStyle/>
          <a:p>
            <a:pPr marL="0" indent="0" eaLnBrk="1" hangingPunct="1"/>
            <a:r>
              <a:rPr lang="en-US" sz="1200" b="1" dirty="0"/>
              <a:t>Baume:  </a:t>
            </a:r>
            <a:r>
              <a:rPr lang="en-US" sz="1200" dirty="0"/>
              <a:t>Specific gravity / percent solids of the starch slurry </a:t>
            </a:r>
          </a:p>
          <a:p>
            <a:pPr marL="0" indent="0" eaLnBrk="1" hangingPunct="1"/>
            <a:endParaRPr lang="en-US" sz="1200" dirty="0" smtClean="0"/>
          </a:p>
          <a:p>
            <a:pPr marL="0" indent="0" eaLnBrk="1" hangingPunct="1"/>
            <a:r>
              <a:rPr lang="en-US" sz="1200" b="1" dirty="0"/>
              <a:t>Hammer Mill:  </a:t>
            </a:r>
            <a:r>
              <a:rPr lang="en-US" sz="1200" dirty="0"/>
              <a:t>Equipment used to reduce the raw feed to release starch granules.</a:t>
            </a:r>
          </a:p>
          <a:p>
            <a:pPr marL="0" indent="0" eaLnBrk="1" hangingPunct="1"/>
            <a:endParaRPr lang="en-US" sz="1200" dirty="0"/>
          </a:p>
          <a:p>
            <a:pPr marL="0" indent="0" eaLnBrk="1" hangingPunct="1"/>
            <a:r>
              <a:rPr lang="en-US" sz="1200" b="1" dirty="0" smtClean="0"/>
              <a:t>Hydro-</a:t>
            </a:r>
            <a:r>
              <a:rPr lang="en-US" sz="1200" b="1" dirty="0" err="1" smtClean="0"/>
              <a:t>cyclean</a:t>
            </a:r>
            <a:r>
              <a:rPr lang="en-US" sz="1200" b="1" dirty="0" smtClean="0"/>
              <a:t>:  </a:t>
            </a:r>
            <a:r>
              <a:rPr lang="en-US" sz="1200" dirty="0" smtClean="0"/>
              <a:t>Vortex effect causes heavy solids separation and discharge downward while the effluent and light solids eject from the top.</a:t>
            </a:r>
          </a:p>
          <a:p>
            <a:pPr marL="0" indent="0" eaLnBrk="1" hangingPunct="1"/>
            <a:endParaRPr lang="en-US" sz="1200" dirty="0" smtClean="0"/>
          </a:p>
          <a:p>
            <a:pPr marL="0" indent="0" eaLnBrk="1" hangingPunct="1"/>
            <a:r>
              <a:rPr lang="en-US" sz="1200" b="1" dirty="0" err="1"/>
              <a:t>Hydrosieve</a:t>
            </a:r>
            <a:r>
              <a:rPr lang="en-US" sz="1200" b="1" dirty="0"/>
              <a:t>:  </a:t>
            </a:r>
            <a:r>
              <a:rPr lang="en-US" sz="1200" dirty="0"/>
              <a:t>Screen for separating particles from water that may plug hydro-cycleans.</a:t>
            </a:r>
          </a:p>
          <a:p>
            <a:pPr marL="0" indent="0" eaLnBrk="1" hangingPunct="1"/>
            <a:endParaRPr lang="en-US" sz="1200" dirty="0" smtClean="0"/>
          </a:p>
          <a:p>
            <a:pPr marL="0" indent="0" eaLnBrk="1" hangingPunct="1"/>
            <a:r>
              <a:rPr lang="en-US" sz="1200" b="1" dirty="0" err="1"/>
              <a:t>iFix</a:t>
            </a:r>
            <a:r>
              <a:rPr lang="en-US" sz="1200" b="1" dirty="0"/>
              <a:t>: </a:t>
            </a:r>
            <a:r>
              <a:rPr lang="en-US" sz="1200" dirty="0"/>
              <a:t>Commercial name for our Supervisory Control And Data Acquisition (SCADA) system which controls portions of the factory equipment.</a:t>
            </a:r>
          </a:p>
          <a:p>
            <a:pPr marL="0" indent="0" eaLnBrk="1" hangingPunct="1"/>
            <a:endParaRPr lang="en-US" sz="1200" dirty="0" smtClean="0"/>
          </a:p>
          <a:p>
            <a:pPr marL="0" indent="0" eaLnBrk="1" hangingPunct="1"/>
            <a:r>
              <a:rPr lang="en-US" sz="1200" b="1" dirty="0"/>
              <a:t>MMS:  </a:t>
            </a:r>
            <a:r>
              <a:rPr lang="en-US" sz="1200" dirty="0"/>
              <a:t>Manufacturing Management Suite; a </a:t>
            </a:r>
            <a:r>
              <a:rPr lang="en-US" sz="1200" dirty="0" smtClean="0"/>
              <a:t>ABC Company </a:t>
            </a:r>
            <a:r>
              <a:rPr lang="en-US" sz="1200" dirty="0"/>
              <a:t>developed, web based SQL system for housing data. </a:t>
            </a:r>
          </a:p>
          <a:p>
            <a:pPr marL="0" indent="0" eaLnBrk="1" hangingPunct="1"/>
            <a:endParaRPr lang="en-US" sz="1200" dirty="0"/>
          </a:p>
          <a:p>
            <a:pPr marL="0" indent="0" eaLnBrk="1" hangingPunct="1"/>
            <a:r>
              <a:rPr lang="en-US" sz="1200" b="1" dirty="0" smtClean="0"/>
              <a:t>Sweco:  </a:t>
            </a:r>
            <a:r>
              <a:rPr lang="en-US" sz="1200" dirty="0" smtClean="0"/>
              <a:t>Fine mesh vibratory screen (74 – 84 mesh).</a:t>
            </a:r>
          </a:p>
          <a:p>
            <a:pPr marL="0" indent="0" eaLnBrk="1" hangingPunct="1"/>
            <a:endParaRPr lang="en-US" sz="1200" dirty="0"/>
          </a:p>
          <a:p>
            <a:pPr marL="0" indent="0" eaLnBrk="1" hangingPunct="1"/>
            <a:r>
              <a:rPr lang="en-US" sz="1200" b="1" dirty="0" smtClean="0"/>
              <a:t>Water Knife:  </a:t>
            </a:r>
            <a:r>
              <a:rPr lang="en-US" sz="1200" dirty="0" smtClean="0"/>
              <a:t>Grid pattern of blades for cutting whole potatoes into strips which releases a by-product of starch.</a:t>
            </a:r>
            <a:endParaRPr lang="en-US" sz="1600" dirty="0" smtClean="0"/>
          </a:p>
        </p:txBody>
      </p:sp>
      <p:sp>
        <p:nvSpPr>
          <p:cNvPr id="5125" name="Rectangle 3"/>
          <p:cNvSpPr>
            <a:spLocks noChangeArrowheads="1"/>
          </p:cNvSpPr>
          <p:nvPr/>
        </p:nvSpPr>
        <p:spPr bwMode="auto">
          <a:xfrm>
            <a:off x="554038" y="1008460"/>
            <a:ext cx="8312150" cy="35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spAutoFit/>
          </a:bodyPr>
          <a:lstStyle/>
          <a:p>
            <a:pPr algn="l" defTabSz="820738" eaLnBrk="0" hangingPunct="0">
              <a:spcBef>
                <a:spcPct val="0"/>
              </a:spcBef>
              <a:buSzTx/>
              <a:buFontTx/>
              <a:buNone/>
            </a:pPr>
            <a:endParaRPr lang="en-US" sz="1800" dirty="0">
              <a:latin typeface="Times New Roman" pitchFamily="18" charset="0"/>
            </a:endParaRPr>
          </a:p>
        </p:txBody>
      </p:sp>
    </p:spTree>
    <p:extLst>
      <p:ext uri="{BB962C8B-B14F-4D97-AF65-F5344CB8AC3E}">
        <p14:creationId xmlns:p14="http://schemas.microsoft.com/office/powerpoint/2010/main" val="4063402907"/>
      </p:ext>
    </p:extLst>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Six Sigma Roadmap</a:t>
            </a:r>
            <a:br>
              <a:rPr lang="en"/>
            </a:br>
            <a:endParaRPr lang="en"/>
          </a:p>
        </p:txBody>
      </p:sp>
      <p:sp>
        <p:nvSpPr>
          <p:cNvPr id="255" name="Shape 2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30</a:t>
            </a:fld>
            <a:endParaRPr lang="en"/>
          </a:p>
        </p:txBody>
      </p:sp>
      <p:grpSp>
        <p:nvGrpSpPr>
          <p:cNvPr id="256" name="Shape 256"/>
          <p:cNvGrpSpPr/>
          <p:nvPr/>
        </p:nvGrpSpPr>
        <p:grpSpPr>
          <a:xfrm>
            <a:off x="914400" y="1257300"/>
            <a:ext cx="7143750" cy="3219450"/>
            <a:chOff x="576" y="672"/>
            <a:chExt cx="4500" cy="2028"/>
          </a:xfrm>
        </p:grpSpPr>
        <p:sp>
          <p:nvSpPr>
            <p:cNvPr id="257" name="Shape 257"/>
            <p:cNvSpPr/>
            <p:nvPr/>
          </p:nvSpPr>
          <p:spPr>
            <a:xfrm>
              <a:off x="575" y="1104"/>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Measure</a:t>
              </a:r>
            </a:p>
          </p:txBody>
        </p:sp>
        <p:sp>
          <p:nvSpPr>
            <p:cNvPr id="258" name="Shape 258"/>
            <p:cNvSpPr/>
            <p:nvPr/>
          </p:nvSpPr>
          <p:spPr>
            <a:xfrm>
              <a:off x="575" y="1536"/>
              <a:ext cx="4500" cy="300"/>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FFFFFF"/>
                  </a:solidFill>
                  <a:latin typeface="Proxima Nova"/>
                  <a:ea typeface="Proxima Nova"/>
                  <a:cs typeface="Proxima Nova"/>
                  <a:sym typeface="Proxima Nova"/>
                </a:rPr>
                <a:t>Analyze</a:t>
              </a:r>
            </a:p>
          </p:txBody>
        </p:sp>
        <p:sp>
          <p:nvSpPr>
            <p:cNvPr id="259" name="Shape 259"/>
            <p:cNvSpPr/>
            <p:nvPr/>
          </p:nvSpPr>
          <p:spPr>
            <a:xfrm>
              <a:off x="575" y="1968"/>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Improve</a:t>
              </a:r>
            </a:p>
          </p:txBody>
        </p:sp>
        <p:sp>
          <p:nvSpPr>
            <p:cNvPr id="260" name="Shape 260"/>
            <p:cNvSpPr/>
            <p:nvPr/>
          </p:nvSpPr>
          <p:spPr>
            <a:xfrm>
              <a:off x="575" y="2400"/>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Control</a:t>
              </a:r>
            </a:p>
          </p:txBody>
        </p:sp>
        <p:sp>
          <p:nvSpPr>
            <p:cNvPr id="261" name="Shape 261"/>
            <p:cNvSpPr/>
            <p:nvPr/>
          </p:nvSpPr>
          <p:spPr>
            <a:xfrm>
              <a:off x="575" y="671"/>
              <a:ext cx="4500" cy="299"/>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latin typeface="Proxima Nova"/>
                  <a:ea typeface="Proxima Nova"/>
                  <a:cs typeface="Proxima Nova"/>
                  <a:sym typeface="Proxima Nova"/>
                </a:rPr>
                <a:t>Define</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5"/>
          <p:cNvSpPr>
            <a:spLocks noGrp="1" noChangeArrowheads="1"/>
          </p:cNvSpPr>
          <p:nvPr>
            <p:ph type="title"/>
          </p:nvPr>
        </p:nvSpPr>
        <p:spPr/>
        <p:txBody>
          <a:bodyPr/>
          <a:lstStyle/>
          <a:p>
            <a:pPr eaLnBrk="1" hangingPunct="1"/>
            <a:r>
              <a:rPr lang="en-US" dirty="0" smtClean="0"/>
              <a:t>Potential Xs—Theories To Be Tested</a:t>
            </a:r>
          </a:p>
        </p:txBody>
      </p:sp>
      <p:sp>
        <p:nvSpPr>
          <p:cNvPr id="26627" name="Rectangle 4"/>
          <p:cNvSpPr>
            <a:spLocks noGrp="1" noChangeArrowheads="1"/>
          </p:cNvSpPr>
          <p:nvPr>
            <p:ph type="body" idx="1"/>
          </p:nvPr>
        </p:nvSpPr>
        <p:spPr/>
        <p:txBody>
          <a:bodyPr/>
          <a:lstStyle/>
          <a:p>
            <a:pPr marL="0" indent="0" eaLnBrk="1" hangingPunct="1"/>
            <a:r>
              <a:rPr lang="en-US" sz="1400" dirty="0"/>
              <a:t>X</a:t>
            </a:r>
            <a:r>
              <a:rPr lang="en-US" sz="1400" baseline="-25000" dirty="0"/>
              <a:t>1</a:t>
            </a:r>
            <a:r>
              <a:rPr lang="en-US" sz="1400" dirty="0"/>
              <a:t>:  Undersized hammer mill causes low starch recovery</a:t>
            </a:r>
          </a:p>
          <a:p>
            <a:pPr marL="0" indent="0" eaLnBrk="1" hangingPunct="1"/>
            <a:endParaRPr lang="en-US" sz="1400" dirty="0"/>
          </a:p>
          <a:p>
            <a:pPr marL="0" indent="0" eaLnBrk="1" hangingPunct="1"/>
            <a:r>
              <a:rPr lang="en-US" sz="1400" dirty="0"/>
              <a:t>X</a:t>
            </a:r>
            <a:r>
              <a:rPr lang="en-US" sz="1400" baseline="-25000" dirty="0"/>
              <a:t>2</a:t>
            </a:r>
            <a:r>
              <a:rPr lang="en-US" sz="1400" dirty="0"/>
              <a:t>:  Uncaptured raw waste causes low starch recovery</a:t>
            </a:r>
          </a:p>
          <a:p>
            <a:pPr marL="0" indent="0" eaLnBrk="1" hangingPunct="1"/>
            <a:endParaRPr lang="en-US" sz="1400" dirty="0"/>
          </a:p>
          <a:p>
            <a:pPr marL="0" indent="0" eaLnBrk="1" hangingPunct="1"/>
            <a:r>
              <a:rPr lang="en-US" sz="1400" dirty="0"/>
              <a:t>X</a:t>
            </a:r>
            <a:r>
              <a:rPr lang="en-US" sz="1400" baseline="-25000" dirty="0"/>
              <a:t>3</a:t>
            </a:r>
            <a:r>
              <a:rPr lang="en-US" sz="1400" dirty="0"/>
              <a:t>:  Not capturing raw uncooked potatoes from Rotoshear causes low starch recovery</a:t>
            </a:r>
          </a:p>
          <a:p>
            <a:pPr marL="0" indent="0" eaLnBrk="1" hangingPunct="1"/>
            <a:endParaRPr lang="en-US" sz="1400" dirty="0"/>
          </a:p>
          <a:p>
            <a:pPr marL="0" indent="0" eaLnBrk="1" hangingPunct="1"/>
            <a:r>
              <a:rPr lang="en-US" sz="1400" dirty="0"/>
              <a:t>X</a:t>
            </a:r>
            <a:r>
              <a:rPr lang="en-US" sz="1400" baseline="-25000" dirty="0"/>
              <a:t>4</a:t>
            </a:r>
            <a:r>
              <a:rPr lang="en-US" sz="1400" dirty="0"/>
              <a:t>:  Lack of discernment on PSI gauges causes low starch recovery</a:t>
            </a:r>
          </a:p>
          <a:p>
            <a:pPr marL="0" indent="0" eaLnBrk="1" hangingPunct="1"/>
            <a:endParaRPr lang="en-US" sz="1400" dirty="0"/>
          </a:p>
          <a:p>
            <a:pPr marL="0" indent="0" eaLnBrk="1" hangingPunct="1"/>
            <a:r>
              <a:rPr lang="en-US" sz="1400" dirty="0"/>
              <a:t>X</a:t>
            </a:r>
            <a:r>
              <a:rPr lang="en-US" sz="1400" baseline="-25000" dirty="0"/>
              <a:t>5</a:t>
            </a:r>
            <a:r>
              <a:rPr lang="en-US" sz="1400" dirty="0"/>
              <a:t>:  Measuring finished tank levels with a tape measure causes low starch recovery</a:t>
            </a:r>
          </a:p>
          <a:p>
            <a:pPr marL="0" indent="0" eaLnBrk="1" hangingPunct="1"/>
            <a:endParaRPr lang="en-US" sz="1400" dirty="0"/>
          </a:p>
          <a:p>
            <a:pPr marL="0" indent="0" eaLnBrk="1" hangingPunct="1"/>
            <a:r>
              <a:rPr lang="en-US" sz="1400" dirty="0"/>
              <a:t>X</a:t>
            </a:r>
            <a:r>
              <a:rPr lang="en-US" sz="1400" baseline="-25000" dirty="0"/>
              <a:t>6</a:t>
            </a:r>
            <a:r>
              <a:rPr lang="en-US" sz="1400" dirty="0"/>
              <a:t>:  Not controlling Baume causes low starch recovery</a:t>
            </a:r>
          </a:p>
          <a:p>
            <a:pPr marL="0" indent="0" eaLnBrk="1" hangingPunct="1"/>
            <a:endParaRPr lang="en-US" sz="1400" dirty="0"/>
          </a:p>
          <a:p>
            <a:pPr marL="0" indent="0" eaLnBrk="1" hangingPunct="1"/>
            <a:r>
              <a:rPr lang="en-US" sz="1400" dirty="0"/>
              <a:t>X</a:t>
            </a:r>
            <a:r>
              <a:rPr lang="en-US" sz="1400" baseline="-25000" dirty="0"/>
              <a:t>7</a:t>
            </a:r>
            <a:r>
              <a:rPr lang="en-US" sz="1400" dirty="0"/>
              <a:t>:  Starch bird pump cavitation causes low starch recovery</a:t>
            </a:r>
          </a:p>
          <a:p>
            <a:pPr marL="0" indent="0" eaLnBrk="1" hangingPunct="1"/>
            <a:endParaRPr lang="en-US" sz="1400" dirty="0"/>
          </a:p>
          <a:p>
            <a:pPr marL="0" indent="0" eaLnBrk="1" hangingPunct="1"/>
            <a:r>
              <a:rPr lang="en-US" sz="1400" dirty="0"/>
              <a:t>X</a:t>
            </a:r>
            <a:r>
              <a:rPr lang="en-US" sz="1400" baseline="-25000" dirty="0"/>
              <a:t>8</a:t>
            </a:r>
            <a:r>
              <a:rPr lang="en-US" sz="1400" dirty="0"/>
              <a:t>:  Poor training causes low starch recovery</a:t>
            </a:r>
          </a:p>
        </p:txBody>
      </p:sp>
    </p:spTree>
    <p:extLst>
      <p:ext uri="{BB962C8B-B14F-4D97-AF65-F5344CB8AC3E}">
        <p14:creationId xmlns:p14="http://schemas.microsoft.com/office/powerpoint/2010/main" val="391473178"/>
      </p:ext>
    </p:extLst>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smtClean="0"/>
              <a:t>Data Collection Plan for Analyze Phase</a:t>
            </a:r>
          </a:p>
        </p:txBody>
      </p:sp>
      <p:graphicFrame>
        <p:nvGraphicFramePr>
          <p:cNvPr id="4" name="Table 3"/>
          <p:cNvGraphicFramePr>
            <a:graphicFrameLocks noGrp="1"/>
          </p:cNvGraphicFramePr>
          <p:nvPr>
            <p:extLst>
              <p:ext uri="{D42A27DB-BD31-4B8C-83A1-F6EECF244321}">
                <p14:modId xmlns:p14="http://schemas.microsoft.com/office/powerpoint/2010/main" val="3546827020"/>
              </p:ext>
            </p:extLst>
          </p:nvPr>
        </p:nvGraphicFramePr>
        <p:xfrm>
          <a:off x="228600" y="1180995"/>
          <a:ext cx="8683624" cy="2990955"/>
        </p:xfrm>
        <a:graphic>
          <a:graphicData uri="http://schemas.openxmlformats.org/drawingml/2006/table">
            <a:tbl>
              <a:tblPr/>
              <a:tblGrid>
                <a:gridCol w="608175"/>
                <a:gridCol w="1098570"/>
                <a:gridCol w="1173521"/>
                <a:gridCol w="610316"/>
                <a:gridCol w="651004"/>
                <a:gridCol w="856584"/>
                <a:gridCol w="651004"/>
                <a:gridCol w="608175"/>
                <a:gridCol w="610316"/>
                <a:gridCol w="565345"/>
                <a:gridCol w="625307"/>
                <a:gridCol w="625307"/>
              </a:tblGrid>
              <a:tr h="265409">
                <a:tc rowSpan="2">
                  <a:txBody>
                    <a:bodyPr/>
                    <a:lstStyle/>
                    <a:p>
                      <a:pPr algn="ctr" fontAlgn="b"/>
                      <a:r>
                        <a:rPr lang="en-US" sz="500" b="1" i="0" u="none" strike="noStrike" dirty="0">
                          <a:effectLst/>
                          <a:latin typeface="Arial"/>
                        </a:rPr>
                        <a:t>Ref.</a:t>
                      </a:r>
                    </a:p>
                  </a:txBody>
                  <a:tcPr marL="6805" marR="6805" marT="51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500" b="1" i="0" u="none" strike="noStrike">
                          <a:effectLst/>
                          <a:latin typeface="Arial"/>
                        </a:rPr>
                        <a:t>Theories To Be Tested (Selected From The C-E Diagram, FMECA, and/or FDM)</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500" b="1" i="0" u="none" strike="noStrike">
                          <a:effectLst/>
                          <a:latin typeface="Arial"/>
                        </a:rPr>
                        <a:t>List Of Questions That Must Be Answered To Test Each Selected Theory</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500" b="1" i="0" u="none" strike="noStrike">
                          <a:effectLst/>
                          <a:latin typeface="Arial"/>
                        </a:rPr>
                        <a:t>Where Applicable, State The Null and Alternative Hypotheses</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en-US" sz="500" b="1" i="0" u="none" strike="noStrike">
                          <a:effectLst/>
                          <a:latin typeface="Arial"/>
                        </a:rPr>
                        <a:t>Tools To Be Used</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ctr"/>
                      <a:r>
                        <a:rPr lang="en-US" sz="500" b="1" i="0" u="none" strike="noStrike">
                          <a:effectLst/>
                          <a:latin typeface="Arial"/>
                        </a:rPr>
                        <a:t>Data To Be Collected</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34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500" b="1" i="0" u="none" strike="noStrike">
                          <a:effectLst/>
                          <a:latin typeface="Arial"/>
                        </a:rPr>
                        <a:t>H</a:t>
                      </a:r>
                      <a:r>
                        <a:rPr lang="en-US" sz="500" b="1" i="0" u="none" strike="noStrike" baseline="-25000">
                          <a:effectLst/>
                          <a:latin typeface="Arial"/>
                        </a:rPr>
                        <a:t>0</a:t>
                      </a:r>
                      <a:endParaRPr lang="en-US" sz="500" b="1" i="0" u="none" strike="noStrike">
                        <a:effectLst/>
                        <a:latin typeface="Arial"/>
                      </a:endParaRP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a:rPr>
                        <a:t>H</a:t>
                      </a:r>
                      <a:r>
                        <a:rPr lang="en-US" sz="500" b="1" i="0" u="none" strike="noStrike" baseline="-25000">
                          <a:effectLst/>
                          <a:latin typeface="Arial"/>
                        </a:rPr>
                        <a:t>A</a:t>
                      </a:r>
                      <a:endParaRPr lang="en-US" sz="500" b="1" i="0" u="none" strike="noStrike">
                        <a:effectLst/>
                        <a:latin typeface="Arial"/>
                      </a:endParaRP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500" b="1" i="0" u="none" strike="noStrike">
                          <a:effectLst/>
                          <a:latin typeface="Arial"/>
                        </a:rPr>
                        <a:t>Description/</a:t>
                      </a:r>
                      <a:br>
                        <a:rPr lang="en-US" sz="500" b="1" i="0" u="none" strike="noStrike">
                          <a:effectLst/>
                          <a:latin typeface="Arial"/>
                        </a:rPr>
                      </a:br>
                      <a:r>
                        <a:rPr lang="en-US" sz="500" b="1" i="0" u="none" strike="noStrike">
                          <a:effectLst/>
                          <a:latin typeface="Arial"/>
                        </a:rPr>
                        <a:t>Data Type</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a:rPr>
                        <a:t>Sample Size, Number of Samples</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a:rPr>
                        <a:t>Where To Collect Data</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a:rPr>
                        <a:t>Who Will Collect Data</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a:rPr>
                        <a:t>How Will Data Be Recorded</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a:rPr>
                        <a:t>Remarks</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97">
                <a:tc>
                  <a:txBody>
                    <a:bodyPr/>
                    <a:lstStyle/>
                    <a:p>
                      <a:pPr algn="ctr" fontAlgn="ctr"/>
                      <a:r>
                        <a:rPr lang="en-US" sz="500" b="0" i="0" u="none" strike="noStrike">
                          <a:effectLst/>
                          <a:latin typeface="Arial"/>
                        </a:rPr>
                        <a:t>1</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Undersized hammer mill causes low starch recovery</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At what feed rate does the hammer mill plug? </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80808"/>
                          </a:solidFill>
                          <a:effectLst/>
                          <a:latin typeface="GreekC"/>
                        </a:rPr>
                        <a:t>h</a:t>
                      </a:r>
                      <a:r>
                        <a:rPr lang="en-US" sz="500" b="0" i="0" u="none" strike="noStrike" baseline="-25000">
                          <a:solidFill>
                            <a:srgbClr val="080808"/>
                          </a:solidFill>
                          <a:effectLst/>
                          <a:latin typeface="Arial"/>
                        </a:rPr>
                        <a:t>test  </a:t>
                      </a:r>
                      <a:r>
                        <a:rPr lang="en-US" sz="500" b="0" i="0" u="none" strike="noStrike">
                          <a:solidFill>
                            <a:srgbClr val="080808"/>
                          </a:solidFill>
                          <a:effectLst/>
                          <a:latin typeface="GreekC"/>
                        </a:rPr>
                        <a:t>= h</a:t>
                      </a:r>
                      <a:r>
                        <a:rPr lang="en-US" sz="500" b="0" i="0" u="none" strike="noStrike" baseline="-25000">
                          <a:solidFill>
                            <a:srgbClr val="080808"/>
                          </a:solidFill>
                          <a:effectLst/>
                          <a:latin typeface="Arial"/>
                        </a:rPr>
                        <a:t>target</a:t>
                      </a:r>
                      <a:endParaRPr lang="en-US" sz="500" b="0" i="0" u="none" strike="noStrike">
                        <a:solidFill>
                          <a:srgbClr val="080808"/>
                        </a:solidFill>
                        <a:effectLst/>
                        <a:latin typeface="GreekC"/>
                      </a:endParaRP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500" b="0" i="0" u="none" strike="noStrike">
                          <a:solidFill>
                            <a:srgbClr val="080808"/>
                          </a:solidFill>
                          <a:effectLst/>
                          <a:latin typeface="GreekC"/>
                        </a:rPr>
                        <a:t>h</a:t>
                      </a:r>
                      <a:r>
                        <a:rPr lang="en-US" sz="500" b="0" i="0" u="none" strike="noStrike" baseline="-25000">
                          <a:solidFill>
                            <a:srgbClr val="080808"/>
                          </a:solidFill>
                          <a:effectLst/>
                          <a:latin typeface="Arial"/>
                        </a:rPr>
                        <a:t>test   </a:t>
                      </a:r>
                      <a:r>
                        <a:rPr lang="en-US" sz="500" b="0" i="0" u="none" strike="noStrike">
                          <a:solidFill>
                            <a:srgbClr val="080808"/>
                          </a:solidFill>
                          <a:effectLst/>
                          <a:latin typeface="Times New Roman"/>
                        </a:rPr>
                        <a:t>≠ </a:t>
                      </a:r>
                      <a:r>
                        <a:rPr lang="en-US" sz="500" b="0" i="0" u="none" strike="noStrike">
                          <a:solidFill>
                            <a:srgbClr val="080808"/>
                          </a:solidFill>
                          <a:effectLst/>
                          <a:latin typeface="GreekC"/>
                        </a:rPr>
                        <a:t>h</a:t>
                      </a:r>
                      <a:r>
                        <a:rPr lang="en-US" sz="500" b="0" i="0" u="none" strike="noStrike" baseline="-25000">
                          <a:solidFill>
                            <a:srgbClr val="080808"/>
                          </a:solidFill>
                          <a:effectLst/>
                          <a:latin typeface="Arial"/>
                        </a:rPr>
                        <a:t>target</a:t>
                      </a:r>
                      <a:endParaRPr lang="en-US" sz="500" b="0" i="0" u="none" strike="noStrike">
                        <a:solidFill>
                          <a:srgbClr val="080808"/>
                        </a:solidFill>
                        <a:effectLst/>
                        <a:latin typeface="GreekC"/>
                      </a:endParaRP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1-sample Wilcoxon</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Continuous (lbs/hour)</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1 basket, min 40</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Form line optisort</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Process Operator</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MMS</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None</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097">
                <a:tc>
                  <a:txBody>
                    <a:bodyPr/>
                    <a:lstStyle/>
                    <a:p>
                      <a:pPr algn="ctr" fontAlgn="ctr"/>
                      <a:r>
                        <a:rPr lang="en-US" sz="500" b="0" i="0" u="none" strike="noStrike">
                          <a:effectLst/>
                          <a:latin typeface="Arial"/>
                        </a:rPr>
                        <a:t>2</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Uncaptured raw waste causes low starch recovery</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JDI - no data analysis needed</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073">
                <a:tc>
                  <a:txBody>
                    <a:bodyPr/>
                    <a:lstStyle/>
                    <a:p>
                      <a:pPr algn="ctr" fontAlgn="ctr"/>
                      <a:r>
                        <a:rPr lang="en-US" sz="500" b="0" i="0" u="none" strike="noStrike">
                          <a:effectLst/>
                          <a:latin typeface="Arial"/>
                        </a:rPr>
                        <a:t>3</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Not capturing raw uncooked potatoes from Rotoshear causes low starch recovery</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JDI - no data analysis needed</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305">
                <a:tc>
                  <a:txBody>
                    <a:bodyPr/>
                    <a:lstStyle/>
                    <a:p>
                      <a:pPr algn="ctr" fontAlgn="ctr"/>
                      <a:r>
                        <a:rPr lang="en-US" sz="500" b="0" i="0" u="none" strike="noStrike">
                          <a:effectLst/>
                          <a:latin typeface="Arial"/>
                        </a:rPr>
                        <a:t>4</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Lack </a:t>
                      </a:r>
                      <a:r>
                        <a:rPr lang="en-US" sz="500" b="0" i="0" u="none" strike="noStrike" kern="1200" dirty="0">
                          <a:solidFill>
                            <a:schemeClr val="tx1"/>
                          </a:solidFill>
                          <a:effectLst/>
                          <a:latin typeface="Arial"/>
                          <a:ea typeface="+mn-ea"/>
                          <a:cs typeface="+mn-cs"/>
                        </a:rPr>
                        <a:t>of </a:t>
                      </a:r>
                      <a:r>
                        <a:rPr lang="en-US" sz="500" b="0" i="0" u="none" strike="noStrike" kern="1200" dirty="0" smtClean="0">
                          <a:solidFill>
                            <a:schemeClr val="tx1"/>
                          </a:solidFill>
                          <a:effectLst/>
                          <a:latin typeface="Arial"/>
                          <a:ea typeface="+mn-ea"/>
                          <a:cs typeface="+mn-cs"/>
                        </a:rPr>
                        <a:t>discernment  </a:t>
                      </a:r>
                      <a:r>
                        <a:rPr lang="en-US" sz="500" b="0" i="0" u="none" strike="noStrike" kern="1200" dirty="0">
                          <a:solidFill>
                            <a:schemeClr val="tx1"/>
                          </a:solidFill>
                          <a:effectLst/>
                          <a:latin typeface="Arial"/>
                          <a:ea typeface="+mn-ea"/>
                          <a:cs typeface="+mn-cs"/>
                        </a:rPr>
                        <a:t>on PSI gauges causes </a:t>
                      </a:r>
                      <a:r>
                        <a:rPr lang="en-US" sz="500" b="0" i="0" u="none" strike="noStrike" dirty="0">
                          <a:effectLst/>
                          <a:latin typeface="Arial"/>
                        </a:rPr>
                        <a:t>low starch recovery</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Does the </a:t>
                      </a:r>
                      <a:r>
                        <a:rPr lang="en-US" sz="500" b="0" i="0" u="none" strike="noStrike" dirty="0" smtClean="0">
                          <a:effectLst/>
                          <a:latin typeface="Arial"/>
                        </a:rPr>
                        <a:t>poor</a:t>
                      </a:r>
                      <a:r>
                        <a:rPr lang="en-US" sz="500" b="0" i="0" u="none" strike="noStrike" baseline="0" dirty="0" smtClean="0">
                          <a:effectLst/>
                          <a:latin typeface="Arial"/>
                        </a:rPr>
                        <a:t> discernment</a:t>
                      </a:r>
                      <a:r>
                        <a:rPr lang="en-US" sz="500" b="0" i="0" u="none" strike="noStrike" dirty="0" smtClean="0">
                          <a:effectLst/>
                          <a:latin typeface="Arial"/>
                        </a:rPr>
                        <a:t> </a:t>
                      </a:r>
                      <a:r>
                        <a:rPr lang="en-US" sz="500" b="0" i="0" u="none" strike="noStrike" dirty="0">
                          <a:effectLst/>
                          <a:latin typeface="Arial"/>
                        </a:rPr>
                        <a:t>impact the ability to recover starch</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MSA - Gage R&amp;R</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Continuous / PSI</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10</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At equipment</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Mike &amp; Lance</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Minitab</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None</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073">
                <a:tc>
                  <a:txBody>
                    <a:bodyPr/>
                    <a:lstStyle/>
                    <a:p>
                      <a:pPr algn="ctr" fontAlgn="ctr"/>
                      <a:r>
                        <a:rPr lang="en-US" sz="500" b="0" i="0" u="none" strike="noStrike">
                          <a:effectLst/>
                          <a:latin typeface="Arial"/>
                        </a:rPr>
                        <a:t>5</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smtClean="0">
                          <a:effectLst/>
                          <a:latin typeface="+mn-lt"/>
                        </a:rPr>
                        <a:t>Measuring finished tank levels with a tape measure causes low starch recovery</a:t>
                      </a:r>
                      <a:endParaRPr lang="en-US" sz="500" b="0" i="0" u="none" strike="noStrike" dirty="0">
                        <a:effectLst/>
                        <a:latin typeface="+mn-lt"/>
                      </a:endParaRP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JDI - no data analysis needed</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305">
                <a:tc>
                  <a:txBody>
                    <a:bodyPr/>
                    <a:lstStyle/>
                    <a:p>
                      <a:pPr algn="ctr" fontAlgn="ctr"/>
                      <a:r>
                        <a:rPr lang="en-US" sz="500" b="0" i="0" u="none" strike="noStrike">
                          <a:effectLst/>
                          <a:latin typeface="Arial"/>
                        </a:rPr>
                        <a:t>6</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smtClean="0">
                          <a:effectLst/>
                          <a:latin typeface="+mn-lt"/>
                        </a:rPr>
                        <a:t>Not controlling Baume causes low starch recovery</a:t>
                      </a:r>
                      <a:endParaRPr lang="en-US" sz="500" b="0" i="0" u="none" strike="noStrike" dirty="0">
                        <a:effectLst/>
                        <a:latin typeface="+mn-lt"/>
                      </a:endParaRP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JDI - no data analysis needed</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305">
                <a:tc>
                  <a:txBody>
                    <a:bodyPr/>
                    <a:lstStyle/>
                    <a:p>
                      <a:pPr algn="ctr" fontAlgn="ctr"/>
                      <a:r>
                        <a:rPr lang="en-US" sz="500" b="0" i="0" u="none" strike="noStrike">
                          <a:effectLst/>
                          <a:latin typeface="Arial"/>
                        </a:rPr>
                        <a:t>7</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Starch bird pump cavitation causes low starch recovery</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JDI - no data analysis needed</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537">
                <a:tc>
                  <a:txBody>
                    <a:bodyPr/>
                    <a:lstStyle/>
                    <a:p>
                      <a:pPr algn="ctr" fontAlgn="ctr"/>
                      <a:r>
                        <a:rPr lang="en-US" sz="500" b="0" i="0" u="none" strike="noStrike">
                          <a:effectLst/>
                          <a:latin typeface="Arial"/>
                        </a:rPr>
                        <a:t>8</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Poor training causes low starch recovery</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JDI - no data analysis needed</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 </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409">
                <a:tc>
                  <a:txBody>
                    <a:bodyPr/>
                    <a:lstStyle/>
                    <a:p>
                      <a:pPr algn="ctr" fontAlgn="ctr"/>
                      <a:r>
                        <a:rPr lang="en-US" sz="500" b="0" i="0" u="none" strike="noStrike">
                          <a:effectLst/>
                          <a:latin typeface="Arial"/>
                        </a:rPr>
                        <a:t>9</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PSI settings on the primary starch cyclones affect starch recovery</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Are the primary starch system cyclones maximized</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Coefficient Xm=0</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Coefficient Xm</a:t>
                      </a:r>
                      <a:r>
                        <a:rPr lang="en-US" sz="500" b="0" i="0" u="none" strike="noStrike">
                          <a:effectLst/>
                          <a:latin typeface="Times New Roman"/>
                        </a:rPr>
                        <a:t>≠</a:t>
                      </a:r>
                      <a:r>
                        <a:rPr lang="en-US" sz="500" b="0" i="0" u="none" strike="noStrike">
                          <a:effectLst/>
                          <a:latin typeface="Arial"/>
                        </a:rPr>
                        <a:t>1</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DOE</a:t>
                      </a:r>
                    </a:p>
                  </a:txBody>
                  <a:tcPr marL="6805" marR="6805" marT="5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Continuous / PSI</a:t>
                      </a:r>
                    </a:p>
                  </a:txBody>
                  <a:tcPr marL="6805" marR="6805" marT="51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10</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At equipment</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Mike &amp; Lance</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Arial"/>
                        </a:rPr>
                        <a:t>Minitab</a:t>
                      </a:r>
                    </a:p>
                  </a:txBody>
                  <a:tcPr marL="6805" marR="6805" marT="5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a:rPr>
                        <a:t>None</a:t>
                      </a:r>
                    </a:p>
                  </a:txBody>
                  <a:tcPr marL="6805" marR="6805" marT="51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65343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30189" y="1047750"/>
            <a:ext cx="8683625" cy="351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57" tIns="48478" rIns="96957" bIns="48478" numCol="1" anchor="t" anchorCtr="0" compatLnSpc="1">
            <a:prstTxWarp prst="textNoShape">
              <a:avLst/>
            </a:prstTxWarp>
          </a:bodyPr>
          <a:lstStyle>
            <a:lvl1pPr marL="342900" indent="-342900" algn="l" defTabSz="969963" rtl="0" eaLnBrk="0" fontAlgn="base" hangingPunct="0">
              <a:spcBef>
                <a:spcPct val="20000"/>
              </a:spcBef>
              <a:spcAft>
                <a:spcPct val="0"/>
              </a:spcAft>
              <a:buFont typeface="Wingdings" pitchFamily="2" charset="2"/>
              <a:defRPr sz="2400">
                <a:solidFill>
                  <a:schemeClr val="folHlink"/>
                </a:solidFill>
                <a:latin typeface="+mn-lt"/>
                <a:ea typeface="+mn-ea"/>
                <a:cs typeface="+mn-cs"/>
              </a:defRPr>
            </a:lvl1pPr>
            <a:lvl2pPr marL="484188" indent="-241300" algn="l" defTabSz="969963" rtl="0" eaLnBrk="0" fontAlgn="base" hangingPunct="0">
              <a:spcBef>
                <a:spcPct val="20000"/>
              </a:spcBef>
              <a:spcAft>
                <a:spcPct val="0"/>
              </a:spcAft>
              <a:buFont typeface="Wingdings" pitchFamily="2" charset="2"/>
              <a:buChar char="§"/>
              <a:defRPr sz="2400">
                <a:solidFill>
                  <a:schemeClr val="folHlink"/>
                </a:solidFill>
                <a:latin typeface="+mn-lt"/>
                <a:cs typeface="+mn-cs"/>
              </a:defRPr>
            </a:lvl2pPr>
            <a:lvl3pPr marL="849313" indent="-244475" algn="l" defTabSz="969963" rtl="0" eaLnBrk="0" fontAlgn="base" hangingPunct="0">
              <a:spcBef>
                <a:spcPct val="20000"/>
              </a:spcBef>
              <a:spcAft>
                <a:spcPct val="0"/>
              </a:spcAft>
              <a:buFont typeface="Times New Roman" pitchFamily="18" charset="0"/>
              <a:buChar char="–"/>
              <a:defRPr sz="2200">
                <a:solidFill>
                  <a:schemeClr val="folHlink"/>
                </a:solidFill>
                <a:latin typeface="+mn-lt"/>
                <a:cs typeface="+mn-cs"/>
              </a:defRPr>
            </a:lvl3pPr>
            <a:lvl4pPr marL="1212850" indent="-242888" algn="l" defTabSz="969963" rtl="0" eaLnBrk="0" fontAlgn="base" hangingPunct="0">
              <a:spcBef>
                <a:spcPct val="20000"/>
              </a:spcBef>
              <a:spcAft>
                <a:spcPct val="0"/>
              </a:spcAft>
              <a:buFont typeface="Times New Roman" pitchFamily="18" charset="0"/>
              <a:buChar char="•"/>
              <a:defRPr sz="2000">
                <a:solidFill>
                  <a:schemeClr val="folHlink"/>
                </a:solidFill>
                <a:latin typeface="+mn-lt"/>
                <a:cs typeface="+mn-cs"/>
              </a:defRPr>
            </a:lvl4pPr>
            <a:lvl5pPr marL="2182813" indent="-246063" algn="l" defTabSz="969963" rtl="0" eaLnBrk="0" fontAlgn="base" hangingPunct="0">
              <a:spcBef>
                <a:spcPct val="20000"/>
              </a:spcBef>
              <a:spcAft>
                <a:spcPct val="0"/>
              </a:spcAft>
              <a:buSzPct val="120000"/>
              <a:buFont typeface="Wingdings" pitchFamily="2" charset="2"/>
              <a:buChar char="§"/>
              <a:defRPr sz="2200">
                <a:solidFill>
                  <a:schemeClr val="tx1"/>
                </a:solidFill>
                <a:latin typeface="+mn-lt"/>
                <a:cs typeface="+mn-cs"/>
              </a:defRPr>
            </a:lvl5pPr>
            <a:lvl6pPr marL="26400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6pPr>
            <a:lvl7pPr marL="30972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7pPr>
            <a:lvl8pPr marL="35544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8pPr>
            <a:lvl9pPr marL="4011613" indent="-246063" algn="l" defTabSz="969963" rtl="0" fontAlgn="base">
              <a:spcBef>
                <a:spcPct val="20000"/>
              </a:spcBef>
              <a:spcAft>
                <a:spcPct val="0"/>
              </a:spcAft>
              <a:buSzPct val="120000"/>
              <a:buFont typeface="Wingdings" pitchFamily="2" charset="2"/>
              <a:buChar char="§"/>
              <a:defRPr sz="2200">
                <a:solidFill>
                  <a:schemeClr val="tx1"/>
                </a:solidFill>
                <a:latin typeface="+mn-lt"/>
                <a:cs typeface="+mn-cs"/>
              </a:defRPr>
            </a:lvl9pPr>
          </a:lstStyle>
          <a:p>
            <a:pPr marL="0" indent="0" eaLnBrk="1" hangingPunct="1">
              <a:buSzTx/>
            </a:pPr>
            <a:r>
              <a:rPr lang="en-US" sz="1600" b="1" kern="0" dirty="0" smtClean="0">
                <a:solidFill>
                  <a:srgbClr val="24135F"/>
                </a:solidFill>
                <a:latin typeface="Proxima Nova" charset="0"/>
              </a:rPr>
              <a:t>Theory:</a:t>
            </a:r>
            <a:r>
              <a:rPr lang="en-CA" sz="1600" kern="0" dirty="0" smtClean="0">
                <a:solidFill>
                  <a:srgbClr val="24135F"/>
                </a:solidFill>
                <a:latin typeface="Proxima Nova" charset="0"/>
              </a:rPr>
              <a:t> </a:t>
            </a:r>
            <a:r>
              <a:rPr lang="en-US" sz="1600" kern="0" dirty="0" smtClean="0">
                <a:solidFill>
                  <a:srgbClr val="24135F"/>
                </a:solidFill>
                <a:latin typeface="Proxima Nova" charset="0"/>
              </a:rPr>
              <a:t>Undersized hammer mill causes low starch recovery</a:t>
            </a:r>
            <a:endParaRPr lang="en-CA" sz="1600" kern="0" dirty="0" smtClean="0">
              <a:solidFill>
                <a:srgbClr val="24135F"/>
              </a:solidFill>
              <a:latin typeface="Proxima Nova" charset="0"/>
            </a:endParaRPr>
          </a:p>
          <a:p>
            <a:pPr marL="0" indent="0" eaLnBrk="1" hangingPunct="1">
              <a:buSzTx/>
            </a:pPr>
            <a:r>
              <a:rPr lang="en-CA" sz="1600" b="1" kern="0" dirty="0" smtClean="0">
                <a:solidFill>
                  <a:srgbClr val="24135F"/>
                </a:solidFill>
                <a:latin typeface="Proxima Nova" charset="0"/>
              </a:rPr>
              <a:t>H</a:t>
            </a:r>
            <a:r>
              <a:rPr lang="en-CA" sz="1600" b="1" kern="0" baseline="-25000" dirty="0" smtClean="0">
                <a:solidFill>
                  <a:srgbClr val="24135F"/>
                </a:solidFill>
                <a:latin typeface="Proxima Nova" charset="0"/>
              </a:rPr>
              <a:t>o</a:t>
            </a:r>
            <a:r>
              <a:rPr lang="en-CA" sz="1600" b="1" kern="0" dirty="0" smtClean="0">
                <a:solidFill>
                  <a:srgbClr val="24135F"/>
                </a:solidFill>
                <a:latin typeface="Proxima Nova" charset="0"/>
              </a:rPr>
              <a:t>:  </a:t>
            </a:r>
            <a:r>
              <a:rPr lang="el-GR" sz="1600" kern="0" dirty="0" smtClean="0">
                <a:solidFill>
                  <a:srgbClr val="24135F"/>
                </a:solidFill>
                <a:latin typeface="Proxima Nova" charset="0"/>
                <a:cs typeface="GreekC"/>
              </a:rPr>
              <a:t>h</a:t>
            </a:r>
            <a:r>
              <a:rPr lang="en-CA" sz="1600" kern="0" baseline="-25000" dirty="0" smtClean="0">
                <a:solidFill>
                  <a:srgbClr val="24135F"/>
                </a:solidFill>
                <a:latin typeface="Proxima Nova" charset="0"/>
              </a:rPr>
              <a:t>test  </a:t>
            </a:r>
            <a:r>
              <a:rPr lang="en-US" sz="1600" kern="0" dirty="0" smtClean="0">
                <a:solidFill>
                  <a:srgbClr val="24135F"/>
                </a:solidFill>
                <a:latin typeface="Proxima Nova" charset="0"/>
                <a:cs typeface="GreekC"/>
              </a:rPr>
              <a:t>= </a:t>
            </a:r>
            <a:r>
              <a:rPr lang="el-GR" sz="1600" kern="0" dirty="0" smtClean="0">
                <a:solidFill>
                  <a:srgbClr val="24135F"/>
                </a:solidFill>
                <a:latin typeface="Proxima Nova" charset="0"/>
                <a:cs typeface="GreekC"/>
              </a:rPr>
              <a:t>h</a:t>
            </a:r>
            <a:r>
              <a:rPr lang="en-CA" sz="1600" kern="0" baseline="-25000" dirty="0" smtClean="0">
                <a:solidFill>
                  <a:srgbClr val="24135F"/>
                </a:solidFill>
                <a:latin typeface="Proxima Nova" charset="0"/>
              </a:rPr>
              <a:t>target</a:t>
            </a:r>
          </a:p>
          <a:p>
            <a:pPr marL="0" indent="0" eaLnBrk="1" hangingPunct="1">
              <a:buSzTx/>
            </a:pPr>
            <a:r>
              <a:rPr lang="en-CA" sz="1600" b="1" kern="0" dirty="0" smtClean="0">
                <a:solidFill>
                  <a:srgbClr val="24135F"/>
                </a:solidFill>
                <a:latin typeface="Proxima Nova" charset="0"/>
              </a:rPr>
              <a:t>H</a:t>
            </a:r>
            <a:r>
              <a:rPr lang="en-CA" sz="1600" b="1" kern="0" baseline="-25000" dirty="0" smtClean="0">
                <a:solidFill>
                  <a:srgbClr val="24135F"/>
                </a:solidFill>
                <a:latin typeface="Proxima Nova" charset="0"/>
              </a:rPr>
              <a:t>a</a:t>
            </a:r>
            <a:r>
              <a:rPr lang="en-CA" sz="1600" b="1" kern="0" dirty="0" smtClean="0">
                <a:solidFill>
                  <a:srgbClr val="24135F"/>
                </a:solidFill>
                <a:latin typeface="Proxima Nova" charset="0"/>
              </a:rPr>
              <a:t>: </a:t>
            </a:r>
            <a:r>
              <a:rPr lang="el-GR" sz="1600" kern="0" dirty="0" smtClean="0">
                <a:solidFill>
                  <a:srgbClr val="24135F"/>
                </a:solidFill>
                <a:latin typeface="Proxima Nova" charset="0"/>
                <a:cs typeface="GreekC"/>
              </a:rPr>
              <a:t>h</a:t>
            </a:r>
            <a:r>
              <a:rPr lang="en-CA" sz="1600" kern="0" baseline="-25000" dirty="0" smtClean="0">
                <a:solidFill>
                  <a:srgbClr val="24135F"/>
                </a:solidFill>
                <a:latin typeface="Proxima Nova" charset="0"/>
              </a:rPr>
              <a:t>test   </a:t>
            </a:r>
            <a:r>
              <a:rPr lang="en-US" sz="1600" kern="0" dirty="0" smtClean="0">
                <a:solidFill>
                  <a:srgbClr val="24135F"/>
                </a:solidFill>
                <a:latin typeface="Proxima Nova" charset="0"/>
                <a:cs typeface="Times New Roman"/>
              </a:rPr>
              <a:t>≠ </a:t>
            </a:r>
            <a:r>
              <a:rPr lang="el-GR" sz="1600" kern="0" dirty="0" smtClean="0">
                <a:solidFill>
                  <a:srgbClr val="24135F"/>
                </a:solidFill>
                <a:latin typeface="Proxima Nova" charset="0"/>
                <a:cs typeface="GreekC"/>
              </a:rPr>
              <a:t>h</a:t>
            </a:r>
            <a:r>
              <a:rPr lang="en-CA" sz="1600" kern="0" baseline="-25000" dirty="0" smtClean="0">
                <a:solidFill>
                  <a:srgbClr val="24135F"/>
                </a:solidFill>
                <a:latin typeface="Proxima Nova" charset="0"/>
              </a:rPr>
              <a:t>target</a:t>
            </a:r>
          </a:p>
          <a:p>
            <a:pPr marL="0" indent="0" eaLnBrk="1" hangingPunct="1">
              <a:buSzTx/>
            </a:pPr>
            <a:endParaRPr lang="en-CA" sz="1800" b="1" kern="0" dirty="0" smtClean="0">
              <a:solidFill>
                <a:srgbClr val="24135F"/>
              </a:solidFill>
              <a:latin typeface="Proxima Nova" charset="0"/>
            </a:endParaRPr>
          </a:p>
          <a:p>
            <a:pPr marL="0" indent="0" eaLnBrk="1" hangingPunct="1">
              <a:buSzTx/>
            </a:pPr>
            <a:r>
              <a:rPr lang="en-CA" sz="1600" b="1" kern="0" dirty="0" smtClean="0">
                <a:solidFill>
                  <a:srgbClr val="24135F"/>
                </a:solidFill>
                <a:latin typeface="Proxima Nova" charset="0"/>
              </a:rPr>
              <a:t>Analysis:</a:t>
            </a:r>
          </a:p>
          <a:p>
            <a:pPr>
              <a:buSzTx/>
            </a:pPr>
            <a:r>
              <a:rPr lang="en-US" sz="1100" b="1" kern="0" dirty="0" smtClean="0">
                <a:solidFill>
                  <a:srgbClr val="24135F"/>
                </a:solidFill>
                <a:latin typeface="Proxima Nova" charset="0"/>
              </a:rPr>
              <a:t>Wilcoxon Signed Rank Test: Chopper feed - no FL </a:t>
            </a:r>
          </a:p>
          <a:p>
            <a:pPr>
              <a:buSzTx/>
            </a:pPr>
            <a:endParaRPr lang="en-US" sz="1100" b="1" kern="0" dirty="0" smtClean="0">
              <a:solidFill>
                <a:srgbClr val="24135F"/>
              </a:solidFill>
              <a:latin typeface="Proxima Nova" charset="0"/>
            </a:endParaRPr>
          </a:p>
          <a:p>
            <a:pPr>
              <a:buSzTx/>
            </a:pPr>
            <a:r>
              <a:rPr lang="en-US" sz="1100" kern="0" dirty="0" smtClean="0">
                <a:solidFill>
                  <a:srgbClr val="24135F"/>
                </a:solidFill>
                <a:latin typeface="Proxima Nova" charset="0"/>
              </a:rPr>
              <a:t>Test of median = 750.0 versus median not = 750.0</a:t>
            </a:r>
          </a:p>
          <a:p>
            <a:pPr>
              <a:buSzTx/>
            </a:pPr>
            <a:endParaRPr lang="en-US" sz="1100" kern="0" dirty="0" smtClean="0">
              <a:solidFill>
                <a:srgbClr val="24135F"/>
              </a:solidFill>
              <a:latin typeface="Proxima Nova" charset="0"/>
            </a:endParaRPr>
          </a:p>
          <a:p>
            <a:pPr>
              <a:buSzTx/>
            </a:pPr>
            <a:r>
              <a:rPr lang="en-US" sz="1100" kern="0" dirty="0" smtClean="0">
                <a:solidFill>
                  <a:srgbClr val="24135F"/>
                </a:solidFill>
                <a:latin typeface="Proxima Nova" charset="0"/>
              </a:rPr>
              <a:t>                                                      N for   Wilcoxon                Estimated</a:t>
            </a:r>
          </a:p>
          <a:p>
            <a:pPr>
              <a:buSzTx/>
            </a:pPr>
            <a:r>
              <a:rPr lang="en-US" sz="1100" kern="0" dirty="0" smtClean="0">
                <a:solidFill>
                  <a:srgbClr val="24135F"/>
                </a:solidFill>
                <a:latin typeface="Proxima Nova" charset="0"/>
              </a:rPr>
              <a:t>                                          N   N*   Test   Statistic    P            Median</a:t>
            </a:r>
          </a:p>
          <a:p>
            <a:pPr>
              <a:buSzTx/>
            </a:pPr>
            <a:r>
              <a:rPr lang="en-US" sz="1100" kern="0" dirty="0" smtClean="0">
                <a:solidFill>
                  <a:srgbClr val="24135F"/>
                </a:solidFill>
                <a:latin typeface="Proxima Nova" charset="0"/>
              </a:rPr>
              <a:t>Chopper feed - no FL  1354   3   1354   917250.0  0.000      4176</a:t>
            </a:r>
          </a:p>
          <a:p>
            <a:pPr marL="0" indent="0" eaLnBrk="1" hangingPunct="1">
              <a:buSzTx/>
            </a:pPr>
            <a:r>
              <a:rPr lang="en-CA" sz="1200" b="1" kern="0" dirty="0" smtClean="0">
                <a:solidFill>
                  <a:srgbClr val="24135F"/>
                </a:solidFill>
                <a:latin typeface="Proxima Nova" charset="0"/>
              </a:rPr>
              <a:t>Statistical Conclusion:  Reject H</a:t>
            </a:r>
            <a:r>
              <a:rPr lang="en-CA" sz="1200" b="1" kern="0" baseline="-25000" dirty="0" smtClean="0">
                <a:solidFill>
                  <a:srgbClr val="24135F"/>
                </a:solidFill>
                <a:latin typeface="Proxima Nova" charset="0"/>
              </a:rPr>
              <a:t>o</a:t>
            </a:r>
          </a:p>
          <a:p>
            <a:pPr marL="0" indent="0" eaLnBrk="1" hangingPunct="1">
              <a:buSzTx/>
            </a:pPr>
            <a:r>
              <a:rPr lang="en-CA" sz="1200" b="1" kern="0" dirty="0" smtClean="0">
                <a:solidFill>
                  <a:srgbClr val="24135F"/>
                </a:solidFill>
                <a:latin typeface="Proxima Nova" charset="0"/>
              </a:rPr>
              <a:t>Practical Conclusion:  </a:t>
            </a:r>
            <a:r>
              <a:rPr lang="en-CA" sz="1200" kern="0" dirty="0" smtClean="0">
                <a:solidFill>
                  <a:srgbClr val="24135F"/>
                </a:solidFill>
                <a:latin typeface="Proxima Nova" charset="0"/>
              </a:rPr>
              <a:t>Hammer is not undersized.</a:t>
            </a:r>
            <a:endParaRPr lang="en-US" sz="1200" kern="0" dirty="0" smtClean="0">
              <a:solidFill>
                <a:srgbClr val="24135F"/>
              </a:solidFill>
              <a:latin typeface="Proxima Nova" charset="0"/>
            </a:endParaRPr>
          </a:p>
        </p:txBody>
      </p:sp>
      <p:sp>
        <p:nvSpPr>
          <p:cNvPr id="29699" name="Rectangle 2"/>
          <p:cNvSpPr>
            <a:spLocks noGrp="1" noChangeArrowheads="1"/>
          </p:cNvSpPr>
          <p:nvPr>
            <p:ph type="title"/>
          </p:nvPr>
        </p:nvSpPr>
        <p:spPr/>
        <p:txBody>
          <a:bodyPr/>
          <a:lstStyle/>
          <a:p>
            <a:pPr eaLnBrk="1" hangingPunct="1"/>
            <a:r>
              <a:rPr lang="en-US" dirty="0" smtClean="0"/>
              <a:t>Test of Theories X</a:t>
            </a:r>
            <a:r>
              <a:rPr lang="en-US" baseline="-25000" dirty="0" smtClean="0"/>
              <a:t>1</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90750"/>
            <a:ext cx="38862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48687" y="1498379"/>
            <a:ext cx="3886200" cy="600164"/>
          </a:xfrm>
          <a:prstGeom prst="rect">
            <a:avLst/>
          </a:prstGeom>
          <a:noFill/>
        </p:spPr>
        <p:txBody>
          <a:bodyPr wrap="square" rtlCol="0">
            <a:spAutoFit/>
          </a:bodyPr>
          <a:lstStyle/>
          <a:p>
            <a:pPr algn="l"/>
            <a:r>
              <a:rPr lang="en-US" sz="1100" dirty="0" smtClean="0">
                <a:solidFill>
                  <a:srgbClr val="FF8F1C"/>
                </a:solidFill>
                <a:latin typeface="Proxima Nova" charset="0"/>
              </a:rPr>
              <a:t>*The test was designed to determine the feed rate that would exceed the capacity of the hammer mill by plugging it up.  At 5 times the targeted rate the test was stopped.  </a:t>
            </a:r>
            <a:endParaRPr lang="en-US" sz="1100" dirty="0">
              <a:solidFill>
                <a:srgbClr val="FF8F1C"/>
              </a:solidFill>
              <a:latin typeface="Proxima Nova" charset="0"/>
            </a:endParaRPr>
          </a:p>
        </p:txBody>
      </p:sp>
    </p:spTree>
    <p:extLst>
      <p:ext uri="{BB962C8B-B14F-4D97-AF65-F5344CB8AC3E}">
        <p14:creationId xmlns:p14="http://schemas.microsoft.com/office/powerpoint/2010/main" val="1362319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dirty="0" smtClean="0"/>
              <a:t>Test of Theories X</a:t>
            </a:r>
            <a:r>
              <a:rPr lang="en-US" baseline="-25000" dirty="0"/>
              <a:t>2</a:t>
            </a:r>
            <a:endParaRPr lang="en-US" baseline="-25000" dirty="0" smtClean="0"/>
          </a:p>
        </p:txBody>
      </p:sp>
      <p:sp>
        <p:nvSpPr>
          <p:cNvPr id="28676" name="Rectangle 3"/>
          <p:cNvSpPr>
            <a:spLocks noGrp="1" noChangeArrowheads="1"/>
          </p:cNvSpPr>
          <p:nvPr>
            <p:ph type="body" idx="1"/>
          </p:nvPr>
        </p:nvSpPr>
        <p:spPr/>
        <p:txBody>
          <a:bodyPr/>
          <a:lstStyle/>
          <a:p>
            <a:pPr marL="0" indent="0" eaLnBrk="1" hangingPunct="1"/>
            <a:endParaRPr lang="en-US" sz="1600" b="1" dirty="0" smtClean="0"/>
          </a:p>
          <a:p>
            <a:pPr marL="0" indent="0" eaLnBrk="1" hangingPunct="1"/>
            <a:r>
              <a:rPr lang="en-US" sz="1600" b="1" dirty="0" smtClean="0"/>
              <a:t>Theory:</a:t>
            </a:r>
            <a:r>
              <a:rPr lang="en-CA" sz="1600" dirty="0" smtClean="0"/>
              <a:t> </a:t>
            </a:r>
            <a:r>
              <a:rPr lang="en-US" sz="1600" dirty="0"/>
              <a:t>Uncaptured raw waste causes low starch </a:t>
            </a:r>
            <a:r>
              <a:rPr lang="en-US" sz="1600" dirty="0" smtClean="0"/>
              <a:t>recovery.</a:t>
            </a:r>
          </a:p>
          <a:p>
            <a:pPr marL="0" indent="0" eaLnBrk="1" hangingPunct="1"/>
            <a:r>
              <a:rPr lang="en-US" sz="1600" b="1" u="sng" dirty="0" smtClean="0"/>
              <a:t>JDI: Just do It!!  </a:t>
            </a:r>
            <a:endParaRPr lang="en-US" sz="1600" b="1" u="sng" dirty="0"/>
          </a:p>
          <a:p>
            <a:pPr marL="0" indent="0" eaLnBrk="1" hangingPunct="1"/>
            <a:endParaRPr lang="en-CA" sz="1800" dirty="0" smtClean="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228850"/>
            <a:ext cx="3429000" cy="192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228850"/>
            <a:ext cx="3657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343400" y="133350"/>
            <a:ext cx="4648200" cy="1107996"/>
          </a:xfrm>
          <a:prstGeom prst="rect">
            <a:avLst/>
          </a:prstGeom>
          <a:noFill/>
        </p:spPr>
        <p:txBody>
          <a:bodyPr wrap="square" rtlCol="0">
            <a:spAutoFit/>
          </a:bodyPr>
          <a:lstStyle/>
          <a:p>
            <a:pPr algn="l"/>
            <a:r>
              <a:rPr lang="en-US" sz="1100" b="1" dirty="0" smtClean="0">
                <a:solidFill>
                  <a:srgbClr val="FF8F1C"/>
                </a:solidFill>
                <a:latin typeface="Proxima Nova" charset="0"/>
              </a:rPr>
              <a:t>Old situation:  </a:t>
            </a:r>
            <a:r>
              <a:rPr lang="en-US" sz="1100" dirty="0" smtClean="0">
                <a:solidFill>
                  <a:srgbClr val="FF8F1C"/>
                </a:solidFill>
                <a:latin typeface="Proxima Nova" charset="0"/>
              </a:rPr>
              <a:t>Whole potato sorter rejected potatoes with excessive blemishes were rejected to waste.</a:t>
            </a:r>
          </a:p>
          <a:p>
            <a:pPr algn="l"/>
            <a:endParaRPr lang="en-US" sz="1100" dirty="0" smtClean="0">
              <a:solidFill>
                <a:srgbClr val="FF8F1C"/>
              </a:solidFill>
              <a:latin typeface="Proxima Nova" charset="0"/>
            </a:endParaRPr>
          </a:p>
          <a:p>
            <a:pPr algn="l"/>
            <a:r>
              <a:rPr lang="en-US" sz="1100" b="1" dirty="0" smtClean="0">
                <a:solidFill>
                  <a:srgbClr val="FF8F1C"/>
                </a:solidFill>
                <a:latin typeface="Proxima Nova" charset="0"/>
              </a:rPr>
              <a:t>New situation:  </a:t>
            </a:r>
            <a:r>
              <a:rPr lang="en-US" sz="1100" dirty="0" smtClean="0">
                <a:solidFill>
                  <a:srgbClr val="FF8F1C"/>
                </a:solidFill>
                <a:latin typeface="Proxima Nova" charset="0"/>
              </a:rPr>
              <a:t>Installed a conveyor and aggressive scrubber rollers to get product to formed line.  Additional rejects from formed line go to starch. </a:t>
            </a:r>
            <a:endParaRPr lang="en-US" sz="1100" dirty="0">
              <a:solidFill>
                <a:srgbClr val="FF8F1C"/>
              </a:solidFill>
              <a:latin typeface="Proxima Nova" charset="0"/>
            </a:endParaRPr>
          </a:p>
        </p:txBody>
      </p:sp>
      <p:sp>
        <p:nvSpPr>
          <p:cNvPr id="5" name="Curved Up Arrow 4"/>
          <p:cNvSpPr/>
          <p:nvPr/>
        </p:nvSpPr>
        <p:spPr bwMode="auto">
          <a:xfrm>
            <a:off x="2605177" y="3700732"/>
            <a:ext cx="3886200" cy="586327"/>
          </a:xfrm>
          <a:prstGeom prst="curvedUpArrow">
            <a:avLst>
              <a:gd name="adj1" fmla="val 21308"/>
              <a:gd name="adj2" fmla="val 68909"/>
              <a:gd name="adj3" fmla="val 44862"/>
            </a:avLst>
          </a:prstGeom>
          <a:solidFill>
            <a:srgbClr val="FF0000"/>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6" name="Right Arrow 5"/>
          <p:cNvSpPr/>
          <p:nvPr/>
        </p:nvSpPr>
        <p:spPr bwMode="auto">
          <a:xfrm rot="19719499">
            <a:off x="6261277" y="3377023"/>
            <a:ext cx="2082366" cy="171450"/>
          </a:xfrm>
          <a:prstGeom prst="rightArrow">
            <a:avLst/>
          </a:prstGeom>
          <a:solidFill>
            <a:srgbClr val="FF0000"/>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7" name="Rounded Rectangular Callout 6"/>
          <p:cNvSpPr/>
          <p:nvPr/>
        </p:nvSpPr>
        <p:spPr bwMode="auto">
          <a:xfrm>
            <a:off x="1371600" y="4287058"/>
            <a:ext cx="1143000" cy="513542"/>
          </a:xfrm>
          <a:prstGeom prst="wedgeRoundRectCallout">
            <a:avLst>
              <a:gd name="adj1" fmla="val 47846"/>
              <a:gd name="adj2" fmla="val -125217"/>
              <a:gd name="adj3" fmla="val 16667"/>
            </a:avLst>
          </a:prstGeom>
          <a:solidFill>
            <a:srgbClr val="24135F"/>
          </a:solid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r>
              <a:rPr kumimoji="0" lang="en-US" sz="1100" b="0" i="0" u="none" strike="noStrike" cap="none" normalizeH="0" baseline="0" dirty="0" smtClean="0">
                <a:ln>
                  <a:noFill/>
                </a:ln>
                <a:solidFill>
                  <a:schemeClr val="bg1"/>
                </a:solidFill>
                <a:effectLst/>
                <a:latin typeface="Proxima Nova" charset="0"/>
                <a:cs typeface="Arial" charset="0"/>
              </a:rPr>
              <a:t>Whole Potato</a:t>
            </a:r>
          </a:p>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r>
              <a:rPr kumimoji="0" lang="en-US" sz="1100" b="0" i="0" u="none" strike="noStrike" cap="none" normalizeH="0" baseline="0" dirty="0" smtClean="0">
                <a:ln>
                  <a:noFill/>
                </a:ln>
                <a:solidFill>
                  <a:schemeClr val="bg1"/>
                </a:solidFill>
                <a:effectLst/>
                <a:latin typeface="Proxima Nova" charset="0"/>
                <a:cs typeface="Arial" charset="0"/>
              </a:rPr>
              <a:t> Sorter rejects </a:t>
            </a:r>
          </a:p>
        </p:txBody>
      </p:sp>
      <p:sp>
        <p:nvSpPr>
          <p:cNvPr id="14" name="Rounded Rectangular Callout 13"/>
          <p:cNvSpPr/>
          <p:nvPr/>
        </p:nvSpPr>
        <p:spPr bwMode="auto">
          <a:xfrm>
            <a:off x="7086600" y="4130435"/>
            <a:ext cx="1143000" cy="513542"/>
          </a:xfrm>
          <a:prstGeom prst="wedgeRoundRectCallout">
            <a:avLst>
              <a:gd name="adj1" fmla="val -99324"/>
              <a:gd name="adj2" fmla="val -168052"/>
              <a:gd name="adj3" fmla="val 16667"/>
            </a:avLst>
          </a:prstGeom>
          <a:solidFill>
            <a:srgbClr val="24135F"/>
          </a:solid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r>
              <a:rPr lang="en-US" sz="1100" dirty="0" smtClean="0">
                <a:solidFill>
                  <a:schemeClr val="bg1"/>
                </a:solidFill>
                <a:latin typeface="Proxima Nova" charset="0"/>
              </a:rPr>
              <a:t>New conveyor</a:t>
            </a:r>
            <a:r>
              <a:rPr kumimoji="0" lang="en-US" sz="1100" b="0" i="0" u="none" strike="noStrike" cap="none" normalizeH="0" baseline="0" dirty="0" smtClean="0">
                <a:ln>
                  <a:noFill/>
                </a:ln>
                <a:solidFill>
                  <a:schemeClr val="bg1"/>
                </a:solidFill>
                <a:effectLst/>
                <a:latin typeface="Proxima Nova" charset="0"/>
                <a:cs typeface="Arial" charset="0"/>
              </a:rPr>
              <a:t> </a:t>
            </a:r>
          </a:p>
        </p:txBody>
      </p:sp>
      <p:sp>
        <p:nvSpPr>
          <p:cNvPr id="15" name="Rounded Rectangular Callout 14"/>
          <p:cNvSpPr/>
          <p:nvPr/>
        </p:nvSpPr>
        <p:spPr bwMode="auto">
          <a:xfrm>
            <a:off x="7543800" y="1543050"/>
            <a:ext cx="1371600" cy="578603"/>
          </a:xfrm>
          <a:prstGeom prst="wedgeRoundRectCallout">
            <a:avLst>
              <a:gd name="adj1" fmla="val 6588"/>
              <a:gd name="adj2" fmla="val 186717"/>
              <a:gd name="adj3" fmla="val 16667"/>
            </a:avLst>
          </a:prstGeom>
          <a:solidFill>
            <a:srgbClr val="24135F"/>
          </a:solid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r>
              <a:rPr kumimoji="0" lang="en-US" sz="1100" b="0" i="0" u="none" strike="noStrike" cap="none" normalizeH="0" baseline="0" dirty="0" smtClean="0">
                <a:ln>
                  <a:noFill/>
                </a:ln>
                <a:solidFill>
                  <a:schemeClr val="bg1"/>
                </a:solidFill>
                <a:effectLst/>
                <a:latin typeface="Proxima Nova" charset="0"/>
                <a:cs typeface="Arial" charset="0"/>
              </a:rPr>
              <a:t>Scrubber with new</a:t>
            </a:r>
          </a:p>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r>
              <a:rPr kumimoji="0" lang="en-US" sz="1100" b="0" i="0" u="none" strike="noStrike" cap="none" normalizeH="0" baseline="0" dirty="0" smtClean="0">
                <a:ln>
                  <a:noFill/>
                </a:ln>
                <a:solidFill>
                  <a:schemeClr val="bg1"/>
                </a:solidFill>
                <a:effectLst/>
                <a:latin typeface="Proxima Nova" charset="0"/>
                <a:cs typeface="Arial" charset="0"/>
              </a:rPr>
              <a:t> aggressive rollers</a:t>
            </a:r>
          </a:p>
        </p:txBody>
      </p:sp>
    </p:spTree>
    <p:extLst>
      <p:ext uri="{BB962C8B-B14F-4D97-AF65-F5344CB8AC3E}">
        <p14:creationId xmlns:p14="http://schemas.microsoft.com/office/powerpoint/2010/main" val="2037028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dirty="0" smtClean="0"/>
              <a:t>Test of Theories X</a:t>
            </a:r>
            <a:r>
              <a:rPr lang="en-US" baseline="-25000" dirty="0"/>
              <a:t>3</a:t>
            </a:r>
            <a:endParaRPr lang="en-US" baseline="-25000" dirty="0" smtClean="0"/>
          </a:p>
        </p:txBody>
      </p:sp>
      <p:sp>
        <p:nvSpPr>
          <p:cNvPr id="2" name="Text Placeholder 1"/>
          <p:cNvSpPr>
            <a:spLocks noGrp="1"/>
          </p:cNvSpPr>
          <p:nvPr>
            <p:ph type="body" idx="1"/>
          </p:nvPr>
        </p:nvSpPr>
        <p:spPr/>
        <p:txBody>
          <a:bodyPr/>
          <a:lstStyle/>
          <a:p>
            <a:pPr marL="0" indent="0" eaLnBrk="1" hangingPunct="1">
              <a:buSzTx/>
            </a:pPr>
            <a:r>
              <a:rPr lang="en-US" b="1" dirty="0"/>
              <a:t>Theory:</a:t>
            </a:r>
            <a:r>
              <a:rPr lang="en-CA" dirty="0"/>
              <a:t> </a:t>
            </a:r>
            <a:r>
              <a:rPr lang="en-US" dirty="0"/>
              <a:t>Not capturing raw uncooked potatoes from </a:t>
            </a:r>
            <a:r>
              <a:rPr lang="en-US" dirty="0" err="1"/>
              <a:t>Rotoshear</a:t>
            </a:r>
            <a:r>
              <a:rPr lang="en-US" dirty="0"/>
              <a:t> causes low starch recovery.</a:t>
            </a:r>
          </a:p>
          <a:p>
            <a:pPr marL="0" indent="0" eaLnBrk="1" hangingPunct="1">
              <a:buSzTx/>
            </a:pPr>
            <a:r>
              <a:rPr lang="en-US" b="1" u="sng" dirty="0"/>
              <a:t>JDI: Just do It!!</a:t>
            </a:r>
          </a:p>
          <a:p>
            <a:pPr marL="0" indent="0" eaLnBrk="1" hangingPunct="1">
              <a:buSzTx/>
            </a:pPr>
            <a:endParaRPr lang="en-CA" dirty="0"/>
          </a:p>
          <a:p>
            <a:pPr marL="0" indent="0" eaLnBrk="1" hangingPunct="1">
              <a:buSzTx/>
            </a:pPr>
            <a:endParaRPr lang="en-CA" b="1" dirty="0"/>
          </a:p>
          <a:p>
            <a:pPr marL="0" indent="0" eaLnBrk="1" hangingPunct="1">
              <a:buSzTx/>
            </a:pPr>
            <a:r>
              <a:rPr lang="en-CA" dirty="0"/>
              <a:t>Any additional uncooked potato waste that can be fed to the hammer mill, such as the </a:t>
            </a:r>
            <a:r>
              <a:rPr lang="en-CA" dirty="0" err="1"/>
              <a:t>Rotoshear</a:t>
            </a:r>
            <a:r>
              <a:rPr lang="en-CA" dirty="0"/>
              <a:t> waste, will improve starch recovery.  </a:t>
            </a:r>
          </a:p>
          <a:p>
            <a:endParaRPr lang="en-US" dirty="0"/>
          </a:p>
        </p:txBody>
      </p:sp>
    </p:spTree>
    <p:extLst>
      <p:ext uri="{BB962C8B-B14F-4D97-AF65-F5344CB8AC3E}">
        <p14:creationId xmlns:p14="http://schemas.microsoft.com/office/powerpoint/2010/main" val="1736217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of Theories X</a:t>
            </a:r>
            <a:r>
              <a:rPr lang="en-US" baseline="-25000" dirty="0"/>
              <a:t>4</a:t>
            </a:r>
            <a:endParaRPr lang="en-US" dirty="0"/>
          </a:p>
        </p:txBody>
      </p:sp>
      <p:sp>
        <p:nvSpPr>
          <p:cNvPr id="3" name="Text Placeholder 2"/>
          <p:cNvSpPr>
            <a:spLocks noGrp="1"/>
          </p:cNvSpPr>
          <p:nvPr>
            <p:ph type="body" idx="1"/>
          </p:nvPr>
        </p:nvSpPr>
        <p:spPr/>
        <p:txBody>
          <a:bodyPr/>
          <a:lstStyle/>
          <a:p>
            <a:pPr marL="0" indent="0" eaLnBrk="1" hangingPunct="1">
              <a:buSzTx/>
            </a:pPr>
            <a:r>
              <a:rPr lang="en-US" sz="1400" b="1" dirty="0"/>
              <a:t>Theory:</a:t>
            </a:r>
            <a:r>
              <a:rPr lang="en-CA" sz="1400" dirty="0"/>
              <a:t> </a:t>
            </a:r>
            <a:r>
              <a:rPr lang="en-US" sz="1400" dirty="0"/>
              <a:t>Lack of discernment on PSI gauges causes low starch recovery</a:t>
            </a:r>
          </a:p>
          <a:p>
            <a:pPr marL="0" indent="0" eaLnBrk="1" hangingPunct="1">
              <a:buSzTx/>
            </a:pPr>
            <a:endParaRPr lang="en-CA" sz="1400" dirty="0"/>
          </a:p>
          <a:p>
            <a:pPr marL="0" indent="0" eaLnBrk="1" hangingPunct="1">
              <a:buSzTx/>
            </a:pPr>
            <a:r>
              <a:rPr lang="en-CA" sz="1400" dirty="0"/>
              <a:t>Normally an MSA would be done in measure phase, however, as we approached the testing of X</a:t>
            </a:r>
            <a:r>
              <a:rPr lang="en-CA" sz="1400" baseline="-25000" dirty="0"/>
              <a:t>4</a:t>
            </a:r>
            <a:r>
              <a:rPr lang="en-CA" sz="1400" dirty="0"/>
              <a:t>, we decided an MSA would be the best approach to move on.  </a:t>
            </a:r>
          </a:p>
          <a:p>
            <a:pPr marL="0" indent="0" eaLnBrk="1" hangingPunct="1">
              <a:buSzTx/>
            </a:pPr>
            <a:endParaRPr lang="en-CA" sz="1400" dirty="0"/>
          </a:p>
          <a:p>
            <a:pPr marL="0" indent="0" eaLnBrk="1" hangingPunct="1">
              <a:buSzTx/>
            </a:pPr>
            <a:r>
              <a:rPr lang="en-CA" sz="1400" dirty="0"/>
              <a:t>We conducted a Gauge R&amp;R study on the inlet and outlet pressure gauges. 3 starch system operators were randomly chose to participate in the study.  We selected 10 gauge (part) settings across the operating range of the system and did 2 replicates.  Operators were asked to read the gauge to the nearest 1 PSI.   </a:t>
            </a:r>
          </a:p>
          <a:p>
            <a:pPr marL="0" indent="0" eaLnBrk="1" hangingPunct="1">
              <a:buSzTx/>
            </a:pPr>
            <a:endParaRPr lang="en-CA" sz="1400" dirty="0" smtClean="0"/>
          </a:p>
          <a:p>
            <a:pPr marL="0" indent="0" eaLnBrk="1" hangingPunct="1">
              <a:buSzTx/>
            </a:pPr>
            <a:endParaRPr lang="en-CA" sz="1400" dirty="0"/>
          </a:p>
          <a:p>
            <a:pPr marL="0" indent="0" eaLnBrk="1" hangingPunct="1">
              <a:buSzTx/>
            </a:pPr>
            <a:endParaRPr lang="en-CA" sz="1400" dirty="0" smtClean="0"/>
          </a:p>
          <a:p>
            <a:pPr marL="0" indent="0" eaLnBrk="1" hangingPunct="1">
              <a:buSzTx/>
            </a:pPr>
            <a:endParaRPr lang="en-CA" sz="1400" dirty="0" smtClean="0"/>
          </a:p>
          <a:p>
            <a:pPr marL="0" indent="0" eaLnBrk="1" hangingPunct="1">
              <a:buSzTx/>
            </a:pPr>
            <a:endParaRPr lang="en-CA" sz="1400" dirty="0"/>
          </a:p>
          <a:p>
            <a:pPr marL="0" indent="0" eaLnBrk="1" hangingPunct="1">
              <a:buSzTx/>
            </a:pPr>
            <a:endParaRPr lang="en-CA" sz="1400" dirty="0"/>
          </a:p>
          <a:p>
            <a:pPr marL="0" indent="0" eaLnBrk="1" hangingPunct="1">
              <a:buSzTx/>
            </a:pPr>
            <a:endParaRPr lang="en-CA" sz="1400" dirty="0" smtClean="0"/>
          </a:p>
          <a:p>
            <a:pPr marL="0" indent="0" eaLnBrk="1" hangingPunct="1">
              <a:buSzTx/>
            </a:pPr>
            <a:endParaRPr lang="en-CA" sz="1400" dirty="0" smtClean="0"/>
          </a:p>
          <a:p>
            <a:pPr marL="0" indent="0" eaLnBrk="1" hangingPunct="1">
              <a:buSzTx/>
            </a:pPr>
            <a:endParaRPr lang="en-CA" sz="1200" dirty="0">
              <a:solidFill>
                <a:srgbClr val="FF8F1C"/>
              </a:solidFill>
            </a:endParaRPr>
          </a:p>
          <a:p>
            <a:pPr>
              <a:buSzTx/>
            </a:pPr>
            <a:r>
              <a:rPr lang="en-CA" sz="1200" b="1" dirty="0"/>
              <a:t>Results on next page</a:t>
            </a:r>
          </a:p>
          <a:p>
            <a:pPr marL="0" indent="0" eaLnBrk="1" hangingPunct="1">
              <a:buSzTx/>
            </a:pPr>
            <a:endParaRPr lang="en-CA" sz="1400" dirty="0"/>
          </a:p>
          <a:p>
            <a:pPr marL="0" indent="0" eaLnBrk="1" hangingPunct="1">
              <a:buSzTx/>
            </a:pPr>
            <a:endParaRPr lang="en-CA" sz="1400" dirty="0"/>
          </a:p>
          <a:p>
            <a:endParaRPr lang="en-US" sz="1400" dirty="0"/>
          </a:p>
        </p:txBody>
      </p:sp>
      <p:pic>
        <p:nvPicPr>
          <p:cNvPr id="7" name="Picture 3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45723" y="3342382"/>
            <a:ext cx="2287587" cy="128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46676" y="3035063"/>
            <a:ext cx="3485678" cy="369332"/>
          </a:xfrm>
          <a:prstGeom prst="rect">
            <a:avLst/>
          </a:prstGeom>
          <a:noFill/>
        </p:spPr>
        <p:txBody>
          <a:bodyPr wrap="square" rtlCol="0">
            <a:spAutoFit/>
          </a:bodyPr>
          <a:lstStyle/>
          <a:p>
            <a:pPr algn="ctr"/>
            <a:r>
              <a:rPr lang="en-US" sz="1800" dirty="0" smtClean="0">
                <a:solidFill>
                  <a:srgbClr val="FF8F1C"/>
                </a:solidFill>
                <a:latin typeface="Proxima Nova" charset="0"/>
              </a:rPr>
              <a:t>Inlet Pressure </a:t>
            </a:r>
            <a:endParaRPr lang="en-US" sz="3600" b="1" dirty="0">
              <a:solidFill>
                <a:srgbClr val="FF8F1C"/>
              </a:solidFill>
              <a:latin typeface="Proxima Nova"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3359" y="3331040"/>
            <a:ext cx="2287587" cy="128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031979" y="3032549"/>
            <a:ext cx="2750344" cy="369332"/>
          </a:xfrm>
          <a:prstGeom prst="rect">
            <a:avLst/>
          </a:prstGeom>
          <a:noFill/>
        </p:spPr>
        <p:txBody>
          <a:bodyPr wrap="square" rtlCol="0">
            <a:spAutoFit/>
          </a:bodyPr>
          <a:lstStyle/>
          <a:p>
            <a:pPr algn="ctr"/>
            <a:r>
              <a:rPr lang="en-US" sz="1800" dirty="0" smtClean="0">
                <a:solidFill>
                  <a:srgbClr val="FF8F1C"/>
                </a:solidFill>
                <a:latin typeface="Proxima Nova" charset="0"/>
              </a:rPr>
              <a:t>Outlet Pressure</a:t>
            </a:r>
            <a:endParaRPr lang="en-US" sz="1800" dirty="0">
              <a:solidFill>
                <a:srgbClr val="FF8F1C"/>
              </a:solidFill>
              <a:latin typeface="Proxima Nova" charset="0"/>
            </a:endParaRPr>
          </a:p>
        </p:txBody>
      </p:sp>
    </p:spTree>
    <p:extLst>
      <p:ext uri="{BB962C8B-B14F-4D97-AF65-F5344CB8AC3E}">
        <p14:creationId xmlns:p14="http://schemas.microsoft.com/office/powerpoint/2010/main" val="3530730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326669" y="26822"/>
            <a:ext cx="8520600" cy="572700"/>
          </a:xfrm>
        </p:spPr>
        <p:txBody>
          <a:bodyPr/>
          <a:lstStyle/>
          <a:p>
            <a:pPr eaLnBrk="1" hangingPunct="1"/>
            <a:r>
              <a:rPr lang="en-US" sz="2400" dirty="0" smtClean="0"/>
              <a:t>Test of Theories X</a:t>
            </a:r>
            <a:r>
              <a:rPr lang="en-US" sz="2400" baseline="-25000" dirty="0"/>
              <a:t>4</a:t>
            </a:r>
            <a:endParaRPr lang="en-US" sz="2400" baseline="-25000" dirty="0" smtClean="0"/>
          </a:p>
        </p:txBody>
      </p:sp>
      <p:sp>
        <p:nvSpPr>
          <p:cNvPr id="31746" name="Footer Placeholder 3"/>
          <p:cNvSpPr>
            <a:spLocks noGrp="1"/>
          </p:cNvSpPr>
          <p:nvPr>
            <p:ph type="ftr" sz="quarter" idx="4294967295"/>
          </p:nvPr>
        </p:nvSpPr>
        <p:spPr>
          <a:xfrm>
            <a:off x="0" y="4976813"/>
            <a:ext cx="2898775" cy="242887"/>
          </a:xfrm>
          <a:prstGeom prst="rect">
            <a:avLst/>
          </a:prstGeom>
          <a:noFill/>
        </p:spPr>
        <p:txBody>
          <a:bodyPr/>
          <a:lstStyle>
            <a:lvl1pPr defTabSz="969963" eaLnBrk="0" hangingPunct="0">
              <a:defRPr sz="2000">
                <a:solidFill>
                  <a:schemeClr val="tx1"/>
                </a:solidFill>
                <a:latin typeface="Arial" charset="0"/>
                <a:cs typeface="Arial" charset="0"/>
              </a:defRPr>
            </a:lvl1pPr>
            <a:lvl2pPr marL="742950" indent="-285750" defTabSz="969963" eaLnBrk="0" hangingPunct="0">
              <a:defRPr sz="2000">
                <a:solidFill>
                  <a:schemeClr val="tx1"/>
                </a:solidFill>
                <a:latin typeface="Arial" charset="0"/>
                <a:cs typeface="Arial" charset="0"/>
              </a:defRPr>
            </a:lvl2pPr>
            <a:lvl3pPr marL="1143000" indent="-228600" defTabSz="969963" eaLnBrk="0" hangingPunct="0">
              <a:defRPr sz="2000">
                <a:solidFill>
                  <a:schemeClr val="tx1"/>
                </a:solidFill>
                <a:latin typeface="Arial" charset="0"/>
                <a:cs typeface="Arial" charset="0"/>
              </a:defRPr>
            </a:lvl3pPr>
            <a:lvl4pPr marL="1600200" indent="-228600" defTabSz="969963" eaLnBrk="0" hangingPunct="0">
              <a:defRPr sz="2000">
                <a:solidFill>
                  <a:schemeClr val="tx1"/>
                </a:solidFill>
                <a:latin typeface="Arial" charset="0"/>
                <a:cs typeface="Arial" charset="0"/>
              </a:defRPr>
            </a:lvl4pPr>
            <a:lvl5pPr marL="2057400" indent="-228600" defTabSz="969963" eaLnBrk="0" hangingPunct="0">
              <a:defRPr sz="2000">
                <a:solidFill>
                  <a:schemeClr val="tx1"/>
                </a:solidFill>
                <a:latin typeface="Arial" charset="0"/>
                <a:cs typeface="Arial" charset="0"/>
              </a:defRPr>
            </a:lvl5pPr>
            <a:lvl6pPr marL="25146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6pPr>
            <a:lvl7pPr marL="29718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7pPr>
            <a:lvl8pPr marL="34290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8pPr>
            <a:lvl9pPr marL="38862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9pPr>
          </a:lstStyle>
          <a:p>
            <a:r>
              <a:rPr lang="en-US" sz="1000" dirty="0" smtClean="0"/>
              <a:t>Project Report Template </a:t>
            </a:r>
            <a:fld id="{C5A97BE4-BA78-46B4-9158-D437DB7CB857}" type="slidenum">
              <a:rPr lang="en-US" sz="1000" smtClean="0"/>
              <a:pPr/>
              <a:t>37</a:t>
            </a:fld>
            <a:r>
              <a:rPr lang="en-US" sz="1000" dirty="0" smtClean="0"/>
              <a:t> .PPT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604098"/>
            <a:ext cx="3459204" cy="1729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804" y="718148"/>
            <a:ext cx="3429001"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9795" y="2554698"/>
            <a:ext cx="2286000" cy="2123658"/>
          </a:xfrm>
          <a:prstGeom prst="rect">
            <a:avLst/>
          </a:prstGeom>
        </p:spPr>
        <p:txBody>
          <a:bodyPr wrap="square">
            <a:spAutoFit/>
          </a:bodyPr>
          <a:lstStyle/>
          <a:p>
            <a:r>
              <a:rPr lang="en-US" sz="600" b="1" dirty="0"/>
              <a:t>Gage R&amp;R </a:t>
            </a:r>
          </a:p>
          <a:p>
            <a:r>
              <a:rPr lang="en-US" sz="600" dirty="0" smtClean="0"/>
              <a:t>                               </a:t>
            </a:r>
            <a:r>
              <a:rPr lang="en-US" sz="600" dirty="0"/>
              <a:t>%Contribution</a:t>
            </a:r>
          </a:p>
          <a:p>
            <a:r>
              <a:rPr lang="en-US" sz="600" dirty="0"/>
              <a:t>Source                </a:t>
            </a:r>
            <a:r>
              <a:rPr lang="en-US" sz="600" dirty="0" err="1"/>
              <a:t>VarComp</a:t>
            </a:r>
            <a:r>
              <a:rPr lang="en-US" sz="600" dirty="0"/>
              <a:t>   (of </a:t>
            </a:r>
            <a:r>
              <a:rPr lang="en-US" sz="600" dirty="0" err="1"/>
              <a:t>VarComp</a:t>
            </a:r>
            <a:r>
              <a:rPr lang="en-US" sz="600" dirty="0"/>
              <a:t>)</a:t>
            </a:r>
          </a:p>
          <a:p>
            <a:r>
              <a:rPr lang="pt-BR" sz="600" dirty="0"/>
              <a:t>Total Gage R&amp;R       0.699074          </a:t>
            </a:r>
            <a:r>
              <a:rPr lang="pt-BR" sz="600" b="1" dirty="0">
                <a:solidFill>
                  <a:srgbClr val="FF0000"/>
                </a:solidFill>
              </a:rPr>
              <a:t>74.17</a:t>
            </a:r>
          </a:p>
          <a:p>
            <a:r>
              <a:rPr lang="en-US" sz="600" dirty="0"/>
              <a:t>  Repeatability      0.600000          63.65</a:t>
            </a:r>
          </a:p>
          <a:p>
            <a:r>
              <a:rPr lang="en-US" sz="600" dirty="0"/>
              <a:t>  Reproducibility    0.099074          10.51</a:t>
            </a:r>
          </a:p>
          <a:p>
            <a:r>
              <a:rPr lang="en-US" sz="600" dirty="0"/>
              <a:t>    Operators        0.000000           0.00</a:t>
            </a:r>
          </a:p>
          <a:p>
            <a:r>
              <a:rPr lang="en-US" sz="600" dirty="0"/>
              <a:t>    Operators*Parts  0.099074          10.51</a:t>
            </a:r>
          </a:p>
          <a:p>
            <a:r>
              <a:rPr lang="en-US" sz="600" dirty="0"/>
              <a:t>Part-To-Part         0.243519          25.83</a:t>
            </a:r>
          </a:p>
          <a:p>
            <a:r>
              <a:rPr lang="en-US" sz="600" dirty="0"/>
              <a:t>Total Variation      0.942593         100.00</a:t>
            </a:r>
          </a:p>
          <a:p>
            <a:endParaRPr lang="en-US" sz="600" dirty="0"/>
          </a:p>
          <a:p>
            <a:r>
              <a:rPr lang="en-US" sz="600" dirty="0"/>
              <a:t>                                  Study </a:t>
            </a:r>
            <a:r>
              <a:rPr lang="en-US" sz="600" dirty="0" err="1"/>
              <a:t>Var</a:t>
            </a:r>
            <a:r>
              <a:rPr lang="en-US" sz="600" dirty="0"/>
              <a:t>  %Study </a:t>
            </a:r>
            <a:r>
              <a:rPr lang="en-US" sz="600" dirty="0" err="1"/>
              <a:t>Var</a:t>
            </a:r>
            <a:endParaRPr lang="en-US" sz="600" dirty="0"/>
          </a:p>
          <a:p>
            <a:r>
              <a:rPr lang="da-DK" sz="600" dirty="0"/>
              <a:t>Source               StdDev (SD)   (6 * SD)       (%SV)</a:t>
            </a:r>
          </a:p>
          <a:p>
            <a:r>
              <a:rPr lang="pt-BR" sz="600" dirty="0"/>
              <a:t>Total Gage R&amp;R          0.836106    5.01664       </a:t>
            </a:r>
            <a:r>
              <a:rPr lang="pt-BR" sz="600" b="1" dirty="0">
                <a:solidFill>
                  <a:srgbClr val="FF0000"/>
                </a:solidFill>
              </a:rPr>
              <a:t>86.12</a:t>
            </a:r>
          </a:p>
          <a:p>
            <a:r>
              <a:rPr lang="en-US" sz="600" dirty="0"/>
              <a:t>  Repeatability         0.774597    4.64758       79.78</a:t>
            </a:r>
          </a:p>
          <a:p>
            <a:r>
              <a:rPr lang="en-US" sz="600" dirty="0"/>
              <a:t>  Reproducibility       0.314760    1.88856       32.42</a:t>
            </a:r>
          </a:p>
          <a:p>
            <a:r>
              <a:rPr lang="en-US" sz="600" dirty="0"/>
              <a:t>    Operators           0.000000    0.00000        0.00</a:t>
            </a:r>
          </a:p>
          <a:p>
            <a:r>
              <a:rPr lang="en-US" sz="600" dirty="0"/>
              <a:t>    Operators*Parts     0.314760    1.88856       32.42</a:t>
            </a:r>
          </a:p>
          <a:p>
            <a:r>
              <a:rPr lang="en-US" sz="600" dirty="0"/>
              <a:t>Part-To-Part            0.493476    2.96086       50.83</a:t>
            </a:r>
          </a:p>
          <a:p>
            <a:r>
              <a:rPr lang="en-US" sz="600" dirty="0"/>
              <a:t>Total Variation         0.970872    5.82523      100.00</a:t>
            </a:r>
          </a:p>
          <a:p>
            <a:endParaRPr lang="en-US" sz="600" dirty="0" smtClean="0"/>
          </a:p>
          <a:p>
            <a:r>
              <a:rPr lang="en-US" sz="600" dirty="0" smtClean="0"/>
              <a:t>Number </a:t>
            </a:r>
            <a:r>
              <a:rPr lang="en-US" sz="600" dirty="0"/>
              <a:t>of Distinct Categories = </a:t>
            </a:r>
            <a:r>
              <a:rPr lang="en-US" sz="600" b="1" dirty="0">
                <a:solidFill>
                  <a:srgbClr val="FF0000"/>
                </a:solidFill>
              </a:rPr>
              <a:t>1</a:t>
            </a:r>
          </a:p>
        </p:txBody>
      </p:sp>
      <p:sp>
        <p:nvSpPr>
          <p:cNvPr id="3" name="Rectangle 2"/>
          <p:cNvSpPr/>
          <p:nvPr/>
        </p:nvSpPr>
        <p:spPr>
          <a:xfrm>
            <a:off x="152400" y="719545"/>
            <a:ext cx="2971800" cy="1938992"/>
          </a:xfrm>
          <a:prstGeom prst="rect">
            <a:avLst/>
          </a:prstGeom>
        </p:spPr>
        <p:txBody>
          <a:bodyPr wrap="square">
            <a:spAutoFit/>
          </a:bodyPr>
          <a:lstStyle/>
          <a:p>
            <a:r>
              <a:rPr lang="en-US" sz="600" b="1" dirty="0"/>
              <a:t>Gage R&amp;R </a:t>
            </a:r>
          </a:p>
          <a:p>
            <a:r>
              <a:rPr lang="en-US" sz="600" dirty="0" smtClean="0"/>
              <a:t>                            </a:t>
            </a:r>
            <a:r>
              <a:rPr lang="en-US" sz="600" dirty="0"/>
              <a:t>%Contribution</a:t>
            </a:r>
          </a:p>
          <a:p>
            <a:r>
              <a:rPr lang="en-US" sz="600" dirty="0"/>
              <a:t>Source             </a:t>
            </a:r>
            <a:r>
              <a:rPr lang="en-US" sz="600" dirty="0" err="1"/>
              <a:t>VarComp</a:t>
            </a:r>
            <a:r>
              <a:rPr lang="en-US" sz="600" dirty="0"/>
              <a:t>   (of </a:t>
            </a:r>
            <a:r>
              <a:rPr lang="en-US" sz="600" dirty="0" err="1"/>
              <a:t>VarComp</a:t>
            </a:r>
            <a:r>
              <a:rPr lang="en-US" sz="600" dirty="0"/>
              <a:t>)</a:t>
            </a:r>
          </a:p>
          <a:p>
            <a:r>
              <a:rPr lang="pt-BR" sz="600" dirty="0"/>
              <a:t>Total Gage R&amp;R      4.1134           </a:t>
            </a:r>
            <a:r>
              <a:rPr lang="pt-BR" sz="600" b="1" dirty="0">
                <a:solidFill>
                  <a:srgbClr val="FF0000"/>
                </a:solidFill>
              </a:rPr>
              <a:t>6.71</a:t>
            </a:r>
          </a:p>
          <a:p>
            <a:r>
              <a:rPr lang="en-US" sz="600" dirty="0"/>
              <a:t>  Repeatability     3.7299           6.09</a:t>
            </a:r>
          </a:p>
          <a:p>
            <a:r>
              <a:rPr lang="en-US" sz="600" dirty="0"/>
              <a:t>  Reproducibility   0.3835           0.63</a:t>
            </a:r>
          </a:p>
          <a:p>
            <a:r>
              <a:rPr lang="en-US" sz="600" dirty="0"/>
              <a:t>    Operators       0.3835           0.63</a:t>
            </a:r>
          </a:p>
          <a:p>
            <a:r>
              <a:rPr lang="en-US" sz="600" dirty="0"/>
              <a:t>Part-To-Part       57.1750          93.29</a:t>
            </a:r>
          </a:p>
          <a:p>
            <a:r>
              <a:rPr lang="en-US" sz="600" dirty="0"/>
              <a:t>Total Variation    61.2883         </a:t>
            </a:r>
            <a:r>
              <a:rPr lang="en-US" sz="600" dirty="0" smtClean="0"/>
              <a:t>100.00</a:t>
            </a:r>
          </a:p>
          <a:p>
            <a:endParaRPr lang="en-US" sz="600" dirty="0"/>
          </a:p>
          <a:p>
            <a:r>
              <a:rPr lang="en-US" sz="600" dirty="0"/>
              <a:t>                                Study </a:t>
            </a:r>
            <a:r>
              <a:rPr lang="en-US" sz="600" dirty="0" err="1"/>
              <a:t>Var</a:t>
            </a:r>
            <a:r>
              <a:rPr lang="en-US" sz="600" dirty="0"/>
              <a:t>  %Study </a:t>
            </a:r>
            <a:r>
              <a:rPr lang="en-US" sz="600" dirty="0" err="1"/>
              <a:t>Var</a:t>
            </a:r>
            <a:endParaRPr lang="en-US" sz="600" dirty="0"/>
          </a:p>
          <a:p>
            <a:r>
              <a:rPr lang="da-DK" sz="600" dirty="0"/>
              <a:t>Source             StdDev (SD)   (6 * SD)       (%SV)</a:t>
            </a:r>
          </a:p>
          <a:p>
            <a:r>
              <a:rPr lang="pt-BR" sz="600" dirty="0"/>
              <a:t>Total Gage R&amp;R         2.02814    12.1689       </a:t>
            </a:r>
            <a:r>
              <a:rPr lang="pt-BR" sz="600" b="1" dirty="0">
                <a:solidFill>
                  <a:srgbClr val="FF0000"/>
                </a:solidFill>
              </a:rPr>
              <a:t>25.91</a:t>
            </a:r>
          </a:p>
          <a:p>
            <a:r>
              <a:rPr lang="en-US" sz="600" dirty="0"/>
              <a:t>  Repeatability        1.93128    11.5877       24.67</a:t>
            </a:r>
          </a:p>
          <a:p>
            <a:r>
              <a:rPr lang="en-US" sz="600" dirty="0"/>
              <a:t>  Reproducibility      0.61928     3.7157        7.91</a:t>
            </a:r>
          </a:p>
          <a:p>
            <a:r>
              <a:rPr lang="en-US" sz="600" dirty="0"/>
              <a:t>    Operators          0.61928     3.7157        7.91</a:t>
            </a:r>
          </a:p>
          <a:p>
            <a:r>
              <a:rPr lang="en-US" sz="600" dirty="0"/>
              <a:t>Part-To-Part           7.56141    45.3685       96.59</a:t>
            </a:r>
          </a:p>
          <a:p>
            <a:r>
              <a:rPr lang="en-US" sz="600" dirty="0"/>
              <a:t>Total Variation        7.82869    46.9721      </a:t>
            </a:r>
            <a:r>
              <a:rPr lang="en-US" sz="600" dirty="0" smtClean="0"/>
              <a:t>100.00</a:t>
            </a:r>
          </a:p>
          <a:p>
            <a:endParaRPr lang="en-US" sz="600" dirty="0"/>
          </a:p>
          <a:p>
            <a:r>
              <a:rPr lang="en-US" sz="600" dirty="0"/>
              <a:t>Number of Distinct Categories = </a:t>
            </a:r>
            <a:r>
              <a:rPr lang="en-US" sz="600" b="1" dirty="0">
                <a:solidFill>
                  <a:srgbClr val="FF0000"/>
                </a:solidFill>
              </a:rPr>
              <a:t>5</a:t>
            </a:r>
          </a:p>
        </p:txBody>
      </p:sp>
      <p:sp>
        <p:nvSpPr>
          <p:cNvPr id="12" name="Rectangle 11"/>
          <p:cNvSpPr/>
          <p:nvPr/>
        </p:nvSpPr>
        <p:spPr>
          <a:xfrm rot="20115763">
            <a:off x="574551" y="1316632"/>
            <a:ext cx="1332353" cy="523220"/>
          </a:xfrm>
          <a:prstGeom prst="rect">
            <a:avLst/>
          </a:prstGeom>
          <a:noFill/>
        </p:spPr>
        <p:txBody>
          <a:bodyPr wrap="square" lIns="91440" tIns="45720" rIns="91440" bIns="45720">
            <a:spAutoFit/>
          </a:bodyPr>
          <a:lstStyle/>
          <a:p>
            <a:pPr algn="ctr"/>
            <a:r>
              <a:rPr lang="en-US" sz="2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FAIL</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13" name="Rectangle 12"/>
          <p:cNvSpPr/>
          <p:nvPr/>
        </p:nvSpPr>
        <p:spPr>
          <a:xfrm rot="19902452">
            <a:off x="457200" y="2991846"/>
            <a:ext cx="1600200" cy="954107"/>
          </a:xfrm>
          <a:prstGeom prst="rect">
            <a:avLst/>
          </a:prstGeom>
          <a:noFill/>
        </p:spPr>
        <p:txBody>
          <a:bodyPr wrap="square" lIns="91440" tIns="45720" rIns="91440" bIns="45720">
            <a:spAutoFit/>
          </a:bodyPr>
          <a:lstStyle/>
          <a:p>
            <a:pPr algn="ct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EPIC </a:t>
            </a:r>
            <a:r>
              <a:rPr lang="en-US" sz="2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FAIL</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4" name="Rectangle 3"/>
          <p:cNvSpPr/>
          <p:nvPr/>
        </p:nvSpPr>
        <p:spPr>
          <a:xfrm>
            <a:off x="685800" y="414856"/>
            <a:ext cx="8001000" cy="369332"/>
          </a:xfrm>
          <a:prstGeom prst="rect">
            <a:avLst/>
          </a:prstGeom>
        </p:spPr>
        <p:txBody>
          <a:bodyPr wrap="square">
            <a:spAutoFit/>
          </a:bodyPr>
          <a:lstStyle/>
          <a:p>
            <a:pPr marL="0" indent="0" eaLnBrk="1" hangingPunct="1">
              <a:buSzTx/>
            </a:pPr>
            <a:r>
              <a:rPr lang="en-US" sz="1800" dirty="0">
                <a:solidFill>
                  <a:schemeClr val="folHlink"/>
                </a:solidFill>
                <a:latin typeface="+mn-lt"/>
                <a:cs typeface="+mn-cs"/>
              </a:rPr>
              <a:t>Theory:</a:t>
            </a:r>
            <a:r>
              <a:rPr lang="en-CA" sz="1800" dirty="0">
                <a:solidFill>
                  <a:schemeClr val="folHlink"/>
                </a:solidFill>
                <a:latin typeface="+mn-lt"/>
                <a:cs typeface="+mn-cs"/>
              </a:rPr>
              <a:t> </a:t>
            </a:r>
            <a:r>
              <a:rPr lang="en-US" sz="1800" dirty="0">
                <a:solidFill>
                  <a:schemeClr val="folHlink"/>
                </a:solidFill>
                <a:latin typeface="+mn-lt"/>
                <a:cs typeface="+mn-cs"/>
              </a:rPr>
              <a:t>Lack of </a:t>
            </a:r>
            <a:r>
              <a:rPr lang="en-US" sz="1800" dirty="0"/>
              <a:t>discernment</a:t>
            </a:r>
            <a:r>
              <a:rPr lang="en-US" sz="1800" dirty="0" smtClean="0">
                <a:solidFill>
                  <a:schemeClr val="folHlink"/>
                </a:solidFill>
                <a:latin typeface="+mn-lt"/>
                <a:cs typeface="+mn-cs"/>
              </a:rPr>
              <a:t> </a:t>
            </a:r>
            <a:r>
              <a:rPr lang="en-US" sz="1800" dirty="0">
                <a:solidFill>
                  <a:schemeClr val="folHlink"/>
                </a:solidFill>
                <a:latin typeface="+mn-lt"/>
                <a:cs typeface="+mn-cs"/>
              </a:rPr>
              <a:t>on PSI gauges causes low starch recovery</a:t>
            </a:r>
          </a:p>
        </p:txBody>
      </p:sp>
      <p:sp>
        <p:nvSpPr>
          <p:cNvPr id="8" name="TextBox 7"/>
          <p:cNvSpPr txBox="1"/>
          <p:nvPr/>
        </p:nvSpPr>
        <p:spPr>
          <a:xfrm>
            <a:off x="326669" y="4486829"/>
            <a:ext cx="8588731" cy="523220"/>
          </a:xfrm>
          <a:prstGeom prst="rect">
            <a:avLst/>
          </a:prstGeom>
          <a:noFill/>
        </p:spPr>
        <p:txBody>
          <a:bodyPr wrap="square" rtlCol="0">
            <a:spAutoFit/>
          </a:bodyPr>
          <a:lstStyle/>
          <a:p>
            <a:r>
              <a:rPr lang="en-US" dirty="0" smtClean="0"/>
              <a:t>Replace gauges and move on to DOE.  Did not repeat MSA since there are no mistakes on a digital gauge and data is recorded directly to SQL server.</a:t>
            </a:r>
            <a:endParaRPr lang="en-US" dirty="0"/>
          </a:p>
        </p:txBody>
      </p:sp>
      <p:pic>
        <p:nvPicPr>
          <p:cNvPr id="133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400800" y="2743200"/>
            <a:ext cx="2514600" cy="156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698408" y="803532"/>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539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dirty="0" smtClean="0"/>
              <a:t>Test of Theories X</a:t>
            </a:r>
            <a:r>
              <a:rPr lang="en-US" baseline="-25000" dirty="0"/>
              <a:t>5</a:t>
            </a:r>
            <a:endParaRPr lang="en-US" baseline="-25000" dirty="0" smtClean="0"/>
          </a:p>
        </p:txBody>
      </p:sp>
      <p:sp>
        <p:nvSpPr>
          <p:cNvPr id="4" name="Text Placeholder 3"/>
          <p:cNvSpPr>
            <a:spLocks noGrp="1"/>
          </p:cNvSpPr>
          <p:nvPr>
            <p:ph type="body" idx="1"/>
          </p:nvPr>
        </p:nvSpPr>
        <p:spPr/>
        <p:txBody>
          <a:bodyPr/>
          <a:lstStyle/>
          <a:p>
            <a:pPr marL="0" indent="0" eaLnBrk="1" hangingPunct="1"/>
            <a:endParaRPr lang="en-US" b="1" dirty="0" smtClean="0"/>
          </a:p>
          <a:p>
            <a:pPr marL="0" indent="0" eaLnBrk="1" hangingPunct="1"/>
            <a:r>
              <a:rPr lang="en-US" b="1" dirty="0" smtClean="0"/>
              <a:t>Theory</a:t>
            </a:r>
            <a:r>
              <a:rPr lang="en-US" b="1" dirty="0"/>
              <a:t>:</a:t>
            </a:r>
            <a:r>
              <a:rPr lang="en-CA" dirty="0"/>
              <a:t> </a:t>
            </a:r>
            <a:r>
              <a:rPr lang="en-US" dirty="0"/>
              <a:t>Measuring finished tank levels with a tape measure causes low starch recovery</a:t>
            </a:r>
          </a:p>
          <a:p>
            <a:pPr marL="0" indent="0" eaLnBrk="1" hangingPunct="1">
              <a:buSzTx/>
            </a:pPr>
            <a:r>
              <a:rPr lang="en-US" b="1" u="sng" dirty="0"/>
              <a:t>JDI: Just do It!!</a:t>
            </a:r>
          </a:p>
          <a:p>
            <a:endParaRPr lang="en-US" dirty="0"/>
          </a:p>
        </p:txBody>
      </p:sp>
      <p:sp>
        <p:nvSpPr>
          <p:cNvPr id="2" name="Rectangle 1"/>
          <p:cNvSpPr/>
          <p:nvPr/>
        </p:nvSpPr>
        <p:spPr>
          <a:xfrm>
            <a:off x="3657600" y="184487"/>
            <a:ext cx="5334000" cy="1015663"/>
          </a:xfrm>
          <a:prstGeom prst="rect">
            <a:avLst/>
          </a:prstGeom>
        </p:spPr>
        <p:txBody>
          <a:bodyPr wrap="square">
            <a:spAutoFit/>
          </a:bodyPr>
          <a:lstStyle/>
          <a:p>
            <a:pPr algn="l"/>
            <a:r>
              <a:rPr lang="en-US" sz="1200" b="1" dirty="0">
                <a:solidFill>
                  <a:srgbClr val="FF8F1C"/>
                </a:solidFill>
                <a:latin typeface="Proxima Nova" charset="0"/>
              </a:rPr>
              <a:t>Old situation:  </a:t>
            </a:r>
            <a:r>
              <a:rPr lang="en-US" sz="1200" dirty="0" smtClean="0">
                <a:solidFill>
                  <a:srgbClr val="FF8F1C"/>
                </a:solidFill>
                <a:latin typeface="Proxima Nova" charset="0"/>
              </a:rPr>
              <a:t>The plant did not have a meaningful way to measure daily starch production.</a:t>
            </a:r>
            <a:endParaRPr lang="en-US" sz="1200" dirty="0">
              <a:solidFill>
                <a:srgbClr val="FF8F1C"/>
              </a:solidFill>
              <a:latin typeface="Proxima Nova" charset="0"/>
            </a:endParaRPr>
          </a:p>
          <a:p>
            <a:pPr algn="l"/>
            <a:endParaRPr lang="en-US" sz="1200" b="1" dirty="0">
              <a:solidFill>
                <a:srgbClr val="FF8F1C"/>
              </a:solidFill>
              <a:latin typeface="Proxima Nova" charset="0"/>
            </a:endParaRPr>
          </a:p>
          <a:p>
            <a:pPr algn="l"/>
            <a:r>
              <a:rPr lang="en-US" sz="1200" b="1" dirty="0">
                <a:solidFill>
                  <a:srgbClr val="FF8F1C"/>
                </a:solidFill>
                <a:latin typeface="Proxima Nova" charset="0"/>
              </a:rPr>
              <a:t>New situation:  </a:t>
            </a:r>
            <a:r>
              <a:rPr lang="en-US" sz="1200" dirty="0">
                <a:solidFill>
                  <a:srgbClr val="FF8F1C"/>
                </a:solidFill>
                <a:latin typeface="Proxima Nova" charset="0"/>
              </a:rPr>
              <a:t>Installed </a:t>
            </a:r>
            <a:r>
              <a:rPr lang="en-US" sz="1200" dirty="0" smtClean="0">
                <a:solidFill>
                  <a:srgbClr val="FF8F1C"/>
                </a:solidFill>
                <a:latin typeface="Proxima Nova" charset="0"/>
              </a:rPr>
              <a:t>radar level indicators, HMI screen, and data feed to </a:t>
            </a:r>
            <a:r>
              <a:rPr lang="en-US" sz="1200" dirty="0" err="1" smtClean="0">
                <a:solidFill>
                  <a:srgbClr val="FF8F1C"/>
                </a:solidFill>
                <a:latin typeface="Proxima Nova" charset="0"/>
              </a:rPr>
              <a:t>iFix</a:t>
            </a:r>
            <a:r>
              <a:rPr lang="en-US" sz="1200" dirty="0" smtClean="0">
                <a:solidFill>
                  <a:srgbClr val="FF8F1C"/>
                </a:solidFill>
                <a:latin typeface="Proxima Nova" charset="0"/>
              </a:rPr>
              <a:t> and MMS for real time starch production volumes.</a:t>
            </a:r>
            <a:endParaRPr lang="en-US" sz="1200" dirty="0">
              <a:solidFill>
                <a:srgbClr val="FF8F1C"/>
              </a:solidFill>
              <a:latin typeface="Proxima Nova"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625923"/>
            <a:ext cx="33528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800600" y="2625923"/>
            <a:ext cx="3387991"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1828800" y="2529696"/>
            <a:ext cx="1371600" cy="2099455"/>
          </a:xfrm>
          <a:prstGeom prst="ellipse">
            <a:avLst/>
          </a:prstGeom>
          <a:noFill/>
          <a:ln w="34925" cap="flat" cmpd="sng" algn="ctr">
            <a:solidFill>
              <a:srgbClr val="214BD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6" name="Straight Arrow Connector 5"/>
          <p:cNvCxnSpPr/>
          <p:nvPr/>
        </p:nvCxnSpPr>
        <p:spPr bwMode="auto">
          <a:xfrm>
            <a:off x="2965030" y="2791867"/>
            <a:ext cx="4087066" cy="591847"/>
          </a:xfrm>
          <a:prstGeom prst="straightConnector1">
            <a:avLst/>
          </a:prstGeom>
          <a:gradFill rotWithShape="0">
            <a:gsLst>
              <a:gs pos="0">
                <a:schemeClr val="tx2"/>
              </a:gs>
              <a:gs pos="100000">
                <a:schemeClr val="accent1"/>
              </a:gs>
            </a:gsLst>
            <a:lin ang="2700000" scaled="1"/>
          </a:gradFill>
          <a:ln w="41275" cap="flat" cmpd="sng" algn="ctr">
            <a:solidFill>
              <a:srgbClr val="214BD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03541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dirty="0" smtClean="0"/>
              <a:t>Test of Theories X</a:t>
            </a:r>
            <a:r>
              <a:rPr lang="en-US" baseline="-25000" dirty="0"/>
              <a:t>6</a:t>
            </a:r>
            <a:endParaRPr lang="en-US" baseline="-25000" dirty="0" smtClean="0"/>
          </a:p>
        </p:txBody>
      </p:sp>
      <p:sp>
        <p:nvSpPr>
          <p:cNvPr id="2" name="Text Placeholder 1"/>
          <p:cNvSpPr>
            <a:spLocks noGrp="1"/>
          </p:cNvSpPr>
          <p:nvPr>
            <p:ph type="body" idx="1"/>
          </p:nvPr>
        </p:nvSpPr>
        <p:spPr/>
        <p:txBody>
          <a:bodyPr/>
          <a:lstStyle/>
          <a:p>
            <a:pPr marL="0" indent="0" eaLnBrk="1" hangingPunct="1"/>
            <a:endParaRPr lang="en-US" b="1" dirty="0" smtClean="0"/>
          </a:p>
          <a:p>
            <a:pPr marL="0" indent="0" eaLnBrk="1" hangingPunct="1"/>
            <a:endParaRPr lang="en-US" b="1" dirty="0"/>
          </a:p>
          <a:p>
            <a:pPr marL="0" indent="0" eaLnBrk="1" hangingPunct="1"/>
            <a:r>
              <a:rPr lang="en-US" b="1" dirty="0" smtClean="0"/>
              <a:t>Theory</a:t>
            </a:r>
            <a:r>
              <a:rPr lang="en-US" b="1" dirty="0"/>
              <a:t>:</a:t>
            </a:r>
            <a:r>
              <a:rPr lang="en-CA" dirty="0"/>
              <a:t> </a:t>
            </a:r>
            <a:r>
              <a:rPr lang="en-US" dirty="0"/>
              <a:t>Not controlling Baume causes low starch recovery</a:t>
            </a:r>
          </a:p>
          <a:p>
            <a:pPr marL="0" indent="0" eaLnBrk="1" hangingPunct="1">
              <a:buSzTx/>
            </a:pPr>
            <a:r>
              <a:rPr lang="en-US" b="1" u="sng" dirty="0"/>
              <a:t>JDI: Just do It!!</a:t>
            </a:r>
          </a:p>
          <a:p>
            <a:endParaRPr lang="en-US" dirty="0"/>
          </a:p>
        </p:txBody>
      </p:sp>
      <p:sp>
        <p:nvSpPr>
          <p:cNvPr id="7" name="Rectangle 6"/>
          <p:cNvSpPr/>
          <p:nvPr/>
        </p:nvSpPr>
        <p:spPr>
          <a:xfrm>
            <a:off x="3733800" y="133350"/>
            <a:ext cx="5229115" cy="1277273"/>
          </a:xfrm>
          <a:prstGeom prst="rect">
            <a:avLst/>
          </a:prstGeom>
        </p:spPr>
        <p:txBody>
          <a:bodyPr wrap="square">
            <a:spAutoFit/>
          </a:bodyPr>
          <a:lstStyle/>
          <a:p>
            <a:pPr algn="l"/>
            <a:r>
              <a:rPr lang="en-US" sz="1100" b="1" dirty="0">
                <a:solidFill>
                  <a:srgbClr val="FF8F1C"/>
                </a:solidFill>
                <a:latin typeface="Proxima Nova" charset="0"/>
              </a:rPr>
              <a:t>Old situation:  </a:t>
            </a:r>
            <a:r>
              <a:rPr lang="en-US" sz="1100" dirty="0" smtClean="0">
                <a:solidFill>
                  <a:srgbClr val="FF8F1C"/>
                </a:solidFill>
                <a:latin typeface="Proxima Nova" charset="0"/>
              </a:rPr>
              <a:t>The plant was using an old mass scale to control Baume in conjunction with a baume hydrometer and graduated cylinder.  An MSA was conducted using the hydrometer method which passed in the “consider criticality” zone.</a:t>
            </a:r>
            <a:endParaRPr lang="en-US" sz="1100" dirty="0">
              <a:solidFill>
                <a:srgbClr val="FF8F1C"/>
              </a:solidFill>
              <a:latin typeface="Proxima Nova" charset="0"/>
            </a:endParaRPr>
          </a:p>
          <a:p>
            <a:pPr algn="l"/>
            <a:endParaRPr lang="en-US" sz="1100" dirty="0">
              <a:solidFill>
                <a:srgbClr val="FF8F1C"/>
              </a:solidFill>
              <a:latin typeface="Proxima Nova" charset="0"/>
            </a:endParaRPr>
          </a:p>
          <a:p>
            <a:pPr algn="l"/>
            <a:r>
              <a:rPr lang="en-US" sz="1100" b="1" dirty="0">
                <a:solidFill>
                  <a:srgbClr val="FF8F1C"/>
                </a:solidFill>
                <a:latin typeface="Proxima Nova" charset="0"/>
              </a:rPr>
              <a:t>New situation:  </a:t>
            </a:r>
            <a:r>
              <a:rPr lang="en-US" sz="1100" dirty="0" smtClean="0">
                <a:solidFill>
                  <a:srgbClr val="FF8F1C"/>
                </a:solidFill>
                <a:latin typeface="Proxima Nova" charset="0"/>
              </a:rPr>
              <a:t>Installed Baume controller, 3 way control valve, HMI screen, and data feed to </a:t>
            </a:r>
            <a:r>
              <a:rPr lang="en-US" sz="1100" dirty="0" err="1" smtClean="0">
                <a:solidFill>
                  <a:srgbClr val="FF8F1C"/>
                </a:solidFill>
                <a:latin typeface="Proxima Nova" charset="0"/>
              </a:rPr>
              <a:t>iFix</a:t>
            </a:r>
            <a:r>
              <a:rPr lang="en-US" sz="1100" dirty="0" smtClean="0">
                <a:solidFill>
                  <a:srgbClr val="FF8F1C"/>
                </a:solidFill>
                <a:latin typeface="Proxima Nova" charset="0"/>
              </a:rPr>
              <a:t> and MMS for real time baume readings and control.</a:t>
            </a:r>
            <a:endParaRPr lang="en-US" sz="1100" dirty="0">
              <a:solidFill>
                <a:srgbClr val="FF8F1C"/>
              </a:solidFill>
              <a:latin typeface="Proxima Nova" charset="0"/>
            </a:endParaRPr>
          </a:p>
        </p:txBody>
      </p:sp>
      <p:pic>
        <p:nvPicPr>
          <p:cNvPr id="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00600" y="2625923"/>
            <a:ext cx="3387991"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201232" y="2561228"/>
            <a:ext cx="2246922" cy="224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bwMode="auto">
          <a:xfrm>
            <a:off x="1371600" y="2529695"/>
            <a:ext cx="1828800" cy="2343150"/>
          </a:xfrm>
          <a:prstGeom prst="ellipse">
            <a:avLst/>
          </a:prstGeom>
          <a:noFill/>
          <a:ln w="34925" cap="flat" cmpd="sng" algn="ctr">
            <a:solidFill>
              <a:srgbClr val="214BD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cxnSp>
        <p:nvCxnSpPr>
          <p:cNvPr id="11" name="Straight Arrow Connector 10"/>
          <p:cNvCxnSpPr/>
          <p:nvPr/>
        </p:nvCxnSpPr>
        <p:spPr bwMode="auto">
          <a:xfrm>
            <a:off x="2932578" y="2905189"/>
            <a:ext cx="4382622" cy="41809"/>
          </a:xfrm>
          <a:prstGeom prst="straightConnector1">
            <a:avLst/>
          </a:prstGeom>
          <a:gradFill rotWithShape="0">
            <a:gsLst>
              <a:gs pos="0">
                <a:schemeClr val="tx2"/>
              </a:gs>
              <a:gs pos="100000">
                <a:schemeClr val="accent1"/>
              </a:gs>
            </a:gsLst>
            <a:lin ang="2700000" scaled="1"/>
          </a:gradFill>
          <a:ln w="41275" cap="flat" cmpd="sng" algn="ctr">
            <a:solidFill>
              <a:srgbClr val="214BD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17533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title"/>
          </p:nvPr>
        </p:nvSpPr>
        <p:spPr/>
        <p:txBody>
          <a:bodyPr/>
          <a:lstStyle/>
          <a:p>
            <a:pPr eaLnBrk="1" hangingPunct="1"/>
            <a:r>
              <a:rPr lang="en-US" dirty="0" smtClean="0"/>
              <a:t>Problem and Goal</a:t>
            </a:r>
          </a:p>
        </p:txBody>
      </p:sp>
      <p:sp>
        <p:nvSpPr>
          <p:cNvPr id="6148" name="Rectangle 6"/>
          <p:cNvSpPr>
            <a:spLocks noGrp="1" noChangeArrowheads="1"/>
          </p:cNvSpPr>
          <p:nvPr>
            <p:ph type="body" idx="1"/>
          </p:nvPr>
        </p:nvSpPr>
        <p:spPr/>
        <p:txBody>
          <a:bodyPr/>
          <a:lstStyle/>
          <a:p>
            <a:pPr marL="0" indent="0" eaLnBrk="1" hangingPunct="1"/>
            <a:r>
              <a:rPr lang="en-US" sz="1800" b="1" dirty="0" smtClean="0"/>
              <a:t>Problem Statement:</a:t>
            </a:r>
          </a:p>
          <a:p>
            <a:pPr marL="0" indent="0" eaLnBrk="1" hangingPunct="1"/>
            <a:r>
              <a:rPr lang="en-US" sz="1600" dirty="0"/>
              <a:t>The three year average for the </a:t>
            </a:r>
            <a:r>
              <a:rPr lang="en-US" sz="1600" dirty="0" smtClean="0"/>
              <a:t>ABC Company plant </a:t>
            </a:r>
            <a:r>
              <a:rPr lang="en-US" sz="1600" dirty="0"/>
              <a:t>starch production was 4,070,828 pounds. </a:t>
            </a:r>
            <a:r>
              <a:rPr lang="en-US" sz="1600" dirty="0" smtClean="0"/>
              <a:t>The </a:t>
            </a:r>
            <a:r>
              <a:rPr lang="en-US" sz="1600" dirty="0"/>
              <a:t>three year average of raw deliveries of whole potatoes was 667,059,398 pounds which is a recovery rate of 0.6103%.  We are only capturing a portion of the raw material for starch generation that we have the potential to capture. </a:t>
            </a:r>
            <a:endParaRPr lang="en-US" sz="1800" b="1" dirty="0" smtClean="0"/>
          </a:p>
          <a:p>
            <a:pPr marL="0" indent="0" eaLnBrk="1" hangingPunct="1"/>
            <a:endParaRPr lang="en-US" sz="1800" b="1" dirty="0" smtClean="0"/>
          </a:p>
          <a:p>
            <a:pPr marL="0" indent="0" eaLnBrk="1" hangingPunct="1"/>
            <a:r>
              <a:rPr lang="en-US" sz="1800" b="1" dirty="0" smtClean="0"/>
              <a:t>Goals/Objective(s):</a:t>
            </a:r>
          </a:p>
          <a:p>
            <a:pPr marL="0" indent="0" eaLnBrk="1" hangingPunct="1"/>
            <a:r>
              <a:rPr lang="en-US" sz="1600" dirty="0"/>
              <a:t>Increase the percent of starch recovered by 15% from 0.6103% to 0.7018</a:t>
            </a:r>
            <a:r>
              <a:rPr lang="en-US" sz="1600" dirty="0" smtClean="0"/>
              <a:t>% by 5/16/2014. </a:t>
            </a:r>
          </a:p>
        </p:txBody>
      </p:sp>
    </p:spTree>
    <p:extLst>
      <p:ext uri="{BB962C8B-B14F-4D97-AF65-F5344CB8AC3E}">
        <p14:creationId xmlns:p14="http://schemas.microsoft.com/office/powerpoint/2010/main" val="626570347"/>
      </p:ext>
    </p:extLst>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Test of Theories X</a:t>
            </a:r>
            <a:r>
              <a:rPr lang="en-US" baseline="-25000" dirty="0"/>
              <a:t>7</a:t>
            </a:r>
            <a:br>
              <a:rPr lang="en-US" baseline="-25000" dirty="0"/>
            </a:br>
            <a:endParaRPr lang="en-US" dirty="0"/>
          </a:p>
        </p:txBody>
      </p:sp>
      <p:sp>
        <p:nvSpPr>
          <p:cNvPr id="7" name="Text Placeholder 6"/>
          <p:cNvSpPr>
            <a:spLocks noGrp="1"/>
          </p:cNvSpPr>
          <p:nvPr>
            <p:ph type="body" idx="1"/>
          </p:nvPr>
        </p:nvSpPr>
        <p:spPr/>
        <p:txBody>
          <a:bodyPr/>
          <a:lstStyle/>
          <a:p>
            <a:pPr marL="0" indent="0" eaLnBrk="1" hangingPunct="1">
              <a:buSzTx/>
            </a:pPr>
            <a:r>
              <a:rPr lang="en-US" b="1" dirty="0"/>
              <a:t>Theory:</a:t>
            </a:r>
            <a:r>
              <a:rPr lang="en-CA" dirty="0"/>
              <a:t> </a:t>
            </a:r>
            <a:r>
              <a:rPr lang="en-US" dirty="0"/>
              <a:t>Starch bird pump cavitation causes low starch recovery.</a:t>
            </a:r>
          </a:p>
          <a:p>
            <a:pPr marL="0" indent="0" eaLnBrk="1" hangingPunct="1">
              <a:buSzTx/>
            </a:pPr>
            <a:r>
              <a:rPr lang="en-US" dirty="0"/>
              <a:t>JDI: Just do It!!</a:t>
            </a:r>
          </a:p>
          <a:p>
            <a:pPr marL="0" indent="0" eaLnBrk="1" hangingPunct="1">
              <a:buSzTx/>
            </a:pPr>
            <a:endParaRPr lang="en-CA" b="1" dirty="0"/>
          </a:p>
          <a:p>
            <a:pPr marL="0" indent="0" eaLnBrk="1" hangingPunct="1">
              <a:buSzTx/>
            </a:pPr>
            <a:r>
              <a:rPr lang="en-CA" dirty="0"/>
              <a:t>Replace centrifugal pump feed tank with larger sloped tank to prevent cavitation</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566" y="2862836"/>
            <a:ext cx="3004646" cy="169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descr="C:\Users\davism3\Desktop\IMG_09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862836"/>
            <a:ext cx="3004647" cy="16901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2600" y="2511780"/>
            <a:ext cx="1600200" cy="338554"/>
          </a:xfrm>
          <a:prstGeom prst="rect">
            <a:avLst/>
          </a:prstGeom>
          <a:noFill/>
        </p:spPr>
        <p:txBody>
          <a:bodyPr wrap="square" rtlCol="0">
            <a:spAutoFit/>
          </a:bodyPr>
          <a:lstStyle/>
          <a:p>
            <a:pPr algn="ctr"/>
            <a:r>
              <a:rPr lang="en-US" sz="1600" b="1" dirty="0" smtClean="0">
                <a:solidFill>
                  <a:srgbClr val="FF8F1C"/>
                </a:solidFill>
                <a:latin typeface="Proxima Nova" charset="0"/>
              </a:rPr>
              <a:t>Before</a:t>
            </a:r>
            <a:endParaRPr lang="en-US" sz="1600" b="1" dirty="0">
              <a:solidFill>
                <a:srgbClr val="FF8F1C"/>
              </a:solidFill>
              <a:latin typeface="Proxima Nova" charset="0"/>
            </a:endParaRPr>
          </a:p>
        </p:txBody>
      </p:sp>
      <p:sp>
        <p:nvSpPr>
          <p:cNvPr id="8" name="TextBox 7"/>
          <p:cNvSpPr txBox="1"/>
          <p:nvPr/>
        </p:nvSpPr>
        <p:spPr>
          <a:xfrm>
            <a:off x="5410200" y="2511780"/>
            <a:ext cx="1600200" cy="338554"/>
          </a:xfrm>
          <a:prstGeom prst="rect">
            <a:avLst/>
          </a:prstGeom>
          <a:noFill/>
        </p:spPr>
        <p:txBody>
          <a:bodyPr wrap="square" rtlCol="0">
            <a:spAutoFit/>
          </a:bodyPr>
          <a:lstStyle/>
          <a:p>
            <a:pPr algn="ctr"/>
            <a:r>
              <a:rPr lang="en-US" sz="1600" b="1" dirty="0" smtClean="0">
                <a:solidFill>
                  <a:srgbClr val="FF8F1C"/>
                </a:solidFill>
                <a:latin typeface="Proxima Nova" charset="0"/>
              </a:rPr>
              <a:t>After</a:t>
            </a:r>
            <a:endParaRPr lang="en-US" sz="1600" b="1" dirty="0">
              <a:solidFill>
                <a:srgbClr val="FF8F1C"/>
              </a:solidFill>
              <a:latin typeface="Proxima Nova" charset="0"/>
            </a:endParaRPr>
          </a:p>
        </p:txBody>
      </p:sp>
    </p:spTree>
    <p:extLst>
      <p:ext uri="{BB962C8B-B14F-4D97-AF65-F5344CB8AC3E}">
        <p14:creationId xmlns:p14="http://schemas.microsoft.com/office/powerpoint/2010/main" val="355637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Test of Theories X</a:t>
            </a:r>
            <a:r>
              <a:rPr lang="en-US" baseline="-25000" dirty="0"/>
              <a:t>8</a:t>
            </a:r>
            <a:br>
              <a:rPr lang="en-US" baseline="-25000" dirty="0"/>
            </a:br>
            <a:endParaRPr lang="en-US" dirty="0"/>
          </a:p>
        </p:txBody>
      </p:sp>
      <p:sp>
        <p:nvSpPr>
          <p:cNvPr id="6" name="Text Placeholder 5"/>
          <p:cNvSpPr>
            <a:spLocks noGrp="1"/>
          </p:cNvSpPr>
          <p:nvPr>
            <p:ph type="body" idx="1"/>
          </p:nvPr>
        </p:nvSpPr>
        <p:spPr/>
        <p:txBody>
          <a:bodyPr/>
          <a:lstStyle/>
          <a:p>
            <a:pPr marL="0" indent="0" eaLnBrk="1" hangingPunct="1">
              <a:buSzTx/>
            </a:pPr>
            <a:r>
              <a:rPr lang="en-US" b="1" dirty="0"/>
              <a:t>Theory:</a:t>
            </a:r>
            <a:r>
              <a:rPr lang="en-CA" dirty="0"/>
              <a:t> </a:t>
            </a:r>
            <a:r>
              <a:rPr lang="en-US" dirty="0"/>
              <a:t>Poor training causes low starch recovery.</a:t>
            </a:r>
          </a:p>
          <a:p>
            <a:pPr marL="0" indent="0" eaLnBrk="1" hangingPunct="1">
              <a:buSzTx/>
            </a:pPr>
            <a:r>
              <a:rPr lang="en-US" b="1" u="sng" dirty="0"/>
              <a:t>JDI: Just do It!!</a:t>
            </a:r>
          </a:p>
          <a:p>
            <a:pPr marL="0" indent="0" eaLnBrk="1" hangingPunct="1">
              <a:buSzTx/>
            </a:pPr>
            <a:endParaRPr lang="en-US" dirty="0"/>
          </a:p>
          <a:p>
            <a:pPr marL="0" indent="0" eaLnBrk="1" hangingPunct="1">
              <a:buSzTx/>
            </a:pPr>
            <a:r>
              <a:rPr lang="en-US" dirty="0"/>
              <a:t>Will be addressed in the communication plan</a:t>
            </a:r>
          </a:p>
          <a:p>
            <a:endParaRPr lang="en-US" dirty="0"/>
          </a:p>
        </p:txBody>
      </p:sp>
    </p:spTree>
    <p:extLst>
      <p:ext uri="{BB962C8B-B14F-4D97-AF65-F5344CB8AC3E}">
        <p14:creationId xmlns:p14="http://schemas.microsoft.com/office/powerpoint/2010/main" val="1571092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type="title"/>
          </p:nvPr>
        </p:nvSpPr>
        <p:spPr/>
        <p:txBody>
          <a:bodyPr/>
          <a:lstStyle/>
          <a:p>
            <a:pPr eaLnBrk="1" hangingPunct="1"/>
            <a:r>
              <a:rPr lang="en-US" dirty="0" smtClean="0"/>
              <a:t>Summary of Testing Results</a:t>
            </a:r>
          </a:p>
        </p:txBody>
      </p:sp>
      <p:sp>
        <p:nvSpPr>
          <p:cNvPr id="34819" name="Rectangle 2"/>
          <p:cNvSpPr>
            <a:spLocks noGrp="1" noChangeArrowheads="1"/>
          </p:cNvSpPr>
          <p:nvPr>
            <p:ph type="body" idx="1"/>
          </p:nvPr>
        </p:nvSpPr>
        <p:spPr/>
        <p:txBody>
          <a:bodyPr/>
          <a:lstStyle/>
          <a:p>
            <a:pPr marL="0" indent="0" eaLnBrk="1" hangingPunct="1"/>
            <a:r>
              <a:rPr lang="en-US" sz="1200" dirty="0" smtClean="0"/>
              <a:t>X</a:t>
            </a:r>
            <a:r>
              <a:rPr lang="en-US" sz="1200" baseline="-25000" dirty="0" smtClean="0"/>
              <a:t>1</a:t>
            </a:r>
            <a:r>
              <a:rPr lang="en-US" sz="1200" dirty="0" smtClean="0"/>
              <a:t>: </a:t>
            </a:r>
            <a:r>
              <a:rPr lang="en-US" sz="1200" dirty="0">
                <a:solidFill>
                  <a:srgbClr val="FF0000"/>
                </a:solidFill>
              </a:rPr>
              <a:t>Undersized hammer mill causes low starch </a:t>
            </a:r>
            <a:r>
              <a:rPr lang="en-US" sz="1200" dirty="0" smtClean="0">
                <a:solidFill>
                  <a:srgbClr val="FF0000"/>
                </a:solidFill>
              </a:rPr>
              <a:t>recovery - FALSE</a:t>
            </a:r>
          </a:p>
          <a:p>
            <a:pPr marL="0" indent="0" eaLnBrk="1" hangingPunct="1"/>
            <a:endParaRPr lang="en-US" sz="1200" dirty="0" smtClean="0"/>
          </a:p>
          <a:p>
            <a:pPr marL="0" indent="0" eaLnBrk="1" hangingPunct="1"/>
            <a:r>
              <a:rPr lang="en-US" sz="1200" dirty="0" smtClean="0"/>
              <a:t>X</a:t>
            </a:r>
            <a:r>
              <a:rPr lang="en-US" sz="1200" baseline="-25000" dirty="0" smtClean="0"/>
              <a:t>2</a:t>
            </a:r>
            <a:r>
              <a:rPr lang="en-US" sz="1200" dirty="0"/>
              <a:t>:  Uncaptured raw waste causes low starch </a:t>
            </a:r>
            <a:r>
              <a:rPr lang="en-US" sz="1200" dirty="0" smtClean="0"/>
              <a:t>recovery. - </a:t>
            </a:r>
            <a:r>
              <a:rPr lang="en-US" sz="1400" dirty="0" smtClean="0"/>
              <a:t>JDI</a:t>
            </a:r>
            <a:r>
              <a:rPr lang="en-US" sz="1400" dirty="0"/>
              <a:t>: Just do It!!</a:t>
            </a:r>
          </a:p>
          <a:p>
            <a:pPr marL="0" indent="0" eaLnBrk="1" hangingPunct="1"/>
            <a:endParaRPr lang="en-US" sz="1200" dirty="0" smtClean="0"/>
          </a:p>
          <a:p>
            <a:pPr marL="0" indent="0" eaLnBrk="1" hangingPunct="1">
              <a:buSzTx/>
            </a:pPr>
            <a:r>
              <a:rPr lang="en-US" sz="1200" dirty="0" smtClean="0"/>
              <a:t>X</a:t>
            </a:r>
            <a:r>
              <a:rPr lang="en-US" sz="1200" baseline="-25000" dirty="0" smtClean="0"/>
              <a:t>3</a:t>
            </a:r>
            <a:r>
              <a:rPr lang="en-US" sz="1200" dirty="0"/>
              <a:t>:  Not capturing raw uncooked potatoes from Rotoshear causes low starch </a:t>
            </a:r>
            <a:r>
              <a:rPr lang="en-US" sz="1200" dirty="0" smtClean="0"/>
              <a:t>recovery. - JDI</a:t>
            </a:r>
            <a:r>
              <a:rPr lang="en-US" sz="1200" dirty="0"/>
              <a:t>: Just do It!!</a:t>
            </a:r>
          </a:p>
          <a:p>
            <a:pPr marL="0" indent="0" eaLnBrk="1" hangingPunct="1"/>
            <a:endParaRPr lang="en-US" sz="1200" dirty="0" smtClean="0"/>
          </a:p>
          <a:p>
            <a:pPr marL="0" indent="0" eaLnBrk="1" hangingPunct="1"/>
            <a:r>
              <a:rPr lang="en-US" sz="1200" dirty="0" smtClean="0"/>
              <a:t>X</a:t>
            </a:r>
            <a:r>
              <a:rPr lang="en-US" sz="1200" baseline="-25000" dirty="0" smtClean="0"/>
              <a:t>4</a:t>
            </a:r>
            <a:r>
              <a:rPr lang="en-US" sz="1200" dirty="0" smtClean="0"/>
              <a:t>:  </a:t>
            </a:r>
            <a:r>
              <a:rPr lang="en-US" sz="1200" dirty="0"/>
              <a:t>Lack of discernment on PSI </a:t>
            </a:r>
            <a:r>
              <a:rPr lang="en-US" sz="1200" dirty="0" smtClean="0"/>
              <a:t>gauges causes inaccurate readings. </a:t>
            </a:r>
            <a:endParaRPr lang="en-US" sz="1200" dirty="0"/>
          </a:p>
          <a:p>
            <a:pPr marL="0" indent="0" eaLnBrk="1" hangingPunct="1"/>
            <a:endParaRPr lang="en-US" sz="1200" dirty="0" smtClean="0"/>
          </a:p>
          <a:p>
            <a:pPr marL="0" indent="0" eaLnBrk="1" hangingPunct="1"/>
            <a:r>
              <a:rPr lang="en-US" sz="1200" dirty="0" smtClean="0"/>
              <a:t>X</a:t>
            </a:r>
            <a:r>
              <a:rPr lang="en-US" sz="1200" baseline="-25000" dirty="0" smtClean="0"/>
              <a:t>5</a:t>
            </a:r>
            <a:r>
              <a:rPr lang="en-US" sz="1200" dirty="0"/>
              <a:t>:  Measuring finished tank levels with a tape measure causes low starch </a:t>
            </a:r>
            <a:r>
              <a:rPr lang="en-US" sz="1200" dirty="0" smtClean="0"/>
              <a:t>recovery - JDI</a:t>
            </a:r>
            <a:r>
              <a:rPr lang="en-US" sz="1200" dirty="0"/>
              <a:t>: Just do It!!</a:t>
            </a:r>
          </a:p>
          <a:p>
            <a:pPr marL="0" indent="0" eaLnBrk="1" hangingPunct="1"/>
            <a:endParaRPr lang="en-US" sz="1200" dirty="0" smtClean="0"/>
          </a:p>
          <a:p>
            <a:pPr marL="0" indent="0" eaLnBrk="1" hangingPunct="1"/>
            <a:r>
              <a:rPr lang="en-US" sz="1200" dirty="0" smtClean="0"/>
              <a:t>X</a:t>
            </a:r>
            <a:r>
              <a:rPr lang="en-US" sz="1200" baseline="-25000" dirty="0"/>
              <a:t>6</a:t>
            </a:r>
            <a:r>
              <a:rPr lang="en-US" sz="1200" dirty="0"/>
              <a:t>:  Not controlling Baume causes low starch </a:t>
            </a:r>
            <a:r>
              <a:rPr lang="en-US" sz="1200" dirty="0" smtClean="0"/>
              <a:t>recovery. - JDI</a:t>
            </a:r>
            <a:r>
              <a:rPr lang="en-US" sz="1200" dirty="0"/>
              <a:t>: Just do It</a:t>
            </a:r>
            <a:r>
              <a:rPr lang="en-US" sz="1200" dirty="0" smtClean="0"/>
              <a:t>!!</a:t>
            </a:r>
          </a:p>
          <a:p>
            <a:pPr marL="0" indent="0" eaLnBrk="1" hangingPunct="1"/>
            <a:endParaRPr lang="en-US" sz="1200" dirty="0"/>
          </a:p>
          <a:p>
            <a:pPr marL="0" indent="0" eaLnBrk="1" hangingPunct="1"/>
            <a:r>
              <a:rPr lang="en-US" sz="1200" dirty="0" smtClean="0"/>
              <a:t>X</a:t>
            </a:r>
            <a:r>
              <a:rPr lang="en-US" sz="1200" baseline="-25000" dirty="0" smtClean="0"/>
              <a:t>7</a:t>
            </a:r>
            <a:r>
              <a:rPr lang="en-US" sz="1200" dirty="0" smtClean="0"/>
              <a:t>:  </a:t>
            </a:r>
            <a:r>
              <a:rPr lang="en-US" sz="1200" dirty="0"/>
              <a:t>Starch bird pump cavitation causes low starch </a:t>
            </a:r>
            <a:r>
              <a:rPr lang="en-US" sz="1200" dirty="0" smtClean="0"/>
              <a:t>recovery. </a:t>
            </a:r>
            <a:r>
              <a:rPr lang="en-US" sz="1200" dirty="0"/>
              <a:t>- JDI: Just do It!!</a:t>
            </a:r>
          </a:p>
          <a:p>
            <a:pPr marL="0" indent="0" eaLnBrk="1" hangingPunct="1"/>
            <a:endParaRPr lang="en-US" sz="1200" dirty="0" smtClean="0"/>
          </a:p>
          <a:p>
            <a:pPr marL="0" indent="0" eaLnBrk="1" hangingPunct="1"/>
            <a:r>
              <a:rPr lang="en-US" sz="1200" dirty="0" smtClean="0"/>
              <a:t>X</a:t>
            </a:r>
            <a:r>
              <a:rPr lang="en-US" sz="1200" baseline="-25000" dirty="0" smtClean="0"/>
              <a:t>8</a:t>
            </a:r>
            <a:r>
              <a:rPr lang="en-US" sz="1200" dirty="0" smtClean="0"/>
              <a:t>: </a:t>
            </a:r>
            <a:r>
              <a:rPr lang="en-US" sz="1200" dirty="0"/>
              <a:t>Poor training causes low starch recovery</a:t>
            </a:r>
            <a:r>
              <a:rPr lang="en-US" sz="1200" dirty="0" smtClean="0"/>
              <a:t>. </a:t>
            </a:r>
            <a:r>
              <a:rPr lang="en-US" sz="1200" dirty="0"/>
              <a:t>- JDI: Just do It!!</a:t>
            </a:r>
          </a:p>
          <a:p>
            <a:pPr marL="0" indent="0" eaLnBrk="1" hangingPunct="1"/>
            <a:endParaRPr lang="en-US" sz="1200" dirty="0"/>
          </a:p>
          <a:p>
            <a:pPr marL="0" indent="0" eaLnBrk="1" hangingPunct="1"/>
            <a:endParaRPr lang="en-US" sz="1200" dirty="0" smtClean="0"/>
          </a:p>
        </p:txBody>
      </p:sp>
    </p:spTree>
    <p:extLst>
      <p:ext uri="{BB962C8B-B14F-4D97-AF65-F5344CB8AC3E}">
        <p14:creationId xmlns:p14="http://schemas.microsoft.com/office/powerpoint/2010/main" val="2781949007"/>
      </p:ext>
    </p:extLst>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dirty="0" smtClean="0"/>
              <a:t>Vital Few Xs</a:t>
            </a:r>
          </a:p>
        </p:txBody>
      </p:sp>
      <p:sp>
        <p:nvSpPr>
          <p:cNvPr id="35844" name="Rectangle 3"/>
          <p:cNvSpPr>
            <a:spLocks noGrp="1" noChangeArrowheads="1"/>
          </p:cNvSpPr>
          <p:nvPr>
            <p:ph type="body" idx="1"/>
          </p:nvPr>
        </p:nvSpPr>
        <p:spPr/>
        <p:txBody>
          <a:bodyPr/>
          <a:lstStyle/>
          <a:p>
            <a:pPr marL="0" indent="0" algn="ctr" eaLnBrk="1" hangingPunct="1"/>
            <a:r>
              <a:rPr lang="en-US" sz="1600" b="1" dirty="0" smtClean="0"/>
              <a:t>Y=f(X</a:t>
            </a:r>
            <a:r>
              <a:rPr lang="en-US" sz="1600" b="1" baseline="-25000" dirty="0" smtClean="0"/>
              <a:t>1</a:t>
            </a:r>
            <a:r>
              <a:rPr lang="en-US" sz="1600" b="1" dirty="0" smtClean="0"/>
              <a:t>,……X</a:t>
            </a:r>
            <a:r>
              <a:rPr lang="en-US" sz="1600" b="1" baseline="-25000" dirty="0" smtClean="0"/>
              <a:t>n</a:t>
            </a:r>
            <a:r>
              <a:rPr lang="en-US" sz="1600" b="1" dirty="0" smtClean="0"/>
              <a:t>)</a:t>
            </a:r>
          </a:p>
          <a:p>
            <a:pPr marL="0" indent="0" algn="ctr" eaLnBrk="1" hangingPunct="1"/>
            <a:endParaRPr lang="en-US" sz="1600" b="1" dirty="0" smtClean="0"/>
          </a:p>
          <a:p>
            <a:pPr marL="0" indent="0" eaLnBrk="1" hangingPunct="1"/>
            <a:r>
              <a:rPr lang="en-US" sz="1600" b="1" dirty="0" smtClean="0"/>
              <a:t>Vital Few Xs are:</a:t>
            </a:r>
          </a:p>
          <a:p>
            <a:pPr marL="0" indent="0" eaLnBrk="1" hangingPunct="1">
              <a:buFont typeface="Wingdings" pitchFamily="2" charset="2"/>
              <a:buChar char="§"/>
            </a:pPr>
            <a:r>
              <a:rPr lang="en-US" sz="1600" dirty="0" smtClean="0"/>
              <a:t>   </a:t>
            </a:r>
            <a:r>
              <a:rPr lang="en-US" sz="1600" b="1" dirty="0" smtClean="0"/>
              <a:t>X</a:t>
            </a:r>
            <a:r>
              <a:rPr lang="en-US" sz="1600" b="1" baseline="-25000" dirty="0" smtClean="0"/>
              <a:t>1 </a:t>
            </a:r>
            <a:r>
              <a:rPr lang="en-US" sz="1600" dirty="0"/>
              <a:t>Uncaptured raw waste causes low starch recovery</a:t>
            </a:r>
            <a:r>
              <a:rPr lang="en-US" sz="1600" dirty="0" smtClean="0"/>
              <a:t>.</a:t>
            </a:r>
          </a:p>
          <a:p>
            <a:pPr marL="0" indent="0" eaLnBrk="1" hangingPunct="1">
              <a:buFont typeface="Wingdings" pitchFamily="2" charset="2"/>
              <a:buChar char="§"/>
            </a:pPr>
            <a:r>
              <a:rPr lang="en-US" sz="1600" dirty="0" smtClean="0"/>
              <a:t>   </a:t>
            </a:r>
            <a:r>
              <a:rPr lang="en-US" sz="1600" b="1" dirty="0" smtClean="0"/>
              <a:t>X</a:t>
            </a:r>
            <a:r>
              <a:rPr lang="en-US" sz="1600" b="1" baseline="-25000" dirty="0" smtClean="0"/>
              <a:t>2 </a:t>
            </a:r>
            <a:r>
              <a:rPr lang="en-US" sz="1600" dirty="0"/>
              <a:t>Not capturing raw uncooked potatoes from Rotoshear causes low starch recovery. </a:t>
            </a:r>
            <a:endParaRPr lang="en-US" sz="1600" dirty="0" smtClean="0"/>
          </a:p>
          <a:p>
            <a:pPr marL="0" indent="0" eaLnBrk="1" hangingPunct="1">
              <a:buFont typeface="Wingdings" pitchFamily="2" charset="2"/>
              <a:buChar char="§"/>
            </a:pPr>
            <a:r>
              <a:rPr lang="en-US" sz="1600" dirty="0" smtClean="0"/>
              <a:t>   </a:t>
            </a:r>
            <a:r>
              <a:rPr lang="en-US" sz="1600" b="1" dirty="0" smtClean="0"/>
              <a:t>X</a:t>
            </a:r>
            <a:r>
              <a:rPr lang="en-US" sz="1600" b="1" baseline="-25000" dirty="0" smtClean="0"/>
              <a:t>3</a:t>
            </a:r>
            <a:r>
              <a:rPr lang="en-US" sz="1600" b="1" dirty="0" smtClean="0"/>
              <a:t> </a:t>
            </a:r>
            <a:r>
              <a:rPr lang="en-US" sz="1600" dirty="0"/>
              <a:t>Lack of discernment on PSI gauges causes inaccurate readings</a:t>
            </a:r>
            <a:r>
              <a:rPr lang="en-US" sz="1600" dirty="0" smtClean="0"/>
              <a:t>.</a:t>
            </a:r>
          </a:p>
          <a:p>
            <a:pPr marL="0" indent="0" eaLnBrk="1" hangingPunct="1">
              <a:buFont typeface="Wingdings" pitchFamily="2" charset="2"/>
              <a:buChar char="§"/>
            </a:pPr>
            <a:r>
              <a:rPr lang="en-US" sz="1600" dirty="0" smtClean="0"/>
              <a:t>   </a:t>
            </a:r>
            <a:r>
              <a:rPr lang="en-US" sz="1600" b="1" dirty="0" smtClean="0"/>
              <a:t>X</a:t>
            </a:r>
            <a:r>
              <a:rPr lang="en-US" sz="1600" b="1" baseline="-25000" dirty="0" smtClean="0"/>
              <a:t>4</a:t>
            </a:r>
            <a:r>
              <a:rPr lang="en-US" sz="1600" b="1" dirty="0" smtClean="0"/>
              <a:t> </a:t>
            </a:r>
            <a:r>
              <a:rPr lang="en-US" sz="1600" dirty="0"/>
              <a:t>Measuring finished tank levels with a tape measure causes low starch </a:t>
            </a:r>
            <a:r>
              <a:rPr lang="en-US" sz="1600" dirty="0" smtClean="0"/>
              <a:t>recovery</a:t>
            </a:r>
          </a:p>
          <a:p>
            <a:pPr marL="0" indent="0" eaLnBrk="1" hangingPunct="1">
              <a:buFont typeface="Wingdings" pitchFamily="2" charset="2"/>
              <a:buChar char="§"/>
            </a:pPr>
            <a:r>
              <a:rPr lang="en-US" sz="1600" dirty="0" smtClean="0"/>
              <a:t>   </a:t>
            </a:r>
            <a:r>
              <a:rPr lang="en-US" sz="1600" b="1" dirty="0" smtClean="0"/>
              <a:t>X</a:t>
            </a:r>
            <a:r>
              <a:rPr lang="en-US" sz="1600" b="1" baseline="-25000" dirty="0" smtClean="0"/>
              <a:t>5</a:t>
            </a:r>
            <a:r>
              <a:rPr lang="en-US" sz="1600" b="1" dirty="0" smtClean="0"/>
              <a:t> </a:t>
            </a:r>
            <a:r>
              <a:rPr lang="en-US" sz="1600" dirty="0"/>
              <a:t>Not controlling Baume causes low starch recovery</a:t>
            </a:r>
            <a:r>
              <a:rPr lang="en-US" sz="1600" dirty="0" smtClean="0"/>
              <a:t>.</a:t>
            </a:r>
          </a:p>
          <a:p>
            <a:pPr marL="0" indent="0" eaLnBrk="1" hangingPunct="1">
              <a:buFont typeface="Wingdings" pitchFamily="2" charset="2"/>
              <a:buChar char="§"/>
            </a:pPr>
            <a:r>
              <a:rPr lang="en-US" sz="1600" b="1" dirty="0" smtClean="0"/>
              <a:t>   X</a:t>
            </a:r>
            <a:r>
              <a:rPr lang="en-US" sz="1600" b="1" baseline="-25000" dirty="0"/>
              <a:t>6</a:t>
            </a:r>
            <a:r>
              <a:rPr lang="en-US" sz="1600" b="1" dirty="0" smtClean="0"/>
              <a:t> </a:t>
            </a:r>
            <a:r>
              <a:rPr lang="en-US" sz="1600" dirty="0"/>
              <a:t>Starch bird pump cavitation causes low starch recovery</a:t>
            </a:r>
            <a:r>
              <a:rPr lang="en-US" sz="1600" dirty="0" smtClean="0"/>
              <a:t>.</a:t>
            </a:r>
          </a:p>
          <a:p>
            <a:pPr marL="0" indent="0" eaLnBrk="1" hangingPunct="1">
              <a:buFont typeface="Wingdings" pitchFamily="2" charset="2"/>
              <a:buChar char="§"/>
            </a:pPr>
            <a:r>
              <a:rPr lang="en-US" sz="1600" b="1" dirty="0" smtClean="0"/>
              <a:t>   X</a:t>
            </a:r>
            <a:r>
              <a:rPr lang="en-US" sz="1600" b="1" baseline="-25000" dirty="0"/>
              <a:t>7</a:t>
            </a:r>
            <a:r>
              <a:rPr lang="en-US" sz="1600" b="1" dirty="0" smtClean="0"/>
              <a:t> </a:t>
            </a:r>
            <a:r>
              <a:rPr lang="en-US" sz="1600" dirty="0"/>
              <a:t>Poor training causes low starch recovery. </a:t>
            </a:r>
          </a:p>
          <a:p>
            <a:pPr marL="0" indent="0" eaLnBrk="1" hangingPunct="1"/>
            <a:endParaRPr lang="en-US" sz="1600" dirty="0" smtClean="0"/>
          </a:p>
        </p:txBody>
      </p:sp>
    </p:spTree>
    <p:extLst>
      <p:ext uri="{BB962C8B-B14F-4D97-AF65-F5344CB8AC3E}">
        <p14:creationId xmlns:p14="http://schemas.microsoft.com/office/powerpoint/2010/main" val="3129605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Six Sigma Roadmap</a:t>
            </a:r>
            <a:br>
              <a:rPr lang="en"/>
            </a:br>
            <a:endParaRPr lang="en"/>
          </a:p>
        </p:txBody>
      </p:sp>
      <p:sp>
        <p:nvSpPr>
          <p:cNvPr id="337" name="Shape 3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44</a:t>
            </a:fld>
            <a:endParaRPr lang="en"/>
          </a:p>
        </p:txBody>
      </p:sp>
      <p:grpSp>
        <p:nvGrpSpPr>
          <p:cNvPr id="338" name="Shape 338"/>
          <p:cNvGrpSpPr/>
          <p:nvPr/>
        </p:nvGrpSpPr>
        <p:grpSpPr>
          <a:xfrm>
            <a:off x="914400" y="1257300"/>
            <a:ext cx="7143750" cy="3219450"/>
            <a:chOff x="576" y="672"/>
            <a:chExt cx="4500" cy="2028"/>
          </a:xfrm>
        </p:grpSpPr>
        <p:sp>
          <p:nvSpPr>
            <p:cNvPr id="339" name="Shape 339"/>
            <p:cNvSpPr/>
            <p:nvPr/>
          </p:nvSpPr>
          <p:spPr>
            <a:xfrm>
              <a:off x="575" y="1104"/>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Measure</a:t>
              </a:r>
            </a:p>
          </p:txBody>
        </p:sp>
        <p:sp>
          <p:nvSpPr>
            <p:cNvPr id="340" name="Shape 340"/>
            <p:cNvSpPr/>
            <p:nvPr/>
          </p:nvSpPr>
          <p:spPr>
            <a:xfrm>
              <a:off x="575" y="1536"/>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Analyze</a:t>
              </a:r>
            </a:p>
          </p:txBody>
        </p:sp>
        <p:sp>
          <p:nvSpPr>
            <p:cNvPr id="341" name="Shape 341"/>
            <p:cNvSpPr/>
            <p:nvPr/>
          </p:nvSpPr>
          <p:spPr>
            <a:xfrm>
              <a:off x="575" y="1968"/>
              <a:ext cx="4500" cy="300"/>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FFFFFF"/>
                  </a:solidFill>
                  <a:latin typeface="Proxima Nova"/>
                  <a:ea typeface="Proxima Nova"/>
                  <a:cs typeface="Proxima Nova"/>
                  <a:sym typeface="Proxima Nova"/>
                </a:rPr>
                <a:t>Improve</a:t>
              </a:r>
            </a:p>
          </p:txBody>
        </p:sp>
        <p:sp>
          <p:nvSpPr>
            <p:cNvPr id="342" name="Shape 342"/>
            <p:cNvSpPr/>
            <p:nvPr/>
          </p:nvSpPr>
          <p:spPr>
            <a:xfrm>
              <a:off x="575" y="2400"/>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Control</a:t>
              </a:r>
            </a:p>
          </p:txBody>
        </p:sp>
        <p:sp>
          <p:nvSpPr>
            <p:cNvPr id="343" name="Shape 343"/>
            <p:cNvSpPr/>
            <p:nvPr/>
          </p:nvSpPr>
          <p:spPr>
            <a:xfrm>
              <a:off x="575" y="671"/>
              <a:ext cx="4500" cy="299"/>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latin typeface="Proxima Nova"/>
                  <a:ea typeface="Proxima Nova"/>
                  <a:cs typeface="Proxima Nova"/>
                  <a:sym typeface="Proxima Nova"/>
                </a:rPr>
                <a:t>Define</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type="title"/>
          </p:nvPr>
        </p:nvSpPr>
        <p:spPr/>
        <p:txBody>
          <a:bodyPr/>
          <a:lstStyle/>
          <a:p>
            <a:pPr eaLnBrk="1" hangingPunct="1"/>
            <a:r>
              <a:rPr lang="en-US" dirty="0" smtClean="0"/>
              <a:t>Improvement Strategies for Proven Xs</a:t>
            </a:r>
          </a:p>
        </p:txBody>
      </p:sp>
      <p:graphicFrame>
        <p:nvGraphicFramePr>
          <p:cNvPr id="772168" name="Group 72"/>
          <p:cNvGraphicFramePr>
            <a:graphicFrameLocks noGrp="1"/>
          </p:cNvGraphicFramePr>
          <p:nvPr>
            <p:ph idx="4294967295"/>
            <p:extLst>
              <p:ext uri="{D42A27DB-BD31-4B8C-83A1-F6EECF244321}">
                <p14:modId xmlns:p14="http://schemas.microsoft.com/office/powerpoint/2010/main" val="1459853838"/>
              </p:ext>
            </p:extLst>
          </p:nvPr>
        </p:nvGraphicFramePr>
        <p:xfrm>
          <a:off x="304800" y="1123950"/>
          <a:ext cx="8683625" cy="3367754"/>
        </p:xfrm>
        <a:graphic>
          <a:graphicData uri="http://schemas.openxmlformats.org/drawingml/2006/table">
            <a:tbl>
              <a:tblPr/>
              <a:tblGrid>
                <a:gridCol w="4341813"/>
                <a:gridCol w="4341812"/>
              </a:tblGrid>
              <a:tr h="278606">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FF8F1C"/>
                          </a:solidFill>
                          <a:effectLst/>
                          <a:latin typeface="Proxima Nova" charset="0"/>
                          <a:cs typeface="Arial" charset="0"/>
                        </a:rPr>
                        <a:t>Proven Xs (Causes):</a:t>
                      </a:r>
                    </a:p>
                  </a:txBody>
                  <a:tcPr marT="34290" marB="34290" horzOverflow="overflow">
                    <a:lnL cap="flat">
                      <a:noFill/>
                    </a:lnL>
                    <a:lnR>
                      <a:noFill/>
                    </a:lnR>
                    <a:lnT cap="flat">
                      <a:noFill/>
                    </a:lnT>
                    <a:lnB>
                      <a:noFill/>
                    </a:lnB>
                    <a:lnTlToBr>
                      <a:noFill/>
                    </a:lnTlToBr>
                    <a:lnBlToTr>
                      <a:noFill/>
                    </a:lnBlToTr>
                    <a:noFill/>
                  </a:tcPr>
                </a:tc>
                <a:tc>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100" b="1" i="0" u="sng" strike="noStrike" cap="none" normalizeH="0" baseline="0" dirty="0" smtClean="0">
                          <a:ln>
                            <a:noFill/>
                          </a:ln>
                          <a:solidFill>
                            <a:srgbClr val="FF8F1C"/>
                          </a:solidFill>
                          <a:effectLst/>
                          <a:latin typeface="Proxima Nova" charset="0"/>
                          <a:cs typeface="Arial" charset="0"/>
                        </a:rPr>
                        <a:t>Strategies:</a:t>
                      </a:r>
                    </a:p>
                  </a:txBody>
                  <a:tcPr marT="34290" marB="34290" horzOverflow="overflow">
                    <a:lnL>
                      <a:noFill/>
                    </a:lnL>
                    <a:lnR cap="flat">
                      <a:noFill/>
                    </a:lnR>
                    <a:lnT cap="flat">
                      <a:noFill/>
                    </a:lnT>
                    <a:lnB>
                      <a:noFill/>
                    </a:lnB>
                    <a:lnTlToBr>
                      <a:noFill/>
                    </a:lnTlToBr>
                    <a:lnBlToTr>
                      <a:noFill/>
                    </a:lnBlToTr>
                    <a:noFill/>
                  </a:tcPr>
                </a:tc>
              </a:tr>
              <a:tr h="434340">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lang="en-US" sz="1100" b="1" kern="1200" baseline="0" dirty="0" smtClean="0">
                          <a:solidFill>
                            <a:srgbClr val="24135F"/>
                          </a:solidFill>
                          <a:latin typeface="Proxima Nova" charset="0"/>
                          <a:ea typeface="+mn-ea"/>
                          <a:cs typeface="+mn-cs"/>
                        </a:rPr>
                        <a:t>X</a:t>
                      </a:r>
                      <a:r>
                        <a:rPr lang="en-US" sz="1100" b="1" kern="1200" baseline="-25000" dirty="0" smtClean="0">
                          <a:solidFill>
                            <a:srgbClr val="24135F"/>
                          </a:solidFill>
                          <a:latin typeface="Proxima Nova" charset="0"/>
                          <a:ea typeface="+mn-ea"/>
                          <a:cs typeface="+mn-cs"/>
                        </a:rPr>
                        <a:t>1</a:t>
                      </a:r>
                      <a:r>
                        <a:rPr lang="en-US" sz="1100" kern="1200" baseline="0" dirty="0" smtClean="0">
                          <a:solidFill>
                            <a:srgbClr val="24135F"/>
                          </a:solidFill>
                          <a:latin typeface="Proxima Nova" charset="0"/>
                          <a:ea typeface="+mn-ea"/>
                          <a:cs typeface="+mn-cs"/>
                        </a:rPr>
                        <a:t>:  Uncaptured raw waste causes low starch recovery. </a:t>
                      </a:r>
                    </a:p>
                  </a:txBody>
                  <a:tcPr marT="34290" marB="34290" horzOverflow="overflow">
                    <a:lnL cap="flat">
                      <a:noFill/>
                    </a:lnL>
                    <a:lnR>
                      <a:noFill/>
                    </a:lnR>
                    <a:lnT>
                      <a:noFill/>
                    </a:lnT>
                    <a:lnB>
                      <a:noFill/>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lang="en-US" sz="1100" b="1" kern="1200" baseline="0" dirty="0" smtClean="0">
                          <a:solidFill>
                            <a:srgbClr val="24135F"/>
                          </a:solidFill>
                          <a:latin typeface="Proxima Nova" charset="0"/>
                          <a:ea typeface="+mn-ea"/>
                          <a:cs typeface="+mn-cs"/>
                        </a:rPr>
                        <a:t>S</a:t>
                      </a:r>
                      <a:r>
                        <a:rPr lang="en-US" sz="1100" b="1" kern="1200" baseline="-25000" dirty="0" smtClean="0">
                          <a:solidFill>
                            <a:srgbClr val="24135F"/>
                          </a:solidFill>
                          <a:latin typeface="Proxima Nova" charset="0"/>
                          <a:ea typeface="+mn-ea"/>
                          <a:cs typeface="+mn-cs"/>
                        </a:rPr>
                        <a:t>1</a:t>
                      </a:r>
                      <a:r>
                        <a:rPr lang="en-US" sz="1100" kern="1200" baseline="0" dirty="0" smtClean="0">
                          <a:solidFill>
                            <a:srgbClr val="24135F"/>
                          </a:solidFill>
                          <a:latin typeface="Proxima Nova" charset="0"/>
                          <a:ea typeface="+mn-ea"/>
                          <a:cs typeface="+mn-cs"/>
                        </a:rPr>
                        <a:t> Install a conveyor to capture whole potato sorter rejects to starch.</a:t>
                      </a:r>
                      <a:endParaRPr lang="en-US" sz="1100" kern="1200" baseline="-25000" dirty="0" smtClean="0">
                        <a:solidFill>
                          <a:srgbClr val="24135F"/>
                        </a:solidFill>
                        <a:latin typeface="Proxima Nova" charset="0"/>
                        <a:ea typeface="+mn-ea"/>
                        <a:cs typeface="+mn-cs"/>
                      </a:endParaRPr>
                    </a:p>
                  </a:txBody>
                  <a:tcPr marT="34290" marB="34290" horzOverflow="overflow">
                    <a:lnL>
                      <a:noFill/>
                    </a:lnL>
                    <a:lnR cap="flat">
                      <a:noFill/>
                    </a:lnR>
                    <a:lnT>
                      <a:noFill/>
                    </a:lnT>
                    <a:lnB>
                      <a:noFill/>
                    </a:lnB>
                    <a:lnTlToBr>
                      <a:noFill/>
                    </a:lnTlToBr>
                    <a:lnBlToTr>
                      <a:noFill/>
                    </a:lnBlToTr>
                    <a:noFill/>
                  </a:tcPr>
                </a:tc>
              </a:tr>
              <a:tr h="434340">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lang="en-US" sz="1100" b="1" kern="1200" baseline="0" dirty="0" smtClean="0">
                          <a:solidFill>
                            <a:srgbClr val="24135F"/>
                          </a:solidFill>
                          <a:latin typeface="Proxima Nova" charset="0"/>
                          <a:ea typeface="+mn-ea"/>
                          <a:cs typeface="+mn-cs"/>
                        </a:rPr>
                        <a:t>X</a:t>
                      </a:r>
                      <a:r>
                        <a:rPr lang="en-US" sz="1100" b="1" kern="1200" baseline="-25000" dirty="0" smtClean="0">
                          <a:solidFill>
                            <a:srgbClr val="24135F"/>
                          </a:solidFill>
                          <a:latin typeface="Proxima Nova" charset="0"/>
                          <a:ea typeface="+mn-ea"/>
                          <a:cs typeface="+mn-cs"/>
                        </a:rPr>
                        <a:t>2</a:t>
                      </a:r>
                      <a:r>
                        <a:rPr lang="en-US" sz="1100" kern="1200" baseline="0" dirty="0" smtClean="0">
                          <a:solidFill>
                            <a:srgbClr val="24135F"/>
                          </a:solidFill>
                          <a:latin typeface="Proxima Nova" charset="0"/>
                          <a:ea typeface="+mn-ea"/>
                          <a:cs typeface="+mn-cs"/>
                        </a:rPr>
                        <a:t>:  Uncaptured Rotoshear waste causes low starch recovery. </a:t>
                      </a:r>
                    </a:p>
                  </a:txBody>
                  <a:tcPr marT="34290" marB="34290" horzOverflow="overflow">
                    <a:lnL cap="flat">
                      <a:noFill/>
                    </a:lnL>
                    <a:lnR>
                      <a:noFill/>
                    </a:lnR>
                    <a:lnT>
                      <a:noFill/>
                    </a:lnT>
                    <a:lnB>
                      <a:noFill/>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lang="en-US" sz="1100" b="1" kern="1200" baseline="0" dirty="0" smtClean="0">
                          <a:solidFill>
                            <a:srgbClr val="24135F"/>
                          </a:solidFill>
                          <a:latin typeface="Proxima Nova" charset="0"/>
                          <a:ea typeface="+mn-ea"/>
                          <a:cs typeface="+mn-cs"/>
                        </a:rPr>
                        <a:t>S</a:t>
                      </a:r>
                      <a:r>
                        <a:rPr lang="en-US" sz="1100" b="1" kern="1200" baseline="-25000" dirty="0" smtClean="0">
                          <a:solidFill>
                            <a:srgbClr val="24135F"/>
                          </a:solidFill>
                          <a:latin typeface="Proxima Nova" charset="0"/>
                          <a:ea typeface="+mn-ea"/>
                          <a:cs typeface="+mn-cs"/>
                        </a:rPr>
                        <a:t>2</a:t>
                      </a:r>
                      <a:r>
                        <a:rPr lang="en-US" sz="1100" kern="1200" baseline="0" dirty="0" smtClean="0">
                          <a:solidFill>
                            <a:srgbClr val="24135F"/>
                          </a:solidFill>
                          <a:latin typeface="Proxima Nova" charset="0"/>
                          <a:ea typeface="+mn-ea"/>
                          <a:cs typeface="+mn-cs"/>
                        </a:rPr>
                        <a:t> Install a conveyor to capture Rotoshear waste in starch room.</a:t>
                      </a:r>
                      <a:endParaRPr lang="en-US" sz="1100" kern="1200" baseline="-25000" dirty="0" smtClean="0">
                        <a:solidFill>
                          <a:srgbClr val="24135F"/>
                        </a:solidFill>
                        <a:latin typeface="Proxima Nova" charset="0"/>
                        <a:ea typeface="+mn-ea"/>
                        <a:cs typeface="+mn-cs"/>
                      </a:endParaRPr>
                    </a:p>
                  </a:txBody>
                  <a:tcPr marT="34290" marB="34290" horzOverflow="overflow">
                    <a:lnL>
                      <a:noFill/>
                    </a:lnL>
                    <a:lnR cap="flat">
                      <a:noFill/>
                    </a:lnR>
                    <a:lnT>
                      <a:noFill/>
                    </a:lnT>
                    <a:lnB>
                      <a:noFill/>
                    </a:lnB>
                    <a:lnTlToBr>
                      <a:noFill/>
                    </a:lnTlToBr>
                    <a:lnBlToTr>
                      <a:noFill/>
                    </a:lnBlToTr>
                    <a:noFill/>
                  </a:tcPr>
                </a:tc>
              </a:tr>
              <a:tr h="362236">
                <a:tc>
                  <a:txBody>
                    <a:bodyPr/>
                    <a:lstStyle/>
                    <a:p>
                      <a:pPr marL="0" indent="0" eaLnBrk="1" hangingPunct="1"/>
                      <a:r>
                        <a:rPr lang="en-US" sz="1100" b="1" kern="1200" baseline="0" dirty="0" smtClean="0">
                          <a:solidFill>
                            <a:srgbClr val="24135F"/>
                          </a:solidFill>
                          <a:latin typeface="Proxima Nova" charset="0"/>
                          <a:ea typeface="+mn-ea"/>
                          <a:cs typeface="+mn-cs"/>
                        </a:rPr>
                        <a:t>X</a:t>
                      </a:r>
                      <a:r>
                        <a:rPr lang="en-US" sz="1100" b="1" kern="1200" baseline="-25000" dirty="0" smtClean="0">
                          <a:solidFill>
                            <a:srgbClr val="24135F"/>
                          </a:solidFill>
                          <a:latin typeface="Proxima Nova" charset="0"/>
                          <a:ea typeface="+mn-ea"/>
                          <a:cs typeface="+mn-cs"/>
                        </a:rPr>
                        <a:t>3</a:t>
                      </a:r>
                      <a:r>
                        <a:rPr lang="en-US" sz="1100" kern="1200" baseline="0" dirty="0" smtClean="0">
                          <a:solidFill>
                            <a:srgbClr val="24135F"/>
                          </a:solidFill>
                          <a:latin typeface="Proxima Nova" charset="0"/>
                          <a:ea typeface="+mn-ea"/>
                          <a:cs typeface="+mn-cs"/>
                        </a:rPr>
                        <a:t>:  Lack of discernment on PSI gauges causes inaccurate readings. </a:t>
                      </a:r>
                    </a:p>
                  </a:txBody>
                  <a:tcPr marT="34290" marB="34290" horzOverflow="overflow">
                    <a:lnL cap="flat">
                      <a:noFill/>
                    </a:lnL>
                    <a:lnR>
                      <a:noFill/>
                    </a:lnR>
                    <a:lnT>
                      <a:noFill/>
                    </a:lnT>
                    <a:lnB>
                      <a:noFill/>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lang="en-US" sz="1100" b="1" kern="1200" baseline="0" dirty="0" smtClean="0">
                          <a:solidFill>
                            <a:srgbClr val="24135F"/>
                          </a:solidFill>
                          <a:latin typeface="Proxima Nova" charset="0"/>
                          <a:ea typeface="+mn-ea"/>
                          <a:cs typeface="+mn-cs"/>
                        </a:rPr>
                        <a:t>S</a:t>
                      </a:r>
                      <a:r>
                        <a:rPr lang="en-US" sz="1100" b="1" kern="1200" baseline="-25000" dirty="0" smtClean="0">
                          <a:solidFill>
                            <a:srgbClr val="24135F"/>
                          </a:solidFill>
                          <a:latin typeface="Proxima Nova" charset="0"/>
                          <a:ea typeface="+mn-ea"/>
                          <a:cs typeface="+mn-cs"/>
                        </a:rPr>
                        <a:t>3</a:t>
                      </a:r>
                      <a:r>
                        <a:rPr lang="en-US" sz="1100" kern="1200" baseline="0" dirty="0" smtClean="0">
                          <a:solidFill>
                            <a:srgbClr val="24135F"/>
                          </a:solidFill>
                          <a:latin typeface="Proxima Nova" charset="0"/>
                          <a:ea typeface="+mn-ea"/>
                          <a:cs typeface="+mn-cs"/>
                        </a:rPr>
                        <a:t> Replace the gauges with digital gauges with data output.</a:t>
                      </a:r>
                      <a:endParaRPr lang="en-US" sz="1100" kern="1200" baseline="-25000" dirty="0" smtClean="0">
                        <a:solidFill>
                          <a:srgbClr val="24135F"/>
                        </a:solidFill>
                        <a:latin typeface="Proxima Nova" charset="0"/>
                        <a:ea typeface="+mn-ea"/>
                        <a:cs typeface="+mn-cs"/>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smtClean="0">
                        <a:ln>
                          <a:noFill/>
                        </a:ln>
                        <a:solidFill>
                          <a:srgbClr val="24135F"/>
                        </a:solidFill>
                        <a:effectLst/>
                        <a:latin typeface="Proxima Nova" charset="0"/>
                        <a:cs typeface="Arial" charset="0"/>
                      </a:endParaRPr>
                    </a:p>
                  </a:txBody>
                  <a:tcPr marT="34290" marB="34290" horzOverflow="overflow">
                    <a:lnL>
                      <a:noFill/>
                    </a:lnL>
                    <a:lnR cap="flat">
                      <a:noFill/>
                    </a:lnR>
                    <a:lnT>
                      <a:noFill/>
                    </a:lnT>
                    <a:lnB>
                      <a:noFill/>
                    </a:lnB>
                    <a:lnTlToBr>
                      <a:noFill/>
                    </a:lnTlToBr>
                    <a:lnBlToTr>
                      <a:noFill/>
                    </a:lnBlToTr>
                    <a:noFill/>
                  </a:tcPr>
                </a:tc>
              </a:tr>
              <a:tr h="470916">
                <a:tc>
                  <a:txBody>
                    <a:bodyPr/>
                    <a:lstStyle/>
                    <a:p>
                      <a:pPr marL="0" indent="0" eaLnBrk="1" hangingPunct="1">
                        <a:buFont typeface="Wingdings" pitchFamily="2" charset="2"/>
                        <a:buChar char="§"/>
                      </a:pPr>
                      <a:r>
                        <a:rPr lang="en-US" sz="1100" b="1" kern="1200" baseline="0" dirty="0" smtClean="0">
                          <a:solidFill>
                            <a:srgbClr val="24135F"/>
                          </a:solidFill>
                          <a:latin typeface="Proxima Nova" charset="0"/>
                          <a:ea typeface="+mn-ea"/>
                          <a:cs typeface="+mn-cs"/>
                        </a:rPr>
                        <a:t>X</a:t>
                      </a:r>
                      <a:r>
                        <a:rPr lang="en-US" sz="1100" b="1" kern="1200" baseline="-25000" dirty="0" smtClean="0">
                          <a:solidFill>
                            <a:srgbClr val="24135F"/>
                          </a:solidFill>
                          <a:latin typeface="Proxima Nova" charset="0"/>
                          <a:ea typeface="+mn-ea"/>
                          <a:cs typeface="+mn-cs"/>
                        </a:rPr>
                        <a:t>4</a:t>
                      </a:r>
                      <a:r>
                        <a:rPr lang="en-US" sz="1100" kern="1200" baseline="0" dirty="0" smtClean="0">
                          <a:solidFill>
                            <a:srgbClr val="24135F"/>
                          </a:solidFill>
                          <a:latin typeface="Proxima Nova" charset="0"/>
                          <a:ea typeface="+mn-ea"/>
                          <a:cs typeface="+mn-cs"/>
                        </a:rPr>
                        <a:t>:  Measuring finished tank levels with a tape measure causes low starch recovery</a:t>
                      </a:r>
                    </a:p>
                  </a:txBody>
                  <a:tcPr marT="34290" marB="34290" horzOverflow="overflow">
                    <a:lnL cap="flat">
                      <a:noFill/>
                    </a:lnL>
                    <a:lnR>
                      <a:noFill/>
                    </a:lnR>
                    <a:lnT>
                      <a:noFill/>
                    </a:lnT>
                    <a:lnB>
                      <a:noFill/>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lang="en-US" sz="1100" b="1" kern="1200" baseline="0" dirty="0" smtClean="0">
                          <a:solidFill>
                            <a:srgbClr val="24135F"/>
                          </a:solidFill>
                          <a:latin typeface="Proxima Nova" charset="0"/>
                          <a:ea typeface="+mn-ea"/>
                          <a:cs typeface="+mn-cs"/>
                        </a:rPr>
                        <a:t>S</a:t>
                      </a:r>
                      <a:r>
                        <a:rPr lang="en-US" sz="1100" b="1" kern="1200" baseline="-25000" dirty="0" smtClean="0">
                          <a:solidFill>
                            <a:srgbClr val="24135F"/>
                          </a:solidFill>
                          <a:latin typeface="Proxima Nova" charset="0"/>
                          <a:ea typeface="+mn-ea"/>
                          <a:cs typeface="+mn-cs"/>
                        </a:rPr>
                        <a:t>4</a:t>
                      </a:r>
                      <a:r>
                        <a:rPr lang="en-US" sz="1100" kern="1200" baseline="0" dirty="0" smtClean="0">
                          <a:solidFill>
                            <a:srgbClr val="24135F"/>
                          </a:solidFill>
                          <a:latin typeface="Proxima Nova" charset="0"/>
                          <a:ea typeface="+mn-ea"/>
                          <a:cs typeface="+mn-cs"/>
                        </a:rPr>
                        <a:t> Install tank level sensors with data output</a:t>
                      </a:r>
                      <a:endParaRPr lang="en-US" sz="1100" kern="1200" baseline="-25000" dirty="0" smtClean="0">
                        <a:solidFill>
                          <a:srgbClr val="24135F"/>
                        </a:solidFill>
                        <a:latin typeface="Proxima Nova" charset="0"/>
                        <a:ea typeface="+mn-ea"/>
                        <a:cs typeface="+mn-cs"/>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endParaRPr lang="en-US" sz="1100" kern="1200" baseline="0" dirty="0" smtClean="0">
                        <a:solidFill>
                          <a:srgbClr val="24135F"/>
                        </a:solidFill>
                        <a:latin typeface="Proxima Nova" charset="0"/>
                        <a:ea typeface="+mn-ea"/>
                        <a:cs typeface="+mn-cs"/>
                      </a:endParaRPr>
                    </a:p>
                  </a:txBody>
                  <a:tcPr marT="34290" marB="34290" horzOverflow="overflow">
                    <a:lnL>
                      <a:noFill/>
                    </a:lnL>
                    <a:lnR cap="flat">
                      <a:noFill/>
                    </a:lnR>
                    <a:lnT>
                      <a:noFill/>
                    </a:lnT>
                    <a:lnB>
                      <a:noFill/>
                    </a:lnB>
                    <a:lnTlToBr>
                      <a:noFill/>
                    </a:lnTlToBr>
                    <a:lnBlToTr>
                      <a:noFill/>
                    </a:lnBlToTr>
                    <a:noFill/>
                  </a:tcPr>
                </a:tc>
              </a:tr>
              <a:tr h="368332">
                <a:tc>
                  <a:txBody>
                    <a:bodyPr/>
                    <a:lstStyle/>
                    <a:p>
                      <a:pPr marL="0" indent="0" eaLnBrk="1" hangingPunct="1">
                        <a:buFont typeface="Wingdings" pitchFamily="2" charset="2"/>
                        <a:buChar char="§"/>
                      </a:pPr>
                      <a:r>
                        <a:rPr lang="en-US" sz="1100" b="1" kern="1200" baseline="0" dirty="0" smtClean="0">
                          <a:solidFill>
                            <a:srgbClr val="24135F"/>
                          </a:solidFill>
                          <a:latin typeface="Proxima Nova" charset="0"/>
                          <a:ea typeface="+mn-ea"/>
                          <a:cs typeface="+mn-cs"/>
                        </a:rPr>
                        <a:t>X</a:t>
                      </a:r>
                      <a:r>
                        <a:rPr lang="en-US" sz="1100" b="1" kern="1200" baseline="-25000" dirty="0" smtClean="0">
                          <a:solidFill>
                            <a:srgbClr val="24135F"/>
                          </a:solidFill>
                          <a:latin typeface="Proxima Nova" charset="0"/>
                          <a:ea typeface="+mn-ea"/>
                          <a:cs typeface="+mn-cs"/>
                        </a:rPr>
                        <a:t>5</a:t>
                      </a:r>
                      <a:r>
                        <a:rPr lang="en-US" sz="1100" kern="1200" baseline="0" dirty="0" smtClean="0">
                          <a:solidFill>
                            <a:srgbClr val="24135F"/>
                          </a:solidFill>
                          <a:latin typeface="Proxima Nova" charset="0"/>
                          <a:ea typeface="+mn-ea"/>
                          <a:cs typeface="+mn-cs"/>
                        </a:rPr>
                        <a:t>:  Not controlling Baume causes low starch recovery.</a:t>
                      </a:r>
                    </a:p>
                  </a:txBody>
                  <a:tcPr marT="34290" marB="34290" horzOverflow="overflow">
                    <a:lnL cap="flat">
                      <a:noFill/>
                    </a:lnL>
                    <a:lnR>
                      <a:noFill/>
                    </a:lnR>
                    <a:lnT>
                      <a:noFill/>
                    </a:lnT>
                    <a:lnB>
                      <a:noFill/>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lang="en-US" sz="1100" b="1" kern="1200" baseline="0" dirty="0" smtClean="0">
                          <a:solidFill>
                            <a:srgbClr val="24135F"/>
                          </a:solidFill>
                          <a:latin typeface="Proxima Nova" charset="0"/>
                          <a:ea typeface="+mn-ea"/>
                          <a:cs typeface="+mn-cs"/>
                        </a:rPr>
                        <a:t>S</a:t>
                      </a:r>
                      <a:r>
                        <a:rPr lang="en-US" sz="1100" b="1" kern="1200" baseline="-25000" dirty="0" smtClean="0">
                          <a:solidFill>
                            <a:srgbClr val="24135F"/>
                          </a:solidFill>
                          <a:latin typeface="Proxima Nova" charset="0"/>
                          <a:ea typeface="+mn-ea"/>
                          <a:cs typeface="+mn-cs"/>
                        </a:rPr>
                        <a:t>5</a:t>
                      </a:r>
                      <a:r>
                        <a:rPr lang="en-US" sz="1100" kern="1200" baseline="0" dirty="0" smtClean="0">
                          <a:solidFill>
                            <a:srgbClr val="24135F"/>
                          </a:solidFill>
                          <a:latin typeface="Proxima Nova" charset="0"/>
                          <a:ea typeface="+mn-ea"/>
                          <a:cs typeface="+mn-cs"/>
                        </a:rPr>
                        <a:t> Install automatic baume controller with data output.</a:t>
                      </a:r>
                      <a:endParaRPr lang="en-US" sz="1100" kern="1200" baseline="-25000" dirty="0" smtClean="0">
                        <a:solidFill>
                          <a:srgbClr val="24135F"/>
                        </a:solidFill>
                        <a:latin typeface="Proxima Nova" charset="0"/>
                        <a:ea typeface="+mn-ea"/>
                        <a:cs typeface="+mn-cs"/>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endParaRPr lang="en-US" sz="1100" kern="1200" baseline="0" dirty="0" smtClean="0">
                        <a:solidFill>
                          <a:srgbClr val="24135F"/>
                        </a:solidFill>
                        <a:latin typeface="Proxima Nova" charset="0"/>
                        <a:ea typeface="+mn-ea"/>
                        <a:cs typeface="+mn-cs"/>
                      </a:endParaRPr>
                    </a:p>
                  </a:txBody>
                  <a:tcPr marT="34290" marB="34290" horzOverflow="overflow">
                    <a:lnL>
                      <a:noFill/>
                    </a:lnL>
                    <a:lnR cap="flat">
                      <a:noFill/>
                    </a:lnR>
                    <a:lnT>
                      <a:noFill/>
                    </a:lnT>
                    <a:lnB>
                      <a:noFill/>
                    </a:lnB>
                    <a:lnTlToBr>
                      <a:noFill/>
                    </a:lnTlToBr>
                    <a:lnBlToTr>
                      <a:noFill/>
                    </a:lnBlToTr>
                    <a:noFill/>
                  </a:tcPr>
                </a:tc>
              </a:tr>
              <a:tr h="388144">
                <a:tc>
                  <a:txBody>
                    <a:bodyPr/>
                    <a:lstStyle/>
                    <a:p>
                      <a:pPr marL="0" indent="0" eaLnBrk="1" hangingPunct="1"/>
                      <a:r>
                        <a:rPr lang="en-US" sz="1100" b="1" kern="1200" baseline="0" dirty="0" smtClean="0">
                          <a:solidFill>
                            <a:srgbClr val="24135F"/>
                          </a:solidFill>
                          <a:latin typeface="Proxima Nova" charset="0"/>
                          <a:ea typeface="+mn-ea"/>
                          <a:cs typeface="+mn-cs"/>
                        </a:rPr>
                        <a:t>X</a:t>
                      </a:r>
                      <a:r>
                        <a:rPr lang="en-US" sz="1100" b="1" kern="1200" baseline="-25000" dirty="0" smtClean="0">
                          <a:solidFill>
                            <a:srgbClr val="24135F"/>
                          </a:solidFill>
                          <a:latin typeface="Proxima Nova" charset="0"/>
                          <a:ea typeface="+mn-ea"/>
                          <a:cs typeface="+mn-cs"/>
                        </a:rPr>
                        <a:t>6</a:t>
                      </a:r>
                      <a:r>
                        <a:rPr lang="en-US" sz="1100" kern="1200" baseline="0" dirty="0" smtClean="0">
                          <a:solidFill>
                            <a:srgbClr val="24135F"/>
                          </a:solidFill>
                          <a:latin typeface="Proxima Nova" charset="0"/>
                          <a:ea typeface="+mn-ea"/>
                          <a:cs typeface="+mn-cs"/>
                        </a:rPr>
                        <a:t>:  Starch bird pump cavitation causes low starch recovery. </a:t>
                      </a:r>
                    </a:p>
                  </a:txBody>
                  <a:tcPr marT="34290" marB="34290" horzOverflow="overflow">
                    <a:lnL cap="flat">
                      <a:noFill/>
                    </a:lnL>
                    <a:lnR>
                      <a:noFill/>
                    </a:lnR>
                    <a:lnT>
                      <a:noFill/>
                    </a:lnT>
                    <a:lnB>
                      <a:noFill/>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lang="en-US" sz="1100" b="1" kern="1200" baseline="0" dirty="0" smtClean="0">
                          <a:solidFill>
                            <a:srgbClr val="24135F"/>
                          </a:solidFill>
                          <a:latin typeface="Proxima Nova" charset="0"/>
                          <a:ea typeface="+mn-ea"/>
                          <a:cs typeface="+mn-cs"/>
                        </a:rPr>
                        <a:t>S</a:t>
                      </a:r>
                      <a:r>
                        <a:rPr lang="en-US" sz="1100" b="1" kern="1200" baseline="-25000" dirty="0" smtClean="0">
                          <a:solidFill>
                            <a:srgbClr val="24135F"/>
                          </a:solidFill>
                          <a:latin typeface="Proxima Nova" charset="0"/>
                          <a:ea typeface="+mn-ea"/>
                          <a:cs typeface="+mn-cs"/>
                        </a:rPr>
                        <a:t>6</a:t>
                      </a:r>
                      <a:r>
                        <a:rPr lang="en-US" sz="1100" kern="1200" baseline="0" dirty="0" smtClean="0">
                          <a:solidFill>
                            <a:srgbClr val="24135F"/>
                          </a:solidFill>
                          <a:latin typeface="Proxima Nova" charset="0"/>
                          <a:ea typeface="+mn-ea"/>
                          <a:cs typeface="+mn-cs"/>
                        </a:rPr>
                        <a:t> Replace centrifugal pump tank with larger sloped tank.  </a:t>
                      </a:r>
                      <a:endParaRPr lang="en-US" sz="1100" kern="1200" baseline="-25000" dirty="0" smtClean="0">
                        <a:solidFill>
                          <a:srgbClr val="24135F"/>
                        </a:solidFill>
                        <a:latin typeface="Proxima Nova" charset="0"/>
                        <a:ea typeface="+mn-ea"/>
                        <a:cs typeface="+mn-cs"/>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endParaRPr lang="en-US" sz="1100" kern="1200" baseline="0" dirty="0" smtClean="0">
                        <a:solidFill>
                          <a:srgbClr val="24135F"/>
                        </a:solidFill>
                        <a:latin typeface="Proxima Nova" charset="0"/>
                        <a:ea typeface="+mn-ea"/>
                        <a:cs typeface="+mn-cs"/>
                      </a:endParaRPr>
                    </a:p>
                  </a:txBody>
                  <a:tcPr marT="34290" marB="34290" horzOverflow="overflow">
                    <a:lnL>
                      <a:noFill/>
                    </a:lnL>
                    <a:lnR cap="flat">
                      <a:noFill/>
                    </a:lnR>
                    <a:lnT>
                      <a:noFill/>
                    </a:lnT>
                    <a:lnB>
                      <a:noFill/>
                    </a:lnB>
                    <a:lnTlToBr>
                      <a:noFill/>
                    </a:lnTlToBr>
                    <a:lnBlToTr>
                      <a:noFill/>
                    </a:lnBlToTr>
                    <a:noFill/>
                  </a:tcPr>
                </a:tc>
              </a:tr>
              <a:tr h="331756">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lang="en-US" sz="1100" b="1" kern="1200" baseline="0" dirty="0" smtClean="0">
                          <a:solidFill>
                            <a:srgbClr val="24135F"/>
                          </a:solidFill>
                          <a:latin typeface="Proxima Nova" charset="0"/>
                          <a:ea typeface="+mn-ea"/>
                          <a:cs typeface="+mn-cs"/>
                        </a:rPr>
                        <a:t>X</a:t>
                      </a:r>
                      <a:r>
                        <a:rPr lang="en-US" sz="1100" b="1" kern="1200" baseline="-25000" dirty="0" smtClean="0">
                          <a:solidFill>
                            <a:srgbClr val="24135F"/>
                          </a:solidFill>
                          <a:latin typeface="Proxima Nova" charset="0"/>
                          <a:ea typeface="+mn-ea"/>
                          <a:cs typeface="+mn-cs"/>
                        </a:rPr>
                        <a:t>7</a:t>
                      </a:r>
                      <a:r>
                        <a:rPr lang="en-US" sz="1100" kern="1200" baseline="0" dirty="0" smtClean="0">
                          <a:solidFill>
                            <a:srgbClr val="24135F"/>
                          </a:solidFill>
                          <a:latin typeface="Proxima Nova" charset="0"/>
                          <a:ea typeface="+mn-ea"/>
                          <a:cs typeface="+mn-cs"/>
                        </a:rPr>
                        <a:t>: Poor training causes low starch recovery. </a:t>
                      </a: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endParaRPr lang="en-US" sz="1100" kern="1200" baseline="0" dirty="0" smtClean="0">
                        <a:solidFill>
                          <a:srgbClr val="24135F"/>
                        </a:solidFill>
                        <a:latin typeface="Proxima Nova" charset="0"/>
                        <a:ea typeface="+mn-ea"/>
                        <a:cs typeface="+mn-cs"/>
                      </a:endParaRPr>
                    </a:p>
                  </a:txBody>
                  <a:tcPr marT="34290" marB="34290" horzOverflow="overflow">
                    <a:lnL cap="flat">
                      <a:noFill/>
                    </a:lnL>
                    <a:lnR>
                      <a:noFill/>
                    </a:lnR>
                    <a:lnT>
                      <a:noFill/>
                    </a:lnT>
                    <a:lnB>
                      <a:noFill/>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r>
                        <a:rPr lang="en-US" sz="1100" b="1" kern="1200" baseline="0" dirty="0" smtClean="0">
                          <a:solidFill>
                            <a:srgbClr val="24135F"/>
                          </a:solidFill>
                          <a:latin typeface="Proxima Nova" charset="0"/>
                          <a:ea typeface="+mn-ea"/>
                          <a:cs typeface="+mn-cs"/>
                        </a:rPr>
                        <a:t>S</a:t>
                      </a:r>
                      <a:r>
                        <a:rPr lang="en-US" sz="1100" b="1" kern="1200" baseline="-25000" dirty="0" smtClean="0">
                          <a:solidFill>
                            <a:srgbClr val="24135F"/>
                          </a:solidFill>
                          <a:latin typeface="Proxima Nova" charset="0"/>
                          <a:ea typeface="+mn-ea"/>
                          <a:cs typeface="+mn-cs"/>
                        </a:rPr>
                        <a:t>7</a:t>
                      </a:r>
                      <a:r>
                        <a:rPr lang="en-US" sz="1100" kern="1200" baseline="0" dirty="0" smtClean="0">
                          <a:solidFill>
                            <a:srgbClr val="24135F"/>
                          </a:solidFill>
                          <a:latin typeface="Proxima Nova" charset="0"/>
                          <a:ea typeface="+mn-ea"/>
                          <a:cs typeface="+mn-cs"/>
                        </a:rPr>
                        <a:t> Conduct operator training</a:t>
                      </a:r>
                      <a:endParaRPr lang="en-US" sz="1100" kern="1200" baseline="-25000" dirty="0" smtClean="0">
                        <a:solidFill>
                          <a:srgbClr val="24135F"/>
                        </a:solidFill>
                        <a:latin typeface="Proxima Nova" charset="0"/>
                        <a:ea typeface="+mn-ea"/>
                        <a:cs typeface="+mn-cs"/>
                      </a:endParaRPr>
                    </a:p>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defRPr/>
                      </a:pPr>
                      <a:endParaRPr lang="en-US" sz="1100" kern="1200" baseline="0" dirty="0" smtClean="0">
                        <a:solidFill>
                          <a:srgbClr val="24135F"/>
                        </a:solidFill>
                        <a:latin typeface="Proxima Nova" charset="0"/>
                        <a:ea typeface="+mn-ea"/>
                        <a:cs typeface="+mn-cs"/>
                      </a:endParaRPr>
                    </a:p>
                  </a:txBody>
                  <a:tcPr marT="34290" marB="34290" horzOverflow="overflow">
                    <a:lnL>
                      <a:noFill/>
                    </a:lnL>
                    <a:lnR cap="flat">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872890331"/>
      </p:ext>
    </p:extLst>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Grp="1" noChangeArrowheads="1"/>
          </p:cNvSpPr>
          <p:nvPr>
            <p:ph type="title"/>
          </p:nvPr>
        </p:nvSpPr>
        <p:spPr/>
        <p:txBody>
          <a:bodyPr/>
          <a:lstStyle/>
          <a:p>
            <a:pPr eaLnBrk="1" hangingPunct="1"/>
            <a:r>
              <a:rPr lang="en-US" dirty="0" smtClean="0"/>
              <a:t>Pay-off Matrix of Selected Solutions</a:t>
            </a:r>
          </a:p>
        </p:txBody>
      </p:sp>
      <p:graphicFrame>
        <p:nvGraphicFramePr>
          <p:cNvPr id="3" name="Object 2"/>
          <p:cNvGraphicFramePr>
            <a:graphicFrameLocks noChangeAspect="1"/>
          </p:cNvGraphicFramePr>
          <p:nvPr>
            <p:extLst>
              <p:ext uri="{D42A27DB-BD31-4B8C-83A1-F6EECF244321}">
                <p14:modId xmlns:p14="http://schemas.microsoft.com/office/powerpoint/2010/main" val="2344725312"/>
              </p:ext>
            </p:extLst>
          </p:nvPr>
        </p:nvGraphicFramePr>
        <p:xfrm>
          <a:off x="685800" y="1047750"/>
          <a:ext cx="7812088" cy="3844529"/>
        </p:xfrm>
        <a:graphic>
          <a:graphicData uri="http://schemas.openxmlformats.org/presentationml/2006/ole">
            <mc:AlternateContent xmlns:mc="http://schemas.openxmlformats.org/markup-compatibility/2006">
              <mc:Choice xmlns:v="urn:schemas-microsoft-com:vml" Requires="v">
                <p:oleObj spid="_x0000_s1038" name="Worksheet" r:id="rId3" imgW="6162543" imgH="4695840" progId="Excel.Sheet.12">
                  <p:embed/>
                </p:oleObj>
              </mc:Choice>
              <mc:Fallback>
                <p:oleObj name="Worksheet" r:id="rId3" imgW="6162543" imgH="4695840" progId="Excel.Sheet.12">
                  <p:embed/>
                  <p:pic>
                    <p:nvPicPr>
                      <p:cNvPr id="0" name=""/>
                      <p:cNvPicPr>
                        <a:picLocks noChangeAspect="1" noChangeArrowheads="1"/>
                      </p:cNvPicPr>
                      <p:nvPr/>
                    </p:nvPicPr>
                    <p:blipFill>
                      <a:blip r:embed="rId4"/>
                      <a:srcRect/>
                      <a:stretch>
                        <a:fillRect/>
                      </a:stretch>
                    </p:blipFill>
                    <p:spPr bwMode="auto">
                      <a:xfrm>
                        <a:off x="685800" y="1047750"/>
                        <a:ext cx="7812088" cy="384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31714628"/>
      </p:ext>
    </p:extLst>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pPr eaLnBrk="1" hangingPunct="1"/>
            <a:r>
              <a:rPr lang="en-US" dirty="0" smtClean="0"/>
              <a:t>Selected Solutions</a:t>
            </a:r>
          </a:p>
        </p:txBody>
      </p:sp>
      <p:sp>
        <p:nvSpPr>
          <p:cNvPr id="3" name="Text Placeholder 2"/>
          <p:cNvSpPr>
            <a:spLocks noGrp="1"/>
          </p:cNvSpPr>
          <p:nvPr>
            <p:ph type="body" idx="1"/>
          </p:nvPr>
        </p:nvSpPr>
        <p:spPr/>
        <p:txBody>
          <a:bodyPr/>
          <a:lstStyle/>
          <a:p>
            <a:r>
              <a:rPr lang="en-US" sz="1600" b="1" dirty="0"/>
              <a:t>S</a:t>
            </a:r>
            <a:r>
              <a:rPr lang="en-US" sz="1600" b="1" baseline="-25000" dirty="0"/>
              <a:t>1</a:t>
            </a:r>
            <a:r>
              <a:rPr lang="en-US" sz="1600" dirty="0"/>
              <a:t> Install a conveyor to capture whole potato sorter rejects to starch.</a:t>
            </a:r>
          </a:p>
          <a:p>
            <a:endParaRPr lang="en-US" sz="1600" dirty="0"/>
          </a:p>
          <a:p>
            <a:r>
              <a:rPr lang="en-US" sz="1600" b="1" dirty="0"/>
              <a:t>S</a:t>
            </a:r>
            <a:r>
              <a:rPr lang="en-US" sz="1600" b="1" baseline="-25000" dirty="0"/>
              <a:t>2</a:t>
            </a:r>
            <a:r>
              <a:rPr lang="en-US" sz="1600" dirty="0"/>
              <a:t> Replace the gauges with digital gauges with data output.</a:t>
            </a:r>
          </a:p>
          <a:p>
            <a:endParaRPr lang="en-US" sz="1600" dirty="0"/>
          </a:p>
          <a:p>
            <a:r>
              <a:rPr lang="en-US" sz="1600" b="1" dirty="0"/>
              <a:t>S</a:t>
            </a:r>
            <a:r>
              <a:rPr lang="en-US" sz="1600" b="1" baseline="-25000" dirty="0"/>
              <a:t>3</a:t>
            </a:r>
            <a:r>
              <a:rPr lang="en-US" sz="1600" dirty="0"/>
              <a:t> Install tank level sensors with data output.</a:t>
            </a:r>
          </a:p>
          <a:p>
            <a:endParaRPr lang="en-US" sz="1600" dirty="0"/>
          </a:p>
          <a:p>
            <a:r>
              <a:rPr lang="en-US" sz="1600" b="1" dirty="0"/>
              <a:t>S</a:t>
            </a:r>
            <a:r>
              <a:rPr lang="en-US" sz="1600" b="1" baseline="-25000" dirty="0"/>
              <a:t>4</a:t>
            </a:r>
            <a:r>
              <a:rPr lang="en-US" sz="1600" dirty="0"/>
              <a:t> Install automatic </a:t>
            </a:r>
            <a:r>
              <a:rPr lang="en-US" sz="1600" dirty="0" err="1"/>
              <a:t>baume</a:t>
            </a:r>
            <a:r>
              <a:rPr lang="en-US" sz="1600" dirty="0"/>
              <a:t> controller with data output.</a:t>
            </a:r>
          </a:p>
          <a:p>
            <a:endParaRPr lang="en-US" sz="1600" dirty="0"/>
          </a:p>
          <a:p>
            <a:r>
              <a:rPr lang="en-US" sz="1600" b="1" dirty="0"/>
              <a:t>S</a:t>
            </a:r>
            <a:r>
              <a:rPr lang="en-US" sz="1600" b="1" baseline="-25000" dirty="0"/>
              <a:t>5</a:t>
            </a:r>
            <a:r>
              <a:rPr lang="en-US" sz="1600" dirty="0"/>
              <a:t> Replace centrifugal pump tank with larger sloped tank.  </a:t>
            </a:r>
          </a:p>
          <a:p>
            <a:endParaRPr lang="en-US" sz="1600" dirty="0"/>
          </a:p>
          <a:p>
            <a:r>
              <a:rPr lang="en-US" sz="1600" b="1" dirty="0"/>
              <a:t>S</a:t>
            </a:r>
            <a:r>
              <a:rPr lang="en-US" sz="1600" b="1" baseline="-25000" dirty="0"/>
              <a:t>6</a:t>
            </a:r>
            <a:r>
              <a:rPr lang="en-US" sz="1600" dirty="0"/>
              <a:t> Conduct operator training</a:t>
            </a:r>
          </a:p>
          <a:p>
            <a:endParaRPr lang="en-US" sz="1600" dirty="0"/>
          </a:p>
        </p:txBody>
      </p:sp>
    </p:spTree>
    <p:extLst>
      <p:ext uri="{BB962C8B-B14F-4D97-AF65-F5344CB8AC3E}">
        <p14:creationId xmlns:p14="http://schemas.microsoft.com/office/powerpoint/2010/main" val="3689894901"/>
      </p:ext>
    </p:extLst>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415926" y="604837"/>
            <a:ext cx="379413" cy="1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nchor="b"/>
          <a:lstStyle/>
          <a:p>
            <a:pPr algn="l">
              <a:buSzTx/>
            </a:pPr>
            <a:endParaRPr lang="en-US" sz="500" dirty="0">
              <a:solidFill>
                <a:schemeClr val="folHlink"/>
              </a:solidFill>
            </a:endParaRPr>
          </a:p>
        </p:txBody>
      </p:sp>
      <p:sp>
        <p:nvSpPr>
          <p:cNvPr id="44036" name="Rectangle 4"/>
          <p:cNvSpPr>
            <a:spLocks noGrp="1" noChangeArrowheads="1"/>
          </p:cNvSpPr>
          <p:nvPr>
            <p:ph type="title"/>
          </p:nvPr>
        </p:nvSpPr>
        <p:spPr/>
        <p:txBody>
          <a:bodyPr/>
          <a:lstStyle/>
          <a:p>
            <a:pPr eaLnBrk="1" hangingPunct="1"/>
            <a:r>
              <a:rPr lang="en-US" dirty="0" smtClean="0"/>
              <a:t>DOE</a:t>
            </a:r>
          </a:p>
        </p:txBody>
      </p:sp>
      <p:sp>
        <p:nvSpPr>
          <p:cNvPr id="10" name="Rectangle 8"/>
          <p:cNvSpPr>
            <a:spLocks noGrp="1" noChangeArrowheads="1"/>
          </p:cNvSpPr>
          <p:nvPr>
            <p:ph type="body" idx="1"/>
          </p:nvPr>
        </p:nvSpPr>
        <p:spPr/>
        <p:txBody>
          <a:bodyPr/>
          <a:lstStyle/>
          <a:p>
            <a:pPr marL="0" indent="0" eaLnBrk="1" hangingPunct="1">
              <a:buFont typeface="Wingdings" pitchFamily="2" charset="2"/>
              <a:buNone/>
            </a:pPr>
            <a:r>
              <a:rPr lang="en-US" b="1" dirty="0" smtClean="0">
                <a:solidFill>
                  <a:srgbClr val="FF8F1C"/>
                </a:solidFill>
              </a:rPr>
              <a:t>Theory:</a:t>
            </a:r>
            <a:endParaRPr lang="en-CA" dirty="0" smtClean="0">
              <a:solidFill>
                <a:srgbClr val="FF8F1C"/>
              </a:solidFill>
            </a:endParaRPr>
          </a:p>
          <a:p>
            <a:pPr marL="0" indent="0" eaLnBrk="1" hangingPunct="1">
              <a:buFont typeface="Wingdings" pitchFamily="2" charset="2"/>
              <a:buNone/>
            </a:pPr>
            <a:r>
              <a:rPr lang="en-CA" sz="1500" b="1" dirty="0" smtClean="0"/>
              <a:t>H</a:t>
            </a:r>
            <a:r>
              <a:rPr lang="en-CA" sz="1500" b="1" baseline="-25000" dirty="0" smtClean="0"/>
              <a:t>o</a:t>
            </a:r>
            <a:r>
              <a:rPr lang="en-CA" sz="1500" b="1" dirty="0" smtClean="0"/>
              <a:t>: Coefficient of </a:t>
            </a:r>
            <a:r>
              <a:rPr lang="en-CA" sz="1500" b="1" dirty="0" err="1" smtClean="0"/>
              <a:t>X</a:t>
            </a:r>
            <a:r>
              <a:rPr lang="en-CA" sz="1500" b="1" baseline="-25000" dirty="0" err="1" smtClean="0"/>
              <a:t>n</a:t>
            </a:r>
            <a:r>
              <a:rPr lang="en-CA" sz="1500" b="1" dirty="0" smtClean="0"/>
              <a:t> = 0 (Factors are not significant)</a:t>
            </a:r>
            <a:endParaRPr lang="en-CA" sz="1500" baseline="-25000" dirty="0" smtClean="0"/>
          </a:p>
          <a:p>
            <a:pPr marL="0" indent="0" eaLnBrk="1" hangingPunct="1">
              <a:buNone/>
            </a:pPr>
            <a:r>
              <a:rPr lang="en-CA" sz="1500" b="1" dirty="0" smtClean="0"/>
              <a:t>H</a:t>
            </a:r>
            <a:r>
              <a:rPr lang="en-CA" sz="1500" b="1" baseline="-25000" dirty="0" smtClean="0"/>
              <a:t>a</a:t>
            </a:r>
            <a:r>
              <a:rPr lang="en-CA" sz="1500" b="1" dirty="0" smtClean="0"/>
              <a:t>: Coefficient of </a:t>
            </a:r>
            <a:r>
              <a:rPr lang="en-CA" sz="1500" b="1" dirty="0" err="1" smtClean="0"/>
              <a:t>X</a:t>
            </a:r>
            <a:r>
              <a:rPr lang="en-CA" sz="1500" b="1" baseline="-25000" dirty="0" err="1" smtClean="0"/>
              <a:t>n</a:t>
            </a:r>
            <a:r>
              <a:rPr lang="en-CA" sz="1500" b="1" dirty="0" smtClean="0"/>
              <a:t> </a:t>
            </a:r>
            <a:r>
              <a:rPr lang="en-CA" sz="1500" b="1" dirty="0" smtClean="0">
                <a:latin typeface="Arial"/>
                <a:cs typeface="Arial"/>
              </a:rPr>
              <a:t>≠</a:t>
            </a:r>
            <a:r>
              <a:rPr lang="en-CA" sz="1500" b="1" dirty="0" smtClean="0"/>
              <a:t> 0 (Factors are significant)</a:t>
            </a:r>
          </a:p>
        </p:txBody>
      </p:sp>
      <p:graphicFrame>
        <p:nvGraphicFramePr>
          <p:cNvPr id="2" name="Table 1"/>
          <p:cNvGraphicFramePr>
            <a:graphicFrameLocks noGrp="1"/>
          </p:cNvGraphicFramePr>
          <p:nvPr>
            <p:extLst>
              <p:ext uri="{D42A27DB-BD31-4B8C-83A1-F6EECF244321}">
                <p14:modId xmlns:p14="http://schemas.microsoft.com/office/powerpoint/2010/main" val="3405887753"/>
              </p:ext>
            </p:extLst>
          </p:nvPr>
        </p:nvGraphicFramePr>
        <p:xfrm>
          <a:off x="1600200" y="2098715"/>
          <a:ext cx="5943600" cy="721519"/>
        </p:xfrm>
        <a:graphic>
          <a:graphicData uri="http://schemas.openxmlformats.org/drawingml/2006/table">
            <a:tbl>
              <a:tblPr/>
              <a:tblGrid>
                <a:gridCol w="1409889"/>
                <a:gridCol w="1561911"/>
                <a:gridCol w="1600200"/>
                <a:gridCol w="1371600"/>
              </a:tblGrid>
              <a:tr h="264319">
                <a:tc>
                  <a:txBody>
                    <a:bodyPr/>
                    <a:lstStyle/>
                    <a:p>
                      <a:pPr algn="ctr" rtl="0" fontAlgn="b"/>
                      <a:r>
                        <a:rPr lang="en-US" sz="1400" b="1" i="0" u="none" strike="noStrike" dirty="0">
                          <a:solidFill>
                            <a:srgbClr val="000000"/>
                          </a:solidFill>
                          <a:effectLst/>
                          <a:latin typeface="Calibri"/>
                        </a:rPr>
                        <a:t>Factor</a:t>
                      </a:r>
                      <a:r>
                        <a:rPr lang="en-US" sz="1400" b="1" i="0" u="none" strike="noStrike" dirty="0">
                          <a:solidFill>
                            <a:srgbClr val="080808"/>
                          </a:solidFill>
                          <a:effectLst/>
                          <a:latin typeface="Calibri"/>
                        </a:rPr>
                        <a:t> </a:t>
                      </a:r>
                      <a:endParaRPr lang="en-US" sz="1400" b="1" i="0" u="none" strike="noStrike" dirty="0">
                        <a:solidFill>
                          <a:srgbClr val="000000"/>
                        </a:solidFill>
                        <a:effectLst/>
                        <a:latin typeface="Calibri"/>
                      </a:endParaRPr>
                    </a:p>
                  </a:txBody>
                  <a:tcPr marL="9525" marR="9525" marT="71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400" b="1" i="0" u="none" strike="noStrike" dirty="0">
                          <a:solidFill>
                            <a:srgbClr val="000000"/>
                          </a:solidFill>
                          <a:effectLst/>
                          <a:latin typeface="Calibri"/>
                        </a:rPr>
                        <a:t>High Setting</a:t>
                      </a:r>
                      <a:r>
                        <a:rPr lang="en-US" sz="1400" b="1" i="0" u="none" strike="noStrike" dirty="0">
                          <a:solidFill>
                            <a:srgbClr val="080808"/>
                          </a:solidFill>
                          <a:effectLst/>
                          <a:latin typeface="Calibri"/>
                        </a:rPr>
                        <a:t> </a:t>
                      </a:r>
                      <a:endParaRPr lang="en-US" sz="1400" b="1" i="0" u="none" strike="noStrike" dirty="0">
                        <a:solidFill>
                          <a:srgbClr val="000000"/>
                        </a:solidFill>
                        <a:effectLst/>
                        <a:latin typeface="Calibri"/>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400" b="1" i="0" u="none" strike="noStrike">
                          <a:solidFill>
                            <a:srgbClr val="000000"/>
                          </a:solidFill>
                          <a:effectLst/>
                          <a:latin typeface="Calibri"/>
                        </a:rPr>
                        <a:t>Normal</a:t>
                      </a:r>
                      <a:r>
                        <a:rPr lang="en-US" sz="1400" b="1" i="0" u="none" strike="noStrike">
                          <a:solidFill>
                            <a:srgbClr val="080808"/>
                          </a:solidFill>
                          <a:effectLst/>
                          <a:latin typeface="Calibri"/>
                        </a:rPr>
                        <a:t> </a:t>
                      </a:r>
                      <a:endParaRPr lang="en-US" sz="1400" b="1" i="0" u="none" strike="noStrike">
                        <a:solidFill>
                          <a:srgbClr val="000000"/>
                        </a:solidFill>
                        <a:effectLst/>
                        <a:latin typeface="Calibri"/>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US" sz="1400" b="1" i="0" u="none" strike="noStrike">
                          <a:solidFill>
                            <a:srgbClr val="000000"/>
                          </a:solidFill>
                          <a:effectLst/>
                          <a:latin typeface="Calibri"/>
                        </a:rPr>
                        <a:t>Low Setting</a:t>
                      </a:r>
                      <a:r>
                        <a:rPr lang="en-US" sz="1400" b="1" i="0" u="none" strike="noStrike">
                          <a:solidFill>
                            <a:srgbClr val="080808"/>
                          </a:solidFill>
                          <a:effectLst/>
                          <a:latin typeface="Calibri"/>
                        </a:rPr>
                        <a:t> </a:t>
                      </a:r>
                      <a:endParaRPr lang="en-US" sz="1400" b="1" i="0" u="none" strike="noStrike">
                        <a:solidFill>
                          <a:srgbClr val="000000"/>
                        </a:solidFill>
                        <a:effectLst/>
                        <a:latin typeface="Calibri"/>
                      </a:endParaRPr>
                    </a:p>
                  </a:txBody>
                  <a:tcPr marL="9525" marR="9525" marT="71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8600">
                <a:tc>
                  <a:txBody>
                    <a:bodyPr/>
                    <a:lstStyle/>
                    <a:p>
                      <a:pPr algn="l" rtl="0" fontAlgn="b"/>
                      <a:r>
                        <a:rPr lang="en-US" sz="1400" b="1" i="0" u="none" strike="noStrike" dirty="0">
                          <a:solidFill>
                            <a:srgbClr val="000000"/>
                          </a:solidFill>
                          <a:effectLst/>
                          <a:latin typeface="Calibri"/>
                        </a:rPr>
                        <a:t>Feed Pressure</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100</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80</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60</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l" rtl="0" fontAlgn="b"/>
                      <a:r>
                        <a:rPr lang="en-US" sz="1400" b="1" i="0" u="none" strike="noStrike">
                          <a:solidFill>
                            <a:srgbClr val="080808"/>
                          </a:solidFill>
                          <a:effectLst/>
                          <a:latin typeface="Calibri"/>
                        </a:rPr>
                        <a:t>Back Pressure</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10</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5</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alibri"/>
                        </a:rPr>
                        <a:t>4</a:t>
                      </a:r>
                    </a:p>
                  </a:txBody>
                  <a:tcPr marL="9525" marR="952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4540928" y="133350"/>
            <a:ext cx="4436828" cy="830997"/>
          </a:xfrm>
          <a:prstGeom prst="rect">
            <a:avLst/>
          </a:prstGeom>
          <a:noFill/>
        </p:spPr>
        <p:txBody>
          <a:bodyPr wrap="square" rtlCol="0">
            <a:spAutoFit/>
          </a:bodyPr>
          <a:lstStyle/>
          <a:p>
            <a:pPr algn="l"/>
            <a:r>
              <a:rPr lang="en-US" sz="1200" dirty="0" smtClean="0">
                <a:solidFill>
                  <a:srgbClr val="FF8F1C"/>
                </a:solidFill>
                <a:latin typeface="Proxima Nova" charset="0"/>
              </a:rPr>
              <a:t>We selected the factors that have potential influence on starch recovery and selected the settings outside the normal operating range.  Due to system limitations we were not able to go lower than 4 psi on the lowest back pressure setting</a:t>
            </a:r>
            <a:endParaRPr lang="en-US" sz="1200" dirty="0">
              <a:solidFill>
                <a:srgbClr val="FF8F1C"/>
              </a:solidFill>
              <a:latin typeface="Proxima Nova" charset="0"/>
            </a:endParaRPr>
          </a:p>
        </p:txBody>
      </p:sp>
      <p:sp>
        <p:nvSpPr>
          <p:cNvPr id="4" name="Rectangle 3"/>
          <p:cNvSpPr/>
          <p:nvPr/>
        </p:nvSpPr>
        <p:spPr>
          <a:xfrm>
            <a:off x="2286000" y="3127415"/>
            <a:ext cx="4572000" cy="1477328"/>
          </a:xfrm>
          <a:prstGeom prst="rect">
            <a:avLst/>
          </a:prstGeom>
          <a:ln>
            <a:solidFill>
              <a:schemeClr val="tx1"/>
            </a:solidFill>
          </a:ln>
        </p:spPr>
        <p:txBody>
          <a:bodyPr>
            <a:spAutoFit/>
          </a:bodyPr>
          <a:lstStyle/>
          <a:p>
            <a:r>
              <a:rPr lang="en-US" sz="1800" b="1" dirty="0">
                <a:latin typeface="Proxima Nova" charset="0"/>
              </a:rPr>
              <a:t>Full Factorial Design </a:t>
            </a:r>
          </a:p>
          <a:p>
            <a:endParaRPr lang="en-US" sz="1800" b="1" dirty="0">
              <a:latin typeface="Proxima Nova" charset="0"/>
            </a:endParaRPr>
          </a:p>
          <a:p>
            <a:r>
              <a:rPr lang="en-US" sz="1800" dirty="0">
                <a:latin typeface="Proxima Nova" charset="0"/>
              </a:rPr>
              <a:t>Factors:   2   Base Design:         2, 4</a:t>
            </a:r>
          </a:p>
          <a:p>
            <a:r>
              <a:rPr lang="en-US" sz="1800" dirty="0">
                <a:latin typeface="Proxima Nova" charset="0"/>
              </a:rPr>
              <a:t>Runs:     10   Replicates:             2</a:t>
            </a:r>
          </a:p>
          <a:p>
            <a:r>
              <a:rPr lang="en-US" sz="1800" dirty="0">
                <a:latin typeface="Proxima Nova" charset="0"/>
              </a:rPr>
              <a:t>Blocks:    1   Center pts (total):     2</a:t>
            </a:r>
          </a:p>
        </p:txBody>
      </p:sp>
    </p:spTree>
    <p:extLst>
      <p:ext uri="{BB962C8B-B14F-4D97-AF65-F5344CB8AC3E}">
        <p14:creationId xmlns:p14="http://schemas.microsoft.com/office/powerpoint/2010/main" val="135427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bldLst>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415926" y="604837"/>
            <a:ext cx="379413" cy="1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nchor="b"/>
          <a:lstStyle/>
          <a:p>
            <a:pPr algn="l">
              <a:buSzTx/>
            </a:pPr>
            <a:endParaRPr lang="en-US" sz="500" dirty="0">
              <a:solidFill>
                <a:schemeClr val="folHlink"/>
              </a:solidFill>
            </a:endParaRPr>
          </a:p>
        </p:txBody>
      </p:sp>
      <p:sp>
        <p:nvSpPr>
          <p:cNvPr id="44036" name="Rectangle 4"/>
          <p:cNvSpPr>
            <a:spLocks noGrp="1" noChangeArrowheads="1"/>
          </p:cNvSpPr>
          <p:nvPr>
            <p:ph type="title"/>
          </p:nvPr>
        </p:nvSpPr>
        <p:spPr/>
        <p:txBody>
          <a:bodyPr/>
          <a:lstStyle/>
          <a:p>
            <a:pPr eaLnBrk="1" hangingPunct="1"/>
            <a:r>
              <a:rPr lang="en-US" dirty="0" smtClean="0"/>
              <a:t>DOE</a:t>
            </a:r>
          </a:p>
        </p:txBody>
      </p:sp>
      <p:sp>
        <p:nvSpPr>
          <p:cNvPr id="12" name="Rectangle 8"/>
          <p:cNvSpPr>
            <a:spLocks noGrp="1" noChangeArrowheads="1"/>
          </p:cNvSpPr>
          <p:nvPr>
            <p:ph type="body" idx="1"/>
          </p:nvPr>
        </p:nvSpPr>
        <p:spPr/>
        <p:txBody>
          <a:bodyPr/>
          <a:lstStyle/>
          <a:p>
            <a:pPr marL="0" indent="0" eaLnBrk="1" hangingPunct="1">
              <a:buFont typeface="Wingdings" pitchFamily="2" charset="2"/>
              <a:buNone/>
            </a:pPr>
            <a:r>
              <a:rPr lang="en-US" sz="1200" b="1" dirty="0" smtClean="0">
                <a:solidFill>
                  <a:schemeClr val="accent6">
                    <a:lumMod val="50000"/>
                  </a:schemeClr>
                </a:solidFill>
              </a:rPr>
              <a:t>Theory:</a:t>
            </a:r>
            <a:endParaRPr lang="en-CA" sz="1200" dirty="0" smtClean="0">
              <a:solidFill>
                <a:schemeClr val="accent6">
                  <a:lumMod val="50000"/>
                </a:schemeClr>
              </a:solidFill>
            </a:endParaRPr>
          </a:p>
          <a:p>
            <a:pPr marL="0" indent="0" eaLnBrk="1" hangingPunct="1">
              <a:buFont typeface="Wingdings" pitchFamily="2" charset="2"/>
              <a:buNone/>
            </a:pPr>
            <a:r>
              <a:rPr lang="en-CA" sz="1200" b="1" dirty="0" smtClean="0"/>
              <a:t>H</a:t>
            </a:r>
            <a:r>
              <a:rPr lang="en-CA" sz="1200" b="1" baseline="-25000" dirty="0" smtClean="0"/>
              <a:t>o</a:t>
            </a:r>
            <a:r>
              <a:rPr lang="en-CA" sz="1200" b="1" dirty="0" smtClean="0"/>
              <a:t>: Coefficient of </a:t>
            </a:r>
            <a:r>
              <a:rPr lang="en-CA" sz="1200" b="1" dirty="0" err="1" smtClean="0"/>
              <a:t>X</a:t>
            </a:r>
            <a:r>
              <a:rPr lang="en-CA" sz="1200" b="1" baseline="-25000" dirty="0" err="1" smtClean="0"/>
              <a:t>n</a:t>
            </a:r>
            <a:r>
              <a:rPr lang="en-CA" sz="1200" b="1" dirty="0" smtClean="0"/>
              <a:t> = 0 </a:t>
            </a:r>
            <a:endParaRPr lang="en-CA" sz="1200" baseline="-25000" dirty="0" smtClean="0"/>
          </a:p>
          <a:p>
            <a:pPr marL="0" indent="0" eaLnBrk="1" hangingPunct="1">
              <a:buNone/>
            </a:pPr>
            <a:r>
              <a:rPr lang="en-CA" sz="1200" b="1" dirty="0" smtClean="0"/>
              <a:t>H</a:t>
            </a:r>
            <a:r>
              <a:rPr lang="en-CA" sz="1200" b="1" baseline="-25000" dirty="0" smtClean="0"/>
              <a:t>a</a:t>
            </a:r>
            <a:r>
              <a:rPr lang="en-CA" sz="1200" b="1" dirty="0" smtClean="0"/>
              <a:t>: Coefficient of </a:t>
            </a:r>
            <a:r>
              <a:rPr lang="en-CA" sz="1200" b="1" dirty="0" err="1" smtClean="0"/>
              <a:t>X</a:t>
            </a:r>
            <a:r>
              <a:rPr lang="en-CA" sz="1200" b="1" baseline="-25000" dirty="0" err="1" smtClean="0"/>
              <a:t>n</a:t>
            </a:r>
            <a:r>
              <a:rPr lang="en-CA" sz="1200" b="1" dirty="0" smtClean="0"/>
              <a:t> </a:t>
            </a:r>
            <a:r>
              <a:rPr lang="en-CA" sz="1200" b="1" dirty="0" smtClean="0">
                <a:latin typeface="Arial"/>
                <a:cs typeface="Arial"/>
              </a:rPr>
              <a:t>≠</a:t>
            </a:r>
            <a:r>
              <a:rPr lang="en-CA" sz="1200" b="1" dirty="0" smtClean="0"/>
              <a:t> 0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0142" y="661556"/>
            <a:ext cx="4125187" cy="2062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528" y="2800350"/>
            <a:ext cx="41148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1809750"/>
            <a:ext cx="4343400" cy="2092881"/>
          </a:xfrm>
          <a:prstGeom prst="rect">
            <a:avLst/>
          </a:prstGeom>
        </p:spPr>
        <p:txBody>
          <a:bodyPr wrap="square">
            <a:spAutoFit/>
          </a:bodyPr>
          <a:lstStyle/>
          <a:p>
            <a:pPr algn="l"/>
            <a:r>
              <a:rPr lang="en-US" sz="1000" b="1" dirty="0">
                <a:latin typeface="Proxima Nova" charset="0"/>
              </a:rPr>
              <a:t>Factorial Fit: Starch mL versus Feed Pressure, Back Pressure </a:t>
            </a:r>
          </a:p>
          <a:p>
            <a:pPr algn="l"/>
            <a:endParaRPr lang="en-US" sz="1000" b="1" dirty="0">
              <a:latin typeface="Proxima Nova" charset="0"/>
            </a:endParaRPr>
          </a:p>
          <a:p>
            <a:pPr algn="l"/>
            <a:r>
              <a:rPr lang="en-US" sz="1000" dirty="0">
                <a:latin typeface="Proxima Nova" charset="0"/>
              </a:rPr>
              <a:t>Estimated Effects and Coefficients for Starch mL (coded units)</a:t>
            </a:r>
          </a:p>
          <a:p>
            <a:pPr algn="l"/>
            <a:endParaRPr lang="en-US" sz="1000" dirty="0">
              <a:latin typeface="Proxima Nova" charset="0"/>
            </a:endParaRPr>
          </a:p>
          <a:p>
            <a:pPr algn="l"/>
            <a:r>
              <a:rPr lang="en-US" sz="1000" dirty="0">
                <a:latin typeface="Proxima Nova" charset="0"/>
              </a:rPr>
              <a:t>Term                         </a:t>
            </a:r>
            <a:r>
              <a:rPr lang="en-US" sz="1000" dirty="0" smtClean="0">
                <a:latin typeface="Proxima Nova" charset="0"/>
              </a:rPr>
              <a:t>	Effect    </a:t>
            </a:r>
            <a:r>
              <a:rPr lang="en-US" sz="1000" dirty="0" err="1">
                <a:latin typeface="Proxima Nova" charset="0"/>
              </a:rPr>
              <a:t>Coef</a:t>
            </a:r>
            <a:r>
              <a:rPr lang="en-US" sz="1000" dirty="0">
                <a:latin typeface="Proxima Nova" charset="0"/>
              </a:rPr>
              <a:t>  SE </a:t>
            </a:r>
            <a:r>
              <a:rPr lang="en-US" sz="1000" dirty="0" err="1">
                <a:latin typeface="Proxima Nova" charset="0"/>
              </a:rPr>
              <a:t>Coef</a:t>
            </a:r>
            <a:r>
              <a:rPr lang="en-US" sz="1000" dirty="0">
                <a:latin typeface="Proxima Nova" charset="0"/>
              </a:rPr>
              <a:t>       T      P</a:t>
            </a:r>
          </a:p>
          <a:p>
            <a:pPr algn="l"/>
            <a:r>
              <a:rPr lang="fr-FR" sz="1000" dirty="0">
                <a:latin typeface="Proxima Nova" charset="0"/>
              </a:rPr>
              <a:t>Constant                        </a:t>
            </a:r>
            <a:r>
              <a:rPr lang="fr-FR" sz="1000" dirty="0" smtClean="0">
                <a:latin typeface="Proxima Nova" charset="0"/>
              </a:rPr>
              <a:t>                           68.625   </a:t>
            </a:r>
            <a:r>
              <a:rPr lang="fr-FR" sz="1000" dirty="0">
                <a:latin typeface="Proxima Nova" charset="0"/>
              </a:rPr>
              <a:t>0.5590  122.76  0.000</a:t>
            </a:r>
          </a:p>
          <a:p>
            <a:pPr algn="l"/>
            <a:r>
              <a:rPr lang="en-US" sz="1000" dirty="0">
                <a:latin typeface="Proxima Nova" charset="0"/>
              </a:rPr>
              <a:t>Feed Pressure          </a:t>
            </a:r>
            <a:r>
              <a:rPr lang="en-US" sz="1000" dirty="0" smtClean="0">
                <a:latin typeface="Proxima Nova" charset="0"/>
              </a:rPr>
              <a:t>                   5.250   </a:t>
            </a:r>
            <a:r>
              <a:rPr lang="en-US" sz="1000" dirty="0">
                <a:solidFill>
                  <a:srgbClr val="FF0000"/>
                </a:solidFill>
                <a:latin typeface="Proxima Nova" charset="0"/>
              </a:rPr>
              <a:t>2.625</a:t>
            </a:r>
            <a:r>
              <a:rPr lang="en-US" sz="1000" dirty="0">
                <a:latin typeface="Proxima Nova" charset="0"/>
              </a:rPr>
              <a:t>   0.5590    4.70  0.005</a:t>
            </a:r>
          </a:p>
          <a:p>
            <a:pPr algn="l"/>
            <a:r>
              <a:rPr lang="en-US" sz="1000" dirty="0">
                <a:latin typeface="Proxima Nova" charset="0"/>
              </a:rPr>
              <a:t>Back Pressure        </a:t>
            </a:r>
            <a:r>
              <a:rPr lang="en-US" sz="1000" dirty="0" smtClean="0">
                <a:latin typeface="Proxima Nova" charset="0"/>
              </a:rPr>
              <a:t>                    -</a:t>
            </a:r>
            <a:r>
              <a:rPr lang="en-US" sz="1000" dirty="0">
                <a:latin typeface="Proxima Nova" charset="0"/>
              </a:rPr>
              <a:t>3.250  </a:t>
            </a:r>
            <a:r>
              <a:rPr lang="en-US" sz="1000" dirty="0">
                <a:solidFill>
                  <a:srgbClr val="FF0000"/>
                </a:solidFill>
                <a:latin typeface="Proxima Nova" charset="0"/>
              </a:rPr>
              <a:t>-1.625   </a:t>
            </a:r>
            <a:r>
              <a:rPr lang="en-US" sz="1000" dirty="0">
                <a:latin typeface="Proxima Nova" charset="0"/>
              </a:rPr>
              <a:t>0.5590   -2.91  0.034</a:t>
            </a:r>
          </a:p>
          <a:p>
            <a:pPr algn="l"/>
            <a:r>
              <a:rPr lang="en-US" sz="1000" dirty="0">
                <a:latin typeface="Proxima Nova" charset="0"/>
              </a:rPr>
              <a:t>Feed Pressure*Back Pressure   4.750   </a:t>
            </a:r>
            <a:r>
              <a:rPr lang="en-US" sz="1000" dirty="0">
                <a:solidFill>
                  <a:srgbClr val="FF0000"/>
                </a:solidFill>
                <a:latin typeface="Proxima Nova" charset="0"/>
              </a:rPr>
              <a:t>2.375</a:t>
            </a:r>
            <a:r>
              <a:rPr lang="en-US" sz="1000" dirty="0">
                <a:latin typeface="Proxima Nova" charset="0"/>
              </a:rPr>
              <a:t>   0.5590    4.25  0.008</a:t>
            </a:r>
          </a:p>
          <a:p>
            <a:pPr algn="l"/>
            <a:r>
              <a:rPr lang="en-US" sz="1000" dirty="0">
                <a:latin typeface="Proxima Nova" charset="0"/>
              </a:rPr>
              <a:t>Ct Pt                                 </a:t>
            </a:r>
            <a:r>
              <a:rPr lang="en-US" sz="1000" dirty="0" smtClean="0">
                <a:latin typeface="Proxima Nova" charset="0"/>
              </a:rPr>
              <a:t>                       1.375   </a:t>
            </a:r>
            <a:r>
              <a:rPr lang="en-US" sz="1000" dirty="0">
                <a:latin typeface="Proxima Nova" charset="0"/>
              </a:rPr>
              <a:t>1.2500    1.10  0.321</a:t>
            </a:r>
          </a:p>
          <a:p>
            <a:pPr algn="l"/>
            <a:endParaRPr lang="en-US" sz="1000" dirty="0">
              <a:latin typeface="Proxima Nova" charset="0"/>
            </a:endParaRPr>
          </a:p>
          <a:p>
            <a:pPr algn="l"/>
            <a:r>
              <a:rPr lang="en-US" sz="1000" dirty="0">
                <a:latin typeface="Proxima Nova" charset="0"/>
              </a:rPr>
              <a:t>S = 1.58114     PRESS = 50</a:t>
            </a:r>
          </a:p>
          <a:p>
            <a:pPr algn="l"/>
            <a:r>
              <a:rPr lang="pt-BR" sz="1000" dirty="0">
                <a:latin typeface="Proxima Nova" charset="0"/>
              </a:rPr>
              <a:t>R-Sq = 90.87%   R-Sq(pred) = 63.48%   R-Sq(adj) = 83.56%</a:t>
            </a:r>
          </a:p>
        </p:txBody>
      </p:sp>
      <p:sp>
        <p:nvSpPr>
          <p:cNvPr id="5" name="TextBox 4"/>
          <p:cNvSpPr txBox="1"/>
          <p:nvPr/>
        </p:nvSpPr>
        <p:spPr>
          <a:xfrm>
            <a:off x="4861348" y="20952"/>
            <a:ext cx="3886200" cy="600164"/>
          </a:xfrm>
          <a:prstGeom prst="rect">
            <a:avLst/>
          </a:prstGeom>
          <a:noFill/>
        </p:spPr>
        <p:txBody>
          <a:bodyPr wrap="square" rtlCol="0">
            <a:spAutoFit/>
          </a:bodyPr>
          <a:lstStyle/>
          <a:p>
            <a:pPr algn="r"/>
            <a:r>
              <a:rPr lang="en-US" sz="1100" b="1" dirty="0" smtClean="0">
                <a:solidFill>
                  <a:srgbClr val="FF8F1C"/>
                </a:solidFill>
                <a:latin typeface="Proxima Nova" charset="0"/>
              </a:rPr>
              <a:t>Main effects and interaction is significant. Center points indicate curvature.  Modified DOE for Response Surface Design using the Central Composite Design.</a:t>
            </a:r>
            <a:endParaRPr lang="en-US" sz="1100" b="1" dirty="0">
              <a:solidFill>
                <a:srgbClr val="FF8F1C"/>
              </a:solidFill>
              <a:latin typeface="Proxima Nova" charset="0"/>
            </a:endParaRPr>
          </a:p>
        </p:txBody>
      </p:sp>
    </p:spTree>
    <p:extLst>
      <p:ext uri="{BB962C8B-B14F-4D97-AF65-F5344CB8AC3E}">
        <p14:creationId xmlns:p14="http://schemas.microsoft.com/office/powerpoint/2010/main" val="4101217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bldLst>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title"/>
          </p:nvPr>
        </p:nvSpPr>
        <p:spPr/>
        <p:txBody>
          <a:bodyPr/>
          <a:lstStyle/>
          <a:p>
            <a:pPr eaLnBrk="1" hangingPunct="1"/>
            <a:r>
              <a:rPr lang="en-US" dirty="0" smtClean="0"/>
              <a:t>Project Scope</a:t>
            </a:r>
          </a:p>
        </p:txBody>
      </p:sp>
      <p:sp>
        <p:nvSpPr>
          <p:cNvPr id="7172" name="Rectangle 7"/>
          <p:cNvSpPr>
            <a:spLocks noGrp="1" noChangeArrowheads="1"/>
          </p:cNvSpPr>
          <p:nvPr>
            <p:ph type="body" idx="1"/>
          </p:nvPr>
        </p:nvSpPr>
        <p:spPr/>
        <p:txBody>
          <a:bodyPr/>
          <a:lstStyle/>
          <a:p>
            <a:pPr marL="0" indent="0" eaLnBrk="1" hangingPunct="1"/>
            <a:r>
              <a:rPr lang="en-US" sz="1800" b="1" dirty="0" smtClean="0"/>
              <a:t>In Scope: </a:t>
            </a:r>
          </a:p>
          <a:p>
            <a:pPr marL="0" indent="0" eaLnBrk="1" hangingPunct="1"/>
            <a:r>
              <a:rPr lang="en-US" sz="1600" dirty="0" smtClean="0"/>
              <a:t>ABC Company </a:t>
            </a:r>
            <a:r>
              <a:rPr lang="en-US" sz="1600" dirty="0"/>
              <a:t>raw washed </a:t>
            </a:r>
            <a:r>
              <a:rPr lang="en-US" sz="1600" dirty="0" smtClean="0"/>
              <a:t>un-blanched </a:t>
            </a:r>
            <a:r>
              <a:rPr lang="en-US" sz="1600" dirty="0"/>
              <a:t>waste product that is currently going to cattle feed including transfer systems.  Starch recovery system which includes transfer systems, grinding system, cyclones, and Sweco.</a:t>
            </a:r>
            <a:endParaRPr lang="en-US" sz="1600" dirty="0" smtClean="0"/>
          </a:p>
          <a:p>
            <a:pPr marL="0" indent="0" eaLnBrk="1" hangingPunct="1"/>
            <a:endParaRPr lang="en-US" sz="1800" dirty="0" smtClean="0"/>
          </a:p>
          <a:p>
            <a:pPr marL="0" indent="0" eaLnBrk="1" hangingPunct="1"/>
            <a:r>
              <a:rPr lang="en-US" sz="1800" b="1" dirty="0" smtClean="0"/>
              <a:t>Item Out </a:t>
            </a:r>
            <a:r>
              <a:rPr lang="en-US" sz="1800" b="1" dirty="0"/>
              <a:t>of Scope: </a:t>
            </a:r>
          </a:p>
          <a:p>
            <a:pPr marL="0" indent="0" eaLnBrk="1" hangingPunct="1"/>
            <a:r>
              <a:rPr lang="en-US" sz="1600" dirty="0" smtClean="0"/>
              <a:t>All </a:t>
            </a:r>
            <a:r>
              <a:rPr lang="en-US" sz="1600" dirty="0"/>
              <a:t>other portions of the facility unrelated to the starch production </a:t>
            </a:r>
            <a:r>
              <a:rPr lang="en-US" sz="1600" dirty="0" smtClean="0"/>
              <a:t>systems.</a:t>
            </a:r>
          </a:p>
        </p:txBody>
      </p:sp>
    </p:spTree>
    <p:extLst>
      <p:ext uri="{BB962C8B-B14F-4D97-AF65-F5344CB8AC3E}">
        <p14:creationId xmlns:p14="http://schemas.microsoft.com/office/powerpoint/2010/main" val="982798341"/>
      </p:ext>
    </p:extLst>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5619872" y="514350"/>
            <a:ext cx="379413" cy="1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nchor="b"/>
          <a:lstStyle/>
          <a:p>
            <a:pPr algn="l">
              <a:buSzTx/>
            </a:pPr>
            <a:endParaRPr lang="en-US" sz="500" dirty="0">
              <a:solidFill>
                <a:schemeClr val="folHlink"/>
              </a:solidFill>
            </a:endParaRPr>
          </a:p>
        </p:txBody>
      </p:sp>
      <p:sp>
        <p:nvSpPr>
          <p:cNvPr id="44036" name="Rectangle 4"/>
          <p:cNvSpPr>
            <a:spLocks noGrp="1" noChangeArrowheads="1"/>
          </p:cNvSpPr>
          <p:nvPr>
            <p:ph type="title"/>
          </p:nvPr>
        </p:nvSpPr>
        <p:spPr/>
        <p:txBody>
          <a:bodyPr/>
          <a:lstStyle/>
          <a:p>
            <a:pPr eaLnBrk="1" hangingPunct="1"/>
            <a:r>
              <a:rPr lang="en-US" dirty="0" smtClean="0"/>
              <a:t>DOE</a:t>
            </a:r>
          </a:p>
        </p:txBody>
      </p:sp>
      <p:sp>
        <p:nvSpPr>
          <p:cNvPr id="12" name="Rectangle 8"/>
          <p:cNvSpPr>
            <a:spLocks noGrp="1" noChangeArrowheads="1"/>
          </p:cNvSpPr>
          <p:nvPr>
            <p:ph type="body" idx="1"/>
          </p:nvPr>
        </p:nvSpPr>
        <p:spPr/>
        <p:txBody>
          <a:bodyPr/>
          <a:lstStyle/>
          <a:p>
            <a:pPr marL="0" indent="0" eaLnBrk="1" hangingPunct="1">
              <a:buFont typeface="Wingdings" pitchFamily="2" charset="2"/>
              <a:buNone/>
            </a:pPr>
            <a:r>
              <a:rPr lang="en-US" sz="1200" b="1" dirty="0" smtClean="0">
                <a:solidFill>
                  <a:schemeClr val="accent6">
                    <a:lumMod val="50000"/>
                  </a:schemeClr>
                </a:solidFill>
              </a:rPr>
              <a:t>Theory:</a:t>
            </a:r>
            <a:endParaRPr lang="en-CA" sz="1200" dirty="0" smtClean="0">
              <a:solidFill>
                <a:schemeClr val="accent6">
                  <a:lumMod val="50000"/>
                </a:schemeClr>
              </a:solidFill>
            </a:endParaRPr>
          </a:p>
          <a:p>
            <a:pPr marL="0" indent="0" eaLnBrk="1" hangingPunct="1">
              <a:buFont typeface="Wingdings" pitchFamily="2" charset="2"/>
              <a:buNone/>
            </a:pPr>
            <a:r>
              <a:rPr lang="en-CA" sz="1200" b="1" dirty="0" smtClean="0"/>
              <a:t>H</a:t>
            </a:r>
            <a:r>
              <a:rPr lang="en-CA" sz="1200" b="1" baseline="-25000" dirty="0" smtClean="0"/>
              <a:t>o</a:t>
            </a:r>
            <a:r>
              <a:rPr lang="en-CA" sz="1200" b="1" dirty="0" smtClean="0"/>
              <a:t>: Coefficient of </a:t>
            </a:r>
            <a:r>
              <a:rPr lang="en-CA" sz="1200" b="1" dirty="0" err="1" smtClean="0"/>
              <a:t>X</a:t>
            </a:r>
            <a:r>
              <a:rPr lang="en-CA" sz="1200" b="1" baseline="-25000" dirty="0" err="1" smtClean="0"/>
              <a:t>n</a:t>
            </a:r>
            <a:r>
              <a:rPr lang="en-CA" sz="1200" b="1" dirty="0" smtClean="0"/>
              <a:t> = 0 </a:t>
            </a:r>
            <a:endParaRPr lang="en-CA" sz="1200" baseline="-25000" dirty="0" smtClean="0"/>
          </a:p>
          <a:p>
            <a:pPr marL="0" indent="0" eaLnBrk="1" hangingPunct="1">
              <a:buNone/>
            </a:pPr>
            <a:r>
              <a:rPr lang="en-CA" sz="1200" b="1" dirty="0" smtClean="0"/>
              <a:t>H</a:t>
            </a:r>
            <a:r>
              <a:rPr lang="en-CA" sz="1200" b="1" baseline="-25000" dirty="0" smtClean="0"/>
              <a:t>a</a:t>
            </a:r>
            <a:r>
              <a:rPr lang="en-CA" sz="1200" b="1" dirty="0" smtClean="0"/>
              <a:t>: Coefficient of </a:t>
            </a:r>
            <a:r>
              <a:rPr lang="en-CA" sz="1200" b="1" dirty="0" err="1" smtClean="0"/>
              <a:t>X</a:t>
            </a:r>
            <a:r>
              <a:rPr lang="en-CA" sz="1200" b="1" baseline="-25000" dirty="0" err="1" smtClean="0"/>
              <a:t>n</a:t>
            </a:r>
            <a:r>
              <a:rPr lang="en-CA" sz="1200" b="1" dirty="0" smtClean="0"/>
              <a:t> </a:t>
            </a:r>
            <a:r>
              <a:rPr lang="en-CA" sz="1200" b="1" dirty="0" smtClean="0">
                <a:latin typeface="Arial"/>
                <a:cs typeface="Arial"/>
              </a:rPr>
              <a:t>≠</a:t>
            </a:r>
            <a:r>
              <a:rPr lang="en-CA" sz="1200" b="1" dirty="0" smtClean="0"/>
              <a:t> 0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285" y="128962"/>
            <a:ext cx="30861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0578" y="85406"/>
            <a:ext cx="3429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285" y="1789307"/>
            <a:ext cx="30861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9961" y="1885949"/>
            <a:ext cx="4572000" cy="2585323"/>
          </a:xfrm>
          <a:prstGeom prst="rect">
            <a:avLst/>
          </a:prstGeom>
        </p:spPr>
        <p:txBody>
          <a:bodyPr>
            <a:spAutoFit/>
          </a:bodyPr>
          <a:lstStyle/>
          <a:p>
            <a:pPr algn="l"/>
            <a:r>
              <a:rPr lang="en-US" sz="900" b="1" dirty="0">
                <a:latin typeface="Proxima Nova" charset="0"/>
              </a:rPr>
              <a:t>Response Surface Regression: Starch mL versus Block, Feed </a:t>
            </a:r>
            <a:r>
              <a:rPr lang="en-US" sz="900" b="1" dirty="0" smtClean="0">
                <a:latin typeface="Proxima Nova" charset="0"/>
              </a:rPr>
              <a:t>Pressure, </a:t>
            </a:r>
            <a:r>
              <a:rPr lang="en-US" sz="900" b="1" dirty="0">
                <a:latin typeface="Proxima Nova" charset="0"/>
              </a:rPr>
              <a:t>Back </a:t>
            </a:r>
            <a:r>
              <a:rPr lang="en-US" sz="900" b="1" dirty="0" smtClean="0">
                <a:latin typeface="Proxima Nova" charset="0"/>
              </a:rPr>
              <a:t>Pressure </a:t>
            </a:r>
            <a:endParaRPr lang="en-US" sz="900" b="1" dirty="0">
              <a:latin typeface="Proxima Nova" charset="0"/>
            </a:endParaRPr>
          </a:p>
          <a:p>
            <a:pPr algn="l"/>
            <a:endParaRPr lang="en-US" sz="900" b="1" dirty="0">
              <a:latin typeface="Proxima Nova" charset="0"/>
            </a:endParaRPr>
          </a:p>
          <a:p>
            <a:pPr algn="l"/>
            <a:r>
              <a:rPr lang="en-US" sz="900" dirty="0">
                <a:latin typeface="Proxima Nova" charset="0"/>
              </a:rPr>
              <a:t>The analysis was done using </a:t>
            </a:r>
            <a:r>
              <a:rPr lang="en-US" sz="900" dirty="0" err="1">
                <a:latin typeface="Proxima Nova" charset="0"/>
              </a:rPr>
              <a:t>uncoded</a:t>
            </a:r>
            <a:r>
              <a:rPr lang="en-US" sz="900" dirty="0">
                <a:latin typeface="Proxima Nova" charset="0"/>
              </a:rPr>
              <a:t> units.</a:t>
            </a:r>
          </a:p>
          <a:p>
            <a:pPr algn="l"/>
            <a:endParaRPr lang="en-US" sz="900" dirty="0">
              <a:latin typeface="Proxima Nova" charset="0"/>
            </a:endParaRPr>
          </a:p>
          <a:p>
            <a:pPr algn="l"/>
            <a:r>
              <a:rPr lang="en-US" sz="900" dirty="0">
                <a:latin typeface="Proxima Nova" charset="0"/>
              </a:rPr>
              <a:t>Estimated Regression Coefficients for Starch mL</a:t>
            </a:r>
          </a:p>
          <a:p>
            <a:pPr algn="l"/>
            <a:endParaRPr lang="en-US" sz="900" dirty="0">
              <a:latin typeface="Proxima Nova" charset="0"/>
            </a:endParaRPr>
          </a:p>
          <a:p>
            <a:pPr algn="l"/>
            <a:r>
              <a:rPr lang="fr-FR" sz="900" dirty="0" err="1">
                <a:latin typeface="Proxima Nova" charset="0"/>
              </a:rPr>
              <a:t>Term</a:t>
            </a:r>
            <a:r>
              <a:rPr lang="fr-FR" sz="900" dirty="0">
                <a:latin typeface="Proxima Nova" charset="0"/>
              </a:rPr>
              <a:t>                            </a:t>
            </a:r>
            <a:r>
              <a:rPr lang="fr-FR" sz="900" dirty="0" smtClean="0">
                <a:latin typeface="Proxima Nova" charset="0"/>
              </a:rPr>
              <a:t>	</a:t>
            </a:r>
            <a:r>
              <a:rPr lang="fr-FR" sz="900" dirty="0" err="1" smtClean="0">
                <a:latin typeface="Proxima Nova" charset="0"/>
              </a:rPr>
              <a:t>Coef</a:t>
            </a:r>
            <a:r>
              <a:rPr lang="fr-FR" sz="900" dirty="0" smtClean="0">
                <a:latin typeface="Proxima Nova" charset="0"/>
              </a:rPr>
              <a:t>       SE </a:t>
            </a:r>
            <a:r>
              <a:rPr lang="fr-FR" sz="900" dirty="0" err="1">
                <a:latin typeface="Proxima Nova" charset="0"/>
              </a:rPr>
              <a:t>Coef</a:t>
            </a:r>
            <a:r>
              <a:rPr lang="fr-FR" sz="900" dirty="0">
                <a:latin typeface="Proxima Nova" charset="0"/>
              </a:rPr>
              <a:t>       T      P</a:t>
            </a:r>
          </a:p>
          <a:p>
            <a:pPr algn="l"/>
            <a:r>
              <a:rPr lang="fr-FR" sz="900" dirty="0">
                <a:latin typeface="Proxima Nova" charset="0"/>
              </a:rPr>
              <a:t>Constant                     </a:t>
            </a:r>
            <a:r>
              <a:rPr lang="fr-FR" sz="900" dirty="0" smtClean="0">
                <a:latin typeface="Proxima Nova" charset="0"/>
              </a:rPr>
              <a:t>	</a:t>
            </a:r>
            <a:r>
              <a:rPr lang="fr-FR" sz="900" dirty="0" smtClean="0">
                <a:solidFill>
                  <a:srgbClr val="FF0000"/>
                </a:solidFill>
                <a:latin typeface="Proxima Nova" charset="0"/>
              </a:rPr>
              <a:t>166.290</a:t>
            </a:r>
            <a:r>
              <a:rPr lang="fr-FR" sz="900" dirty="0" smtClean="0">
                <a:latin typeface="Proxima Nova" charset="0"/>
              </a:rPr>
              <a:t>  72.1762   </a:t>
            </a:r>
            <a:r>
              <a:rPr lang="fr-FR" sz="900" dirty="0">
                <a:latin typeface="Proxima Nova" charset="0"/>
              </a:rPr>
              <a:t>2.304  0.055</a:t>
            </a:r>
          </a:p>
          <a:p>
            <a:pPr algn="l"/>
            <a:r>
              <a:rPr lang="sv-SE" sz="900" dirty="0">
                <a:latin typeface="Proxima Nova" charset="0"/>
              </a:rPr>
              <a:t>Block                         </a:t>
            </a:r>
            <a:r>
              <a:rPr lang="sv-SE" sz="900" dirty="0" smtClean="0">
                <a:latin typeface="Proxima Nova" charset="0"/>
              </a:rPr>
              <a:t>	</a:t>
            </a:r>
            <a:r>
              <a:rPr lang="sv-SE" sz="900" dirty="0" smtClean="0">
                <a:solidFill>
                  <a:srgbClr val="FF0000"/>
                </a:solidFill>
                <a:latin typeface="Proxima Nova" charset="0"/>
              </a:rPr>
              <a:t>-</a:t>
            </a:r>
            <a:r>
              <a:rPr lang="sv-SE" sz="900" dirty="0">
                <a:solidFill>
                  <a:srgbClr val="FF0000"/>
                </a:solidFill>
                <a:latin typeface="Proxima Nova" charset="0"/>
              </a:rPr>
              <a:t>3.344    </a:t>
            </a:r>
            <a:r>
              <a:rPr lang="sv-SE" sz="900" dirty="0" smtClean="0">
                <a:solidFill>
                  <a:srgbClr val="FF0000"/>
                </a:solidFill>
                <a:latin typeface="Proxima Nova" charset="0"/>
              </a:rPr>
              <a:t> </a:t>
            </a:r>
            <a:r>
              <a:rPr lang="sv-SE" sz="900" dirty="0" smtClean="0">
                <a:latin typeface="Proxima Nova" charset="0"/>
              </a:rPr>
              <a:t>2.2514    -</a:t>
            </a:r>
            <a:r>
              <a:rPr lang="sv-SE" sz="900" dirty="0">
                <a:latin typeface="Proxima Nova" charset="0"/>
              </a:rPr>
              <a:t>1.485  0.181</a:t>
            </a:r>
          </a:p>
          <a:p>
            <a:pPr algn="l"/>
            <a:r>
              <a:rPr lang="en-US" sz="900" dirty="0">
                <a:latin typeface="Proxima Nova" charset="0"/>
              </a:rPr>
              <a:t>Feed Pressure                 </a:t>
            </a:r>
            <a:r>
              <a:rPr lang="en-US" sz="900" dirty="0" smtClean="0">
                <a:latin typeface="Proxima Nova" charset="0"/>
              </a:rPr>
              <a:t>	</a:t>
            </a:r>
            <a:r>
              <a:rPr lang="en-US" sz="900" dirty="0" smtClean="0">
                <a:solidFill>
                  <a:srgbClr val="FF0000"/>
                </a:solidFill>
                <a:latin typeface="Proxima Nova" charset="0"/>
              </a:rPr>
              <a:t>-</a:t>
            </a:r>
            <a:r>
              <a:rPr lang="en-US" sz="900" dirty="0">
                <a:solidFill>
                  <a:srgbClr val="FF0000"/>
                </a:solidFill>
                <a:latin typeface="Proxima Nova" charset="0"/>
              </a:rPr>
              <a:t>3.737   </a:t>
            </a:r>
            <a:r>
              <a:rPr lang="en-US" sz="900" dirty="0" smtClean="0">
                <a:solidFill>
                  <a:srgbClr val="FF0000"/>
                </a:solidFill>
                <a:latin typeface="Proxima Nova" charset="0"/>
              </a:rPr>
              <a:t>  </a:t>
            </a:r>
            <a:r>
              <a:rPr lang="en-US" sz="900" dirty="0" smtClean="0">
                <a:latin typeface="Proxima Nova" charset="0"/>
              </a:rPr>
              <a:t>1.8279    -</a:t>
            </a:r>
            <a:r>
              <a:rPr lang="en-US" sz="900" dirty="0">
                <a:latin typeface="Proxima Nova" charset="0"/>
              </a:rPr>
              <a:t>2.044  0.080</a:t>
            </a:r>
          </a:p>
          <a:p>
            <a:pPr algn="l"/>
            <a:r>
              <a:rPr lang="en-US" sz="900" dirty="0">
                <a:latin typeface="Proxima Nova" charset="0"/>
              </a:rPr>
              <a:t>Back Pressure                 </a:t>
            </a:r>
            <a:r>
              <a:rPr lang="en-US" sz="900" dirty="0" smtClean="0">
                <a:latin typeface="Proxima Nova" charset="0"/>
              </a:rPr>
              <a:t>	</a:t>
            </a:r>
            <a:r>
              <a:rPr lang="en-US" sz="900" dirty="0" smtClean="0">
                <a:solidFill>
                  <a:srgbClr val="FF0000"/>
                </a:solidFill>
                <a:latin typeface="Proxima Nova" charset="0"/>
              </a:rPr>
              <a:t>13.292</a:t>
            </a:r>
            <a:r>
              <a:rPr lang="en-US" sz="900" dirty="0" smtClean="0">
                <a:latin typeface="Proxima Nova" charset="0"/>
              </a:rPr>
              <a:t>    7.7913     </a:t>
            </a:r>
            <a:r>
              <a:rPr lang="en-US" sz="900" dirty="0">
                <a:latin typeface="Proxima Nova" charset="0"/>
              </a:rPr>
              <a:t>1.706  0.132</a:t>
            </a:r>
          </a:p>
          <a:p>
            <a:pPr algn="l"/>
            <a:r>
              <a:rPr lang="en-US" sz="900" dirty="0">
                <a:latin typeface="Proxima Nova" charset="0"/>
              </a:rPr>
              <a:t>Feed Pressure*Feed Pressure    </a:t>
            </a:r>
            <a:r>
              <a:rPr lang="en-US" sz="900" dirty="0">
                <a:solidFill>
                  <a:srgbClr val="FF0000"/>
                </a:solidFill>
                <a:latin typeface="Proxima Nova" charset="0"/>
              </a:rPr>
              <a:t>0.023</a:t>
            </a:r>
            <a:r>
              <a:rPr lang="en-US" sz="900" dirty="0">
                <a:latin typeface="Proxima Nova" charset="0"/>
              </a:rPr>
              <a:t>   </a:t>
            </a:r>
            <a:r>
              <a:rPr lang="en-US" sz="900" dirty="0" smtClean="0">
                <a:latin typeface="Proxima Nova" charset="0"/>
              </a:rPr>
              <a:t>  0.0113     </a:t>
            </a:r>
            <a:r>
              <a:rPr lang="en-US" sz="900" dirty="0">
                <a:latin typeface="Proxima Nova" charset="0"/>
              </a:rPr>
              <a:t>2.068  0.077</a:t>
            </a:r>
          </a:p>
          <a:p>
            <a:pPr algn="l"/>
            <a:r>
              <a:rPr lang="en-US" sz="900" dirty="0">
                <a:latin typeface="Proxima Nova" charset="0"/>
              </a:rPr>
              <a:t>Back Pressure*Back Pressure   </a:t>
            </a:r>
            <a:r>
              <a:rPr lang="en-US" sz="900" dirty="0">
                <a:solidFill>
                  <a:srgbClr val="FF0000"/>
                </a:solidFill>
                <a:latin typeface="Proxima Nova" charset="0"/>
              </a:rPr>
              <a:t>-1.187  </a:t>
            </a:r>
            <a:r>
              <a:rPr lang="en-US" sz="900" dirty="0" smtClean="0">
                <a:solidFill>
                  <a:srgbClr val="FF0000"/>
                </a:solidFill>
                <a:latin typeface="Proxima Nova" charset="0"/>
              </a:rPr>
              <a:t>   </a:t>
            </a:r>
            <a:r>
              <a:rPr lang="en-US" sz="900" dirty="0">
                <a:latin typeface="Proxima Nova" charset="0"/>
              </a:rPr>
              <a:t>0.5003  </a:t>
            </a:r>
            <a:r>
              <a:rPr lang="en-US" sz="900" dirty="0" smtClean="0">
                <a:latin typeface="Proxima Nova" charset="0"/>
              </a:rPr>
              <a:t>  -</a:t>
            </a:r>
            <a:r>
              <a:rPr lang="en-US" sz="900" dirty="0">
                <a:latin typeface="Proxima Nova" charset="0"/>
              </a:rPr>
              <a:t>2.374  0.049</a:t>
            </a:r>
          </a:p>
          <a:p>
            <a:pPr algn="l"/>
            <a:r>
              <a:rPr lang="en-US" sz="900" dirty="0">
                <a:latin typeface="Proxima Nova" charset="0"/>
              </a:rPr>
              <a:t>Feed Pressure*Back Pressure    </a:t>
            </a:r>
            <a:r>
              <a:rPr lang="en-US" sz="900" dirty="0">
                <a:solidFill>
                  <a:srgbClr val="FF0000"/>
                </a:solidFill>
                <a:latin typeface="Proxima Nova" charset="0"/>
              </a:rPr>
              <a:t>0.040</a:t>
            </a:r>
            <a:r>
              <a:rPr lang="en-US" sz="900" dirty="0">
                <a:latin typeface="Proxima Nova" charset="0"/>
              </a:rPr>
              <a:t>   </a:t>
            </a:r>
            <a:r>
              <a:rPr lang="en-US" sz="900" dirty="0" smtClean="0">
                <a:latin typeface="Proxima Nova" charset="0"/>
              </a:rPr>
              <a:t>  0.0416     0.951  </a:t>
            </a:r>
            <a:r>
              <a:rPr lang="en-US" sz="900" dirty="0">
                <a:latin typeface="Proxima Nova" charset="0"/>
              </a:rPr>
              <a:t>0.373</a:t>
            </a:r>
          </a:p>
          <a:p>
            <a:pPr algn="l"/>
            <a:endParaRPr lang="en-US" sz="900" dirty="0">
              <a:latin typeface="Proxima Nova" charset="0"/>
            </a:endParaRPr>
          </a:p>
          <a:p>
            <a:pPr algn="l"/>
            <a:r>
              <a:rPr lang="en-US" sz="900" dirty="0">
                <a:latin typeface="Proxima Nova" charset="0"/>
              </a:rPr>
              <a:t>S = 7.06450    PRESS = 1948.28</a:t>
            </a:r>
          </a:p>
          <a:p>
            <a:pPr algn="l"/>
            <a:r>
              <a:rPr lang="pt-BR" sz="900" dirty="0">
                <a:latin typeface="Proxima Nova" charset="0"/>
              </a:rPr>
              <a:t>R-Sq = 71.48%  R-Sq(pred) = 0.00%  R-Sq(adj) = 47.03%</a:t>
            </a:r>
          </a:p>
        </p:txBody>
      </p:sp>
      <p:sp>
        <p:nvSpPr>
          <p:cNvPr id="4" name="Rectangle 3"/>
          <p:cNvSpPr/>
          <p:nvPr/>
        </p:nvSpPr>
        <p:spPr>
          <a:xfrm>
            <a:off x="4589585" y="3562350"/>
            <a:ext cx="4495800" cy="707886"/>
          </a:xfrm>
          <a:prstGeom prst="rect">
            <a:avLst/>
          </a:prstGeom>
        </p:spPr>
        <p:txBody>
          <a:bodyPr wrap="square">
            <a:spAutoFit/>
          </a:bodyPr>
          <a:lstStyle/>
          <a:p>
            <a:pPr lvl="0" algn="l">
              <a:buSzTx/>
            </a:pPr>
            <a:r>
              <a:rPr lang="en-CA" sz="1000" b="1" dirty="0">
                <a:solidFill>
                  <a:srgbClr val="FF8F1C"/>
                </a:solidFill>
                <a:latin typeface="Proxima Nova" charset="0"/>
                <a:cs typeface="+mn-cs"/>
              </a:rPr>
              <a:t>Statistical Conclusion:  </a:t>
            </a:r>
            <a:r>
              <a:rPr lang="en-CA" sz="1000" b="1" dirty="0" smtClean="0">
                <a:solidFill>
                  <a:srgbClr val="24135F"/>
                </a:solidFill>
                <a:latin typeface="Proxima Nova" charset="0"/>
                <a:cs typeface="+mn-cs"/>
              </a:rPr>
              <a:t>Reject H</a:t>
            </a:r>
            <a:r>
              <a:rPr lang="en-CA" sz="1000" b="1" baseline="-25000" dirty="0" smtClean="0">
                <a:solidFill>
                  <a:srgbClr val="24135F"/>
                </a:solidFill>
                <a:latin typeface="Proxima Nova" charset="0"/>
                <a:cs typeface="+mn-cs"/>
              </a:rPr>
              <a:t>o</a:t>
            </a:r>
            <a:endParaRPr lang="en-CA" sz="1000" b="1" baseline="-25000" dirty="0">
              <a:solidFill>
                <a:srgbClr val="24135F"/>
              </a:solidFill>
              <a:latin typeface="Proxima Nova" charset="0"/>
              <a:cs typeface="+mn-cs"/>
            </a:endParaRPr>
          </a:p>
          <a:p>
            <a:pPr lvl="0" algn="l">
              <a:buSzTx/>
            </a:pPr>
            <a:r>
              <a:rPr lang="en-CA" sz="1000" b="1" dirty="0">
                <a:solidFill>
                  <a:srgbClr val="FF8F1C"/>
                </a:solidFill>
                <a:latin typeface="Proxima Nova" charset="0"/>
                <a:cs typeface="+mn-cs"/>
              </a:rPr>
              <a:t>Practical Conclusion:  </a:t>
            </a:r>
            <a:r>
              <a:rPr lang="en-CA" sz="1000" b="1" dirty="0">
                <a:solidFill>
                  <a:srgbClr val="24135F"/>
                </a:solidFill>
                <a:latin typeface="Proxima Nova" charset="0"/>
                <a:cs typeface="+mn-cs"/>
              </a:rPr>
              <a:t>Feed pressure, back pressure and the interaction all affect starch output</a:t>
            </a:r>
            <a:r>
              <a:rPr lang="en-CA" sz="1000" b="1" dirty="0" smtClean="0">
                <a:solidFill>
                  <a:srgbClr val="24135F"/>
                </a:solidFill>
                <a:latin typeface="Proxima Nova" charset="0"/>
                <a:cs typeface="+mn-cs"/>
              </a:rPr>
              <a:t>.  </a:t>
            </a:r>
          </a:p>
          <a:p>
            <a:pPr lvl="0" algn="l">
              <a:buSzTx/>
            </a:pPr>
            <a:r>
              <a:rPr lang="en-CA" sz="1000" b="1" dirty="0" smtClean="0">
                <a:solidFill>
                  <a:srgbClr val="FF8F1C"/>
                </a:solidFill>
                <a:latin typeface="Proxima Nova" charset="0"/>
                <a:cs typeface="+mn-cs"/>
              </a:rPr>
              <a:t>Optimal settings are 100psi feed pressure and 7psi back pressure. </a:t>
            </a:r>
            <a:endParaRPr lang="en-US" sz="1000" b="1" dirty="0">
              <a:solidFill>
                <a:srgbClr val="FF8F1C"/>
              </a:solidFill>
              <a:latin typeface="Proxima Nova" charset="0"/>
              <a:cs typeface="+mn-cs"/>
            </a:endParaRPr>
          </a:p>
        </p:txBody>
      </p:sp>
    </p:spTree>
    <p:extLst>
      <p:ext uri="{BB962C8B-B14F-4D97-AF65-F5344CB8AC3E}">
        <p14:creationId xmlns:p14="http://schemas.microsoft.com/office/powerpoint/2010/main" val="213697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bldLst>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Grp="1" noChangeArrowheads="1"/>
          </p:cNvSpPr>
          <p:nvPr>
            <p:ph type="title"/>
          </p:nvPr>
        </p:nvSpPr>
        <p:spPr/>
        <p:txBody>
          <a:bodyPr/>
          <a:lstStyle/>
          <a:p>
            <a:pPr eaLnBrk="1" hangingPunct="1"/>
            <a:r>
              <a:rPr lang="en-US" dirty="0" smtClean="0"/>
              <a:t>Updated Process Map</a:t>
            </a:r>
          </a:p>
        </p:txBody>
      </p:sp>
      <p:sp>
        <p:nvSpPr>
          <p:cNvPr id="45059" name="Rectangle 3"/>
          <p:cNvSpPr>
            <a:spLocks noChangeArrowheads="1"/>
          </p:cNvSpPr>
          <p:nvPr/>
        </p:nvSpPr>
        <p:spPr bwMode="auto">
          <a:xfrm>
            <a:off x="415926" y="604837"/>
            <a:ext cx="379413" cy="1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nchor="b"/>
          <a:lstStyle/>
          <a:p>
            <a:pPr algn="l">
              <a:buSzTx/>
            </a:pPr>
            <a:endParaRPr lang="en-US" sz="500" dirty="0">
              <a:solidFill>
                <a:schemeClr val="folHlink"/>
              </a:solidFill>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9" y="895350"/>
            <a:ext cx="7281861" cy="4043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743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5"/>
          <p:cNvSpPr>
            <a:spLocks noGrp="1" noChangeArrowheads="1"/>
          </p:cNvSpPr>
          <p:nvPr>
            <p:ph type="title"/>
          </p:nvPr>
        </p:nvSpPr>
        <p:spPr/>
        <p:txBody>
          <a:bodyPr/>
          <a:lstStyle/>
          <a:p>
            <a:pPr eaLnBrk="1" hangingPunct="1"/>
            <a:r>
              <a:rPr lang="en-US" dirty="0" smtClean="0"/>
              <a:t>Updated Process FMEA</a:t>
            </a:r>
          </a:p>
        </p:txBody>
      </p:sp>
      <p:graphicFrame>
        <p:nvGraphicFramePr>
          <p:cNvPr id="2" name="Table 1"/>
          <p:cNvGraphicFramePr>
            <a:graphicFrameLocks noGrp="1"/>
          </p:cNvGraphicFramePr>
          <p:nvPr>
            <p:extLst>
              <p:ext uri="{D42A27DB-BD31-4B8C-83A1-F6EECF244321}">
                <p14:modId xmlns:p14="http://schemas.microsoft.com/office/powerpoint/2010/main" val="2424587292"/>
              </p:ext>
            </p:extLst>
          </p:nvPr>
        </p:nvGraphicFramePr>
        <p:xfrm>
          <a:off x="228601" y="1155732"/>
          <a:ext cx="8683627" cy="3092418"/>
        </p:xfrm>
        <a:graphic>
          <a:graphicData uri="http://schemas.openxmlformats.org/drawingml/2006/table">
            <a:tbl>
              <a:tblPr/>
              <a:tblGrid>
                <a:gridCol w="1497177"/>
                <a:gridCol w="1497177"/>
                <a:gridCol w="299435"/>
                <a:gridCol w="335368"/>
                <a:gridCol w="299435"/>
                <a:gridCol w="538984"/>
                <a:gridCol w="1497177"/>
                <a:gridCol w="1497177"/>
                <a:gridCol w="227571"/>
                <a:gridCol w="227571"/>
                <a:gridCol w="227571"/>
                <a:gridCol w="538984"/>
              </a:tblGrid>
              <a:tr h="565933">
                <a:tc>
                  <a:txBody>
                    <a:bodyPr/>
                    <a:lstStyle/>
                    <a:p>
                      <a:pPr algn="ctr" fontAlgn="ctr"/>
                      <a:r>
                        <a:rPr lang="en-US" sz="700" b="1" i="0" u="none" strike="noStrike" dirty="0">
                          <a:solidFill>
                            <a:srgbClr val="FFFFFF"/>
                          </a:solidFill>
                          <a:effectLst/>
                          <a:latin typeface="Arial"/>
                        </a:rPr>
                        <a:t>Process Step or Variable or Key Input</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700" b="1" i="0" u="none" strike="noStrike" dirty="0">
                          <a:solidFill>
                            <a:srgbClr val="FFFFFF"/>
                          </a:solidFill>
                          <a:effectLst/>
                          <a:latin typeface="Arial"/>
                        </a:rPr>
                        <a:t>Potential Failure Mode</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700" b="1" i="0" u="none" strike="noStrike" dirty="0">
                          <a:solidFill>
                            <a:srgbClr val="FFFFFF"/>
                          </a:solidFill>
                          <a:effectLst/>
                          <a:latin typeface="Arial"/>
                        </a:rPr>
                        <a:t>SEV</a:t>
                      </a:r>
                    </a:p>
                  </a:txBody>
                  <a:tcPr marL="8983" marR="8983" marT="6737"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700" b="1" i="0" u="none" strike="noStrike" dirty="0">
                          <a:solidFill>
                            <a:srgbClr val="FFFFFF"/>
                          </a:solidFill>
                          <a:effectLst/>
                          <a:latin typeface="Arial"/>
                        </a:rPr>
                        <a:t>OCC</a:t>
                      </a:r>
                    </a:p>
                  </a:txBody>
                  <a:tcPr marL="8983" marR="8983" marT="6737"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700" b="1" i="0" u="none" strike="noStrike" dirty="0">
                          <a:solidFill>
                            <a:srgbClr val="FFFFFF"/>
                          </a:solidFill>
                          <a:effectLst/>
                          <a:latin typeface="Arial"/>
                        </a:rPr>
                        <a:t>DET</a:t>
                      </a:r>
                    </a:p>
                  </a:txBody>
                  <a:tcPr marL="8983" marR="8983" marT="6737"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700" b="1" i="0" u="none" strike="noStrike" dirty="0">
                          <a:solidFill>
                            <a:srgbClr val="FFFFFF"/>
                          </a:solidFill>
                          <a:effectLst/>
                          <a:latin typeface="Arial"/>
                        </a:rPr>
                        <a:t>RPN</a:t>
                      </a:r>
                    </a:p>
                  </a:txBody>
                  <a:tcPr marL="8983" marR="8983" marT="6737" marB="0" vert="wordArtVert"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700" b="1" i="0" u="none" strike="noStrike" dirty="0">
                          <a:solidFill>
                            <a:srgbClr val="FFFFFF"/>
                          </a:solidFill>
                          <a:effectLst/>
                          <a:latin typeface="Arial"/>
                        </a:rPr>
                        <a:t>Resp.&amp; Target Date</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700" b="1" i="0" u="none" strike="noStrike" dirty="0">
                          <a:solidFill>
                            <a:srgbClr val="FFFFFF"/>
                          </a:solidFill>
                          <a:effectLst/>
                          <a:latin typeface="Arial"/>
                        </a:rPr>
                        <a:t>Actions Taken</a:t>
                      </a:r>
                    </a:p>
                  </a:txBody>
                  <a:tcPr marL="8983" marR="8983" marT="67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700" b="1" i="0" u="none" strike="noStrike" dirty="0">
                          <a:solidFill>
                            <a:srgbClr val="FFFFFF"/>
                          </a:solidFill>
                          <a:effectLst/>
                          <a:latin typeface="Arial"/>
                        </a:rPr>
                        <a:t>SEV</a:t>
                      </a:r>
                    </a:p>
                  </a:txBody>
                  <a:tcPr marL="8983" marR="8983" marT="6737" marB="0" vert="wordArt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700" b="1" i="0" u="none" strike="noStrike" dirty="0">
                          <a:solidFill>
                            <a:srgbClr val="FFFFFF"/>
                          </a:solidFill>
                          <a:effectLst/>
                          <a:latin typeface="Arial"/>
                        </a:rPr>
                        <a:t>OCC</a:t>
                      </a:r>
                    </a:p>
                  </a:txBody>
                  <a:tcPr marL="8983" marR="8983" marT="6737" marB="0" vert="wordArt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700" b="1" i="0" u="none" strike="noStrike" dirty="0">
                          <a:solidFill>
                            <a:srgbClr val="FFFFFF"/>
                          </a:solidFill>
                          <a:effectLst/>
                          <a:latin typeface="Arial"/>
                        </a:rPr>
                        <a:t>DET</a:t>
                      </a:r>
                    </a:p>
                  </a:txBody>
                  <a:tcPr marL="8983" marR="8983" marT="6737" marB="0" vert="wordArt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c>
                  <a:txBody>
                    <a:bodyPr/>
                    <a:lstStyle/>
                    <a:p>
                      <a:pPr algn="ctr" fontAlgn="ctr"/>
                      <a:r>
                        <a:rPr lang="en-US" sz="700" b="1" i="0" u="none" strike="noStrike" dirty="0">
                          <a:solidFill>
                            <a:srgbClr val="FFFFFF"/>
                          </a:solidFill>
                          <a:effectLst/>
                          <a:latin typeface="Arial"/>
                        </a:rPr>
                        <a:t>Future RPN</a:t>
                      </a:r>
                    </a:p>
                  </a:txBody>
                  <a:tcPr marL="8983" marR="8983" marT="673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135F"/>
                    </a:solidFill>
                  </a:tcPr>
                </a:tc>
              </a:tr>
              <a:tr h="902798">
                <a:tc>
                  <a:txBody>
                    <a:bodyPr/>
                    <a:lstStyle/>
                    <a:p>
                      <a:pPr algn="ctr" fontAlgn="ctr"/>
                      <a:r>
                        <a:rPr lang="en-US" sz="700" b="0" i="0" u="none" strike="noStrike">
                          <a:effectLst/>
                          <a:latin typeface="Arial"/>
                        </a:rPr>
                        <a:t>What is the process step? </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effectLst/>
                          <a:latin typeface="Arial"/>
                        </a:rPr>
                        <a:t>In what ways can the Process Step, Variable, or Key Input go wrong?   (chance of not meeting requirements)</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effectLst/>
                          <a:latin typeface="Arial"/>
                        </a:rPr>
                        <a:t>How Severe is effect to the customer?</a:t>
                      </a:r>
                    </a:p>
                  </a:txBody>
                  <a:tcPr marL="8983" marR="8983" marT="67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How frequent is cause likely to Occur?</a:t>
                      </a:r>
                    </a:p>
                  </a:txBody>
                  <a:tcPr marL="8983" marR="8983" marT="67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How probable is Detection of cause?</a:t>
                      </a:r>
                    </a:p>
                  </a:txBody>
                  <a:tcPr marL="8983" marR="8983" marT="6737"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 Risk Priority # to rank order concerns</a:t>
                      </a:r>
                    </a:p>
                  </a:txBody>
                  <a:tcPr marL="8983" marR="8983" marT="6737"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3E3E3"/>
                    </a:solidFill>
                  </a:tcPr>
                </a:tc>
                <a:tc>
                  <a:txBody>
                    <a:bodyPr/>
                    <a:lstStyle/>
                    <a:p>
                      <a:pPr algn="ctr" fontAlgn="ctr"/>
                      <a:r>
                        <a:rPr lang="en-US" sz="700" b="0" i="0" u="none" strike="noStrike">
                          <a:effectLst/>
                          <a:latin typeface="Arial"/>
                        </a:rPr>
                        <a:t>Who's Responsible for the recommended action? What date?</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effectLst/>
                          <a:latin typeface="Arial"/>
                        </a:rPr>
                        <a:t>What were the actions implemented?  Include completion month/year.   (Then recalculate resulting RPN.)  </a:t>
                      </a:r>
                      <a:r>
                        <a:rPr lang="en-US" sz="700" b="1" i="0" u="none" strike="noStrike">
                          <a:effectLst/>
                          <a:latin typeface="Arial"/>
                        </a:rPr>
                        <a:t> </a:t>
                      </a:r>
                      <a:endParaRPr lang="en-US" sz="700" b="0" i="0" u="none" strike="noStrike">
                        <a:effectLst/>
                        <a:latin typeface="Arial"/>
                      </a:endParaRPr>
                    </a:p>
                  </a:txBody>
                  <a:tcPr marL="8983" marR="8983" marT="67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effectLst/>
                          <a:latin typeface="Arial"/>
                        </a:rPr>
                        <a:t>Future Severity</a:t>
                      </a:r>
                    </a:p>
                  </a:txBody>
                  <a:tcPr marL="8983" marR="8983" marT="6737"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Future Occurance</a:t>
                      </a:r>
                    </a:p>
                  </a:txBody>
                  <a:tcPr marL="8983" marR="8983" marT="6737"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Future Detection</a:t>
                      </a:r>
                    </a:p>
                  </a:txBody>
                  <a:tcPr marL="8983" marR="8983" marT="6737" marB="0" vert="vert27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 </a:t>
                      </a:r>
                    </a:p>
                  </a:txBody>
                  <a:tcPr marL="8983" marR="8983" marT="6737"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3E3E3"/>
                    </a:solidFill>
                  </a:tcPr>
                </a:tc>
              </a:tr>
              <a:tr h="350339">
                <a:tc>
                  <a:txBody>
                    <a:bodyPr/>
                    <a:lstStyle/>
                    <a:p>
                      <a:pPr algn="ctr" fontAlgn="ctr"/>
                      <a:r>
                        <a:rPr lang="en-US" sz="700" b="0" i="0" u="none" strike="noStrike">
                          <a:effectLst/>
                          <a:latin typeface="Arial"/>
                        </a:rPr>
                        <a:t>Starch bird pump</a:t>
                      </a:r>
                    </a:p>
                  </a:txBody>
                  <a:tcPr marL="8983" marR="8983" marT="67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Pump may cavitate</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7</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5</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6</a:t>
                      </a:r>
                    </a:p>
                  </a:txBody>
                  <a:tcPr marL="8983" marR="8983" marT="67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210</a:t>
                      </a:r>
                    </a:p>
                  </a:txBody>
                  <a:tcPr marL="8983" marR="8983" marT="67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700" b="0" i="0" u="none" strike="noStrike" dirty="0" smtClean="0">
                          <a:effectLst/>
                          <a:latin typeface="Arial"/>
                        </a:rPr>
                        <a:t>XXXX - Sep </a:t>
                      </a:r>
                      <a:r>
                        <a:rPr lang="en-US" sz="700" b="0" i="0" u="none" strike="noStrike" dirty="0">
                          <a:effectLst/>
                          <a:latin typeface="Arial"/>
                        </a:rPr>
                        <a:t>14</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a:rPr>
                        <a:t>Replaced </a:t>
                      </a:r>
                      <a:r>
                        <a:rPr lang="en-US" sz="700" b="0" i="0" u="none" strike="noStrike" dirty="0" smtClean="0">
                          <a:effectLst/>
                          <a:latin typeface="Arial"/>
                        </a:rPr>
                        <a:t>pump tank </a:t>
                      </a:r>
                      <a:r>
                        <a:rPr lang="en-US" sz="700" b="0" i="0" u="none" strike="noStrike" dirty="0">
                          <a:effectLst/>
                          <a:latin typeface="Arial"/>
                        </a:rPr>
                        <a:t>- </a:t>
                      </a:r>
                      <a:r>
                        <a:rPr lang="en-US" sz="700" b="0" i="0" u="none" strike="noStrike" dirty="0" smtClean="0">
                          <a:effectLst/>
                          <a:latin typeface="Arial"/>
                        </a:rPr>
                        <a:t>Sep </a:t>
                      </a:r>
                      <a:r>
                        <a:rPr lang="en-US" sz="700" b="0" i="0" u="none" strike="noStrike" dirty="0">
                          <a:effectLst/>
                          <a:latin typeface="Arial"/>
                        </a:rPr>
                        <a:t>14</a:t>
                      </a:r>
                    </a:p>
                  </a:txBody>
                  <a:tcPr marL="8983" marR="8983" marT="67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7</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1</a:t>
                      </a:r>
                    </a:p>
                  </a:txBody>
                  <a:tcPr marL="8983" marR="8983" marT="673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6</a:t>
                      </a:r>
                    </a:p>
                  </a:txBody>
                  <a:tcPr marL="8983" marR="8983" marT="673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42</a:t>
                      </a:r>
                    </a:p>
                  </a:txBody>
                  <a:tcPr marL="8983" marR="8983" marT="67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229068">
                <a:tc>
                  <a:txBody>
                    <a:bodyPr/>
                    <a:lstStyle/>
                    <a:p>
                      <a:pPr algn="ctr" fontAlgn="ctr"/>
                      <a:r>
                        <a:rPr lang="en-US" sz="700" b="0" i="0" u="none" strike="noStrike">
                          <a:effectLst/>
                          <a:latin typeface="Arial"/>
                        </a:rPr>
                        <a:t>Training</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Improper setup</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5</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5</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7</a:t>
                      </a:r>
                    </a:p>
                  </a:txBody>
                  <a:tcPr marL="8983" marR="8983" marT="67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175</a:t>
                      </a:r>
                    </a:p>
                  </a:txBody>
                  <a:tcPr marL="8983" marR="8983" marT="67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700" b="0" i="0" u="none" strike="noStrike" dirty="0" smtClean="0">
                          <a:effectLst/>
                          <a:latin typeface="+mn-lt"/>
                        </a:rPr>
                        <a:t>XXXX - </a:t>
                      </a:r>
                      <a:r>
                        <a:rPr lang="en-US" sz="700" b="0" i="0" u="none" strike="noStrike" dirty="0" smtClean="0">
                          <a:effectLst/>
                          <a:latin typeface="Arial"/>
                        </a:rPr>
                        <a:t>Sep </a:t>
                      </a:r>
                      <a:r>
                        <a:rPr lang="en-US" sz="700" b="0" i="0" u="none" strike="noStrike" dirty="0">
                          <a:effectLst/>
                          <a:latin typeface="Arial"/>
                        </a:rPr>
                        <a:t>14</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a:rPr>
                        <a:t>Conducted Operator training - </a:t>
                      </a:r>
                      <a:r>
                        <a:rPr lang="en-US" sz="700" b="0" i="0" u="none" strike="noStrike" dirty="0" smtClean="0">
                          <a:effectLst/>
                          <a:latin typeface="Arial"/>
                        </a:rPr>
                        <a:t>Sep </a:t>
                      </a:r>
                      <a:r>
                        <a:rPr lang="en-US" sz="700" b="0" i="0" u="none" strike="noStrike" dirty="0">
                          <a:effectLst/>
                          <a:latin typeface="Arial"/>
                        </a:rPr>
                        <a:t>14</a:t>
                      </a:r>
                    </a:p>
                  </a:txBody>
                  <a:tcPr marL="8983" marR="8983" marT="67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5</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2</a:t>
                      </a:r>
                    </a:p>
                  </a:txBody>
                  <a:tcPr marL="8983" marR="8983" marT="673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3</a:t>
                      </a:r>
                    </a:p>
                  </a:txBody>
                  <a:tcPr marL="8983" marR="8983" marT="673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30</a:t>
                      </a:r>
                    </a:p>
                  </a:txBody>
                  <a:tcPr marL="8983" marR="8983" marT="67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229068">
                <a:tc>
                  <a:txBody>
                    <a:bodyPr/>
                    <a:lstStyle/>
                    <a:p>
                      <a:pPr algn="ctr" fontAlgn="ctr"/>
                      <a:r>
                        <a:rPr lang="en-US" sz="700" b="0" i="0" u="none" strike="noStrike">
                          <a:effectLst/>
                          <a:latin typeface="Arial"/>
                        </a:rPr>
                        <a:t>Finished Tank Level</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Mis-read production volume</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6</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7</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6</a:t>
                      </a:r>
                    </a:p>
                  </a:txBody>
                  <a:tcPr marL="8983" marR="8983" marT="67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252</a:t>
                      </a:r>
                    </a:p>
                  </a:txBody>
                  <a:tcPr marL="8983" marR="8983" marT="67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700" b="0" i="0" u="none" strike="noStrike" dirty="0" smtClean="0">
                          <a:effectLst/>
                          <a:latin typeface="+mn-lt"/>
                        </a:rPr>
                        <a:t>XXXX </a:t>
                      </a:r>
                      <a:r>
                        <a:rPr lang="en-US" sz="700" b="0" i="0" u="none" strike="noStrike" dirty="0" smtClean="0">
                          <a:effectLst/>
                          <a:latin typeface="Arial"/>
                        </a:rPr>
                        <a:t>- </a:t>
                      </a:r>
                      <a:r>
                        <a:rPr lang="en-US" sz="700" b="0" i="0" u="none" strike="noStrike" dirty="0">
                          <a:effectLst/>
                          <a:latin typeface="Arial"/>
                        </a:rPr>
                        <a:t>July 14</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Installed level indicators - July 14</a:t>
                      </a:r>
                    </a:p>
                  </a:txBody>
                  <a:tcPr marL="8983" marR="8983" marT="67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3</a:t>
                      </a:r>
                    </a:p>
                  </a:txBody>
                  <a:tcPr marL="8983" marR="8983" marT="673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3</a:t>
                      </a:r>
                    </a:p>
                  </a:txBody>
                  <a:tcPr marL="8983" marR="8983" marT="673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9</a:t>
                      </a:r>
                    </a:p>
                  </a:txBody>
                  <a:tcPr marL="8983" marR="8983" marT="67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229068">
                <a:tc>
                  <a:txBody>
                    <a:bodyPr/>
                    <a:lstStyle/>
                    <a:p>
                      <a:pPr algn="ctr" fontAlgn="ctr"/>
                      <a:r>
                        <a:rPr lang="en-US" sz="700" b="0" i="0" u="none" strike="noStrike">
                          <a:effectLst/>
                          <a:latin typeface="Arial"/>
                        </a:rPr>
                        <a:t>Baume</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Innacurate Baume readings</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5</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6</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6</a:t>
                      </a:r>
                    </a:p>
                  </a:txBody>
                  <a:tcPr marL="8983" marR="8983" marT="67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180</a:t>
                      </a:r>
                    </a:p>
                  </a:txBody>
                  <a:tcPr marL="8983" marR="8983" marT="67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700" b="0" i="0" u="none" strike="noStrike" dirty="0" smtClean="0">
                          <a:effectLst/>
                          <a:latin typeface="+mn-lt"/>
                        </a:rPr>
                        <a:t>XXXX </a:t>
                      </a:r>
                      <a:r>
                        <a:rPr lang="en-US" sz="700" b="0" i="0" u="none" strike="noStrike" dirty="0" smtClean="0">
                          <a:effectLst/>
                          <a:latin typeface="Arial"/>
                        </a:rPr>
                        <a:t>- </a:t>
                      </a:r>
                      <a:r>
                        <a:rPr lang="en-US" sz="700" b="0" i="0" u="none" strike="noStrike" dirty="0">
                          <a:effectLst/>
                          <a:latin typeface="Arial"/>
                        </a:rPr>
                        <a:t>July 14</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Installed Baume controller - July 14</a:t>
                      </a:r>
                    </a:p>
                  </a:txBody>
                  <a:tcPr marL="8983" marR="8983" marT="67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3</a:t>
                      </a:r>
                    </a:p>
                  </a:txBody>
                  <a:tcPr marL="8983" marR="8983" marT="673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2</a:t>
                      </a:r>
                    </a:p>
                  </a:txBody>
                  <a:tcPr marL="8983" marR="8983" marT="673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6</a:t>
                      </a:r>
                    </a:p>
                  </a:txBody>
                  <a:tcPr marL="8983" marR="8983" marT="67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350339">
                <a:tc>
                  <a:txBody>
                    <a:bodyPr/>
                    <a:lstStyle/>
                    <a:p>
                      <a:pPr algn="ctr" fontAlgn="ctr"/>
                      <a:r>
                        <a:rPr lang="en-US" sz="700" b="0" i="0" u="none" strike="noStrike">
                          <a:effectLst/>
                          <a:latin typeface="Arial"/>
                        </a:rPr>
                        <a:t>WPS rejects</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Not currently tied into starch system</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7</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6</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7</a:t>
                      </a:r>
                    </a:p>
                  </a:txBody>
                  <a:tcPr marL="8983" marR="8983" marT="67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294</a:t>
                      </a:r>
                    </a:p>
                  </a:txBody>
                  <a:tcPr marL="8983" marR="8983" marT="67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700" b="0" i="0" u="none" strike="noStrike" dirty="0" smtClean="0">
                          <a:effectLst/>
                          <a:latin typeface="+mn-lt"/>
                        </a:rPr>
                        <a:t>XXXX</a:t>
                      </a:r>
                      <a:r>
                        <a:rPr lang="en-US" sz="700" b="0" i="0" u="none" strike="noStrike" baseline="0" dirty="0" smtClean="0">
                          <a:effectLst/>
                          <a:latin typeface="+mn-lt"/>
                        </a:rPr>
                        <a:t> </a:t>
                      </a:r>
                      <a:r>
                        <a:rPr lang="en-US" sz="700" b="0" i="0" u="none" strike="noStrike" dirty="0" smtClean="0">
                          <a:effectLst/>
                          <a:latin typeface="Arial"/>
                        </a:rPr>
                        <a:t>- </a:t>
                      </a:r>
                      <a:r>
                        <a:rPr lang="en-US" sz="700" b="0" i="0" u="none" strike="noStrike" dirty="0">
                          <a:effectLst/>
                          <a:latin typeface="Arial"/>
                        </a:rPr>
                        <a:t>Mar 14</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Installed Conveyor - Mar 14</a:t>
                      </a:r>
                    </a:p>
                  </a:txBody>
                  <a:tcPr marL="8983" marR="8983" marT="67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1</a:t>
                      </a:r>
                    </a:p>
                  </a:txBody>
                  <a:tcPr marL="8983" marR="8983" marT="673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2</a:t>
                      </a:r>
                    </a:p>
                  </a:txBody>
                  <a:tcPr marL="8983" marR="8983" marT="673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2</a:t>
                      </a:r>
                    </a:p>
                  </a:txBody>
                  <a:tcPr marL="8983" marR="8983" marT="67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235805">
                <a:tc>
                  <a:txBody>
                    <a:bodyPr/>
                    <a:lstStyle/>
                    <a:p>
                      <a:pPr algn="ctr" fontAlgn="ctr"/>
                      <a:r>
                        <a:rPr lang="en-US" sz="700" b="0" i="0" u="none" strike="noStrike">
                          <a:effectLst/>
                          <a:latin typeface="Arial"/>
                        </a:rPr>
                        <a:t>Cyclean pressure</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Difficult to accurately read pressure gauges</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5</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7</a:t>
                      </a:r>
                    </a:p>
                  </a:txBody>
                  <a:tcPr marL="8983" marR="8983" marT="6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7</a:t>
                      </a:r>
                    </a:p>
                  </a:txBody>
                  <a:tcPr marL="8983" marR="8983" marT="67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245</a:t>
                      </a:r>
                    </a:p>
                  </a:txBody>
                  <a:tcPr marL="8983" marR="8983" marT="67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700" b="0" i="0" u="none" strike="noStrike" dirty="0" smtClean="0">
                          <a:effectLst/>
                          <a:latin typeface="+mn-lt"/>
                        </a:rPr>
                        <a:t>XXXX </a:t>
                      </a:r>
                      <a:r>
                        <a:rPr lang="en-US" sz="700" b="0" i="0" u="none" strike="noStrike" dirty="0" smtClean="0">
                          <a:effectLst/>
                          <a:latin typeface="Arial"/>
                        </a:rPr>
                        <a:t>- </a:t>
                      </a:r>
                      <a:r>
                        <a:rPr lang="en-US" sz="700" b="0" i="0" u="none" strike="noStrike" dirty="0">
                          <a:effectLst/>
                          <a:latin typeface="Arial"/>
                        </a:rPr>
                        <a:t>July 14</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Installed pressure gauges - July 14</a:t>
                      </a:r>
                    </a:p>
                  </a:txBody>
                  <a:tcPr marL="8983" marR="8983" marT="67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a:rPr>
                        <a:t>1</a:t>
                      </a:r>
                    </a:p>
                  </a:txBody>
                  <a:tcPr marL="8983" marR="8983" marT="673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1</a:t>
                      </a:r>
                    </a:p>
                  </a:txBody>
                  <a:tcPr marL="8983" marR="8983" marT="673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a:effectLst/>
                          <a:latin typeface="Arial"/>
                        </a:rPr>
                        <a:t>1</a:t>
                      </a:r>
                    </a:p>
                  </a:txBody>
                  <a:tcPr marL="8983" marR="8983" marT="673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dirty="0">
                          <a:effectLst/>
                          <a:latin typeface="Arial"/>
                        </a:rPr>
                        <a:t>1</a:t>
                      </a:r>
                    </a:p>
                  </a:txBody>
                  <a:tcPr marL="8983" marR="8983" marT="67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bl>
          </a:graphicData>
        </a:graphic>
      </p:graphicFrame>
      <p:sp>
        <p:nvSpPr>
          <p:cNvPr id="6" name="Rounded Rectangle 5"/>
          <p:cNvSpPr/>
          <p:nvPr/>
        </p:nvSpPr>
        <p:spPr bwMode="auto">
          <a:xfrm>
            <a:off x="8350365" y="1141549"/>
            <a:ext cx="552893" cy="3095813"/>
          </a:xfrm>
          <a:prstGeom prst="roundRect">
            <a:avLst/>
          </a:prstGeom>
          <a:noFill/>
          <a:ln w="412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8" name="Rounded Rectangle 7"/>
          <p:cNvSpPr/>
          <p:nvPr/>
        </p:nvSpPr>
        <p:spPr bwMode="auto">
          <a:xfrm>
            <a:off x="4144196" y="1152337"/>
            <a:ext cx="552893" cy="3095813"/>
          </a:xfrm>
          <a:prstGeom prst="roundRect">
            <a:avLst/>
          </a:prstGeom>
          <a:noFill/>
          <a:ln w="412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00484640"/>
      </p:ext>
    </p:extLst>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dirty="0" smtClean="0"/>
              <a:t>Implementation Plan</a:t>
            </a:r>
          </a:p>
        </p:txBody>
      </p:sp>
      <p:sp>
        <p:nvSpPr>
          <p:cNvPr id="2" name="Text Placeholder 1"/>
          <p:cNvSpPr>
            <a:spLocks noGrp="1"/>
          </p:cNvSpPr>
          <p:nvPr>
            <p:ph type="body" idx="1"/>
          </p:nvPr>
        </p:nvSpPr>
        <p:spPr/>
        <p:txBody>
          <a:bodyPr/>
          <a:lstStyle/>
          <a:p>
            <a:r>
              <a:rPr lang="en-US" sz="1400" b="1" dirty="0">
                <a:solidFill>
                  <a:srgbClr val="FF8F1C"/>
                </a:solidFill>
              </a:rPr>
              <a:t>S</a:t>
            </a:r>
            <a:r>
              <a:rPr lang="en-US" sz="1400" b="1" baseline="-25000" dirty="0">
                <a:solidFill>
                  <a:srgbClr val="FF8F1C"/>
                </a:solidFill>
              </a:rPr>
              <a:t>1</a:t>
            </a:r>
            <a:r>
              <a:rPr lang="en-US" sz="1400" dirty="0">
                <a:solidFill>
                  <a:srgbClr val="FF8F1C"/>
                </a:solidFill>
              </a:rPr>
              <a:t> Install a conveyor to capture whole potato sorter rejects to starch. – </a:t>
            </a:r>
            <a:r>
              <a:rPr lang="en-US" sz="1400" dirty="0" smtClean="0">
                <a:solidFill>
                  <a:srgbClr val="FF8F1C"/>
                </a:solidFill>
              </a:rPr>
              <a:t>XXXX, </a:t>
            </a:r>
            <a:r>
              <a:rPr lang="en-US" sz="1400" dirty="0">
                <a:solidFill>
                  <a:srgbClr val="FF8F1C"/>
                </a:solidFill>
              </a:rPr>
              <a:t>March 2014</a:t>
            </a:r>
          </a:p>
          <a:p>
            <a:endParaRPr lang="en-US" sz="1400" dirty="0">
              <a:solidFill>
                <a:srgbClr val="FF8F1C"/>
              </a:solidFill>
            </a:endParaRPr>
          </a:p>
          <a:p>
            <a:r>
              <a:rPr lang="en-US" sz="1400" b="1" dirty="0">
                <a:solidFill>
                  <a:srgbClr val="FF8F1C"/>
                </a:solidFill>
              </a:rPr>
              <a:t>S</a:t>
            </a:r>
            <a:r>
              <a:rPr lang="en-US" sz="1400" b="1" baseline="-25000" dirty="0">
                <a:solidFill>
                  <a:srgbClr val="FF8F1C"/>
                </a:solidFill>
              </a:rPr>
              <a:t>2</a:t>
            </a:r>
            <a:r>
              <a:rPr lang="en-US" sz="1400" dirty="0">
                <a:solidFill>
                  <a:srgbClr val="FF8F1C"/>
                </a:solidFill>
              </a:rPr>
              <a:t> Replace the gauges with digital gauges with data output. – XXXX, July 2014</a:t>
            </a:r>
          </a:p>
          <a:p>
            <a:endParaRPr lang="en-US" sz="1400" dirty="0">
              <a:solidFill>
                <a:srgbClr val="FF8F1C"/>
              </a:solidFill>
            </a:endParaRPr>
          </a:p>
          <a:p>
            <a:r>
              <a:rPr lang="en-US" sz="1400" b="1" dirty="0">
                <a:solidFill>
                  <a:srgbClr val="FF8F1C"/>
                </a:solidFill>
              </a:rPr>
              <a:t>S</a:t>
            </a:r>
            <a:r>
              <a:rPr lang="en-US" sz="1400" b="1" baseline="-25000" dirty="0">
                <a:solidFill>
                  <a:srgbClr val="FF8F1C"/>
                </a:solidFill>
              </a:rPr>
              <a:t>3</a:t>
            </a:r>
            <a:r>
              <a:rPr lang="en-US" sz="1400" dirty="0">
                <a:solidFill>
                  <a:srgbClr val="FF8F1C"/>
                </a:solidFill>
              </a:rPr>
              <a:t> Install tank level sensors with data output. – XXXX, July 2014</a:t>
            </a:r>
          </a:p>
          <a:p>
            <a:endParaRPr lang="en-US" sz="1400" dirty="0">
              <a:solidFill>
                <a:srgbClr val="FF8F1C"/>
              </a:solidFill>
            </a:endParaRPr>
          </a:p>
          <a:p>
            <a:r>
              <a:rPr lang="en-US" sz="1400" b="1" dirty="0">
                <a:solidFill>
                  <a:srgbClr val="FF8F1C"/>
                </a:solidFill>
              </a:rPr>
              <a:t>S</a:t>
            </a:r>
            <a:r>
              <a:rPr lang="en-US" sz="1400" b="1" baseline="-25000" dirty="0">
                <a:solidFill>
                  <a:srgbClr val="FF8F1C"/>
                </a:solidFill>
              </a:rPr>
              <a:t>4</a:t>
            </a:r>
            <a:r>
              <a:rPr lang="en-US" sz="1400" dirty="0">
                <a:solidFill>
                  <a:srgbClr val="FF8F1C"/>
                </a:solidFill>
              </a:rPr>
              <a:t> Install automatic </a:t>
            </a:r>
            <a:r>
              <a:rPr lang="en-US" sz="1400" dirty="0" err="1">
                <a:solidFill>
                  <a:srgbClr val="FF8F1C"/>
                </a:solidFill>
              </a:rPr>
              <a:t>baume</a:t>
            </a:r>
            <a:r>
              <a:rPr lang="en-US" sz="1400" dirty="0">
                <a:solidFill>
                  <a:srgbClr val="FF8F1C"/>
                </a:solidFill>
              </a:rPr>
              <a:t> controller with data output. – XXXX, July 2014</a:t>
            </a:r>
          </a:p>
          <a:p>
            <a:endParaRPr lang="en-US" sz="1400" dirty="0">
              <a:solidFill>
                <a:srgbClr val="FF8F1C"/>
              </a:solidFill>
            </a:endParaRPr>
          </a:p>
          <a:p>
            <a:r>
              <a:rPr lang="en-US" sz="1400" b="1" dirty="0">
                <a:solidFill>
                  <a:srgbClr val="FF8F1C"/>
                </a:solidFill>
              </a:rPr>
              <a:t>S</a:t>
            </a:r>
            <a:r>
              <a:rPr lang="en-US" sz="1400" b="1" baseline="-25000" dirty="0">
                <a:solidFill>
                  <a:srgbClr val="FF8F1C"/>
                </a:solidFill>
              </a:rPr>
              <a:t>5</a:t>
            </a:r>
            <a:r>
              <a:rPr lang="en-US" sz="1400" dirty="0">
                <a:solidFill>
                  <a:srgbClr val="FF8F1C"/>
                </a:solidFill>
              </a:rPr>
              <a:t> Replace centrifugal pump tank with larger sloped tank. – XXXX, Sept 2014</a:t>
            </a:r>
          </a:p>
          <a:p>
            <a:endParaRPr lang="en-US" sz="1400" dirty="0">
              <a:solidFill>
                <a:srgbClr val="FF8F1C"/>
              </a:solidFill>
            </a:endParaRPr>
          </a:p>
          <a:p>
            <a:r>
              <a:rPr lang="en-US" sz="1400" b="1" dirty="0">
                <a:solidFill>
                  <a:srgbClr val="FF8F1C"/>
                </a:solidFill>
              </a:rPr>
              <a:t>S</a:t>
            </a:r>
            <a:r>
              <a:rPr lang="en-US" sz="1400" b="1" baseline="-25000" dirty="0">
                <a:solidFill>
                  <a:srgbClr val="FF8F1C"/>
                </a:solidFill>
              </a:rPr>
              <a:t>6</a:t>
            </a:r>
            <a:r>
              <a:rPr lang="en-US" sz="1400" dirty="0">
                <a:solidFill>
                  <a:srgbClr val="FF8F1C"/>
                </a:solidFill>
              </a:rPr>
              <a:t> Conduct operator training. – XXXX, Sept 2014</a:t>
            </a:r>
          </a:p>
          <a:p>
            <a:endParaRPr lang="en-US" sz="1400" dirty="0">
              <a:solidFill>
                <a:srgbClr val="FF8F1C"/>
              </a:solidFill>
            </a:endParaRPr>
          </a:p>
        </p:txBody>
      </p:sp>
    </p:spTree>
    <p:extLst>
      <p:ext uri="{BB962C8B-B14F-4D97-AF65-F5344CB8AC3E}">
        <p14:creationId xmlns:p14="http://schemas.microsoft.com/office/powerpoint/2010/main" val="2865565911"/>
      </p:ext>
    </p:extLst>
  </p:cSld>
  <p:clrMapOvr>
    <a:masterClrMapping/>
  </p:clrMapOvr>
  <p:transition>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title"/>
          </p:nvPr>
        </p:nvSpPr>
        <p:spPr/>
        <p:txBody>
          <a:bodyPr/>
          <a:lstStyle/>
          <a:p>
            <a:pPr eaLnBrk="1" hangingPunct="1"/>
            <a:r>
              <a:rPr lang="en-US" dirty="0" smtClean="0"/>
              <a:t>Statistical Proof of Improvements</a:t>
            </a:r>
          </a:p>
        </p:txBody>
      </p:sp>
      <p:sp>
        <p:nvSpPr>
          <p:cNvPr id="2" name="Text Placeholder 1"/>
          <p:cNvSpPr>
            <a:spLocks noGrp="1"/>
          </p:cNvSpPr>
          <p:nvPr>
            <p:ph type="body" idx="1"/>
          </p:nvPr>
        </p:nvSpPr>
        <p:spPr/>
        <p:txBody>
          <a:bodyPr/>
          <a:lstStyle/>
          <a:p>
            <a:pPr lvl="0" defTabSz="969963" fontAlgn="base">
              <a:spcBef>
                <a:spcPct val="20000"/>
              </a:spcBef>
              <a:spcAft>
                <a:spcPct val="0"/>
              </a:spcAft>
              <a:buClrTx/>
              <a:buSzTx/>
              <a:defRPr/>
            </a:pPr>
            <a:r>
              <a:rPr lang="en-US" sz="1200" b="1" dirty="0"/>
              <a:t>Theory:</a:t>
            </a:r>
            <a:r>
              <a:rPr lang="en-CA" sz="1200" dirty="0"/>
              <a:t> </a:t>
            </a:r>
            <a:r>
              <a:rPr lang="en-CA" sz="1200" b="1" dirty="0"/>
              <a:t>This Six Sigma project affects starch recovery.</a:t>
            </a:r>
          </a:p>
          <a:p>
            <a:pPr defTabSz="969963">
              <a:buSzTx/>
              <a:defRPr/>
            </a:pPr>
            <a:r>
              <a:rPr lang="en-CA" sz="1200" b="1" dirty="0" err="1"/>
              <a:t>H</a:t>
            </a:r>
            <a:r>
              <a:rPr lang="en-CA" sz="1200" b="1" baseline="-25000" dirty="0" err="1"/>
              <a:t>o</a:t>
            </a:r>
            <a:r>
              <a:rPr lang="en-CA" sz="1200" b="1" dirty="0"/>
              <a:t>:  </a:t>
            </a:r>
            <a:r>
              <a:rPr lang="el-GR" sz="1200" b="1" dirty="0">
                <a:latin typeface="GreekC"/>
                <a:cs typeface="GreekC"/>
              </a:rPr>
              <a:t>μ</a:t>
            </a:r>
            <a:r>
              <a:rPr lang="en-US" sz="1200" baseline="-25000" dirty="0">
                <a:latin typeface="Arial" panose="020B0604020202020204" pitchFamily="34" charset="0"/>
                <a:cs typeface="Arial" panose="020B0604020202020204" pitchFamily="34" charset="0"/>
              </a:rPr>
              <a:t>Before</a:t>
            </a:r>
            <a:r>
              <a:rPr lang="en-US" sz="1200" b="1" baseline="-25000" dirty="0">
                <a:latin typeface="GreekC"/>
                <a:cs typeface="GreekC"/>
              </a:rPr>
              <a:t> = </a:t>
            </a:r>
            <a:r>
              <a:rPr lang="el-GR" sz="1200" b="1" dirty="0">
                <a:latin typeface="GreekC"/>
                <a:cs typeface="GreekC"/>
              </a:rPr>
              <a:t>μ</a:t>
            </a:r>
            <a:r>
              <a:rPr lang="en-US" sz="1200" baseline="-25000" dirty="0">
                <a:cs typeface="GreekC"/>
              </a:rPr>
              <a:t>After</a:t>
            </a:r>
            <a:endParaRPr lang="en-US" sz="1200" b="1" dirty="0"/>
          </a:p>
          <a:p>
            <a:pPr defTabSz="969963">
              <a:buSzTx/>
            </a:pPr>
            <a:r>
              <a:rPr lang="en-CA" sz="1200" b="1" dirty="0"/>
              <a:t>H</a:t>
            </a:r>
            <a:r>
              <a:rPr lang="en-CA" sz="1200" b="1" baseline="-25000" dirty="0"/>
              <a:t>a</a:t>
            </a:r>
            <a:r>
              <a:rPr lang="en-CA" sz="1200" b="1" dirty="0"/>
              <a:t>: </a:t>
            </a:r>
            <a:r>
              <a:rPr lang="el-GR" sz="1200" b="1" dirty="0">
                <a:latin typeface="GreekC"/>
                <a:cs typeface="GreekC"/>
              </a:rPr>
              <a:t>μ</a:t>
            </a:r>
            <a:r>
              <a:rPr lang="en-US" sz="1200" baseline="-25000" dirty="0">
                <a:cs typeface="GreekC"/>
              </a:rPr>
              <a:t>Before</a:t>
            </a:r>
            <a:r>
              <a:rPr lang="en-US" sz="1200" b="1" dirty="0">
                <a:latin typeface="GreekC"/>
                <a:cs typeface="GreekC"/>
              </a:rPr>
              <a:t> </a:t>
            </a:r>
            <a:r>
              <a:rPr lang="en-CA" sz="1200" b="1" dirty="0">
                <a:latin typeface="Times New Roman"/>
                <a:cs typeface="Times New Roman"/>
              </a:rPr>
              <a:t>≠</a:t>
            </a:r>
            <a:r>
              <a:rPr lang="en-US" sz="1200" b="1" dirty="0">
                <a:latin typeface="GreekC"/>
                <a:cs typeface="GreekC"/>
              </a:rPr>
              <a:t> </a:t>
            </a:r>
            <a:r>
              <a:rPr lang="el-GR" sz="1200" b="1" dirty="0">
                <a:latin typeface="GreekC"/>
                <a:cs typeface="GreekC"/>
              </a:rPr>
              <a:t>μ</a:t>
            </a:r>
            <a:r>
              <a:rPr lang="en-US" sz="1200" baseline="-25000" dirty="0">
                <a:cs typeface="GreekC"/>
              </a:rPr>
              <a:t>After</a:t>
            </a:r>
            <a:r>
              <a:rPr lang="en-US" sz="1200" b="1" dirty="0">
                <a:latin typeface="GreekC"/>
                <a:cs typeface="GreekC"/>
              </a:rPr>
              <a:t> </a:t>
            </a:r>
          </a:p>
          <a:p>
            <a:pPr defTabSz="969963">
              <a:buSzTx/>
            </a:pPr>
            <a:endParaRPr lang="en-US" b="1" baseline="-25000" dirty="0">
              <a:latin typeface="GreekC"/>
              <a:cs typeface="GreekC"/>
            </a:endParaRPr>
          </a:p>
          <a:p>
            <a:pPr lvl="0" defTabSz="969963" fontAlgn="base">
              <a:spcBef>
                <a:spcPct val="20000"/>
              </a:spcBef>
              <a:spcAft>
                <a:spcPct val="0"/>
              </a:spcAft>
              <a:buClrTx/>
              <a:buSzTx/>
              <a:defRPr/>
            </a:pPr>
            <a:r>
              <a:rPr lang="en-CA" sz="1200" b="1" dirty="0" smtClean="0"/>
              <a:t>Statistical </a:t>
            </a:r>
            <a:r>
              <a:rPr lang="en-CA" sz="1200" b="1" dirty="0"/>
              <a:t>Analysis:</a:t>
            </a:r>
          </a:p>
          <a:p>
            <a:pPr lvl="0" defTabSz="969963" fontAlgn="base">
              <a:spcBef>
                <a:spcPct val="20000"/>
              </a:spcBef>
              <a:spcAft>
                <a:spcPct val="0"/>
              </a:spcAft>
              <a:buClrTx/>
              <a:buSzTx/>
              <a:defRPr/>
            </a:pPr>
            <a:endParaRPr lang="en-CA" sz="900" b="1" dirty="0">
              <a:solidFill>
                <a:schemeClr val="folHlink"/>
              </a:solidFill>
            </a:endParaRPr>
          </a:p>
          <a:p>
            <a:r>
              <a:rPr lang="en-US" sz="900" b="1" dirty="0"/>
              <a:t>Two-Sample T-Test and CI: Recovery_1, Stage </a:t>
            </a:r>
          </a:p>
          <a:p>
            <a:endParaRPr lang="en-US" sz="900" b="1" dirty="0"/>
          </a:p>
          <a:p>
            <a:r>
              <a:rPr lang="en-US" sz="900" dirty="0"/>
              <a:t>Two-sample T for Recovery_1</a:t>
            </a:r>
          </a:p>
          <a:p>
            <a:endParaRPr lang="en-US" sz="900" dirty="0"/>
          </a:p>
          <a:p>
            <a:r>
              <a:rPr lang="en-US" sz="900" dirty="0"/>
              <a:t>Stage    N     Mean    </a:t>
            </a:r>
            <a:r>
              <a:rPr lang="en-US" sz="900" dirty="0" err="1"/>
              <a:t>StDev</a:t>
            </a:r>
            <a:r>
              <a:rPr lang="en-US" sz="900" dirty="0"/>
              <a:t>  SE Mean</a:t>
            </a:r>
          </a:p>
          <a:p>
            <a:r>
              <a:rPr lang="en-US" sz="900" dirty="0"/>
              <a:t>After   23  0.00772  0.00155  0.00032</a:t>
            </a:r>
          </a:p>
          <a:p>
            <a:r>
              <a:rPr lang="en-US" sz="900" dirty="0"/>
              <a:t>Before  42  0.00616  0.00145  0.00022</a:t>
            </a:r>
          </a:p>
          <a:p>
            <a:endParaRPr lang="en-US" sz="900" dirty="0"/>
          </a:p>
          <a:p>
            <a:endParaRPr lang="en-US" sz="900" dirty="0"/>
          </a:p>
          <a:p>
            <a:r>
              <a:rPr lang="en-US" sz="900" dirty="0"/>
              <a:t>Difference = mu (After) - mu (Before)</a:t>
            </a:r>
          </a:p>
          <a:p>
            <a:r>
              <a:rPr lang="en-US" sz="900" dirty="0"/>
              <a:t>Estimate for difference:  0.001555</a:t>
            </a:r>
          </a:p>
          <a:p>
            <a:r>
              <a:rPr lang="it-IT" sz="900" dirty="0"/>
              <a:t>95% CI for difference:  (0.000784, 0.002327)</a:t>
            </a:r>
          </a:p>
          <a:p>
            <a:r>
              <a:rPr lang="en-US" sz="900" dirty="0"/>
              <a:t>T-Test of difference = 0 (</a:t>
            </a:r>
            <a:r>
              <a:rPr lang="en-US" sz="900" dirty="0" err="1"/>
              <a:t>vs</a:t>
            </a:r>
            <a:r>
              <a:rPr lang="en-US" sz="900" dirty="0"/>
              <a:t> not =): T-Value = 4.03  </a:t>
            </a:r>
            <a:r>
              <a:rPr lang="en-US" sz="900" b="1" dirty="0">
                <a:solidFill>
                  <a:srgbClr val="FF0000"/>
                </a:solidFill>
              </a:rPr>
              <a:t>P-Value = 0.000  </a:t>
            </a:r>
            <a:r>
              <a:rPr lang="en-US" sz="900" dirty="0"/>
              <a:t>DF = 63</a:t>
            </a:r>
          </a:p>
          <a:p>
            <a:r>
              <a:rPr lang="en-US" sz="900" dirty="0"/>
              <a:t>Both use Pooled </a:t>
            </a:r>
            <a:r>
              <a:rPr lang="en-US" sz="900" dirty="0" err="1"/>
              <a:t>StDev</a:t>
            </a:r>
            <a:r>
              <a:rPr lang="en-US" sz="900" dirty="0"/>
              <a:t> = 0.0015</a:t>
            </a:r>
          </a:p>
          <a:p>
            <a:pPr lvl="0" defTabSz="969963" fontAlgn="base">
              <a:spcBef>
                <a:spcPct val="20000"/>
              </a:spcBef>
              <a:spcAft>
                <a:spcPct val="0"/>
              </a:spcAft>
              <a:buClrTx/>
              <a:buSzTx/>
              <a:defRPr/>
            </a:pPr>
            <a:endParaRPr lang="en-CA" sz="900" b="1" dirty="0">
              <a:solidFill>
                <a:schemeClr val="folHlink"/>
              </a:solidFill>
            </a:endParaRPr>
          </a:p>
          <a:p>
            <a:pPr lvl="0" defTabSz="969963" fontAlgn="base">
              <a:spcBef>
                <a:spcPct val="20000"/>
              </a:spcBef>
              <a:spcAft>
                <a:spcPct val="0"/>
              </a:spcAft>
              <a:buClrTx/>
              <a:buSzTx/>
              <a:defRPr/>
            </a:pPr>
            <a:endParaRPr lang="en-CA" sz="300" b="1" dirty="0">
              <a:solidFill>
                <a:schemeClr val="folHlink"/>
              </a:solidFill>
            </a:endParaRPr>
          </a:p>
          <a:p>
            <a:pPr lvl="0" defTabSz="969963" fontAlgn="base">
              <a:spcBef>
                <a:spcPct val="20000"/>
              </a:spcBef>
              <a:spcAft>
                <a:spcPct val="0"/>
              </a:spcAft>
              <a:buClrTx/>
              <a:buSzTx/>
              <a:defRPr/>
            </a:pPr>
            <a:r>
              <a:rPr lang="en-CA" sz="1000" b="1" dirty="0"/>
              <a:t>Statistical Conclusion:  Reject </a:t>
            </a:r>
            <a:r>
              <a:rPr lang="en-CA" sz="1000" b="1" dirty="0" err="1"/>
              <a:t>H</a:t>
            </a:r>
            <a:r>
              <a:rPr lang="en-CA" sz="1000" b="1" baseline="-25000" dirty="0" err="1"/>
              <a:t>o</a:t>
            </a:r>
            <a:endParaRPr lang="en-CA" sz="1000" b="1" dirty="0"/>
          </a:p>
          <a:p>
            <a:pPr lvl="0" defTabSz="969963" fontAlgn="base">
              <a:spcBef>
                <a:spcPct val="20000"/>
              </a:spcBef>
              <a:spcAft>
                <a:spcPct val="0"/>
              </a:spcAft>
              <a:buClrTx/>
              <a:buSzTx/>
              <a:defRPr/>
            </a:pPr>
            <a:r>
              <a:rPr lang="en-CA" sz="1000" b="1" dirty="0"/>
              <a:t>Practical Conclusion:  Changes </a:t>
            </a:r>
          </a:p>
          <a:p>
            <a:pPr lvl="0" defTabSz="969963" fontAlgn="base">
              <a:spcBef>
                <a:spcPct val="20000"/>
              </a:spcBef>
              <a:spcAft>
                <a:spcPct val="0"/>
              </a:spcAft>
              <a:buClrTx/>
              <a:buSzTx/>
              <a:defRPr/>
            </a:pPr>
            <a:r>
              <a:rPr lang="en-CA" sz="1000" b="1" dirty="0"/>
              <a:t>from this project improved starch recovery.</a:t>
            </a:r>
            <a:endParaRPr lang="en-US" sz="1000" dirty="0"/>
          </a:p>
          <a:p>
            <a:endParaRPr lang="en-US" sz="1000"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352550"/>
            <a:ext cx="48006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910449"/>
      </p:ext>
    </p:extLst>
  </p:cSld>
  <p:clrMapOvr>
    <a:masterClrMapping/>
  </p:clrMapOvr>
  <p:transition>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Six Sigma Roadmap</a:t>
            </a:r>
            <a:br>
              <a:rPr lang="en"/>
            </a:br>
            <a:endParaRPr lang="en"/>
          </a:p>
        </p:txBody>
      </p:sp>
      <p:sp>
        <p:nvSpPr>
          <p:cNvPr id="429" name="Shape 4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55</a:t>
            </a:fld>
            <a:endParaRPr lang="en"/>
          </a:p>
        </p:txBody>
      </p:sp>
      <p:grpSp>
        <p:nvGrpSpPr>
          <p:cNvPr id="430" name="Shape 430"/>
          <p:cNvGrpSpPr/>
          <p:nvPr/>
        </p:nvGrpSpPr>
        <p:grpSpPr>
          <a:xfrm>
            <a:off x="914400" y="1257300"/>
            <a:ext cx="7143750" cy="3219450"/>
            <a:chOff x="576" y="672"/>
            <a:chExt cx="4500" cy="2028"/>
          </a:xfrm>
        </p:grpSpPr>
        <p:sp>
          <p:nvSpPr>
            <p:cNvPr id="431" name="Shape 431"/>
            <p:cNvSpPr/>
            <p:nvPr/>
          </p:nvSpPr>
          <p:spPr>
            <a:xfrm>
              <a:off x="575" y="1104"/>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Measure</a:t>
              </a:r>
            </a:p>
          </p:txBody>
        </p:sp>
        <p:sp>
          <p:nvSpPr>
            <p:cNvPr id="432" name="Shape 432"/>
            <p:cNvSpPr/>
            <p:nvPr/>
          </p:nvSpPr>
          <p:spPr>
            <a:xfrm>
              <a:off x="575" y="1536"/>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Analyze</a:t>
              </a:r>
            </a:p>
          </p:txBody>
        </p:sp>
        <p:sp>
          <p:nvSpPr>
            <p:cNvPr id="433" name="Shape 433"/>
            <p:cNvSpPr/>
            <p:nvPr/>
          </p:nvSpPr>
          <p:spPr>
            <a:xfrm>
              <a:off x="575" y="1968"/>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Improve</a:t>
              </a:r>
            </a:p>
          </p:txBody>
        </p:sp>
        <p:sp>
          <p:nvSpPr>
            <p:cNvPr id="434" name="Shape 434"/>
            <p:cNvSpPr/>
            <p:nvPr/>
          </p:nvSpPr>
          <p:spPr>
            <a:xfrm>
              <a:off x="575" y="2400"/>
              <a:ext cx="4500" cy="300"/>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FFFFFF"/>
                  </a:solidFill>
                  <a:latin typeface="Proxima Nova"/>
                  <a:ea typeface="Proxima Nova"/>
                  <a:cs typeface="Proxima Nova"/>
                  <a:sym typeface="Proxima Nova"/>
                </a:rPr>
                <a:t>Control</a:t>
              </a:r>
            </a:p>
          </p:txBody>
        </p:sp>
        <p:sp>
          <p:nvSpPr>
            <p:cNvPr id="435" name="Shape 435"/>
            <p:cNvSpPr/>
            <p:nvPr/>
          </p:nvSpPr>
          <p:spPr>
            <a:xfrm>
              <a:off x="575" y="671"/>
              <a:ext cx="4500" cy="299"/>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latin typeface="Proxima Nova"/>
                  <a:ea typeface="Proxima Nova"/>
                  <a:cs typeface="Proxima Nova"/>
                  <a:sym typeface="Proxima Nova"/>
                </a:rPr>
                <a:t>Define</a:t>
              </a: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cstate="print">
            <a:extLst>
              <a:ext uri="{28A0092B-C50C-407E-A947-70E740481C1C}">
                <a14:useLocalDpi xmlns:a14="http://schemas.microsoft.com/office/drawing/2010/main" val="0"/>
              </a:ext>
            </a:extLst>
          </a:blip>
          <a:srcRect t="20712" b="21122"/>
          <a:stretch/>
        </p:blipFill>
        <p:spPr bwMode="auto">
          <a:xfrm>
            <a:off x="11837" y="1047750"/>
            <a:ext cx="9144000" cy="2991775"/>
          </a:xfrm>
          <a:prstGeom prst="rect">
            <a:avLst/>
          </a:prstGeom>
          <a:noFill/>
          <a:ln>
            <a:noFill/>
          </a:ln>
        </p:spPr>
      </p:pic>
    </p:spTree>
    <p:extLst>
      <p:ext uri="{BB962C8B-B14F-4D97-AF65-F5344CB8AC3E}">
        <p14:creationId xmlns:p14="http://schemas.microsoft.com/office/powerpoint/2010/main" val="1405283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type="title"/>
          </p:nvPr>
        </p:nvSpPr>
        <p:spPr/>
        <p:txBody>
          <a:bodyPr/>
          <a:lstStyle/>
          <a:p>
            <a:pPr eaLnBrk="1" hangingPunct="1"/>
            <a:r>
              <a:rPr lang="en-US" dirty="0" smtClean="0"/>
              <a:t>Training &amp; Communication Plan</a:t>
            </a:r>
          </a:p>
        </p:txBody>
      </p:sp>
      <p:sp>
        <p:nvSpPr>
          <p:cNvPr id="2" name="Text Placeholder 1"/>
          <p:cNvSpPr>
            <a:spLocks noGrp="1"/>
          </p:cNvSpPr>
          <p:nvPr>
            <p:ph type="body" idx="1"/>
          </p:nvPr>
        </p:nvSpPr>
        <p:spPr/>
        <p:txBody>
          <a:bodyPr/>
          <a:lstStyle/>
          <a:p>
            <a:pPr marL="0" indent="0" eaLnBrk="1" hangingPunct="1">
              <a:buSzTx/>
              <a:buFont typeface="Arial" pitchFamily="34" charset="0"/>
              <a:buChar char="√"/>
            </a:pPr>
            <a:r>
              <a:rPr lang="en-US" dirty="0"/>
              <a:t> Round table meetings to train &amp; communicate new/updated procedures to Shift Managers, Process Team Leaders and Process Water Operators at round tables on 9/16/14 &amp; 9/17/14.  Training conducted by, </a:t>
            </a:r>
            <a:r>
              <a:rPr lang="en-US" dirty="0" smtClean="0"/>
              <a:t>XXXX &amp; XXXX.</a:t>
            </a:r>
            <a:endParaRPr lang="en-US" dirty="0"/>
          </a:p>
          <a:p>
            <a:pPr marL="0" indent="0" eaLnBrk="1" hangingPunct="1">
              <a:buSzTx/>
            </a:pPr>
            <a:endParaRPr lang="en-US" dirty="0"/>
          </a:p>
          <a:p>
            <a:pPr marL="0" indent="0" eaLnBrk="1" hangingPunct="1">
              <a:buSzTx/>
              <a:buFont typeface="Arial" pitchFamily="34" charset="0"/>
              <a:buChar char="√"/>
            </a:pPr>
            <a:r>
              <a:rPr lang="en-US" dirty="0"/>
              <a:t>  Updated/Uploaded procedures to SharePoint for all plant access.</a:t>
            </a:r>
          </a:p>
          <a:p>
            <a:pPr marL="0" indent="0" eaLnBrk="1" hangingPunct="1">
              <a:buSzTx/>
            </a:pPr>
            <a:endParaRPr lang="en-US" dirty="0"/>
          </a:p>
          <a:p>
            <a:pPr marL="0" indent="0" eaLnBrk="1" hangingPunct="1">
              <a:buSzTx/>
              <a:buFont typeface="Arial" pitchFamily="34" charset="0"/>
              <a:buChar char="√"/>
            </a:pPr>
            <a:r>
              <a:rPr lang="en-US" dirty="0"/>
              <a:t>  Add procedures to structured job training (SJT) manuals and added to qualifications checklist</a:t>
            </a:r>
          </a:p>
        </p:txBody>
      </p:sp>
    </p:spTree>
    <p:extLst>
      <p:ext uri="{BB962C8B-B14F-4D97-AF65-F5344CB8AC3E}">
        <p14:creationId xmlns:p14="http://schemas.microsoft.com/office/powerpoint/2010/main" val="3317278868"/>
      </p:ext>
    </p:extLst>
  </p:cSld>
  <p:clrMapOvr>
    <a:masterClrMapping/>
  </p:clrMapOvr>
  <p:transition>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p:cNvSpPr>
            <a:spLocks noGrp="1" noChangeArrowheads="1"/>
          </p:cNvSpPr>
          <p:nvPr>
            <p:ph type="title"/>
          </p:nvPr>
        </p:nvSpPr>
        <p:spPr/>
        <p:txBody>
          <a:bodyPr/>
          <a:lstStyle/>
          <a:p>
            <a:pPr eaLnBrk="1" hangingPunct="1"/>
            <a:r>
              <a:rPr lang="en-US" dirty="0" smtClean="0"/>
              <a:t>Control Charts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63" y="971550"/>
            <a:ext cx="76581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620075"/>
      </p:ext>
    </p:extLst>
  </p:cSld>
  <p:clrMapOvr>
    <a:masterClrMapping/>
  </p:clrMapOvr>
  <p:transition>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Updated Process Capability</a:t>
            </a:r>
            <a:br>
              <a:rPr lang="en-US" dirty="0"/>
            </a:br>
            <a:endParaRPr lang="en-US" dirty="0"/>
          </a:p>
        </p:txBody>
      </p:sp>
      <p:sp>
        <p:nvSpPr>
          <p:cNvPr id="4" name="TextBox 3"/>
          <p:cNvSpPr txBox="1"/>
          <p:nvPr/>
        </p:nvSpPr>
        <p:spPr>
          <a:xfrm>
            <a:off x="407029" y="3210521"/>
            <a:ext cx="4166559" cy="1107996"/>
          </a:xfrm>
          <a:prstGeom prst="rect">
            <a:avLst/>
          </a:prstGeom>
          <a:noFill/>
        </p:spPr>
        <p:txBody>
          <a:bodyPr wrap="square" rtlCol="0">
            <a:spAutoFit/>
          </a:bodyPr>
          <a:lstStyle/>
          <a:p>
            <a:pPr marL="342900" indent="-342900" algn="l">
              <a:buFont typeface="Wingdings" panose="05000000000000000000" pitchFamily="2" charset="2"/>
              <a:buChar char="§"/>
            </a:pPr>
            <a:r>
              <a:rPr lang="en-US" sz="1100" dirty="0" smtClean="0">
                <a:solidFill>
                  <a:srgbClr val="24135F"/>
                </a:solidFill>
                <a:latin typeface="Proxima Nova" charset="0"/>
              </a:rPr>
              <a:t>New process is  capable</a:t>
            </a:r>
          </a:p>
          <a:p>
            <a:pPr marL="342900" indent="-342900" algn="l">
              <a:buFont typeface="Wingdings" panose="05000000000000000000" pitchFamily="2" charset="2"/>
              <a:buChar char="§"/>
            </a:pPr>
            <a:r>
              <a:rPr lang="en-US" sz="1100" dirty="0" smtClean="0">
                <a:solidFill>
                  <a:srgbClr val="24135F"/>
                </a:solidFill>
                <a:latin typeface="Proxima Nova" charset="0"/>
              </a:rPr>
              <a:t>Target was established at 15% above historical mean and is the goal of the project</a:t>
            </a:r>
          </a:p>
          <a:p>
            <a:pPr marL="342900" indent="-342900" algn="l">
              <a:buFont typeface="Wingdings" panose="05000000000000000000" pitchFamily="2" charset="2"/>
              <a:buChar char="§"/>
            </a:pPr>
            <a:r>
              <a:rPr lang="en-US" sz="1100" dirty="0" smtClean="0">
                <a:solidFill>
                  <a:srgbClr val="24135F"/>
                </a:solidFill>
                <a:latin typeface="Proxima Nova" charset="0"/>
              </a:rPr>
              <a:t>No LSL existed from the customer, so we established it at 3</a:t>
            </a:r>
            <a:r>
              <a:rPr lang="en-US" sz="1100" b="1" dirty="0" smtClean="0">
                <a:solidFill>
                  <a:srgbClr val="24135F"/>
                </a:solidFill>
                <a:latin typeface="Proxima Nova" charset="0"/>
                <a:cs typeface="GreekC"/>
              </a:rPr>
              <a:t>s</a:t>
            </a:r>
            <a:r>
              <a:rPr lang="en-US" sz="1100" dirty="0" smtClean="0">
                <a:solidFill>
                  <a:srgbClr val="24135F"/>
                </a:solidFill>
                <a:latin typeface="Proxima Nova" charset="0"/>
                <a:cs typeface="GreekC"/>
              </a:rPr>
              <a:t> </a:t>
            </a:r>
            <a:r>
              <a:rPr lang="en-US" sz="1100" dirty="0" smtClean="0">
                <a:solidFill>
                  <a:srgbClr val="24135F"/>
                </a:solidFill>
                <a:latin typeface="Proxima Nova" charset="0"/>
              </a:rPr>
              <a:t>from the mean</a:t>
            </a:r>
          </a:p>
          <a:p>
            <a:pPr marL="342900" indent="-342900" algn="l">
              <a:buFont typeface="Wingdings" panose="05000000000000000000" pitchFamily="2" charset="2"/>
              <a:buChar char="§"/>
            </a:pPr>
            <a:r>
              <a:rPr lang="en-US" sz="1100" dirty="0" smtClean="0">
                <a:solidFill>
                  <a:srgbClr val="24135F"/>
                </a:solidFill>
                <a:latin typeface="Proxima Nova" charset="0"/>
              </a:rPr>
              <a:t>We did not establish an USL since more is better…</a:t>
            </a:r>
            <a:endParaRPr lang="en-US" sz="1100" dirty="0">
              <a:solidFill>
                <a:srgbClr val="24135F"/>
              </a:solidFill>
              <a:latin typeface="Proxima Nova"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29" y="1123950"/>
            <a:ext cx="4166559" cy="20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36890"/>
            <a:ext cx="41148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774721" y="3216330"/>
            <a:ext cx="4166559" cy="261610"/>
          </a:xfrm>
          <a:prstGeom prst="rect">
            <a:avLst/>
          </a:prstGeom>
          <a:noFill/>
        </p:spPr>
        <p:txBody>
          <a:bodyPr wrap="square" rtlCol="0">
            <a:spAutoFit/>
          </a:bodyPr>
          <a:lstStyle/>
          <a:p>
            <a:pPr marL="342900" indent="-342900" algn="l">
              <a:buFont typeface="Wingdings" panose="05000000000000000000" pitchFamily="2" charset="2"/>
              <a:buChar char="§"/>
            </a:pPr>
            <a:r>
              <a:rPr lang="en-US" sz="1100" dirty="0" smtClean="0">
                <a:solidFill>
                  <a:srgbClr val="24135F"/>
                </a:solidFill>
                <a:latin typeface="Proxima Nova" charset="0"/>
              </a:rPr>
              <a:t>Ran Process capability using a target of .8%</a:t>
            </a:r>
            <a:endParaRPr lang="en-US" sz="1100" dirty="0">
              <a:solidFill>
                <a:srgbClr val="24135F"/>
              </a:solidFill>
              <a:latin typeface="Proxima Nova" charset="0"/>
            </a:endParaRPr>
          </a:p>
        </p:txBody>
      </p:sp>
    </p:spTree>
    <p:extLst>
      <p:ext uri="{BB962C8B-B14F-4D97-AF65-F5344CB8AC3E}">
        <p14:creationId xmlns:p14="http://schemas.microsoft.com/office/powerpoint/2010/main" val="399092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p:txBody>
          <a:bodyPr/>
          <a:lstStyle/>
          <a:p>
            <a:pPr eaLnBrk="1" hangingPunct="1"/>
            <a:r>
              <a:rPr lang="en-US" dirty="0" smtClean="0"/>
              <a:t>Project Justification and Expected Results</a:t>
            </a:r>
          </a:p>
        </p:txBody>
      </p:sp>
      <p:sp>
        <p:nvSpPr>
          <p:cNvPr id="8196" name="Rectangle 7"/>
          <p:cNvSpPr>
            <a:spLocks noGrp="1" noChangeArrowheads="1"/>
          </p:cNvSpPr>
          <p:nvPr>
            <p:ph type="body" idx="1"/>
          </p:nvPr>
        </p:nvSpPr>
        <p:spPr/>
        <p:txBody>
          <a:bodyPr/>
          <a:lstStyle/>
          <a:p>
            <a:pPr marL="0" indent="0" eaLnBrk="1" hangingPunct="1"/>
            <a:r>
              <a:rPr lang="en-US" sz="1800" b="1" dirty="0" smtClean="0"/>
              <a:t>Relevant Metrics: </a:t>
            </a:r>
          </a:p>
          <a:p>
            <a:pPr marL="0" indent="0" eaLnBrk="1" hangingPunct="1"/>
            <a:r>
              <a:rPr lang="en-US" sz="1600" dirty="0" smtClean="0"/>
              <a:t>Percent of starch recovered. </a:t>
            </a:r>
            <a:endParaRPr lang="en-US" sz="1600" b="1" dirty="0" smtClean="0"/>
          </a:p>
          <a:p>
            <a:pPr marL="0" indent="0" eaLnBrk="1" hangingPunct="1"/>
            <a:endParaRPr lang="en-US" sz="1800" b="1" dirty="0" smtClean="0"/>
          </a:p>
          <a:p>
            <a:pPr marL="0" indent="0" eaLnBrk="1" hangingPunct="1"/>
            <a:r>
              <a:rPr lang="en-US" sz="1800" b="1" dirty="0" smtClean="0"/>
              <a:t>Improvement targets: </a:t>
            </a:r>
          </a:p>
          <a:p>
            <a:pPr marL="0" indent="0" eaLnBrk="1" hangingPunct="1"/>
            <a:r>
              <a:rPr lang="en-US" sz="1600" dirty="0"/>
              <a:t>A 15% increase in starch production will increase revenues by $</a:t>
            </a:r>
            <a:r>
              <a:rPr lang="en-US" sz="1600" dirty="0" smtClean="0"/>
              <a:t>122,124.  </a:t>
            </a:r>
            <a:r>
              <a:rPr lang="en-US" sz="1600" dirty="0"/>
              <a:t>(Calculated at $.20/</a:t>
            </a:r>
            <a:r>
              <a:rPr lang="en-US" sz="1600" dirty="0" err="1"/>
              <a:t>lb</a:t>
            </a:r>
            <a:r>
              <a:rPr lang="en-US" sz="1600" dirty="0"/>
              <a:t> market rate</a:t>
            </a:r>
            <a:r>
              <a:rPr lang="en-US" sz="1600" dirty="0" smtClean="0"/>
              <a:t>)</a:t>
            </a:r>
            <a:endParaRPr lang="en-US" sz="1600" b="1" dirty="0" smtClean="0"/>
          </a:p>
          <a:p>
            <a:pPr marL="0" indent="0" eaLnBrk="1" hangingPunct="1"/>
            <a:endParaRPr lang="en-US" sz="1800" b="1" dirty="0" smtClean="0"/>
          </a:p>
          <a:p>
            <a:pPr marL="0" indent="0" eaLnBrk="1" hangingPunct="1"/>
            <a:r>
              <a:rPr lang="en-US" sz="1800" b="1" dirty="0" smtClean="0"/>
              <a:t>Operational/Strategic Impact: </a:t>
            </a:r>
          </a:p>
          <a:p>
            <a:pPr marL="0" indent="0" eaLnBrk="1" hangingPunct="1"/>
            <a:r>
              <a:rPr lang="en-US" sz="1600" dirty="0" smtClean="0"/>
              <a:t>This project is in alignment with the NAFG Key Strategy of Operation Excellence - to maximize profitable returns to the shareholders through continuous improvement of systems and processes</a:t>
            </a:r>
          </a:p>
        </p:txBody>
      </p:sp>
    </p:spTree>
    <p:extLst>
      <p:ext uri="{BB962C8B-B14F-4D97-AF65-F5344CB8AC3E}">
        <p14:creationId xmlns:p14="http://schemas.microsoft.com/office/powerpoint/2010/main" val="4282105364"/>
      </p:ext>
    </p:extLst>
  </p:cSld>
  <p:clrMapOvr>
    <a:masterClrMapping/>
  </p:clrMapOvr>
  <p:transition>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7"/>
          <p:cNvSpPr>
            <a:spLocks noGrp="1" noChangeArrowheads="1"/>
          </p:cNvSpPr>
          <p:nvPr>
            <p:ph type="title"/>
          </p:nvPr>
        </p:nvSpPr>
        <p:spPr/>
        <p:txBody>
          <a:bodyPr/>
          <a:lstStyle/>
          <a:p>
            <a:pPr eaLnBrk="1" hangingPunct="1"/>
            <a:r>
              <a:rPr lang="en-US" dirty="0" smtClean="0"/>
              <a:t>Project Results</a:t>
            </a:r>
          </a:p>
        </p:txBody>
      </p:sp>
      <p:graphicFrame>
        <p:nvGraphicFramePr>
          <p:cNvPr id="810052" name="Group 68"/>
          <p:cNvGraphicFramePr>
            <a:graphicFrameLocks noGrp="1"/>
          </p:cNvGraphicFramePr>
          <p:nvPr>
            <p:ph sz="half" idx="4294967295"/>
            <p:extLst>
              <p:ext uri="{D42A27DB-BD31-4B8C-83A1-F6EECF244321}">
                <p14:modId xmlns:p14="http://schemas.microsoft.com/office/powerpoint/2010/main" val="2922750197"/>
              </p:ext>
            </p:extLst>
          </p:nvPr>
        </p:nvGraphicFramePr>
        <p:xfrm>
          <a:off x="243396" y="1010602"/>
          <a:ext cx="8686800" cy="3466148"/>
        </p:xfrm>
        <a:graphic>
          <a:graphicData uri="http://schemas.openxmlformats.org/drawingml/2006/table">
            <a:tbl>
              <a:tblPr/>
              <a:tblGrid>
                <a:gridCol w="1447800"/>
                <a:gridCol w="1449388"/>
                <a:gridCol w="1447800"/>
                <a:gridCol w="1444625"/>
                <a:gridCol w="1449387"/>
                <a:gridCol w="1447800"/>
              </a:tblGrid>
              <a:tr h="689372">
                <a:tc gridSpan="2">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sng" strike="noStrike" cap="none" normalizeH="0" baseline="0" dirty="0" smtClean="0">
                          <a:ln>
                            <a:noFill/>
                          </a:ln>
                          <a:solidFill>
                            <a:srgbClr val="24135F"/>
                          </a:solidFill>
                          <a:effectLst/>
                          <a:latin typeface="Arial" charset="0"/>
                          <a:cs typeface="Arial" charset="0"/>
                        </a:rPr>
                        <a:t>Project Baseline:</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sng" strike="noStrike" cap="none" normalizeH="0" baseline="0" dirty="0" smtClean="0">
                          <a:ln>
                            <a:noFill/>
                          </a:ln>
                          <a:solidFill>
                            <a:srgbClr val="24135F"/>
                          </a:solidFill>
                          <a:effectLst/>
                          <a:latin typeface="Arial" charset="0"/>
                          <a:cs typeface="Arial" charset="0"/>
                        </a:rPr>
                        <a:t>Project Target: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sng" strike="noStrike" cap="none" normalizeH="0" baseline="0" dirty="0" smtClean="0">
                          <a:ln>
                            <a:noFill/>
                          </a:ln>
                          <a:solidFill>
                            <a:srgbClr val="24135F"/>
                          </a:solidFill>
                          <a:effectLst/>
                          <a:latin typeface="Arial" charset="0"/>
                          <a:cs typeface="Arial" charset="0"/>
                        </a:rPr>
                        <a:t>Project Actual:</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89372">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24135F"/>
                          </a:solidFill>
                          <a:effectLst/>
                          <a:latin typeface="Arial" charset="0"/>
                          <a:cs typeface="Arial" charset="0"/>
                        </a:rPr>
                        <a:t>COPQ=</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rgbClr val="24135F"/>
                          </a:solidFill>
                          <a:effectLst/>
                          <a:latin typeface="Arial" charset="0"/>
                          <a:cs typeface="Arial" charset="0"/>
                        </a:rPr>
                        <a:t>$253,129</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24135F"/>
                          </a:solidFill>
                          <a:effectLst/>
                          <a:latin typeface="Arial" charset="0"/>
                          <a:cs typeface="Arial" charset="0"/>
                        </a:rPr>
                        <a:t>COPQ=</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rgbClr val="24135F"/>
                          </a:solidFill>
                          <a:effectLst/>
                          <a:latin typeface="Arial" charset="0"/>
                          <a:cs typeface="Arial" charset="0"/>
                        </a:rPr>
                        <a:t>$131,004</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24135F"/>
                          </a:solidFill>
                          <a:effectLst/>
                          <a:latin typeface="Arial" charset="0"/>
                          <a:cs typeface="Arial" charset="0"/>
                        </a:rPr>
                        <a:t>COPQ=</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rgbClr val="24135F"/>
                          </a:solidFill>
                          <a:effectLst/>
                          <a:latin typeface="Arial" charset="0"/>
                          <a:cs typeface="Arial" charset="0"/>
                        </a:rPr>
                        <a:t>$29,348</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9372">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24135F"/>
                          </a:solidFill>
                          <a:effectLst/>
                          <a:latin typeface="Arial" charset="0"/>
                          <a:cs typeface="Arial" charset="0"/>
                        </a:rPr>
                        <a:t>Metric=</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rgbClr val="24135F"/>
                          </a:solidFill>
                          <a:effectLst/>
                          <a:latin typeface="Arial" charset="0"/>
                          <a:cs typeface="Arial" charset="0"/>
                        </a:rPr>
                        <a:t>0.6103% Starch Recovery</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24135F"/>
                          </a:solidFill>
                          <a:effectLst/>
                          <a:latin typeface="Arial" charset="0"/>
                          <a:cs typeface="Arial" charset="0"/>
                        </a:rPr>
                        <a:t>Metric=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rgbClr val="24135F"/>
                          </a:solidFill>
                          <a:effectLst/>
                          <a:latin typeface="Arial" charset="0"/>
                          <a:cs typeface="Arial" charset="0"/>
                        </a:rPr>
                        <a:t>0.7018% Starch Recovery</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24135F"/>
                          </a:solidFill>
                          <a:effectLst/>
                          <a:latin typeface="Arial" charset="0"/>
                          <a:cs typeface="Arial" charset="0"/>
                        </a:rPr>
                        <a:t>Metric=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rgbClr val="24135F"/>
                          </a:solidFill>
                          <a:effectLst/>
                          <a:latin typeface="Arial" charset="0"/>
                          <a:cs typeface="Arial" charset="0"/>
                        </a:rPr>
                        <a:t>0.7780% Starch Recovery</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9372">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24135F"/>
                          </a:solidFill>
                          <a:effectLst/>
                          <a:latin typeface="Arial" charset="0"/>
                          <a:cs typeface="Arial" charset="0"/>
                        </a:rPr>
                        <a:t>DPMO=</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rgbClr val="24135F"/>
                          </a:solidFill>
                          <a:effectLst/>
                          <a:latin typeface="Arial" charset="0"/>
                          <a:cs typeface="Arial" charset="0"/>
                        </a:rPr>
                        <a:t>1897</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24135F"/>
                          </a:solidFill>
                          <a:effectLst/>
                          <a:latin typeface="Arial" charset="0"/>
                          <a:cs typeface="Arial" charset="0"/>
                        </a:rPr>
                        <a:t>DPMO=</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rgbClr val="24135F"/>
                          </a:solidFill>
                          <a:effectLst/>
                          <a:latin typeface="Arial" charset="0"/>
                          <a:cs typeface="Arial" charset="0"/>
                        </a:rPr>
                        <a:t>982</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24135F"/>
                          </a:solidFill>
                          <a:effectLst/>
                          <a:latin typeface="Arial" charset="0"/>
                          <a:cs typeface="Arial" charset="0"/>
                        </a:rPr>
                        <a:t>DPMO=</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rgbClr val="24135F"/>
                          </a:solidFill>
                          <a:effectLst/>
                          <a:latin typeface="Arial" charset="0"/>
                          <a:cs typeface="Arial" charset="0"/>
                        </a:rPr>
                        <a:t>220</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9372">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24135F"/>
                          </a:solidFill>
                          <a:effectLst/>
                          <a:latin typeface="Arial" charset="0"/>
                          <a:cs typeface="Arial" charset="0"/>
                        </a:rPr>
                        <a:t>Sigma Level=</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rgbClr val="24135F"/>
                          </a:solidFill>
                          <a:effectLst/>
                          <a:latin typeface="Arial" charset="0"/>
                          <a:cs typeface="Arial" charset="0"/>
                        </a:rPr>
                        <a:t>4.39</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24135F"/>
                          </a:solidFill>
                          <a:effectLst/>
                          <a:latin typeface="Arial" charset="0"/>
                          <a:cs typeface="Arial" charset="0"/>
                        </a:rPr>
                        <a:t>Sigma Level=</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rgbClr val="24135F"/>
                          </a:solidFill>
                          <a:effectLst/>
                          <a:latin typeface="Arial" charset="0"/>
                          <a:cs typeface="Arial" charset="0"/>
                        </a:rPr>
                        <a:t>4.60</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rgbClr val="24135F"/>
                          </a:solidFill>
                          <a:effectLst/>
                          <a:latin typeface="Arial" charset="0"/>
                          <a:cs typeface="Arial" charset="0"/>
                        </a:rPr>
                        <a:t>Sigma Level=</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69963"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rgbClr val="24135F"/>
                          </a:solidFill>
                          <a:effectLst/>
                          <a:latin typeface="Arial" charset="0"/>
                          <a:cs typeface="Arial" charset="0"/>
                        </a:rPr>
                        <a:t>5.01</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228600" y="4545253"/>
            <a:ext cx="7772400" cy="338554"/>
          </a:xfrm>
          <a:prstGeom prst="rect">
            <a:avLst/>
          </a:prstGeom>
          <a:noFill/>
        </p:spPr>
        <p:txBody>
          <a:bodyPr wrap="square" rtlCol="0">
            <a:spAutoFit/>
          </a:bodyPr>
          <a:lstStyle/>
          <a:p>
            <a:pPr algn="l"/>
            <a:r>
              <a:rPr lang="en-US" sz="1600" dirty="0" smtClean="0">
                <a:solidFill>
                  <a:srgbClr val="24135F"/>
                </a:solidFill>
                <a:latin typeface="Proxima Nova" charset="0"/>
              </a:rPr>
              <a:t>*Calculated based on starch recovery benchmark at .8%</a:t>
            </a:r>
            <a:endParaRPr lang="en-US" sz="1600" dirty="0">
              <a:solidFill>
                <a:srgbClr val="24135F"/>
              </a:solidFill>
              <a:latin typeface="Proxima Nova" charset="0"/>
            </a:endParaRPr>
          </a:p>
        </p:txBody>
      </p:sp>
      <p:sp>
        <p:nvSpPr>
          <p:cNvPr id="2" name="TextBox 1"/>
          <p:cNvSpPr txBox="1"/>
          <p:nvPr/>
        </p:nvSpPr>
        <p:spPr>
          <a:xfrm>
            <a:off x="5634654" y="133350"/>
            <a:ext cx="3286664" cy="646331"/>
          </a:xfrm>
          <a:prstGeom prst="rect">
            <a:avLst/>
          </a:prstGeom>
          <a:noFill/>
          <a:ln>
            <a:solidFill>
              <a:schemeClr val="tx1"/>
            </a:solidFill>
          </a:ln>
        </p:spPr>
        <p:txBody>
          <a:bodyPr wrap="square" rtlCol="0">
            <a:spAutoFit/>
          </a:bodyPr>
          <a:lstStyle/>
          <a:p>
            <a:r>
              <a:rPr lang="en-US" sz="1800" dirty="0" smtClean="0">
                <a:solidFill>
                  <a:srgbClr val="FF8F1C"/>
                </a:solidFill>
                <a:latin typeface="Proxima Nova" charset="0"/>
              </a:rPr>
              <a:t>Additional Annual Revenues of $223,781</a:t>
            </a:r>
            <a:endParaRPr lang="en-US" sz="1800" dirty="0">
              <a:solidFill>
                <a:srgbClr val="FF8F1C"/>
              </a:solidFill>
              <a:latin typeface="Proxima Nova" charset="0"/>
            </a:endParaRPr>
          </a:p>
        </p:txBody>
      </p:sp>
    </p:spTree>
    <p:extLst>
      <p:ext uri="{BB962C8B-B14F-4D97-AF65-F5344CB8AC3E}">
        <p14:creationId xmlns:p14="http://schemas.microsoft.com/office/powerpoint/2010/main" val="1284435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title"/>
          </p:nvPr>
        </p:nvSpPr>
        <p:spPr/>
        <p:txBody>
          <a:bodyPr/>
          <a:lstStyle/>
          <a:p>
            <a:pPr eaLnBrk="1" hangingPunct="1"/>
            <a:r>
              <a:rPr lang="en-US" dirty="0" smtClean="0"/>
              <a:t>Lessons Learned</a:t>
            </a:r>
          </a:p>
        </p:txBody>
      </p:sp>
      <p:sp>
        <p:nvSpPr>
          <p:cNvPr id="57348" name="Rectangle 4"/>
          <p:cNvSpPr>
            <a:spLocks noGrp="1" noChangeArrowheads="1"/>
          </p:cNvSpPr>
          <p:nvPr>
            <p:ph type="body" idx="1"/>
          </p:nvPr>
        </p:nvSpPr>
        <p:spPr/>
        <p:txBody>
          <a:bodyPr/>
          <a:lstStyle/>
          <a:p>
            <a:pPr marL="0" indent="0" eaLnBrk="1" hangingPunct="1"/>
            <a:r>
              <a:rPr lang="en-US" sz="1600" dirty="0" smtClean="0"/>
              <a:t>Anyone that ever says “we’ve always done it that way” is really asking you to scrutinize the process.</a:t>
            </a:r>
          </a:p>
          <a:p>
            <a:pPr marL="0" indent="0" eaLnBrk="1" hangingPunct="1"/>
            <a:endParaRPr lang="en-US" sz="1600" dirty="0"/>
          </a:p>
          <a:p>
            <a:pPr marL="0" indent="0" eaLnBrk="1" hangingPunct="1"/>
            <a:r>
              <a:rPr lang="en-US" sz="1600" dirty="0" smtClean="0"/>
              <a:t>All processes must have target.  Cyclone pressure did not have hard targets.</a:t>
            </a:r>
          </a:p>
          <a:p>
            <a:pPr marL="0" indent="0" eaLnBrk="1" hangingPunct="1"/>
            <a:endParaRPr lang="en-US" sz="1600" dirty="0"/>
          </a:p>
          <a:p>
            <a:pPr marL="0" indent="0" eaLnBrk="1" hangingPunct="1"/>
            <a:r>
              <a:rPr lang="en-US" sz="1600" dirty="0" smtClean="0"/>
              <a:t>“Some people are just happier being angry.”</a:t>
            </a:r>
          </a:p>
          <a:p>
            <a:pPr marL="0" indent="0" eaLnBrk="1" hangingPunct="1"/>
            <a:endParaRPr lang="en-US" sz="1600" dirty="0" smtClean="0"/>
          </a:p>
          <a:p>
            <a:pPr marL="0" indent="0" eaLnBrk="1" hangingPunct="1"/>
            <a:r>
              <a:rPr lang="en-US" sz="1600" dirty="0" smtClean="0"/>
              <a:t>Don’t be afraid to test equipment to its limits to see what it can do. i.e. Chopper and pressures.</a:t>
            </a:r>
          </a:p>
          <a:p>
            <a:pPr marL="0" indent="0" eaLnBrk="1" hangingPunct="1"/>
            <a:endParaRPr lang="en-US" sz="1600" dirty="0"/>
          </a:p>
          <a:p>
            <a:pPr marL="0" indent="0" eaLnBrk="1" hangingPunct="1"/>
            <a:r>
              <a:rPr lang="en-US" sz="1600" dirty="0" smtClean="0"/>
              <a:t>People have different interpretations; electronic and mechanical devices do not. </a:t>
            </a:r>
          </a:p>
          <a:p>
            <a:pPr marL="0" indent="0" eaLnBrk="1" hangingPunct="1"/>
            <a:endParaRPr lang="en-US" sz="1400" dirty="0"/>
          </a:p>
          <a:p>
            <a:pPr marL="0" indent="0" eaLnBrk="1" hangingPunct="1"/>
            <a:endParaRPr lang="en-US" sz="1400" dirty="0" smtClean="0"/>
          </a:p>
        </p:txBody>
      </p:sp>
    </p:spTree>
    <p:extLst>
      <p:ext uri="{BB962C8B-B14F-4D97-AF65-F5344CB8AC3E}">
        <p14:creationId xmlns:p14="http://schemas.microsoft.com/office/powerpoint/2010/main" val="394983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noFill/>
        </p:spPr>
        <p:txBody>
          <a:bodyPr/>
          <a:lstStyle/>
          <a:p>
            <a:pPr eaLnBrk="1" hangingPunct="1"/>
            <a:r>
              <a:rPr lang="en-US" dirty="0" smtClean="0"/>
              <a:t>Financial Impact: Business Case or COPQ Calculation</a:t>
            </a:r>
          </a:p>
        </p:txBody>
      </p:sp>
      <p:sp>
        <p:nvSpPr>
          <p:cNvPr id="9220" name="Rectangle 4"/>
          <p:cNvSpPr>
            <a:spLocks noGrp="1" noChangeArrowheads="1"/>
          </p:cNvSpPr>
          <p:nvPr>
            <p:ph type="body" idx="1"/>
          </p:nvPr>
        </p:nvSpPr>
        <p:spPr/>
        <p:txBody>
          <a:bodyPr/>
          <a:lstStyle/>
          <a:p>
            <a:pPr marL="0" indent="0" eaLnBrk="1" hangingPunct="1"/>
            <a:endParaRPr lang="en-US" sz="1800" dirty="0"/>
          </a:p>
          <a:p>
            <a:pPr marL="0" indent="0" eaLnBrk="1" hangingPunct="1"/>
            <a:r>
              <a:rPr lang="en-US" sz="1800" dirty="0" smtClean="0"/>
              <a:t>3 year historic average starch production 4,070,828 lbs X $.20/ </a:t>
            </a:r>
            <a:r>
              <a:rPr lang="en-US" sz="1800" dirty="0" err="1" smtClean="0"/>
              <a:t>lb</a:t>
            </a:r>
            <a:r>
              <a:rPr lang="en-US" sz="1800" dirty="0" smtClean="0"/>
              <a:t> = $814,165</a:t>
            </a:r>
          </a:p>
          <a:p>
            <a:pPr marL="0" indent="0" eaLnBrk="1" hangingPunct="1"/>
            <a:endParaRPr lang="en-US" sz="1800" dirty="0" smtClean="0"/>
          </a:p>
          <a:p>
            <a:pPr marL="0" indent="0" eaLnBrk="1" hangingPunct="1"/>
            <a:r>
              <a:rPr lang="en-US" sz="1800" dirty="0"/>
              <a:t> </a:t>
            </a:r>
            <a:r>
              <a:rPr lang="en-US" sz="1800" dirty="0" smtClean="0"/>
              <a:t>   Starch production at 15% increase (4,070,828 X 1.15) = </a:t>
            </a:r>
          </a:p>
          <a:p>
            <a:pPr marL="0" indent="0" eaLnBrk="1" hangingPunct="1"/>
            <a:r>
              <a:rPr lang="en-US" sz="1800" dirty="0"/>
              <a:t>	</a:t>
            </a:r>
            <a:r>
              <a:rPr lang="en-US" sz="1800" dirty="0" smtClean="0"/>
              <a:t>			4,681,452 lbs X $.20/ </a:t>
            </a:r>
            <a:r>
              <a:rPr lang="en-US" sz="1800" dirty="0" err="1" smtClean="0"/>
              <a:t>lb</a:t>
            </a:r>
            <a:r>
              <a:rPr lang="en-US" sz="1800" dirty="0" smtClean="0"/>
              <a:t> = $936,290</a:t>
            </a:r>
          </a:p>
          <a:p>
            <a:pPr marL="0" indent="0" eaLnBrk="1" hangingPunct="1"/>
            <a:endParaRPr lang="en-US" sz="1800" dirty="0" smtClean="0"/>
          </a:p>
          <a:p>
            <a:pPr marL="0" indent="0" eaLnBrk="1" hangingPunct="1"/>
            <a:r>
              <a:rPr lang="en-US" sz="1800" dirty="0"/>
              <a:t>	</a:t>
            </a:r>
            <a:r>
              <a:rPr lang="en-US" sz="1800" dirty="0" smtClean="0"/>
              <a:t>				Additional Revenue = $122,125</a:t>
            </a:r>
            <a:endParaRPr lang="en-US" sz="1800" dirty="0"/>
          </a:p>
          <a:p>
            <a:pPr marL="0" indent="0" eaLnBrk="1" hangingPunct="1"/>
            <a:endParaRPr lang="en-US" dirty="0" smtClean="0"/>
          </a:p>
        </p:txBody>
      </p:sp>
    </p:spTree>
    <p:extLst>
      <p:ext uri="{BB962C8B-B14F-4D97-AF65-F5344CB8AC3E}">
        <p14:creationId xmlns:p14="http://schemas.microsoft.com/office/powerpoint/2010/main" val="1230865951"/>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noFill/>
        </p:spPr>
        <p:txBody>
          <a:bodyPr wrap="none"/>
          <a:lstStyle/>
          <a:p>
            <a:pPr eaLnBrk="1" hangingPunct="1"/>
            <a:r>
              <a:rPr lang="en-US" dirty="0" smtClean="0"/>
              <a:t>Project Team Membership</a:t>
            </a:r>
          </a:p>
        </p:txBody>
      </p:sp>
      <p:sp>
        <p:nvSpPr>
          <p:cNvPr id="10244" name="Rectangle 5"/>
          <p:cNvSpPr>
            <a:spLocks noGrp="1" noChangeArrowheads="1"/>
          </p:cNvSpPr>
          <p:nvPr>
            <p:ph type="body" idx="1"/>
          </p:nvPr>
        </p:nvSpPr>
        <p:spPr/>
        <p:txBody>
          <a:bodyPr/>
          <a:lstStyle/>
          <a:p>
            <a:pPr marL="0" indent="0" eaLnBrk="1" hangingPunct="1"/>
            <a:r>
              <a:rPr lang="en-US" sz="1200" b="1" dirty="0" smtClean="0"/>
              <a:t>Project Champion:  </a:t>
            </a:r>
          </a:p>
          <a:p>
            <a:pPr marL="0" indent="0" eaLnBrk="1" hangingPunct="1"/>
            <a:r>
              <a:rPr lang="en-US" sz="1200" dirty="0" smtClean="0"/>
              <a:t>XXXX – Environmental Manager</a:t>
            </a:r>
          </a:p>
          <a:p>
            <a:pPr marL="0" indent="0" eaLnBrk="1" hangingPunct="1"/>
            <a:endParaRPr lang="en-US" sz="1200" b="1" dirty="0" smtClean="0"/>
          </a:p>
          <a:p>
            <a:pPr marL="0" indent="0" eaLnBrk="1" hangingPunct="1"/>
            <a:r>
              <a:rPr lang="en-US" sz="1200" b="1" dirty="0" smtClean="0"/>
              <a:t>Project Team Leader:  </a:t>
            </a:r>
          </a:p>
          <a:p>
            <a:pPr marL="0" indent="0" eaLnBrk="1" hangingPunct="1"/>
            <a:r>
              <a:rPr lang="en-US" sz="1200" dirty="0" smtClean="0"/>
              <a:t>XXXX – Maintenance Manager, BB</a:t>
            </a:r>
          </a:p>
          <a:p>
            <a:pPr marL="0" indent="0" eaLnBrk="1" hangingPunct="1"/>
            <a:endParaRPr lang="en-US" sz="1200" b="1" dirty="0" smtClean="0"/>
          </a:p>
          <a:p>
            <a:pPr marL="0" indent="0" eaLnBrk="1" hangingPunct="1"/>
            <a:r>
              <a:rPr lang="en-US" sz="1200" b="1" dirty="0" smtClean="0"/>
              <a:t>Project Core Team Members:  </a:t>
            </a:r>
          </a:p>
          <a:p>
            <a:pPr marL="0" indent="0" eaLnBrk="1" hangingPunct="1"/>
            <a:r>
              <a:rPr lang="en-US" sz="1200" dirty="0" smtClean="0"/>
              <a:t>XXXX – Environmental Supervisor</a:t>
            </a:r>
          </a:p>
          <a:p>
            <a:pPr marL="0" indent="0" eaLnBrk="1" hangingPunct="1"/>
            <a:r>
              <a:rPr lang="en-US" sz="1200" dirty="0" smtClean="0"/>
              <a:t>XXXX – Raw Procurement Manager</a:t>
            </a:r>
          </a:p>
          <a:p>
            <a:pPr marL="0" indent="0" eaLnBrk="1" hangingPunct="1"/>
            <a:r>
              <a:rPr lang="en-US" sz="1200" dirty="0" smtClean="0"/>
              <a:t>XXXX – Office Coordinator</a:t>
            </a:r>
          </a:p>
          <a:p>
            <a:pPr marL="0" indent="0" eaLnBrk="1" hangingPunct="1"/>
            <a:r>
              <a:rPr lang="en-US" sz="1200" dirty="0" smtClean="0"/>
              <a:t>XXXX – Water Systems Maintenance Mechanic</a:t>
            </a:r>
          </a:p>
          <a:p>
            <a:pPr marL="0" indent="0" eaLnBrk="1" hangingPunct="1"/>
            <a:r>
              <a:rPr lang="en-US" sz="1200" dirty="0" smtClean="0"/>
              <a:t>XXXX – Process Water Operator </a:t>
            </a:r>
          </a:p>
          <a:p>
            <a:pPr marL="0" indent="0" eaLnBrk="1" hangingPunct="1"/>
            <a:endParaRPr lang="en-US" sz="1200" b="1" dirty="0" smtClean="0"/>
          </a:p>
          <a:p>
            <a:pPr marL="0" indent="0" eaLnBrk="1" hangingPunct="1"/>
            <a:r>
              <a:rPr lang="en-US" sz="1200" b="1" dirty="0" smtClean="0"/>
              <a:t>Ad Hoc Members or SMEs:</a:t>
            </a:r>
          </a:p>
          <a:p>
            <a:pPr marL="0" indent="0" eaLnBrk="1" hangingPunct="1"/>
            <a:r>
              <a:rPr lang="en-US" sz="1200" dirty="0" smtClean="0"/>
              <a:t>XXXX – Process Water Treatment Coordinator</a:t>
            </a:r>
          </a:p>
        </p:txBody>
      </p:sp>
    </p:spTree>
    <p:extLst>
      <p:ext uri="{BB962C8B-B14F-4D97-AF65-F5344CB8AC3E}">
        <p14:creationId xmlns:p14="http://schemas.microsoft.com/office/powerpoint/2010/main" val="2429450450"/>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noFill/>
        </p:spPr>
        <p:txBody>
          <a:bodyPr wrap="none" lIns="82058" tIns="41029" rIns="82058" bIns="41029"/>
          <a:lstStyle/>
          <a:p>
            <a:pPr defTabSz="471488" eaLnBrk="1" hangingPunct="1">
              <a:buClr>
                <a:srgbClr val="FFFFFF"/>
              </a:buClr>
              <a:buSzPct val="90000"/>
              <a:buFont typeface="Monotype Sorts" pitchFamily="2" charset="2"/>
              <a:buNone/>
            </a:pPr>
            <a:r>
              <a:rPr lang="en-US" dirty="0" smtClean="0"/>
              <a:t>Project Plan- Milestones and Timing</a:t>
            </a:r>
          </a:p>
        </p:txBody>
      </p:sp>
      <p:sp>
        <p:nvSpPr>
          <p:cNvPr id="3" name="Text Placeholder 2"/>
          <p:cNvSpPr>
            <a:spLocks noGrp="1"/>
          </p:cNvSpPr>
          <p:nvPr>
            <p:ph type="body" idx="1"/>
          </p:nvPr>
        </p:nvSpPr>
        <p:spPr/>
        <p:txBody>
          <a:bodyPr/>
          <a:lstStyle/>
          <a:p>
            <a:r>
              <a:rPr lang="en-US" dirty="0" smtClean="0"/>
              <a:t>Start</a:t>
            </a:r>
            <a:r>
              <a:rPr lang="en-US" dirty="0"/>
              <a:t>:  1/8/14					</a:t>
            </a:r>
          </a:p>
          <a:p>
            <a:r>
              <a:rPr lang="en-US" dirty="0"/>
              <a:t>Define: 1/16/14					</a:t>
            </a:r>
          </a:p>
          <a:p>
            <a:r>
              <a:rPr lang="en-US" dirty="0"/>
              <a:t>Measure:  2/28/14				</a:t>
            </a:r>
          </a:p>
          <a:p>
            <a:r>
              <a:rPr lang="en-US" dirty="0"/>
              <a:t>Analyze:  4/13/14				</a:t>
            </a:r>
          </a:p>
          <a:p>
            <a:r>
              <a:rPr lang="en-US" dirty="0"/>
              <a:t>Improve: 5/30/14	</a:t>
            </a:r>
          </a:p>
          <a:p>
            <a:endParaRPr lang="en-US" dirty="0"/>
          </a:p>
          <a:p>
            <a:r>
              <a:rPr lang="en-US" dirty="0"/>
              <a:t>Control:  8/1/14	</a:t>
            </a:r>
          </a:p>
          <a:p>
            <a:endParaRPr lang="en-US" dirty="0"/>
          </a:p>
          <a:p>
            <a:r>
              <a:rPr lang="en-US" dirty="0"/>
              <a:t>Complete: 9/17/14</a:t>
            </a:r>
          </a:p>
        </p:txBody>
      </p:sp>
    </p:spTree>
    <p:extLst>
      <p:ext uri="{BB962C8B-B14F-4D97-AF65-F5344CB8AC3E}">
        <p14:creationId xmlns:p14="http://schemas.microsoft.com/office/powerpoint/2010/main" val="2173235233"/>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5563E910682E4EA55C9FA3FD51D38F" ma:contentTypeVersion="21" ma:contentTypeDescription="Create a new document." ma:contentTypeScope="" ma:versionID="33e29789ca11f85b9346d46db164352d">
  <xsd:schema xmlns:xsd="http://www.w3.org/2001/XMLSchema" xmlns:xs="http://www.w3.org/2001/XMLSchema" xmlns:p="http://schemas.microsoft.com/office/2006/metadata/properties" xmlns:ns2="11117e2b-2f14-4feb-a07f-cf85806264d2" xmlns:ns3="1c797442-1677-4e80-a4df-5e806a73cf22" targetNamespace="http://schemas.microsoft.com/office/2006/metadata/properties" ma:root="true" ma:fieldsID="1822191d3846a9a07b06660e70425006" ns2:_="" ns3:_="">
    <xsd:import namespace="11117e2b-2f14-4feb-a07f-cf85806264d2"/>
    <xsd:import namespace="1c797442-1677-4e80-a4df-5e806a73cf22"/>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17e2b-2f14-4feb-a07f-cf85806264d2"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5ab3d45-1a4e-44e5-8ad5-10b115d6302e"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797442-1677-4e80-a4df-5e806a73cf2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29783af-577e-415e-92a6-79916f205856}" ma:internalName="TaxCatchAll" ma:showField="CatchAllData" ma:web="1c797442-1677-4e80-a4df-5e806a73cf22">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s xmlns="11117e2b-2f14-4feb-a07f-cf85806264d2" xsi:nil="true"/>
    <MigrationWizIdSecurityGroups xmlns="11117e2b-2f14-4feb-a07f-cf85806264d2" xsi:nil="true"/>
    <MigrationWizId xmlns="11117e2b-2f14-4feb-a07f-cf85806264d2">0B8A0a7Jzrk3US0N6R0Q5T1FTVkE</MigrationWizId>
    <TaxCatchAll xmlns="1c797442-1677-4e80-a4df-5e806a73cf22" xsi:nil="true"/>
    <MigrationWizIdDocumentLibraryPermissions xmlns="11117e2b-2f14-4feb-a07f-cf85806264d2" xsi:nil="true"/>
    <lcf76f155ced4ddcb4097134ff3c332f xmlns="11117e2b-2f14-4feb-a07f-cf85806264d2">
      <Terms xmlns="http://schemas.microsoft.com/office/infopath/2007/PartnerControls"/>
    </lcf76f155ced4ddcb4097134ff3c332f>
    <MigrationWizIdPermissionLevels xmlns="11117e2b-2f14-4feb-a07f-cf85806264d2" xsi:nil="true"/>
  </documentManagement>
</p:properties>
</file>

<file path=customXml/itemProps1.xml><?xml version="1.0" encoding="utf-8"?>
<ds:datastoreItem xmlns:ds="http://schemas.openxmlformats.org/officeDocument/2006/customXml" ds:itemID="{13633CBF-D9BC-4A23-A1B6-4B745C3275AF}"/>
</file>

<file path=customXml/itemProps2.xml><?xml version="1.0" encoding="utf-8"?>
<ds:datastoreItem xmlns:ds="http://schemas.openxmlformats.org/officeDocument/2006/customXml" ds:itemID="{86FFD80C-BC0C-41D1-BBE3-0E0269C3C7D5}"/>
</file>

<file path=customXml/itemProps3.xml><?xml version="1.0" encoding="utf-8"?>
<ds:datastoreItem xmlns:ds="http://schemas.openxmlformats.org/officeDocument/2006/customXml" ds:itemID="{C1732C56-D67E-457B-991D-A55E3B1802F9}"/>
</file>

<file path=docProps/app.xml><?xml version="1.0" encoding="utf-8"?>
<Properties xmlns="http://schemas.openxmlformats.org/officeDocument/2006/extended-properties" xmlns:vt="http://schemas.openxmlformats.org/officeDocument/2006/docPropsVTypes">
  <TotalTime>199</TotalTime>
  <Words>4984</Words>
  <Application>Microsoft Office PowerPoint</Application>
  <PresentationFormat>On-screen Show (16:9)</PresentationFormat>
  <Paragraphs>1177</Paragraphs>
  <Slides>61</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2" baseType="lpstr">
      <vt:lpstr>Arial</vt:lpstr>
      <vt:lpstr>Proxima Nova</vt:lpstr>
      <vt:lpstr>Monotype Sorts</vt:lpstr>
      <vt:lpstr>Calibri</vt:lpstr>
      <vt:lpstr>Noto Sans Symbols</vt:lpstr>
      <vt:lpstr>Oswald</vt:lpstr>
      <vt:lpstr>GreekC</vt:lpstr>
      <vt:lpstr>Times New Roman</vt:lpstr>
      <vt:lpstr>Wingdings</vt:lpstr>
      <vt:lpstr>simple-light-2</vt:lpstr>
      <vt:lpstr>Worksheet</vt:lpstr>
      <vt:lpstr>Six Sigma Black Belt </vt:lpstr>
      <vt:lpstr>Six Sigma Roadmap</vt:lpstr>
      <vt:lpstr>Operational Definitions of Key Terms</vt:lpstr>
      <vt:lpstr>Problem and Goal</vt:lpstr>
      <vt:lpstr>Project Scope</vt:lpstr>
      <vt:lpstr>Project Justification and Expected Results</vt:lpstr>
      <vt:lpstr>Financial Impact: Business Case or COPQ Calculation</vt:lpstr>
      <vt:lpstr>Project Team Membership</vt:lpstr>
      <vt:lpstr>Project Plan- Milestones and Timing</vt:lpstr>
      <vt:lpstr>Voice of Customer to CTQ Analysis</vt:lpstr>
      <vt:lpstr>High Level Process Map (SIPOC)</vt:lpstr>
      <vt:lpstr>Six Sigma Roadmap </vt:lpstr>
      <vt:lpstr>Project Y (or Ys) in Y=f(x)</vt:lpstr>
      <vt:lpstr>Detailed Process Map</vt:lpstr>
      <vt:lpstr>Plan for Data Collection</vt:lpstr>
      <vt:lpstr>Validate Measurement System - Baumè Hydrometer </vt:lpstr>
      <vt:lpstr>Validate Measurement System – Baumè Hydrometer</vt:lpstr>
      <vt:lpstr>Measure Baseline Performance</vt:lpstr>
      <vt:lpstr>Process Capability </vt:lpstr>
      <vt:lpstr>Pictures</vt:lpstr>
      <vt:lpstr>Pictures</vt:lpstr>
      <vt:lpstr>Pictures</vt:lpstr>
      <vt:lpstr>Pictures</vt:lpstr>
      <vt:lpstr>Pictures</vt:lpstr>
      <vt:lpstr>Graphical Analyses</vt:lpstr>
      <vt:lpstr>Cause-Effect Diagram(s)</vt:lpstr>
      <vt:lpstr>Process FMEA</vt:lpstr>
      <vt:lpstr>Process FMEA Pareto Chart </vt:lpstr>
      <vt:lpstr>Potential Xs—Theories To Be Tested</vt:lpstr>
      <vt:lpstr>Six Sigma Roadmap </vt:lpstr>
      <vt:lpstr>Potential Xs—Theories To Be Tested</vt:lpstr>
      <vt:lpstr>Data Collection Plan for Analyze Phase</vt:lpstr>
      <vt:lpstr>Test of Theories X1</vt:lpstr>
      <vt:lpstr>Test of Theories X2</vt:lpstr>
      <vt:lpstr>Test of Theories X3</vt:lpstr>
      <vt:lpstr>Test of Theories X4</vt:lpstr>
      <vt:lpstr>Test of Theories X4</vt:lpstr>
      <vt:lpstr>Test of Theories X5</vt:lpstr>
      <vt:lpstr>Test of Theories X6</vt:lpstr>
      <vt:lpstr>Test of Theories X7 </vt:lpstr>
      <vt:lpstr>Test of Theories X8 </vt:lpstr>
      <vt:lpstr>Summary of Testing Results</vt:lpstr>
      <vt:lpstr>Vital Few Xs</vt:lpstr>
      <vt:lpstr>Six Sigma Roadmap </vt:lpstr>
      <vt:lpstr>Improvement Strategies for Proven Xs</vt:lpstr>
      <vt:lpstr>Pay-off Matrix of Selected Solutions</vt:lpstr>
      <vt:lpstr>Selected Solutions</vt:lpstr>
      <vt:lpstr>DOE</vt:lpstr>
      <vt:lpstr>DOE</vt:lpstr>
      <vt:lpstr>DOE</vt:lpstr>
      <vt:lpstr>Updated Process Map</vt:lpstr>
      <vt:lpstr>Updated Process FMEA</vt:lpstr>
      <vt:lpstr>Implementation Plan</vt:lpstr>
      <vt:lpstr>Statistical Proof of Improvements</vt:lpstr>
      <vt:lpstr>Six Sigma Roadmap </vt:lpstr>
      <vt:lpstr>PowerPoint Presentation</vt:lpstr>
      <vt:lpstr>Training &amp; Communication Plan</vt:lpstr>
      <vt:lpstr>Control Charts</vt:lpstr>
      <vt:lpstr> Updated Process Capability </vt:lpstr>
      <vt:lpstr>Project Results</vt:lpstr>
      <vt:lpstr>Lessons Learned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Sigma</dc:title>
  <dc:creator>Audra DAgostino</dc:creator>
  <cp:lastModifiedBy>TFRIGERI</cp:lastModifiedBy>
  <cp:revision>14</cp:revision>
  <dcterms:modified xsi:type="dcterms:W3CDTF">2017-07-21T16:30:03Z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0x010100A85563E910682E4EA55C9FA3FD51D38F</vt:lpwstr>
  </property>
  <property fmtid="{D5CDD505-2E9C-101B-9397-08002B2CF9AE}" pid="3" name="Order">
    <vt:r8>11700</vt:r8>
  </property>
  <property fmtid="{D5CDD505-2E9C-101B-9397-08002B2CF9AE}" pid="4" name="MediaServiceImageTags">
    <vt:lpwstr/>
  </property>
</Properties>
</file>