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63.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62.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notesSlides/notesSlide10.xml" ContentType="application/vnd.openxmlformats-officedocument.presentationml.notesSlide+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71"/>
  </p:notesMasterIdLst>
  <p:sldIdLst>
    <p:sldId id="442" r:id="rId2"/>
    <p:sldId id="443" r:id="rId3"/>
    <p:sldId id="373" r:id="rId4"/>
    <p:sldId id="374" r:id="rId5"/>
    <p:sldId id="375" r:id="rId6"/>
    <p:sldId id="376" r:id="rId7"/>
    <p:sldId id="377" r:id="rId8"/>
    <p:sldId id="378" r:id="rId9"/>
    <p:sldId id="379" r:id="rId10"/>
    <p:sldId id="380" r:id="rId11"/>
    <p:sldId id="381" r:id="rId12"/>
    <p:sldId id="382" r:id="rId13"/>
    <p:sldId id="383" r:id="rId14"/>
    <p:sldId id="384" r:id="rId15"/>
    <p:sldId id="385" r:id="rId16"/>
    <p:sldId id="386" r:id="rId17"/>
    <p:sldId id="444" r:id="rId18"/>
    <p:sldId id="388" r:id="rId19"/>
    <p:sldId id="389" r:id="rId20"/>
    <p:sldId id="390" r:id="rId21"/>
    <p:sldId id="391" r:id="rId22"/>
    <p:sldId id="392" r:id="rId23"/>
    <p:sldId id="393" r:id="rId24"/>
    <p:sldId id="394" r:id="rId25"/>
    <p:sldId id="395" r:id="rId26"/>
    <p:sldId id="396" r:id="rId27"/>
    <p:sldId id="397" r:id="rId28"/>
    <p:sldId id="398" r:id="rId29"/>
    <p:sldId id="399" r:id="rId30"/>
    <p:sldId id="400" r:id="rId31"/>
    <p:sldId id="401" r:id="rId32"/>
    <p:sldId id="402" r:id="rId33"/>
    <p:sldId id="403" r:id="rId34"/>
    <p:sldId id="404" r:id="rId35"/>
    <p:sldId id="405" r:id="rId36"/>
    <p:sldId id="406" r:id="rId37"/>
    <p:sldId id="407" r:id="rId38"/>
    <p:sldId id="445" r:id="rId39"/>
    <p:sldId id="409" r:id="rId40"/>
    <p:sldId id="410" r:id="rId41"/>
    <p:sldId id="411" r:id="rId42"/>
    <p:sldId id="412" r:id="rId43"/>
    <p:sldId id="413" r:id="rId44"/>
    <p:sldId id="414" r:id="rId45"/>
    <p:sldId id="415" r:id="rId46"/>
    <p:sldId id="416" r:id="rId47"/>
    <p:sldId id="417" r:id="rId48"/>
    <p:sldId id="418" r:id="rId49"/>
    <p:sldId id="419" r:id="rId50"/>
    <p:sldId id="420" r:id="rId51"/>
    <p:sldId id="421" r:id="rId52"/>
    <p:sldId id="422" r:id="rId53"/>
    <p:sldId id="446" r:id="rId54"/>
    <p:sldId id="424" r:id="rId55"/>
    <p:sldId id="425" r:id="rId56"/>
    <p:sldId id="426" r:id="rId57"/>
    <p:sldId id="427" r:id="rId58"/>
    <p:sldId id="428" r:id="rId59"/>
    <p:sldId id="429" r:id="rId60"/>
    <p:sldId id="430" r:id="rId61"/>
    <p:sldId id="447" r:id="rId62"/>
    <p:sldId id="432" r:id="rId63"/>
    <p:sldId id="435" r:id="rId64"/>
    <p:sldId id="436" r:id="rId65"/>
    <p:sldId id="437" r:id="rId66"/>
    <p:sldId id="438" r:id="rId67"/>
    <p:sldId id="439" r:id="rId68"/>
    <p:sldId id="440" r:id="rId69"/>
    <p:sldId id="441" r:id="rId70"/>
  </p:sldIdLst>
  <p:sldSz cx="9144000" cy="5143500" type="screen16x9"/>
  <p:notesSz cx="6858000" cy="9144000"/>
  <p:embeddedFontLst>
    <p:embeddedFont>
      <p:font typeface="Proxima Nova" panose="020B0604020202020204" charset="0"/>
      <p:regular r:id="rId72"/>
      <p:bold r:id="rId73"/>
      <p:italic r:id="rId74"/>
      <p:boldItalic r:id="rId75"/>
    </p:embeddedFont>
    <p:embeddedFont>
      <p:font typeface="Calibri" panose="020F0502020204030204" pitchFamily="34" charset="0"/>
      <p:regular r:id="rId76"/>
      <p:bold r:id="rId77"/>
      <p:italic r:id="rId78"/>
      <p:boldItalic r:id="rId79"/>
    </p:embeddedFont>
    <p:embeddedFont>
      <p:font typeface="Oswald" panose="020B0604020202020204" charset="0"/>
      <p:regular r:id="rId80"/>
      <p:bold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135F"/>
    <a:srgbClr val="FF8F1C"/>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DF0D50F-BC8E-4DC9-B027-7C23DC79217E}">
  <a:tblStyle styleId="{EDF0D50F-BC8E-4DC9-B027-7C23DC79217E}"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4.fntdata"/><Relationship Id="rId83" Type="http://schemas.openxmlformats.org/officeDocument/2006/relationships/viewProps" Target="viewProps.xml"/><Relationship Id="rId88"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2.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7539107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6" name="Shape 4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381000" y="685800"/>
            <a:ext cx="6096000" cy="3429000"/>
          </a:xfrm>
          <a:ln/>
        </p:spPr>
      </p:sp>
      <p:sp>
        <p:nvSpPr>
          <p:cNvPr id="78851" name="Rectangle 3"/>
          <p:cNvSpPr>
            <a:spLocks noGrp="1" noChangeArrowheads="1"/>
          </p:cNvSpPr>
          <p:nvPr>
            <p:ph type="body" idx="1"/>
          </p:nvPr>
        </p:nvSpPr>
        <p:spPr>
          <a:noFill/>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381000" y="685800"/>
            <a:ext cx="6096000" cy="3429000"/>
          </a:xfrm>
          <a:ln/>
        </p:spPr>
      </p:sp>
      <p:sp>
        <p:nvSpPr>
          <p:cNvPr id="79875" name="Rectangle 3"/>
          <p:cNvSpPr>
            <a:spLocks noGrp="1" noChangeArrowheads="1"/>
          </p:cNvSpPr>
          <p:nvPr>
            <p:ph type="body" idx="1"/>
          </p:nvPr>
        </p:nvSpPr>
        <p:spPr>
          <a:noFill/>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381000" y="685800"/>
            <a:ext cx="6096000" cy="3429000"/>
          </a:xfrm>
          <a:ln/>
        </p:spPr>
      </p:sp>
      <p:sp>
        <p:nvSpPr>
          <p:cNvPr id="80899" name="Rectangle 3"/>
          <p:cNvSpPr>
            <a:spLocks noGrp="1" noChangeArrowheads="1"/>
          </p:cNvSpPr>
          <p:nvPr>
            <p:ph type="body" idx="1"/>
          </p:nvPr>
        </p:nvSpPr>
        <p:spPr>
          <a:noFill/>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381000" y="685800"/>
            <a:ext cx="6096000" cy="3429000"/>
          </a:xfrm>
          <a:ln/>
        </p:spPr>
      </p:sp>
      <p:sp>
        <p:nvSpPr>
          <p:cNvPr id="81923" name="Rectangle 3"/>
          <p:cNvSpPr>
            <a:spLocks noGrp="1" noChangeArrowheads="1"/>
          </p:cNvSpPr>
          <p:nvPr>
            <p:ph type="body" idx="1"/>
          </p:nvPr>
        </p:nvSpPr>
        <p:spPr>
          <a:noFill/>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3" name="Shape 13"/>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4" name="Shape 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lvl1pPr>
              <a:defRPr sz="900">
                <a:solidFill>
                  <a:schemeClr val="bg1"/>
                </a:solidFill>
                <a:latin typeface="Proxima Nova" charset="0"/>
              </a:defRPr>
            </a:lvl1pPr>
          </a:lstStyle>
          <a:p>
            <a:fld id="{00000000-1234-1234-1234-123412341234}" type="slidenum">
              <a:rPr lang="en" smtClean="0"/>
              <a:pPr/>
              <a:t>‹#›</a:t>
            </a:fld>
            <a:endParaRPr lang="en"/>
          </a:p>
        </p:txBody>
      </p:sp>
      <p:pic>
        <p:nvPicPr>
          <p:cNvPr id="15" name="Shape 15" descr="letterhead-large.png"/>
          <p:cNvPicPr preferRelativeResize="0"/>
          <p:nvPr/>
        </p:nvPicPr>
        <p:blipFill>
          <a:blip r:embed="rId2">
            <a:alphaModFix/>
          </a:blip>
          <a:stretch>
            <a:fillRect/>
          </a:stretch>
        </p:blipFill>
        <p:spPr>
          <a:xfrm>
            <a:off x="0" y="0"/>
            <a:ext cx="9143999" cy="2405349"/>
          </a:xfrm>
          <a:prstGeom prst="rect">
            <a:avLst/>
          </a:prstGeom>
          <a:noFill/>
          <a:ln>
            <a:noFill/>
          </a:ln>
        </p:spPr>
      </p:pic>
      <p:sp>
        <p:nvSpPr>
          <p:cNvPr id="16" name="Shape 16"/>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999999"/>
                </a:solidFill>
                <a:latin typeface="Proxima Nova"/>
                <a:ea typeface="Proxima Nova"/>
                <a:cs typeface="Proxima Nova"/>
                <a:sym typeface="Proxima Nova"/>
              </a:rPr>
              <a:t>All Rights Reserved, Juran Institute, Inc. © 2017</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509069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6" y="0"/>
            <a:ext cx="9140825" cy="4048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30188" y="953691"/>
            <a:ext cx="4265612" cy="38802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953691"/>
            <a:ext cx="4265613" cy="38802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ftr" sz="quarter" idx="10"/>
          </p:nvPr>
        </p:nvSpPr>
        <p:spPr>
          <a:xfrm>
            <a:off x="17464" y="4976812"/>
            <a:ext cx="2898775" cy="242888"/>
          </a:xfrm>
          <a:prstGeom prst="rect">
            <a:avLst/>
          </a:prstGeom>
          <a:ln/>
        </p:spPr>
        <p:txBody>
          <a:bodyPr/>
          <a:lstStyle>
            <a:lvl1pPr>
              <a:defRPr/>
            </a:lvl1pPr>
          </a:lstStyle>
          <a:p>
            <a:pPr>
              <a:defRPr/>
            </a:pPr>
            <a:r>
              <a:rPr lang="en-US" dirty="0"/>
              <a:t>Project Report Template </a:t>
            </a:r>
            <a:fld id="{C99735DA-FFBF-4E48-BFD8-9FACF2523295}" type="slidenum">
              <a:rPr lang="en-US"/>
              <a:pPr>
                <a:defRPr/>
              </a:pPr>
              <a:t>‹#›</a:t>
            </a:fld>
            <a:r>
              <a:rPr lang="en-US" dirty="0"/>
              <a:t> .PPT</a:t>
            </a:r>
          </a:p>
        </p:txBody>
      </p:sp>
    </p:spTree>
    <p:extLst>
      <p:ext uri="{BB962C8B-B14F-4D97-AF65-F5344CB8AC3E}">
        <p14:creationId xmlns:p14="http://schemas.microsoft.com/office/powerpoint/2010/main" val="416955217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0188" y="953691"/>
            <a:ext cx="4265612" cy="38802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953691"/>
            <a:ext cx="4265613" cy="38802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ftr" sz="quarter" idx="10"/>
          </p:nvPr>
        </p:nvSpPr>
        <p:spPr>
          <a:xfrm>
            <a:off x="17464" y="4976812"/>
            <a:ext cx="2898775" cy="242888"/>
          </a:xfrm>
          <a:prstGeom prst="rect">
            <a:avLst/>
          </a:prstGeom>
          <a:ln/>
        </p:spPr>
        <p:txBody>
          <a:bodyPr/>
          <a:lstStyle>
            <a:lvl1pPr>
              <a:defRPr/>
            </a:lvl1pPr>
          </a:lstStyle>
          <a:p>
            <a:pPr>
              <a:defRPr/>
            </a:pPr>
            <a:r>
              <a:rPr lang="en-US" dirty="0"/>
              <a:t>Project Report Template </a:t>
            </a:r>
            <a:fld id="{4D9749D2-9B98-468D-B33F-7F91DFB8166E}" type="slidenum">
              <a:rPr lang="en-US"/>
              <a:pPr>
                <a:defRPr/>
              </a:pPr>
              <a:t>‹#›</a:t>
            </a:fld>
            <a:r>
              <a:rPr lang="en-US" dirty="0"/>
              <a:t> .PPT</a:t>
            </a:r>
          </a:p>
        </p:txBody>
      </p:sp>
    </p:spTree>
    <p:extLst>
      <p:ext uri="{BB962C8B-B14F-4D97-AF65-F5344CB8AC3E}">
        <p14:creationId xmlns:p14="http://schemas.microsoft.com/office/powerpoint/2010/main" val="219101790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176" y="0"/>
            <a:ext cx="9140825" cy="4048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30189" y="953691"/>
            <a:ext cx="8683625" cy="18823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0189" y="2950369"/>
            <a:ext cx="8683625" cy="18835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ftr" sz="quarter" idx="10"/>
          </p:nvPr>
        </p:nvSpPr>
        <p:spPr>
          <a:xfrm>
            <a:off x="17464" y="4976812"/>
            <a:ext cx="2898775" cy="242888"/>
          </a:xfrm>
          <a:prstGeom prst="rect">
            <a:avLst/>
          </a:prstGeom>
          <a:ln/>
        </p:spPr>
        <p:txBody>
          <a:bodyPr/>
          <a:lstStyle>
            <a:lvl1pPr>
              <a:defRPr/>
            </a:lvl1pPr>
          </a:lstStyle>
          <a:p>
            <a:pPr>
              <a:defRPr/>
            </a:pPr>
            <a:r>
              <a:rPr lang="en-US" dirty="0"/>
              <a:t>Project Report Template </a:t>
            </a:r>
            <a:fld id="{D5B985D8-92A2-4907-B32D-1C5AB267002B}" type="slidenum">
              <a:rPr lang="en-US"/>
              <a:pPr>
                <a:defRPr/>
              </a:pPr>
              <a:t>‹#›</a:t>
            </a:fld>
            <a:r>
              <a:rPr lang="en-US" dirty="0"/>
              <a:t> .PPT</a:t>
            </a:r>
          </a:p>
        </p:txBody>
      </p:sp>
    </p:spTree>
    <p:extLst>
      <p:ext uri="{BB962C8B-B14F-4D97-AF65-F5344CB8AC3E}">
        <p14:creationId xmlns:p14="http://schemas.microsoft.com/office/powerpoint/2010/main" val="183428711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76" y="0"/>
            <a:ext cx="9140825" cy="4048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30189" y="953691"/>
            <a:ext cx="8683625" cy="3880247"/>
          </a:xfrm>
        </p:spPr>
        <p:txBody>
          <a:bodyPr/>
          <a:lstStyle/>
          <a:p>
            <a:pPr lvl="0"/>
            <a:endParaRPr lang="en-US" noProof="0" dirty="0" smtClean="0"/>
          </a:p>
        </p:txBody>
      </p:sp>
      <p:sp>
        <p:nvSpPr>
          <p:cNvPr id="4" name="Rectangle 94"/>
          <p:cNvSpPr>
            <a:spLocks noGrp="1" noChangeArrowheads="1"/>
          </p:cNvSpPr>
          <p:nvPr>
            <p:ph type="ftr" sz="quarter" idx="10"/>
          </p:nvPr>
        </p:nvSpPr>
        <p:spPr>
          <a:xfrm>
            <a:off x="17464" y="4976812"/>
            <a:ext cx="2898775" cy="242888"/>
          </a:xfrm>
          <a:prstGeom prst="rect">
            <a:avLst/>
          </a:prstGeom>
          <a:ln/>
        </p:spPr>
        <p:txBody>
          <a:bodyPr/>
          <a:lstStyle>
            <a:lvl1pPr>
              <a:defRPr/>
            </a:lvl1pPr>
          </a:lstStyle>
          <a:p>
            <a:pPr>
              <a:defRPr/>
            </a:pPr>
            <a:r>
              <a:rPr lang="en-US" dirty="0"/>
              <a:t>Project Report Template </a:t>
            </a:r>
            <a:fld id="{D4936CFF-4572-4E45-BBB1-4C1AB13D4B0B}" type="slidenum">
              <a:rPr lang="en-US"/>
              <a:pPr>
                <a:defRPr/>
              </a:pPr>
              <a:t>‹#›</a:t>
            </a:fld>
            <a:r>
              <a:rPr lang="en-US" dirty="0"/>
              <a:t> .PPT</a:t>
            </a:r>
          </a:p>
        </p:txBody>
      </p:sp>
    </p:spTree>
    <p:extLst>
      <p:ext uri="{BB962C8B-B14F-4D97-AF65-F5344CB8AC3E}">
        <p14:creationId xmlns:p14="http://schemas.microsoft.com/office/powerpoint/2010/main" val="58634462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3"/>
        <p:cNvGrpSpPr/>
        <p:nvPr/>
      </p:nvGrpSpPr>
      <p:grpSpPr>
        <a:xfrm>
          <a:off x="0" y="0"/>
          <a:ext cx="0" cy="0"/>
          <a:chOff x="0" y="0"/>
          <a:chExt cx="0" cy="0"/>
        </a:xfrm>
      </p:grpSpPr>
      <p:pic>
        <p:nvPicPr>
          <p:cNvPr id="24" name="Shape 24"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lvl1pPr>
              <a:defRPr sz="900">
                <a:solidFill>
                  <a:schemeClr val="bg1"/>
                </a:solidFill>
                <a:latin typeface="Proxima Nova" charset="0"/>
              </a:defRPr>
            </a:lvl1pPr>
          </a:lstStyle>
          <a:p>
            <a:fld id="{00000000-1234-1234-1234-123412341234}" type="slidenum">
              <a:rPr lang="en" smtClean="0"/>
              <a:pPr/>
              <a:t>‹#›</a:t>
            </a:fld>
            <a:endParaRPr lang="en"/>
          </a:p>
        </p:txBody>
      </p:sp>
      <p:sp>
        <p:nvSpPr>
          <p:cNvPr id="28" name="Shape 28"/>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29" name="Shape 29"/>
          <p:cNvPicPr preferRelativeResize="0"/>
          <p:nvPr/>
        </p:nvPicPr>
        <p:blipFill>
          <a:blip r:embed="rId3">
            <a:alphaModFix/>
          </a:blip>
          <a:stretch>
            <a:fillRect/>
          </a:stretch>
        </p:blipFill>
        <p:spPr>
          <a:xfrm>
            <a:off x="80850" y="80850"/>
            <a:ext cx="340295" cy="393600"/>
          </a:xfrm>
          <a:prstGeom prst="rect">
            <a:avLst/>
          </a:prstGeom>
          <a:noFill/>
          <a:ln>
            <a:noFill/>
          </a:ln>
        </p:spPr>
      </p:pic>
    </p:spTree>
    <p:extLst>
      <p:ext uri="{BB962C8B-B14F-4D97-AF65-F5344CB8AC3E}">
        <p14:creationId xmlns:p14="http://schemas.microsoft.com/office/powerpoint/2010/main" val="221488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pic>
        <p:nvPicPr>
          <p:cNvPr id="18" name="Shape 18"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19" name="Shape 19"/>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lvl1pPr>
              <a:defRPr sz="900">
                <a:solidFill>
                  <a:schemeClr val="bg1"/>
                </a:solidFill>
                <a:latin typeface="Proxima Nova" charset="0"/>
              </a:defRPr>
            </a:lvl1pPr>
          </a:lstStyle>
          <a:p>
            <a:fld id="{00000000-1234-1234-1234-123412341234}" type="slidenum">
              <a:rPr lang="en" smtClean="0"/>
              <a:pPr/>
              <a:t>‹#›</a:t>
            </a:fld>
            <a:endParaRPr lang="en"/>
          </a:p>
        </p:txBody>
      </p:sp>
      <p:sp>
        <p:nvSpPr>
          <p:cNvPr id="21" name="Shape 21"/>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22" name="Shape 22"/>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8"/>
        <p:cNvGrpSpPr/>
        <p:nvPr/>
      </p:nvGrpSpPr>
      <p:grpSpPr>
        <a:xfrm>
          <a:off x="0" y="0"/>
          <a:ext cx="0" cy="0"/>
          <a:chOff x="0" y="0"/>
          <a:chExt cx="0" cy="0"/>
        </a:xfrm>
      </p:grpSpPr>
      <p:pic>
        <p:nvPicPr>
          <p:cNvPr id="39" name="Shape 39"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40" name="Shape 4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42" name="Shape 42"/>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43" name="Shape 43"/>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4"/>
        <p:cNvGrpSpPr/>
        <p:nvPr/>
      </p:nvGrpSpPr>
      <p:grpSpPr>
        <a:xfrm>
          <a:off x="0" y="0"/>
          <a:ext cx="0" cy="0"/>
          <a:chOff x="0" y="0"/>
          <a:chExt cx="0" cy="0"/>
        </a:xfrm>
      </p:grpSpPr>
      <p:pic>
        <p:nvPicPr>
          <p:cNvPr id="45" name="Shape 45"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46" name="Shape 46"/>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7" name="Shape 47"/>
          <p:cNvSpPr txBox="1">
            <a:spLocks noGrp="1"/>
          </p:cNvSpPr>
          <p:nvPr>
            <p:ph type="body" idx="1"/>
          </p:nvPr>
        </p:nvSpPr>
        <p:spPr>
          <a:xfrm>
            <a:off x="311700" y="1389600"/>
            <a:ext cx="85539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lvl1pPr>
              <a:defRPr sz="900">
                <a:solidFill>
                  <a:schemeClr val="bg1"/>
                </a:solidFill>
                <a:latin typeface="Proxima Nova" charset="0"/>
              </a:defRPr>
            </a:lvl1pPr>
          </a:lstStyle>
          <a:p>
            <a:fld id="{00000000-1234-1234-1234-123412341234}" type="slidenum">
              <a:rPr lang="en" smtClean="0"/>
              <a:pPr/>
              <a:t>‹#›</a:t>
            </a:fld>
            <a:endParaRPr lang="en"/>
          </a:p>
        </p:txBody>
      </p:sp>
      <p:sp>
        <p:nvSpPr>
          <p:cNvPr id="49" name="Shape 49"/>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50" name="Shape 50"/>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Main point">
    <p:spTree>
      <p:nvGrpSpPr>
        <p:cNvPr id="1" name="Shape 51"/>
        <p:cNvGrpSpPr/>
        <p:nvPr/>
      </p:nvGrpSpPr>
      <p:grpSpPr>
        <a:xfrm>
          <a:off x="0" y="0"/>
          <a:ext cx="0" cy="0"/>
          <a:chOff x="0" y="0"/>
          <a:chExt cx="0" cy="0"/>
        </a:xfrm>
      </p:grpSpPr>
      <p:pic>
        <p:nvPicPr>
          <p:cNvPr id="52" name="Shape 52"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53" name="Shape 5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55" name="Shape 55"/>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56" name="Shape 56"/>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7"/>
        <p:cNvGrpSpPr/>
        <p:nvPr/>
      </p:nvGrpSpPr>
      <p:grpSpPr>
        <a:xfrm>
          <a:off x="0" y="0"/>
          <a:ext cx="0" cy="0"/>
          <a:chOff x="0" y="0"/>
          <a:chExt cx="0" cy="0"/>
        </a:xfrm>
      </p:grpSpPr>
      <p:pic>
        <p:nvPicPr>
          <p:cNvPr id="58" name="Shape 58"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59" name="Shape 59"/>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60" name="Shape 60"/>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1" name="Shape 61"/>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2" name="Shape 62"/>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3" name="Shape 6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64" name="Shape 64"/>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latin typeface="Proxima Nova"/>
                <a:ea typeface="Proxima Nova"/>
                <a:cs typeface="Proxima Nova"/>
                <a:sym typeface="Proxima Nova"/>
              </a:rPr>
              <a:t>All Rights Reserved, Juran Institute, Inc. © 2017</a:t>
            </a:r>
          </a:p>
        </p:txBody>
      </p:sp>
      <p:pic>
        <p:nvPicPr>
          <p:cNvPr id="65" name="Shape 65"/>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pic>
        <p:nvPicPr>
          <p:cNvPr id="67" name="Shape 67"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68" name="Shape 68"/>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9" name="Shape 6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70" name="Shape 70"/>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71" name="Shape 71"/>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ig number">
    <p:spTree>
      <p:nvGrpSpPr>
        <p:cNvPr id="1" name="Shape 72"/>
        <p:cNvGrpSpPr/>
        <p:nvPr/>
      </p:nvGrpSpPr>
      <p:grpSpPr>
        <a:xfrm>
          <a:off x="0" y="0"/>
          <a:ext cx="0" cy="0"/>
          <a:chOff x="0" y="0"/>
          <a:chExt cx="0" cy="0"/>
        </a:xfrm>
      </p:grpSpPr>
      <p:pic>
        <p:nvPicPr>
          <p:cNvPr id="73" name="Shape 73"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74" name="Shape 74"/>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75" name="Shape 75"/>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76" name="Shape 7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77" name="Shape 77"/>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78" name="Shape 78"/>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pic>
        <p:nvPicPr>
          <p:cNvPr id="80" name="Shape 80"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81" name="Shape 8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82" name="Shape 82"/>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83" name="Shape 83"/>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rgbClr val="24135F"/>
              </a:buClr>
              <a:buSzPct val="100000"/>
              <a:buFont typeface="Oswald"/>
              <a:buNone/>
              <a:defRPr sz="2800">
                <a:solidFill>
                  <a:srgbClr val="24135F"/>
                </a:solidFill>
                <a:latin typeface="Oswald"/>
                <a:ea typeface="Oswald"/>
                <a:cs typeface="Oswald"/>
                <a:sym typeface="Oswald"/>
              </a:defRPr>
            </a:lvl1pPr>
            <a:lvl2pPr lvl="1">
              <a:spcBef>
                <a:spcPts val="0"/>
              </a:spcBef>
              <a:buClr>
                <a:srgbClr val="24135F"/>
              </a:buClr>
              <a:buSzPct val="100000"/>
              <a:buFont typeface="Oswald"/>
              <a:buNone/>
              <a:defRPr sz="2800">
                <a:solidFill>
                  <a:srgbClr val="24135F"/>
                </a:solidFill>
                <a:latin typeface="Oswald"/>
                <a:ea typeface="Oswald"/>
                <a:cs typeface="Oswald"/>
                <a:sym typeface="Oswald"/>
              </a:defRPr>
            </a:lvl2pPr>
            <a:lvl3pPr lvl="2">
              <a:spcBef>
                <a:spcPts val="0"/>
              </a:spcBef>
              <a:buClr>
                <a:srgbClr val="24135F"/>
              </a:buClr>
              <a:buSzPct val="100000"/>
              <a:buFont typeface="Oswald"/>
              <a:buNone/>
              <a:defRPr sz="2800">
                <a:solidFill>
                  <a:srgbClr val="24135F"/>
                </a:solidFill>
                <a:latin typeface="Oswald"/>
                <a:ea typeface="Oswald"/>
                <a:cs typeface="Oswald"/>
                <a:sym typeface="Oswald"/>
              </a:defRPr>
            </a:lvl3pPr>
            <a:lvl4pPr lvl="3">
              <a:spcBef>
                <a:spcPts val="0"/>
              </a:spcBef>
              <a:buClr>
                <a:srgbClr val="24135F"/>
              </a:buClr>
              <a:buSzPct val="100000"/>
              <a:buFont typeface="Oswald"/>
              <a:buNone/>
              <a:defRPr sz="2800">
                <a:solidFill>
                  <a:srgbClr val="24135F"/>
                </a:solidFill>
                <a:latin typeface="Oswald"/>
                <a:ea typeface="Oswald"/>
                <a:cs typeface="Oswald"/>
                <a:sym typeface="Oswald"/>
              </a:defRPr>
            </a:lvl4pPr>
            <a:lvl5pPr lvl="4">
              <a:spcBef>
                <a:spcPts val="0"/>
              </a:spcBef>
              <a:buClr>
                <a:srgbClr val="24135F"/>
              </a:buClr>
              <a:buSzPct val="100000"/>
              <a:buFont typeface="Oswald"/>
              <a:buNone/>
              <a:defRPr sz="2800">
                <a:solidFill>
                  <a:srgbClr val="24135F"/>
                </a:solidFill>
                <a:latin typeface="Oswald"/>
                <a:ea typeface="Oswald"/>
                <a:cs typeface="Oswald"/>
                <a:sym typeface="Oswald"/>
              </a:defRPr>
            </a:lvl5pPr>
            <a:lvl6pPr lvl="5">
              <a:spcBef>
                <a:spcPts val="0"/>
              </a:spcBef>
              <a:buClr>
                <a:srgbClr val="24135F"/>
              </a:buClr>
              <a:buSzPct val="100000"/>
              <a:buFont typeface="Oswald"/>
              <a:buNone/>
              <a:defRPr sz="2800">
                <a:solidFill>
                  <a:srgbClr val="24135F"/>
                </a:solidFill>
                <a:latin typeface="Oswald"/>
                <a:ea typeface="Oswald"/>
                <a:cs typeface="Oswald"/>
                <a:sym typeface="Oswald"/>
              </a:defRPr>
            </a:lvl6pPr>
            <a:lvl7pPr lvl="6">
              <a:spcBef>
                <a:spcPts val="0"/>
              </a:spcBef>
              <a:buClr>
                <a:srgbClr val="24135F"/>
              </a:buClr>
              <a:buSzPct val="100000"/>
              <a:buFont typeface="Oswald"/>
              <a:buNone/>
              <a:defRPr sz="2800">
                <a:solidFill>
                  <a:srgbClr val="24135F"/>
                </a:solidFill>
                <a:latin typeface="Oswald"/>
                <a:ea typeface="Oswald"/>
                <a:cs typeface="Oswald"/>
                <a:sym typeface="Oswald"/>
              </a:defRPr>
            </a:lvl7pPr>
            <a:lvl8pPr lvl="7">
              <a:spcBef>
                <a:spcPts val="0"/>
              </a:spcBef>
              <a:buClr>
                <a:srgbClr val="24135F"/>
              </a:buClr>
              <a:buSzPct val="100000"/>
              <a:buFont typeface="Oswald"/>
              <a:buNone/>
              <a:defRPr sz="2800">
                <a:solidFill>
                  <a:srgbClr val="24135F"/>
                </a:solidFill>
                <a:latin typeface="Oswald"/>
                <a:ea typeface="Oswald"/>
                <a:cs typeface="Oswald"/>
                <a:sym typeface="Oswald"/>
              </a:defRPr>
            </a:lvl8pPr>
            <a:lvl9pPr lvl="8">
              <a:spcBef>
                <a:spcPts val="0"/>
              </a:spcBef>
              <a:buClr>
                <a:srgbClr val="24135F"/>
              </a:buClr>
              <a:buSzPct val="100000"/>
              <a:buFont typeface="Oswald"/>
              <a:buNone/>
              <a:defRPr sz="2800">
                <a:solidFill>
                  <a:srgbClr val="24135F"/>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00000"/>
              </a:lnSpc>
              <a:spcBef>
                <a:spcPts val="0"/>
              </a:spcBef>
              <a:spcAft>
                <a:spcPts val="0"/>
              </a:spcAft>
              <a:buClr>
                <a:srgbClr val="24135F"/>
              </a:buClr>
              <a:buSzPct val="100000"/>
              <a:buFont typeface="Proxima Nova"/>
              <a:defRPr sz="1800">
                <a:solidFill>
                  <a:srgbClr val="24135F"/>
                </a:solidFill>
                <a:latin typeface="Proxima Nova"/>
                <a:ea typeface="Proxima Nova"/>
                <a:cs typeface="Proxima Nova"/>
                <a:sym typeface="Proxima Nova"/>
              </a:defRPr>
            </a:lvl1pPr>
            <a:lvl2pPr lvl="1">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2pPr>
            <a:lvl3pPr lvl="2">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3pPr>
            <a:lvl4pPr lvl="3">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4pPr>
            <a:lvl5pPr lvl="4">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5pPr>
            <a:lvl6pPr lvl="5">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6pPr>
            <a:lvl7pPr lvl="6">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7pPr>
            <a:lvl8pPr lvl="7">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8pPr>
            <a:lvl9pPr lvl="8">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rgbClr val="FFFFFF"/>
                </a:solidFill>
              </a:rPr>
              <a:t>‹#›</a:t>
            </a:fld>
            <a:endParaRPr lang="en" sz="1000">
              <a:solidFill>
                <a:srgbClr val="FFFFFF"/>
              </a:solidFill>
            </a:endParaRPr>
          </a:p>
        </p:txBody>
      </p:sp>
      <p:sp>
        <p:nvSpPr>
          <p:cNvPr id="9" name="Shape 9"/>
          <p:cNvSpPr txBox="1"/>
          <p:nvPr/>
        </p:nvSpPr>
        <p:spPr>
          <a:xfrm>
            <a:off x="206625" y="4825700"/>
            <a:ext cx="8814600" cy="98700"/>
          </a:xfrm>
          <a:prstGeom prst="rect">
            <a:avLst/>
          </a:prstGeom>
          <a:noFill/>
          <a:ln>
            <a:noFill/>
          </a:ln>
        </p:spPr>
        <p:txBody>
          <a:bodyPr lIns="91425" tIns="91425" rIns="91425" bIns="91425" anchor="t" anchorCtr="0">
            <a:noAutofit/>
          </a:bodyPr>
          <a:lstStyle/>
          <a:p>
            <a:pPr lvl="0" algn="ctr">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sp>
        <p:nvSpPr>
          <p:cNvPr id="10" name="Shape 10"/>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 id="2147483662" r:id="rId12"/>
    <p:sldLayoutId id="2147483663" r:id="rId13"/>
    <p:sldLayoutId id="2147483664" r:id="rId14"/>
    <p:sldLayoutId id="2147483665"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image" Target="../media/image26.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1589281" y="744575"/>
            <a:ext cx="7242900" cy="2052600"/>
          </a:xfrm>
          <a:prstGeom prst="rect">
            <a:avLst/>
          </a:prstGeom>
        </p:spPr>
        <p:txBody>
          <a:bodyPr lIns="91425" tIns="91425" rIns="91425" bIns="91425" anchor="b" anchorCtr="0">
            <a:noAutofit/>
          </a:bodyPr>
          <a:lstStyle/>
          <a:p>
            <a:pPr lvl="0" algn="l">
              <a:spcBef>
                <a:spcPts val="0"/>
              </a:spcBef>
              <a:buNone/>
            </a:pPr>
            <a:r>
              <a:rPr lang="en" sz="4000" dirty="0"/>
              <a:t>Six Sigma </a:t>
            </a:r>
            <a:r>
              <a:rPr lang="en" sz="4000" dirty="0" smtClean="0"/>
              <a:t>Black Belt</a:t>
            </a:r>
            <a:endParaRPr lang="en" sz="4000" dirty="0"/>
          </a:p>
        </p:txBody>
      </p:sp>
      <p:sp>
        <p:nvSpPr>
          <p:cNvPr id="89" name="Shape 89"/>
          <p:cNvSpPr txBox="1">
            <a:spLocks noGrp="1"/>
          </p:cNvSpPr>
          <p:nvPr>
            <p:ph type="subTitle" idx="1"/>
          </p:nvPr>
        </p:nvSpPr>
        <p:spPr>
          <a:xfrm>
            <a:off x="1589274" y="2757925"/>
            <a:ext cx="7242900" cy="792600"/>
          </a:xfrm>
          <a:prstGeom prst="rect">
            <a:avLst/>
          </a:prstGeom>
        </p:spPr>
        <p:txBody>
          <a:bodyPr lIns="91425" tIns="91425" rIns="91425" bIns="91425" anchor="t" anchorCtr="0">
            <a:noAutofit/>
          </a:bodyPr>
          <a:lstStyle/>
          <a:p>
            <a:pPr lvl="0" algn="l" rtl="0">
              <a:spcBef>
                <a:spcPts val="0"/>
              </a:spcBef>
              <a:buNone/>
            </a:pPr>
            <a:r>
              <a:rPr lang="en" dirty="0"/>
              <a:t>Project Report </a:t>
            </a:r>
            <a:r>
              <a:rPr lang="en" dirty="0" smtClean="0"/>
              <a:t>Presentation: Food Industry</a:t>
            </a:r>
            <a:endParaRPr lang="en" dirty="0"/>
          </a:p>
          <a:p>
            <a:pPr lvl="0" algn="l" rtl="0">
              <a:spcBef>
                <a:spcPts val="0"/>
              </a:spcBef>
              <a:buNone/>
            </a:pPr>
            <a:r>
              <a:rPr lang="en" dirty="0"/>
              <a:t> </a:t>
            </a:r>
          </a:p>
          <a:p>
            <a:pPr lvl="0" algn="l">
              <a:buClr>
                <a:srgbClr val="000000"/>
              </a:buClr>
            </a:pPr>
            <a:r>
              <a:rPr lang="en" sz="1100" dirty="0" smtClean="0"/>
              <a:t>Project Number: </a:t>
            </a:r>
            <a:r>
              <a:rPr lang="en-US" sz="1100" dirty="0"/>
              <a:t>PLP-BB-14-019	    </a:t>
            </a:r>
          </a:p>
          <a:p>
            <a:pPr lvl="0" algn="l">
              <a:buClr>
                <a:srgbClr val="000000"/>
              </a:buClr>
            </a:pPr>
            <a:r>
              <a:rPr lang="en-US" sz="1100" dirty="0"/>
              <a:t>Project Name: </a:t>
            </a:r>
            <a:r>
              <a:rPr lang="en-US" sz="1100" b="1" dirty="0"/>
              <a:t>Used Salad Oil Reduction – Oil Management</a:t>
            </a:r>
          </a:p>
          <a:p>
            <a:pPr lvl="0" algn="l">
              <a:buClr>
                <a:srgbClr val="000000"/>
              </a:buClr>
            </a:pPr>
            <a:r>
              <a:rPr lang="en-US" sz="1100" dirty="0"/>
              <a:t>Project Team Leader: </a:t>
            </a:r>
            <a:r>
              <a:rPr lang="en-US" sz="1100" dirty="0" smtClean="0"/>
              <a:t>XXXX</a:t>
            </a:r>
            <a:endParaRPr lang="en-US" sz="1100" dirty="0"/>
          </a:p>
          <a:p>
            <a:pPr lvl="0" algn="l">
              <a:buClr>
                <a:srgbClr val="000000"/>
              </a:buClr>
            </a:pPr>
            <a:r>
              <a:rPr lang="en-US" sz="1100" dirty="0"/>
              <a:t>Project Champion </a:t>
            </a:r>
            <a:r>
              <a:rPr lang="en-US" sz="1100" dirty="0" smtClean="0"/>
              <a:t>:XXXX</a:t>
            </a:r>
            <a:endParaRPr lang="en-US" sz="1100" dirty="0"/>
          </a:p>
        </p:txBody>
      </p:sp>
      <p:pic>
        <p:nvPicPr>
          <p:cNvPr id="90" name="Shape 90" descr="Logo.png"/>
          <p:cNvPicPr preferRelativeResize="0"/>
          <p:nvPr/>
        </p:nvPicPr>
        <p:blipFill>
          <a:blip r:embed="rId3">
            <a:alphaModFix/>
          </a:blip>
          <a:stretch>
            <a:fillRect/>
          </a:stretch>
        </p:blipFill>
        <p:spPr>
          <a:xfrm>
            <a:off x="7327750" y="4274950"/>
            <a:ext cx="1504424" cy="411924"/>
          </a:xfrm>
          <a:prstGeom prst="rect">
            <a:avLst/>
          </a:prstGeom>
          <a:noFill/>
          <a:ln>
            <a:noFill/>
          </a:ln>
        </p:spPr>
      </p:pic>
    </p:spTree>
    <p:extLst>
      <p:ext uri="{BB962C8B-B14F-4D97-AF65-F5344CB8AC3E}">
        <p14:creationId xmlns:p14="http://schemas.microsoft.com/office/powerpoint/2010/main" val="1824043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p:txBody>
          <a:bodyPr/>
          <a:lstStyle/>
          <a:p>
            <a:pPr eaLnBrk="1" hangingPunct="1"/>
            <a:r>
              <a:rPr lang="en-US" altLang="en-US" smtClean="0"/>
              <a:t>Project Justification and Expected Results</a:t>
            </a:r>
          </a:p>
        </p:txBody>
      </p:sp>
      <p:sp>
        <p:nvSpPr>
          <p:cNvPr id="12292" name="Rectangle 7"/>
          <p:cNvSpPr>
            <a:spLocks noGrp="1" noChangeArrowheads="1"/>
          </p:cNvSpPr>
          <p:nvPr>
            <p:ph type="body" idx="1"/>
          </p:nvPr>
        </p:nvSpPr>
        <p:spPr/>
        <p:txBody>
          <a:bodyPr/>
          <a:lstStyle/>
          <a:p>
            <a:pPr marL="0" indent="0" eaLnBrk="1" hangingPunct="1"/>
            <a:r>
              <a:rPr lang="en-US" altLang="en-US" sz="1800" b="1" dirty="0" smtClean="0"/>
              <a:t>Relevant Metrics: </a:t>
            </a:r>
            <a:r>
              <a:rPr lang="en-US" altLang="en-US" sz="1800" dirty="0" err="1" smtClean="0"/>
              <a:t>Lbs</a:t>
            </a:r>
            <a:r>
              <a:rPr lang="en-US" altLang="en-US" sz="1800" dirty="0" smtClean="0"/>
              <a:t> of oil/1000lbs of product, </a:t>
            </a:r>
            <a:r>
              <a:rPr lang="en-US" altLang="en-US" sz="1800" dirty="0" err="1" smtClean="0"/>
              <a:t>lbs</a:t>
            </a:r>
            <a:r>
              <a:rPr lang="en-US" altLang="en-US" sz="1800" dirty="0" smtClean="0"/>
              <a:t> of product produced/</a:t>
            </a:r>
            <a:r>
              <a:rPr lang="en-US" altLang="en-US" sz="1800" dirty="0" err="1" smtClean="0"/>
              <a:t>hr</a:t>
            </a:r>
            <a:r>
              <a:rPr lang="en-US" altLang="en-US" sz="1800" dirty="0" smtClean="0"/>
              <a:t>, % fat content on the finished product,  % finished Solids, FFA%.</a:t>
            </a:r>
          </a:p>
          <a:p>
            <a:pPr marL="0" indent="0" eaLnBrk="1" hangingPunct="1"/>
            <a:endParaRPr lang="en-US" altLang="en-US" sz="1800" b="1" dirty="0" smtClean="0"/>
          </a:p>
          <a:p>
            <a:pPr marL="0" indent="0" eaLnBrk="1" hangingPunct="1"/>
            <a:endParaRPr lang="en-US" altLang="en-US" sz="1800" b="1" dirty="0" smtClean="0"/>
          </a:p>
          <a:p>
            <a:pPr marL="0" indent="0" eaLnBrk="1" hangingPunct="1"/>
            <a:r>
              <a:rPr lang="en-US" altLang="en-US" sz="1800" b="1" dirty="0" smtClean="0"/>
              <a:t>Improvement targets: </a:t>
            </a:r>
            <a:r>
              <a:rPr lang="en-US" altLang="en-US" sz="1800" dirty="0" smtClean="0"/>
              <a:t>Reduce the accumulation of used salad oil, by 75%.</a:t>
            </a:r>
          </a:p>
          <a:p>
            <a:pPr marL="0" indent="0" eaLnBrk="1" hangingPunct="1"/>
            <a:endParaRPr lang="en-US" altLang="en-US" sz="1800" b="1" dirty="0" smtClean="0"/>
          </a:p>
          <a:p>
            <a:pPr marL="0" indent="0" eaLnBrk="1" hangingPunct="1"/>
            <a:endParaRPr lang="en-US" altLang="en-US" sz="1800" b="1" dirty="0" smtClean="0"/>
          </a:p>
          <a:p>
            <a:pPr marL="0" indent="0" eaLnBrk="1" hangingPunct="1"/>
            <a:r>
              <a:rPr lang="en-US" altLang="en-US" sz="1800" b="1" dirty="0" smtClean="0"/>
              <a:t>Operational/Strategic Impact: </a:t>
            </a:r>
            <a:r>
              <a:rPr lang="en-US" altLang="en-US" sz="1800" dirty="0" smtClean="0"/>
              <a:t>This project aligns with ABC Company’s Strategic plan to “Demand Operational Excellence”. It also aligns with the Plant Strategic plan to ensure “Optimal Use Of Our Resources”.</a:t>
            </a:r>
          </a:p>
          <a:p>
            <a:pPr marL="0" indent="0" eaLnBrk="1" hangingPunct="1"/>
            <a:endParaRPr lang="en-US" altLang="en-US" sz="1800" b="1" dirty="0" smtClean="0"/>
          </a:p>
          <a:p>
            <a:pPr marL="0" indent="0" eaLnBrk="1" hangingPunct="1"/>
            <a:endParaRPr lang="en-US" altLang="en-US" sz="1800" dirty="0" smtClean="0"/>
          </a:p>
        </p:txBody>
      </p:sp>
      <p:sp>
        <p:nvSpPr>
          <p:cNvPr id="5"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10</a:t>
            </a:fld>
            <a:endParaRPr lang="en" dirty="0"/>
          </a:p>
        </p:txBody>
      </p:sp>
    </p:spTree>
    <p:extLst>
      <p:ext uri="{BB962C8B-B14F-4D97-AF65-F5344CB8AC3E}">
        <p14:creationId xmlns:p14="http://schemas.microsoft.com/office/powerpoint/2010/main" val="3740555584"/>
      </p:ext>
    </p:extLst>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p:txBody>
          <a:bodyPr/>
          <a:lstStyle/>
          <a:p>
            <a:pPr eaLnBrk="1" hangingPunct="1"/>
            <a:r>
              <a:rPr lang="en-US" altLang="en-US" smtClean="0"/>
              <a:t>Financial Impact: Business Case or COPQ Calculation</a:t>
            </a:r>
          </a:p>
        </p:txBody>
      </p:sp>
      <p:pic>
        <p:nvPicPr>
          <p:cNvPr id="133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072134"/>
            <a:ext cx="5257800" cy="378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11</a:t>
            </a:fld>
            <a:endParaRPr lang="en" dirty="0"/>
          </a:p>
        </p:txBody>
      </p:sp>
    </p:spTree>
    <p:extLst>
      <p:ext uri="{BB962C8B-B14F-4D97-AF65-F5344CB8AC3E}">
        <p14:creationId xmlns:p14="http://schemas.microsoft.com/office/powerpoint/2010/main" val="1382072275"/>
      </p:ext>
    </p:extLst>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p:txBody>
          <a:bodyPr/>
          <a:lstStyle/>
          <a:p>
            <a:pPr eaLnBrk="1" hangingPunct="1"/>
            <a:r>
              <a:rPr lang="en-US" altLang="en-US" smtClean="0"/>
              <a:t>Financial Impact: Business Case or COPQ Calculation</a:t>
            </a:r>
          </a:p>
        </p:txBody>
      </p:sp>
      <p:graphicFrame>
        <p:nvGraphicFramePr>
          <p:cNvPr id="2" name="Table 1"/>
          <p:cNvGraphicFramePr>
            <a:graphicFrameLocks noGrp="1"/>
          </p:cNvGraphicFramePr>
          <p:nvPr>
            <p:extLst>
              <p:ext uri="{D42A27DB-BD31-4B8C-83A1-F6EECF244321}">
                <p14:modId xmlns:p14="http://schemas.microsoft.com/office/powerpoint/2010/main" val="456405427"/>
              </p:ext>
            </p:extLst>
          </p:nvPr>
        </p:nvGraphicFramePr>
        <p:xfrm>
          <a:off x="457200" y="1200150"/>
          <a:ext cx="8343900" cy="3264695"/>
        </p:xfrm>
        <a:graphic>
          <a:graphicData uri="http://schemas.openxmlformats.org/drawingml/2006/table">
            <a:tbl>
              <a:tblPr>
                <a:tableStyleId>{5C22544A-7EE6-4342-B048-85BDC9FD1C3A}</a:tableStyleId>
              </a:tblPr>
              <a:tblGrid>
                <a:gridCol w="5623960"/>
                <a:gridCol w="1320298"/>
                <a:gridCol w="1399642"/>
              </a:tblGrid>
              <a:tr h="266036">
                <a:tc>
                  <a:txBody>
                    <a:bodyPr/>
                    <a:lstStyle/>
                    <a:p>
                      <a:pPr algn="l" fontAlgn="b"/>
                      <a:r>
                        <a:rPr lang="en-US" sz="1100" u="sng" strike="noStrike" dirty="0">
                          <a:effectLst/>
                          <a:latin typeface="Proxima Nova" pitchFamily="50" charset="0"/>
                        </a:rPr>
                        <a:t>Savings From Less Accumulation</a:t>
                      </a:r>
                      <a:endParaRPr lang="en-US" sz="1100" b="1" i="0" u="sng" strike="noStrike" dirty="0">
                        <a:solidFill>
                          <a:srgbClr val="000000"/>
                        </a:solidFill>
                        <a:effectLst/>
                        <a:latin typeface="Proxima Nova" pitchFamily="50" charset="0"/>
                      </a:endParaRPr>
                    </a:p>
                  </a:txBody>
                  <a:tcPr marL="9525" marR="9525" marT="7146" marB="0" anchor="b"/>
                </a:tc>
                <a:tc>
                  <a:txBody>
                    <a:bodyPr/>
                    <a:lstStyle/>
                    <a:p>
                      <a:pPr algn="l" fontAlgn="b"/>
                      <a:endParaRPr lang="en-US" sz="1100" b="0" i="0" u="none" strike="noStrike">
                        <a:solidFill>
                          <a:srgbClr val="000000"/>
                        </a:solidFill>
                        <a:effectLst/>
                        <a:latin typeface="Proxima Nova" pitchFamily="50" charset="0"/>
                      </a:endParaRPr>
                    </a:p>
                  </a:txBody>
                  <a:tcPr marL="9525" marR="9525" marT="7146" marB="0" anchor="b"/>
                </a:tc>
                <a:tc>
                  <a:txBody>
                    <a:bodyPr/>
                    <a:lstStyle/>
                    <a:p>
                      <a:pPr algn="l" fontAlgn="b"/>
                      <a:endParaRPr lang="en-US" sz="1100" b="0" i="0" u="none" strike="noStrike">
                        <a:solidFill>
                          <a:srgbClr val="000000"/>
                        </a:solidFill>
                        <a:effectLst/>
                        <a:latin typeface="Proxima Nova" pitchFamily="50" charset="0"/>
                      </a:endParaRPr>
                    </a:p>
                  </a:txBody>
                  <a:tcPr marL="9525" marR="9525" marT="7146" marB="0" anchor="b"/>
                </a:tc>
              </a:tr>
              <a:tr h="310376">
                <a:tc>
                  <a:txBody>
                    <a:bodyPr/>
                    <a:lstStyle/>
                    <a:p>
                      <a:pPr algn="l" fontAlgn="b"/>
                      <a:r>
                        <a:rPr lang="en-US" sz="1100" u="none" strike="noStrike">
                          <a:effectLst/>
                          <a:latin typeface="Proxima Nova" pitchFamily="50" charset="0"/>
                        </a:rPr>
                        <a:t>Forcasted Weeks of Running Salad Oil in FY15/FY16</a:t>
                      </a:r>
                      <a:endParaRPr lang="en-US" sz="1100" b="0" i="0" u="none" strike="noStrike">
                        <a:solidFill>
                          <a:srgbClr val="000000"/>
                        </a:solidFill>
                        <a:effectLst/>
                        <a:latin typeface="Proxima Nova" pitchFamily="50" charset="0"/>
                      </a:endParaRPr>
                    </a:p>
                  </a:txBody>
                  <a:tcPr marL="9525" marR="9525" marT="7146" marB="0" anchor="b"/>
                </a:tc>
                <a:tc>
                  <a:txBody>
                    <a:bodyPr/>
                    <a:lstStyle/>
                    <a:p>
                      <a:pPr algn="l" fontAlgn="b"/>
                      <a:r>
                        <a:rPr lang="en-US" sz="1100" u="none" strike="noStrike">
                          <a:effectLst/>
                          <a:latin typeface="Proxima Nova" pitchFamily="50" charset="0"/>
                        </a:rPr>
                        <a:t>14.74</a:t>
                      </a:r>
                      <a:endParaRPr lang="en-US" sz="1100" b="0" i="0" u="none" strike="noStrike">
                        <a:solidFill>
                          <a:srgbClr val="000000"/>
                        </a:solidFill>
                        <a:effectLst/>
                        <a:latin typeface="Proxima Nova" pitchFamily="50" charset="0"/>
                      </a:endParaRPr>
                    </a:p>
                  </a:txBody>
                  <a:tcPr marL="9525" marR="9525" marT="7146" marB="0" anchor="b"/>
                </a:tc>
                <a:tc>
                  <a:txBody>
                    <a:bodyPr/>
                    <a:lstStyle/>
                    <a:p>
                      <a:pPr algn="l" fontAlgn="b"/>
                      <a:endParaRPr lang="en-US" sz="1100" b="0" i="0" u="none" strike="noStrike">
                        <a:solidFill>
                          <a:srgbClr val="000000"/>
                        </a:solidFill>
                        <a:effectLst/>
                        <a:latin typeface="Proxima Nova" pitchFamily="50" charset="0"/>
                      </a:endParaRPr>
                    </a:p>
                  </a:txBody>
                  <a:tcPr marL="9525" marR="9525" marT="7146" marB="0" anchor="b"/>
                </a:tc>
              </a:tr>
              <a:tr h="609667">
                <a:tc>
                  <a:txBody>
                    <a:bodyPr/>
                    <a:lstStyle/>
                    <a:p>
                      <a:pPr algn="l" fontAlgn="b"/>
                      <a:r>
                        <a:rPr lang="en-US" sz="1100" u="none" strike="noStrike" dirty="0" smtClean="0">
                          <a:effectLst/>
                          <a:latin typeface="Proxima Nova" pitchFamily="50" charset="0"/>
                        </a:rPr>
                        <a:t>Forecasted </a:t>
                      </a:r>
                      <a:r>
                        <a:rPr lang="en-US" sz="1100" u="none" strike="noStrike" dirty="0">
                          <a:effectLst/>
                          <a:latin typeface="Proxima Nova" pitchFamily="50" charset="0"/>
                        </a:rPr>
                        <a:t>Used Salad Oil Accumulated in </a:t>
                      </a:r>
                      <a:r>
                        <a:rPr lang="en-US" sz="1100" u="none" strike="noStrike" dirty="0" err="1">
                          <a:effectLst/>
                          <a:latin typeface="Proxima Nova" pitchFamily="50" charset="0"/>
                        </a:rPr>
                        <a:t>Lbs</a:t>
                      </a:r>
                      <a:endParaRPr lang="en-US" sz="1100" b="0" i="0" u="none" strike="noStrike" dirty="0">
                        <a:solidFill>
                          <a:srgbClr val="000000"/>
                        </a:solidFill>
                        <a:effectLst/>
                        <a:latin typeface="Proxima Nova" pitchFamily="50" charset="0"/>
                      </a:endParaRPr>
                    </a:p>
                  </a:txBody>
                  <a:tcPr marL="9525" marR="9525" marT="7146" marB="0" anchor="b"/>
                </a:tc>
                <a:tc>
                  <a:txBody>
                    <a:bodyPr/>
                    <a:lstStyle/>
                    <a:p>
                      <a:pPr algn="l" fontAlgn="b"/>
                      <a:r>
                        <a:rPr lang="en-US" sz="1100" u="none" strike="noStrike" dirty="0" smtClean="0">
                          <a:effectLst/>
                          <a:latin typeface="Proxima Nova" pitchFamily="50" charset="0"/>
                        </a:rPr>
                        <a:t>455,009.06</a:t>
                      </a:r>
                      <a:endParaRPr lang="en-US" sz="1100" b="0" i="0" u="none" strike="noStrike" dirty="0">
                        <a:solidFill>
                          <a:srgbClr val="000000"/>
                        </a:solidFill>
                        <a:effectLst/>
                        <a:latin typeface="Proxima Nova" pitchFamily="50" charset="0"/>
                      </a:endParaRPr>
                    </a:p>
                  </a:txBody>
                  <a:tcPr marL="9525" marR="9525" marT="7146" marB="0" anchor="b"/>
                </a:tc>
                <a:tc>
                  <a:txBody>
                    <a:bodyPr/>
                    <a:lstStyle/>
                    <a:p>
                      <a:pPr algn="l" fontAlgn="b"/>
                      <a:endParaRPr lang="en-US" sz="1100" b="0" i="0" u="none" strike="noStrike">
                        <a:solidFill>
                          <a:srgbClr val="000000"/>
                        </a:solidFill>
                        <a:effectLst/>
                        <a:latin typeface="Proxima Nova" pitchFamily="50" charset="0"/>
                      </a:endParaRPr>
                    </a:p>
                  </a:txBody>
                  <a:tcPr marL="9525" marR="9525" marT="7146" marB="0" anchor="b"/>
                </a:tc>
              </a:tr>
              <a:tr h="376886">
                <a:tc>
                  <a:txBody>
                    <a:bodyPr/>
                    <a:lstStyle/>
                    <a:p>
                      <a:pPr algn="l" fontAlgn="b"/>
                      <a:r>
                        <a:rPr lang="en-US" sz="1100" u="none" strike="noStrike">
                          <a:effectLst/>
                          <a:latin typeface="Proxima Nova" pitchFamily="50" charset="0"/>
                        </a:rPr>
                        <a:t>Forcasted Cost of Accumulated Used Salad Oil at $0.5346/lb</a:t>
                      </a:r>
                      <a:endParaRPr lang="en-US" sz="1100" b="0" i="0" u="none" strike="noStrike">
                        <a:solidFill>
                          <a:srgbClr val="000000"/>
                        </a:solidFill>
                        <a:effectLst/>
                        <a:latin typeface="Proxima Nova" pitchFamily="50" charset="0"/>
                      </a:endParaRPr>
                    </a:p>
                  </a:txBody>
                  <a:tcPr marL="9525" marR="9525" marT="7146" marB="0" anchor="b"/>
                </a:tc>
                <a:tc>
                  <a:txBody>
                    <a:bodyPr/>
                    <a:lstStyle/>
                    <a:p>
                      <a:pPr algn="l" fontAlgn="b"/>
                      <a:r>
                        <a:rPr lang="en-US" sz="1100" u="none" strike="noStrike">
                          <a:effectLst/>
                          <a:latin typeface="Proxima Nova" pitchFamily="50" charset="0"/>
                        </a:rPr>
                        <a:t>$243,247.84 </a:t>
                      </a:r>
                      <a:endParaRPr lang="en-US" sz="1100" b="0" i="0" u="none" strike="noStrike">
                        <a:solidFill>
                          <a:srgbClr val="000000"/>
                        </a:solidFill>
                        <a:effectLst/>
                        <a:latin typeface="Proxima Nova" pitchFamily="50" charset="0"/>
                      </a:endParaRPr>
                    </a:p>
                  </a:txBody>
                  <a:tcPr marL="9525" marR="9525" marT="7146" marB="0" anchor="b"/>
                </a:tc>
                <a:tc>
                  <a:txBody>
                    <a:bodyPr/>
                    <a:lstStyle/>
                    <a:p>
                      <a:pPr algn="l" fontAlgn="b"/>
                      <a:endParaRPr lang="en-US" sz="1100" b="0" i="0" u="none" strike="noStrike">
                        <a:solidFill>
                          <a:srgbClr val="000000"/>
                        </a:solidFill>
                        <a:effectLst/>
                        <a:latin typeface="Proxima Nova" pitchFamily="50" charset="0"/>
                      </a:endParaRPr>
                    </a:p>
                  </a:txBody>
                  <a:tcPr marL="9525" marR="9525" marT="7146" marB="0" anchor="b"/>
                </a:tc>
              </a:tr>
              <a:tr h="327206">
                <a:tc>
                  <a:txBody>
                    <a:bodyPr/>
                    <a:lstStyle/>
                    <a:p>
                      <a:pPr algn="l" fontAlgn="b"/>
                      <a:r>
                        <a:rPr lang="en-US" sz="1100" u="none" strike="noStrike" dirty="0" smtClean="0">
                          <a:effectLst/>
                          <a:latin typeface="Proxima Nova" pitchFamily="50" charset="0"/>
                        </a:rPr>
                        <a:t>Forecasted </a:t>
                      </a:r>
                      <a:r>
                        <a:rPr lang="en-US" sz="1100" u="none" strike="noStrike" dirty="0">
                          <a:effectLst/>
                          <a:latin typeface="Proxima Nova" pitchFamily="50" charset="0"/>
                        </a:rPr>
                        <a:t>Cost of Shipping Used Salad Oil to be </a:t>
                      </a:r>
                      <a:r>
                        <a:rPr lang="en-US" sz="1100" u="none" strike="noStrike" dirty="0" smtClean="0">
                          <a:effectLst/>
                          <a:latin typeface="Proxima Nova" pitchFamily="50" charset="0"/>
                        </a:rPr>
                        <a:t>Rendered at $0.055/</a:t>
                      </a:r>
                      <a:r>
                        <a:rPr lang="en-US" sz="1100" u="none" strike="noStrike" dirty="0" err="1" smtClean="0">
                          <a:effectLst/>
                          <a:latin typeface="Proxima Nova" pitchFamily="50" charset="0"/>
                        </a:rPr>
                        <a:t>lb</a:t>
                      </a:r>
                      <a:endParaRPr lang="en-US" sz="1100" b="0" i="0" u="none" strike="noStrike" dirty="0">
                        <a:solidFill>
                          <a:srgbClr val="000000"/>
                        </a:solidFill>
                        <a:effectLst/>
                        <a:latin typeface="Proxima Nova" pitchFamily="50" charset="0"/>
                      </a:endParaRPr>
                    </a:p>
                  </a:txBody>
                  <a:tcPr marL="9525" marR="9525" marT="7146" marB="0" anchor="b"/>
                </a:tc>
                <a:tc>
                  <a:txBody>
                    <a:bodyPr/>
                    <a:lstStyle/>
                    <a:p>
                      <a:pPr algn="l" fontAlgn="b"/>
                      <a:r>
                        <a:rPr lang="en-US" sz="1100" u="none" strike="noStrike">
                          <a:effectLst/>
                          <a:latin typeface="Proxima Nova" pitchFamily="50" charset="0"/>
                        </a:rPr>
                        <a:t>$25,025.50 </a:t>
                      </a:r>
                      <a:endParaRPr lang="en-US" sz="1100" b="0" i="0" u="none" strike="noStrike">
                        <a:solidFill>
                          <a:srgbClr val="000000"/>
                        </a:solidFill>
                        <a:effectLst/>
                        <a:latin typeface="Proxima Nova" pitchFamily="50" charset="0"/>
                      </a:endParaRPr>
                    </a:p>
                  </a:txBody>
                  <a:tcPr marL="9525" marR="9525" marT="7146" marB="0" anchor="b"/>
                </a:tc>
                <a:tc>
                  <a:txBody>
                    <a:bodyPr/>
                    <a:lstStyle/>
                    <a:p>
                      <a:pPr algn="l" fontAlgn="b"/>
                      <a:endParaRPr lang="en-US" sz="1100" b="0" i="0" u="none" strike="noStrike">
                        <a:solidFill>
                          <a:srgbClr val="000000"/>
                        </a:solidFill>
                        <a:effectLst/>
                        <a:latin typeface="Proxima Nova" pitchFamily="50" charset="0"/>
                      </a:endParaRPr>
                    </a:p>
                  </a:txBody>
                  <a:tcPr marL="9525" marR="9525" marT="7146" marB="0" anchor="b"/>
                </a:tc>
              </a:tr>
              <a:tr h="277121">
                <a:tc>
                  <a:txBody>
                    <a:bodyPr/>
                    <a:lstStyle/>
                    <a:p>
                      <a:pPr algn="l" fontAlgn="b"/>
                      <a:r>
                        <a:rPr lang="en-US" sz="1100" u="none" strike="noStrike" dirty="0">
                          <a:effectLst/>
                          <a:latin typeface="Proxima Nova" pitchFamily="50" charset="0"/>
                        </a:rPr>
                        <a:t>Profit from rendering Used Salad oil at $0.18/</a:t>
                      </a:r>
                      <a:r>
                        <a:rPr lang="en-US" sz="1100" u="none" strike="noStrike" dirty="0" err="1">
                          <a:effectLst/>
                          <a:latin typeface="Proxima Nova" pitchFamily="50" charset="0"/>
                        </a:rPr>
                        <a:t>lb</a:t>
                      </a:r>
                      <a:endParaRPr lang="en-US" sz="1100" b="0" i="0" u="none" strike="noStrike" dirty="0">
                        <a:solidFill>
                          <a:srgbClr val="000000"/>
                        </a:solidFill>
                        <a:effectLst/>
                        <a:latin typeface="Proxima Nova" pitchFamily="50" charset="0"/>
                      </a:endParaRPr>
                    </a:p>
                  </a:txBody>
                  <a:tcPr marL="9525" marR="9525" marT="7146" marB="0" anchor="b"/>
                </a:tc>
                <a:tc>
                  <a:txBody>
                    <a:bodyPr/>
                    <a:lstStyle/>
                    <a:p>
                      <a:pPr algn="l" fontAlgn="b"/>
                      <a:r>
                        <a:rPr lang="en-US" sz="1100" u="none" strike="noStrike">
                          <a:effectLst/>
                          <a:latin typeface="Proxima Nova" pitchFamily="50" charset="0"/>
                        </a:rPr>
                        <a:t>$81,901.63 </a:t>
                      </a:r>
                      <a:endParaRPr lang="en-US" sz="1100" b="0" i="0" u="none" strike="noStrike">
                        <a:solidFill>
                          <a:srgbClr val="000000"/>
                        </a:solidFill>
                        <a:effectLst/>
                        <a:latin typeface="Proxima Nova" pitchFamily="50" charset="0"/>
                      </a:endParaRPr>
                    </a:p>
                  </a:txBody>
                  <a:tcPr marL="9525" marR="9525" marT="7146" marB="0" anchor="b"/>
                </a:tc>
                <a:tc>
                  <a:txBody>
                    <a:bodyPr/>
                    <a:lstStyle/>
                    <a:p>
                      <a:pPr algn="l" fontAlgn="b"/>
                      <a:endParaRPr lang="en-US" sz="1100" b="0" i="0" u="none" strike="noStrike">
                        <a:solidFill>
                          <a:srgbClr val="000000"/>
                        </a:solidFill>
                        <a:effectLst/>
                        <a:latin typeface="Proxima Nova" pitchFamily="50" charset="0"/>
                      </a:endParaRPr>
                    </a:p>
                  </a:txBody>
                  <a:tcPr marL="9525" marR="9525" marT="7146" marB="0" anchor="b"/>
                </a:tc>
              </a:tr>
              <a:tr h="354716">
                <a:tc>
                  <a:txBody>
                    <a:bodyPr/>
                    <a:lstStyle/>
                    <a:p>
                      <a:pPr algn="l" fontAlgn="b"/>
                      <a:r>
                        <a:rPr lang="en-US" sz="1100" u="none" strike="noStrike" dirty="0">
                          <a:effectLst/>
                          <a:latin typeface="Proxima Nova" pitchFamily="50" charset="0"/>
                        </a:rPr>
                        <a:t>Forecasted Rendering Total Cost</a:t>
                      </a:r>
                      <a:endParaRPr lang="en-US" sz="1100" b="1" i="0" u="none" strike="noStrike" dirty="0">
                        <a:solidFill>
                          <a:srgbClr val="000000"/>
                        </a:solidFill>
                        <a:effectLst/>
                        <a:latin typeface="Proxima Nova" pitchFamily="50" charset="0"/>
                      </a:endParaRPr>
                    </a:p>
                  </a:txBody>
                  <a:tcPr marL="9525" marR="9525" marT="7146" marB="0" anchor="b"/>
                </a:tc>
                <a:tc>
                  <a:txBody>
                    <a:bodyPr/>
                    <a:lstStyle/>
                    <a:p>
                      <a:pPr algn="l" fontAlgn="b"/>
                      <a:r>
                        <a:rPr lang="en-US" sz="1100" u="none" strike="noStrike">
                          <a:effectLst/>
                          <a:latin typeface="Proxima Nova" pitchFamily="50" charset="0"/>
                        </a:rPr>
                        <a:t>$186,371.71 </a:t>
                      </a:r>
                      <a:endParaRPr lang="en-US" sz="1100" b="1" i="0" u="none" strike="noStrike">
                        <a:solidFill>
                          <a:srgbClr val="000000"/>
                        </a:solidFill>
                        <a:effectLst/>
                        <a:latin typeface="Proxima Nova" pitchFamily="50" charset="0"/>
                      </a:endParaRPr>
                    </a:p>
                  </a:txBody>
                  <a:tcPr marL="9525" marR="9525" marT="7146" marB="0" anchor="b"/>
                </a:tc>
                <a:tc>
                  <a:txBody>
                    <a:bodyPr/>
                    <a:lstStyle/>
                    <a:p>
                      <a:pPr algn="l" fontAlgn="b"/>
                      <a:endParaRPr lang="en-US" sz="1100" b="0" i="0" u="none" strike="noStrike">
                        <a:solidFill>
                          <a:srgbClr val="000000"/>
                        </a:solidFill>
                        <a:effectLst/>
                        <a:latin typeface="Proxima Nova" pitchFamily="50" charset="0"/>
                      </a:endParaRPr>
                    </a:p>
                  </a:txBody>
                  <a:tcPr marL="9525" marR="9525" marT="7146" marB="0" anchor="b"/>
                </a:tc>
              </a:tr>
              <a:tr h="354716">
                <a:tc>
                  <a:txBody>
                    <a:bodyPr/>
                    <a:lstStyle/>
                    <a:p>
                      <a:pPr algn="l" fontAlgn="b"/>
                      <a:r>
                        <a:rPr lang="en-US" sz="1100" u="none" strike="noStrike">
                          <a:effectLst/>
                          <a:latin typeface="Proxima Nova" pitchFamily="50" charset="0"/>
                        </a:rPr>
                        <a:t>Improvement Target</a:t>
                      </a:r>
                      <a:endParaRPr lang="en-US" sz="1100" b="0" i="0" u="none" strike="noStrike">
                        <a:solidFill>
                          <a:srgbClr val="000000"/>
                        </a:solidFill>
                        <a:effectLst/>
                        <a:latin typeface="Proxima Nova" pitchFamily="50" charset="0"/>
                      </a:endParaRPr>
                    </a:p>
                  </a:txBody>
                  <a:tcPr marL="9525" marR="9525" marT="7146" marB="0" anchor="b"/>
                </a:tc>
                <a:tc>
                  <a:txBody>
                    <a:bodyPr/>
                    <a:lstStyle/>
                    <a:p>
                      <a:pPr algn="l" fontAlgn="b"/>
                      <a:r>
                        <a:rPr lang="en-US" sz="1100" u="none" strike="noStrike">
                          <a:effectLst/>
                          <a:latin typeface="Proxima Nova" pitchFamily="50" charset="0"/>
                        </a:rPr>
                        <a:t>75%</a:t>
                      </a:r>
                      <a:endParaRPr lang="en-US" sz="1100" b="0" i="0" u="none" strike="noStrike">
                        <a:solidFill>
                          <a:srgbClr val="000000"/>
                        </a:solidFill>
                        <a:effectLst/>
                        <a:latin typeface="Proxima Nova" pitchFamily="50" charset="0"/>
                      </a:endParaRPr>
                    </a:p>
                  </a:txBody>
                  <a:tcPr marL="9525" marR="9525" marT="7146" marB="0" anchor="b"/>
                </a:tc>
                <a:tc>
                  <a:txBody>
                    <a:bodyPr/>
                    <a:lstStyle/>
                    <a:p>
                      <a:pPr algn="l" fontAlgn="b"/>
                      <a:endParaRPr lang="en-US" sz="1100" b="0" i="0" u="none" strike="noStrike">
                        <a:solidFill>
                          <a:srgbClr val="000000"/>
                        </a:solidFill>
                        <a:effectLst/>
                        <a:latin typeface="Proxima Nova" pitchFamily="50" charset="0"/>
                      </a:endParaRPr>
                    </a:p>
                  </a:txBody>
                  <a:tcPr marL="9525" marR="9525" marT="7146" marB="0" anchor="b"/>
                </a:tc>
              </a:tr>
              <a:tr h="387971">
                <a:tc>
                  <a:txBody>
                    <a:bodyPr/>
                    <a:lstStyle/>
                    <a:p>
                      <a:pPr algn="l" fontAlgn="b"/>
                      <a:r>
                        <a:rPr lang="en-US" sz="1100" u="none" strike="noStrike">
                          <a:effectLst/>
                          <a:latin typeface="Proxima Nova" pitchFamily="50" charset="0"/>
                        </a:rPr>
                        <a:t>Forecasted Project Savings </a:t>
                      </a:r>
                      <a:endParaRPr lang="en-US" sz="1100" b="0" i="0" u="none" strike="noStrike">
                        <a:solidFill>
                          <a:srgbClr val="000000"/>
                        </a:solidFill>
                        <a:effectLst/>
                        <a:latin typeface="Proxima Nova" pitchFamily="50" charset="0"/>
                      </a:endParaRPr>
                    </a:p>
                  </a:txBody>
                  <a:tcPr marL="9525" marR="9525" marT="7146" marB="0" anchor="b"/>
                </a:tc>
                <a:tc>
                  <a:txBody>
                    <a:bodyPr/>
                    <a:lstStyle/>
                    <a:p>
                      <a:pPr algn="l" fontAlgn="b"/>
                      <a:endParaRPr lang="en-US" sz="1100" b="0" i="0" u="none" strike="noStrike">
                        <a:solidFill>
                          <a:srgbClr val="000000"/>
                        </a:solidFill>
                        <a:effectLst/>
                        <a:latin typeface="Proxima Nova" pitchFamily="50" charset="0"/>
                      </a:endParaRPr>
                    </a:p>
                  </a:txBody>
                  <a:tcPr marL="9525" marR="9525" marT="7146" marB="0" anchor="b"/>
                </a:tc>
                <a:tc>
                  <a:txBody>
                    <a:bodyPr/>
                    <a:lstStyle/>
                    <a:p>
                      <a:pPr algn="r" fontAlgn="b"/>
                      <a:r>
                        <a:rPr lang="en-US" sz="1100" u="none" strike="noStrike" dirty="0">
                          <a:effectLst/>
                          <a:latin typeface="Proxima Nova" pitchFamily="50" charset="0"/>
                        </a:rPr>
                        <a:t>$139,778.78 </a:t>
                      </a:r>
                      <a:endParaRPr lang="en-US" sz="1100" b="0" i="0" u="none" strike="noStrike" dirty="0">
                        <a:solidFill>
                          <a:srgbClr val="000000"/>
                        </a:solidFill>
                        <a:effectLst/>
                        <a:latin typeface="Proxima Nova" pitchFamily="50" charset="0"/>
                      </a:endParaRPr>
                    </a:p>
                  </a:txBody>
                  <a:tcPr marL="9525" marR="9525" marT="7146" marB="0" anchor="b"/>
                </a:tc>
              </a:tr>
            </a:tbl>
          </a:graphicData>
        </a:graphic>
      </p:graphicFrame>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12</a:t>
            </a:fld>
            <a:endParaRPr lang="en" dirty="0"/>
          </a:p>
        </p:txBody>
      </p:sp>
    </p:spTree>
    <p:extLst>
      <p:ext uri="{BB962C8B-B14F-4D97-AF65-F5344CB8AC3E}">
        <p14:creationId xmlns:p14="http://schemas.microsoft.com/office/powerpoint/2010/main" val="3976134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p:txBody>
          <a:bodyPr wrap="none"/>
          <a:lstStyle/>
          <a:p>
            <a:pPr eaLnBrk="1" hangingPunct="1"/>
            <a:r>
              <a:rPr lang="en-US" altLang="en-US" smtClean="0"/>
              <a:t>Project Team Membership</a:t>
            </a:r>
          </a:p>
        </p:txBody>
      </p:sp>
      <p:sp>
        <p:nvSpPr>
          <p:cNvPr id="15364" name="Rectangle 5"/>
          <p:cNvSpPr>
            <a:spLocks noGrp="1" noChangeArrowheads="1"/>
          </p:cNvSpPr>
          <p:nvPr>
            <p:ph type="body" idx="1"/>
          </p:nvPr>
        </p:nvSpPr>
        <p:spPr/>
        <p:txBody>
          <a:bodyPr/>
          <a:lstStyle/>
          <a:p>
            <a:pPr marL="0" indent="0" eaLnBrk="1" hangingPunct="1"/>
            <a:r>
              <a:rPr lang="en-US" altLang="en-US" sz="1400" b="1" dirty="0" smtClean="0"/>
              <a:t>Project Champion: </a:t>
            </a:r>
            <a:r>
              <a:rPr lang="en-US" altLang="en-US" sz="1400" dirty="0" smtClean="0"/>
              <a:t>XXXX</a:t>
            </a:r>
          </a:p>
          <a:p>
            <a:pPr marL="0" indent="0" eaLnBrk="1" hangingPunct="1"/>
            <a:endParaRPr lang="en-US" altLang="en-US" sz="1400" b="1" dirty="0" smtClean="0"/>
          </a:p>
          <a:p>
            <a:pPr marL="0" indent="0" eaLnBrk="1" hangingPunct="1"/>
            <a:endParaRPr lang="en-US" altLang="en-US" sz="1400" b="1" dirty="0" smtClean="0"/>
          </a:p>
          <a:p>
            <a:pPr marL="0" indent="0" eaLnBrk="1" hangingPunct="1"/>
            <a:r>
              <a:rPr lang="en-US" altLang="en-US" sz="1400" b="1" dirty="0" smtClean="0"/>
              <a:t>Project Team Leader: </a:t>
            </a:r>
            <a:r>
              <a:rPr lang="en-US" altLang="en-US" sz="1400" dirty="0" smtClean="0"/>
              <a:t>XXXX (BB)(GB)(LE)(Day Shift Manager)</a:t>
            </a:r>
          </a:p>
          <a:p>
            <a:pPr marL="0" indent="0" eaLnBrk="1" hangingPunct="1"/>
            <a:endParaRPr lang="en-US" altLang="en-US" sz="1400" b="1" dirty="0" smtClean="0"/>
          </a:p>
          <a:p>
            <a:pPr marL="0" indent="0" eaLnBrk="1" hangingPunct="1"/>
            <a:endParaRPr lang="en-US" altLang="en-US" sz="1400" b="1" dirty="0" smtClean="0"/>
          </a:p>
          <a:p>
            <a:pPr marL="0" indent="0" eaLnBrk="1" hangingPunct="1"/>
            <a:r>
              <a:rPr lang="en-US" altLang="en-US" sz="1400" b="1" dirty="0" smtClean="0"/>
              <a:t>Project Core Team Members: </a:t>
            </a:r>
            <a:r>
              <a:rPr lang="en-US" altLang="en-US" sz="1400" dirty="0" smtClean="0"/>
              <a:t>XXXX (</a:t>
            </a:r>
            <a:r>
              <a:rPr lang="en-US" altLang="en-US" sz="1400" dirty="0"/>
              <a:t>GB</a:t>
            </a:r>
            <a:r>
              <a:rPr lang="en-US" altLang="en-US" sz="1400" dirty="0" smtClean="0"/>
              <a:t>)(Safety Specialist</a:t>
            </a:r>
            <a:r>
              <a:rPr lang="en-US" altLang="en-US" sz="1400" dirty="0"/>
              <a:t>), </a:t>
            </a:r>
            <a:r>
              <a:rPr lang="en-US" altLang="en-US" sz="1400" dirty="0" smtClean="0"/>
              <a:t>XXXX (</a:t>
            </a:r>
            <a:r>
              <a:rPr lang="en-US" altLang="en-US" sz="1400" dirty="0"/>
              <a:t>Packaging </a:t>
            </a:r>
            <a:r>
              <a:rPr lang="en-US" altLang="en-US" sz="1400" dirty="0" smtClean="0"/>
              <a:t>Supervisor), XXXX (</a:t>
            </a:r>
            <a:r>
              <a:rPr lang="en-US" altLang="en-US" sz="1400" dirty="0"/>
              <a:t>GB</a:t>
            </a:r>
            <a:r>
              <a:rPr lang="en-US" altLang="en-US" sz="1400" dirty="0" smtClean="0"/>
              <a:t>)(HR Manager), Cam Calvert(IT)</a:t>
            </a:r>
          </a:p>
          <a:p>
            <a:pPr marL="0" indent="0" eaLnBrk="1" hangingPunct="1"/>
            <a:endParaRPr lang="en-US" altLang="en-US" sz="1400" b="1" dirty="0" smtClean="0"/>
          </a:p>
          <a:p>
            <a:pPr marL="0" indent="0" eaLnBrk="1" hangingPunct="1"/>
            <a:endParaRPr lang="en-US" altLang="en-US" sz="1400" b="1" dirty="0" smtClean="0"/>
          </a:p>
          <a:p>
            <a:pPr marL="0" indent="0" eaLnBrk="1" hangingPunct="1"/>
            <a:r>
              <a:rPr lang="en-US" altLang="en-US" sz="1400" b="1" dirty="0" smtClean="0"/>
              <a:t>Ad Hoc Members or SMEs: </a:t>
            </a:r>
            <a:r>
              <a:rPr lang="en-US" altLang="en-US" sz="1400" dirty="0" smtClean="0"/>
              <a:t>XXXX (</a:t>
            </a:r>
            <a:r>
              <a:rPr lang="en-US" altLang="en-US" sz="1400" dirty="0"/>
              <a:t>Electrical</a:t>
            </a:r>
            <a:r>
              <a:rPr lang="en-US" altLang="en-US" sz="1400" dirty="0" smtClean="0"/>
              <a:t>), XXXX (</a:t>
            </a:r>
            <a:r>
              <a:rPr lang="en-US" altLang="en-US" sz="1400" dirty="0"/>
              <a:t>Plant </a:t>
            </a:r>
            <a:r>
              <a:rPr lang="en-US" altLang="en-US" sz="1400" dirty="0" smtClean="0"/>
              <a:t>engineer), XXXX (</a:t>
            </a:r>
            <a:r>
              <a:rPr lang="en-US" altLang="en-US" sz="1400" dirty="0"/>
              <a:t>Shift </a:t>
            </a:r>
            <a:r>
              <a:rPr lang="en-US" altLang="en-US" sz="1400" dirty="0" smtClean="0"/>
              <a:t>Manager), </a:t>
            </a:r>
            <a:r>
              <a:rPr lang="en-US" altLang="en-US" sz="1400" dirty="0"/>
              <a:t>XXXX </a:t>
            </a:r>
            <a:r>
              <a:rPr lang="en-US" altLang="en-US" sz="1400" dirty="0" smtClean="0"/>
              <a:t> (Manager</a:t>
            </a:r>
            <a:r>
              <a:rPr lang="en-US" altLang="en-US" sz="1400" dirty="0"/>
              <a:t>), </a:t>
            </a:r>
            <a:r>
              <a:rPr lang="en-US" altLang="en-US" sz="1400" dirty="0" smtClean="0"/>
              <a:t>XXXX (</a:t>
            </a:r>
            <a:r>
              <a:rPr lang="en-US" altLang="en-US" sz="1400" dirty="0"/>
              <a:t>Process </a:t>
            </a:r>
            <a:r>
              <a:rPr lang="en-US" altLang="en-US" sz="1400" dirty="0" smtClean="0"/>
              <a:t>Quality Supervisor), XXXX (</a:t>
            </a:r>
            <a:r>
              <a:rPr lang="en-US" altLang="en-US" sz="1400" dirty="0"/>
              <a:t>Process </a:t>
            </a:r>
            <a:r>
              <a:rPr lang="en-US" altLang="en-US" sz="1400" dirty="0" smtClean="0"/>
              <a:t>Quality Supervisor), XXXX (</a:t>
            </a:r>
            <a:r>
              <a:rPr lang="en-US" altLang="en-US" sz="1400" dirty="0"/>
              <a:t>Shift </a:t>
            </a:r>
            <a:r>
              <a:rPr lang="en-US" altLang="en-US" sz="1400" dirty="0" smtClean="0"/>
              <a:t>Manger), XXXX (</a:t>
            </a:r>
            <a:r>
              <a:rPr lang="en-US" altLang="en-US" sz="1400" dirty="0"/>
              <a:t>Shift </a:t>
            </a:r>
            <a:r>
              <a:rPr lang="en-US" altLang="en-US" sz="1400" dirty="0" smtClean="0"/>
              <a:t>Manager)</a:t>
            </a:r>
          </a:p>
          <a:p>
            <a:pPr marL="0" indent="0" eaLnBrk="1" hangingPunct="1"/>
            <a:endParaRPr lang="en-US" altLang="en-US" sz="1400" b="1" dirty="0" smtClean="0"/>
          </a:p>
          <a:p>
            <a:pPr marL="0" indent="0" eaLnBrk="1" hangingPunct="1"/>
            <a:endParaRPr lang="en-US" altLang="en-US" sz="1400" dirty="0" smtClean="0"/>
          </a:p>
          <a:p>
            <a:pPr marL="0" indent="0" eaLnBrk="1" hangingPunct="1"/>
            <a:endParaRPr lang="en-US" altLang="en-US" sz="1400" dirty="0" smtClean="0"/>
          </a:p>
          <a:p>
            <a:pPr marL="0" indent="0" eaLnBrk="1" hangingPunct="1"/>
            <a:endParaRPr lang="en-US" altLang="en-US" sz="1400" dirty="0" smtClean="0"/>
          </a:p>
          <a:p>
            <a:pPr marL="0" indent="0" eaLnBrk="1" hangingPunct="1"/>
            <a:endParaRPr lang="en-US" altLang="en-US" sz="1400" dirty="0" smtClean="0"/>
          </a:p>
          <a:p>
            <a:pPr marL="0" indent="0" eaLnBrk="1" hangingPunct="1"/>
            <a:endParaRPr lang="en-US" altLang="en-US" sz="1400" dirty="0" smtClean="0"/>
          </a:p>
          <a:p>
            <a:pPr marL="0" indent="0" eaLnBrk="1" hangingPunct="1"/>
            <a:endParaRPr lang="en-US" altLang="en-US" sz="1400" dirty="0" smtClean="0"/>
          </a:p>
          <a:p>
            <a:pPr marL="0" indent="0" eaLnBrk="1" hangingPunct="1"/>
            <a:endParaRPr lang="en-US" altLang="en-US" sz="1400" dirty="0" smtClean="0"/>
          </a:p>
        </p:txBody>
      </p:sp>
      <p:sp>
        <p:nvSpPr>
          <p:cNvPr id="5"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13</a:t>
            </a:fld>
            <a:endParaRPr lang="en" dirty="0"/>
          </a:p>
        </p:txBody>
      </p:sp>
    </p:spTree>
    <p:extLst>
      <p:ext uri="{BB962C8B-B14F-4D97-AF65-F5344CB8AC3E}">
        <p14:creationId xmlns:p14="http://schemas.microsoft.com/office/powerpoint/2010/main" val="3763918833"/>
      </p:ext>
    </p:extLst>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wrap="none" lIns="82058" tIns="41029" rIns="82058" bIns="41029"/>
          <a:lstStyle/>
          <a:p>
            <a:pPr defTabSz="471488" eaLnBrk="1" hangingPunct="1">
              <a:buClr>
                <a:srgbClr val="FFFFFF"/>
              </a:buClr>
              <a:buSzPct val="90000"/>
              <a:buFont typeface="Monotype Sorts"/>
              <a:buNone/>
            </a:pPr>
            <a:r>
              <a:rPr lang="en-US" altLang="en-US" smtClean="0"/>
              <a:t>Project Plan- Milestones and Timing</a:t>
            </a:r>
          </a:p>
        </p:txBody>
      </p:sp>
      <p:graphicFrame>
        <p:nvGraphicFramePr>
          <p:cNvPr id="4" name="Table 3"/>
          <p:cNvGraphicFramePr>
            <a:graphicFrameLocks noGrp="1"/>
          </p:cNvGraphicFramePr>
          <p:nvPr>
            <p:extLst>
              <p:ext uri="{D42A27DB-BD31-4B8C-83A1-F6EECF244321}">
                <p14:modId xmlns:p14="http://schemas.microsoft.com/office/powerpoint/2010/main" val="1578893680"/>
              </p:ext>
            </p:extLst>
          </p:nvPr>
        </p:nvGraphicFramePr>
        <p:xfrm>
          <a:off x="2209800" y="1123950"/>
          <a:ext cx="4800600" cy="3137309"/>
        </p:xfrm>
        <a:graphic>
          <a:graphicData uri="http://schemas.openxmlformats.org/drawingml/2006/table">
            <a:tbl>
              <a:tblPr/>
              <a:tblGrid>
                <a:gridCol w="1910566"/>
                <a:gridCol w="1027837"/>
                <a:gridCol w="1862197"/>
              </a:tblGrid>
              <a:tr h="324730">
                <a:tc>
                  <a:txBody>
                    <a:bodyPr/>
                    <a:lstStyle/>
                    <a:p>
                      <a:pPr algn="ctr" fontAlgn="ctr"/>
                      <a:r>
                        <a:rPr lang="en-US" sz="2000" b="0" i="0" u="sng" strike="noStrike" dirty="0" smtClean="0">
                          <a:solidFill>
                            <a:srgbClr val="000000"/>
                          </a:solidFill>
                          <a:effectLst/>
                          <a:latin typeface="Proxima Nova" pitchFamily="50" charset="0"/>
                        </a:rPr>
                        <a:t>Milestones</a:t>
                      </a:r>
                      <a:endParaRPr lang="en-US" sz="2000" b="0" i="0" u="sng" strike="noStrike" dirty="0">
                        <a:solidFill>
                          <a:srgbClr val="000000"/>
                        </a:solidFill>
                        <a:effectLst/>
                        <a:latin typeface="Proxima Nova" pitchFamily="50" charset="0"/>
                      </a:endParaRPr>
                    </a:p>
                  </a:txBody>
                  <a:tcPr marL="8637" marR="8637" marT="6478" marB="0" anchor="ctr">
                    <a:lnL>
                      <a:noFill/>
                    </a:lnL>
                    <a:lnR>
                      <a:noFill/>
                    </a:lnR>
                    <a:lnT>
                      <a:noFill/>
                    </a:lnT>
                    <a:lnB>
                      <a:noFill/>
                    </a:lnB>
                  </a:tcPr>
                </a:tc>
                <a:tc>
                  <a:txBody>
                    <a:bodyPr/>
                    <a:lstStyle/>
                    <a:p>
                      <a:pPr algn="ctr" fontAlgn="ctr"/>
                      <a:endParaRPr lang="en-US" sz="2000" b="0" i="0" u="none" strike="noStrike" dirty="0">
                        <a:solidFill>
                          <a:srgbClr val="000000"/>
                        </a:solidFill>
                        <a:effectLst/>
                        <a:latin typeface="Proxima Nova" pitchFamily="50" charset="0"/>
                      </a:endParaRPr>
                    </a:p>
                  </a:txBody>
                  <a:tcPr marL="8637" marR="8637" marT="6478" marB="0" anchor="ctr">
                    <a:lnL>
                      <a:noFill/>
                    </a:lnL>
                    <a:lnR>
                      <a:noFill/>
                    </a:lnR>
                    <a:lnT>
                      <a:noFill/>
                    </a:lnT>
                    <a:lnB>
                      <a:noFill/>
                    </a:lnB>
                  </a:tcPr>
                </a:tc>
                <a:tc>
                  <a:txBody>
                    <a:bodyPr/>
                    <a:lstStyle/>
                    <a:p>
                      <a:pPr algn="ctr" fontAlgn="ctr"/>
                      <a:r>
                        <a:rPr lang="en-US" sz="2000" b="0" i="0" u="sng" strike="noStrike" dirty="0" smtClean="0">
                          <a:solidFill>
                            <a:srgbClr val="000000"/>
                          </a:solidFill>
                          <a:effectLst/>
                          <a:latin typeface="Proxima Nova" pitchFamily="50" charset="0"/>
                        </a:rPr>
                        <a:t>Timelines</a:t>
                      </a:r>
                      <a:endParaRPr lang="en-US" sz="2000" b="0" i="0" u="sng" strike="noStrike" dirty="0">
                        <a:solidFill>
                          <a:srgbClr val="000000"/>
                        </a:solidFill>
                        <a:effectLst/>
                        <a:latin typeface="Proxima Nova" pitchFamily="50" charset="0"/>
                      </a:endParaRPr>
                    </a:p>
                  </a:txBody>
                  <a:tcPr marL="8637" marR="8637" marT="6478" marB="0" anchor="ctr">
                    <a:lnL>
                      <a:noFill/>
                    </a:lnL>
                    <a:lnR>
                      <a:noFill/>
                    </a:lnR>
                    <a:lnT>
                      <a:noFill/>
                    </a:lnT>
                    <a:lnB>
                      <a:noFill/>
                    </a:lnB>
                  </a:tcPr>
                </a:tc>
              </a:tr>
              <a:tr h="219978">
                <a:tc>
                  <a:txBody>
                    <a:bodyPr/>
                    <a:lstStyle/>
                    <a:p>
                      <a:pPr algn="ctr" fontAlgn="ctr"/>
                      <a:endParaRPr lang="en-US" sz="1400" b="0" i="0" u="none" strike="noStrike">
                        <a:solidFill>
                          <a:srgbClr val="000000"/>
                        </a:solidFill>
                        <a:effectLst/>
                        <a:latin typeface="Proxima Nova" pitchFamily="50" charset="0"/>
                      </a:endParaRPr>
                    </a:p>
                  </a:txBody>
                  <a:tcPr marL="8637" marR="8637" marT="6478" marB="0" anchor="ctr">
                    <a:lnL>
                      <a:noFill/>
                    </a:lnL>
                    <a:lnR>
                      <a:noFill/>
                    </a:lnR>
                    <a:lnT>
                      <a:noFill/>
                    </a:lnT>
                    <a:lnB>
                      <a:noFill/>
                    </a:lnB>
                  </a:tcPr>
                </a:tc>
                <a:tc>
                  <a:txBody>
                    <a:bodyPr/>
                    <a:lstStyle/>
                    <a:p>
                      <a:pPr algn="ctr" fontAlgn="ctr"/>
                      <a:endParaRPr lang="en-US" sz="1400" b="0" i="0" u="none" strike="noStrike">
                        <a:solidFill>
                          <a:srgbClr val="000000"/>
                        </a:solidFill>
                        <a:effectLst/>
                        <a:latin typeface="Proxima Nova" pitchFamily="50" charset="0"/>
                      </a:endParaRPr>
                    </a:p>
                  </a:txBody>
                  <a:tcPr marL="8637" marR="8637" marT="6478" marB="0" anchor="ctr">
                    <a:lnL>
                      <a:noFill/>
                    </a:lnL>
                    <a:lnR>
                      <a:noFill/>
                    </a:lnR>
                    <a:lnT>
                      <a:noFill/>
                    </a:lnT>
                    <a:lnB>
                      <a:noFill/>
                    </a:lnB>
                  </a:tcPr>
                </a:tc>
                <a:tc>
                  <a:txBody>
                    <a:bodyPr/>
                    <a:lstStyle/>
                    <a:p>
                      <a:pPr algn="ctr" fontAlgn="ctr"/>
                      <a:endParaRPr lang="en-US" sz="1400" b="0" i="0" u="none" strike="noStrike" dirty="0">
                        <a:solidFill>
                          <a:srgbClr val="000000"/>
                        </a:solidFill>
                        <a:effectLst/>
                        <a:latin typeface="Proxima Nova" pitchFamily="50" charset="0"/>
                      </a:endParaRPr>
                    </a:p>
                  </a:txBody>
                  <a:tcPr marL="8637" marR="8637" marT="6478" marB="0" anchor="ctr">
                    <a:lnL>
                      <a:noFill/>
                    </a:lnL>
                    <a:lnR>
                      <a:noFill/>
                    </a:lnR>
                    <a:lnT>
                      <a:noFill/>
                    </a:lnT>
                    <a:lnB>
                      <a:noFill/>
                    </a:lnB>
                  </a:tcPr>
                </a:tc>
              </a:tr>
              <a:tr h="235691">
                <a:tc>
                  <a:txBody>
                    <a:bodyPr/>
                    <a:lstStyle/>
                    <a:p>
                      <a:pPr algn="ctr" fontAlgn="ctr"/>
                      <a:r>
                        <a:rPr lang="en-US" sz="1400" b="0" i="0" u="none" strike="noStrike">
                          <a:solidFill>
                            <a:srgbClr val="000000"/>
                          </a:solidFill>
                          <a:effectLst/>
                          <a:latin typeface="Proxima Nova" pitchFamily="50" charset="0"/>
                        </a:rPr>
                        <a:t>Start</a:t>
                      </a:r>
                    </a:p>
                  </a:txBody>
                  <a:tcPr marL="8637" marR="8637" marT="6478" marB="0" anchor="ctr">
                    <a:lnL>
                      <a:noFill/>
                    </a:lnL>
                    <a:lnR>
                      <a:noFill/>
                    </a:lnR>
                    <a:lnT>
                      <a:noFill/>
                    </a:lnT>
                    <a:lnB>
                      <a:noFill/>
                    </a:lnB>
                  </a:tcPr>
                </a:tc>
                <a:tc>
                  <a:txBody>
                    <a:bodyPr/>
                    <a:lstStyle/>
                    <a:p>
                      <a:pPr algn="ctr" fontAlgn="ctr"/>
                      <a:endParaRPr lang="en-US" sz="1400" b="0" i="0" u="none" strike="noStrike">
                        <a:solidFill>
                          <a:srgbClr val="000000"/>
                        </a:solidFill>
                        <a:effectLst/>
                        <a:latin typeface="Proxima Nova" pitchFamily="50" charset="0"/>
                      </a:endParaRPr>
                    </a:p>
                  </a:txBody>
                  <a:tcPr marL="8637" marR="8637" marT="6478" marB="0" anchor="ctr">
                    <a:lnL>
                      <a:noFill/>
                    </a:lnL>
                    <a:lnR>
                      <a:noFill/>
                    </a:lnR>
                    <a:lnT>
                      <a:noFill/>
                    </a:lnT>
                    <a:lnB>
                      <a:noFill/>
                    </a:lnB>
                  </a:tcPr>
                </a:tc>
                <a:tc>
                  <a:txBody>
                    <a:bodyPr/>
                    <a:lstStyle/>
                    <a:p>
                      <a:pPr algn="ctr" fontAlgn="ctr"/>
                      <a:r>
                        <a:rPr lang="en-US" sz="1400" b="0" i="0" u="none" strike="noStrike" smtClean="0">
                          <a:solidFill>
                            <a:srgbClr val="000000"/>
                          </a:solidFill>
                          <a:effectLst/>
                          <a:latin typeface="Proxima Nova" pitchFamily="50" charset="0"/>
                        </a:rPr>
                        <a:t>1/6/2014</a:t>
                      </a:r>
                      <a:endParaRPr lang="en-US" sz="1400" b="0" i="0" u="none" strike="noStrike" dirty="0">
                        <a:solidFill>
                          <a:srgbClr val="000000"/>
                        </a:solidFill>
                        <a:effectLst/>
                        <a:latin typeface="Proxima Nova" pitchFamily="50" charset="0"/>
                      </a:endParaRPr>
                    </a:p>
                  </a:txBody>
                  <a:tcPr marL="8637" marR="8637" marT="6478" marB="0" anchor="ctr">
                    <a:lnL>
                      <a:noFill/>
                    </a:lnL>
                    <a:lnR>
                      <a:noFill/>
                    </a:lnR>
                    <a:lnT>
                      <a:noFill/>
                    </a:lnT>
                    <a:lnB>
                      <a:noFill/>
                    </a:lnB>
                  </a:tcPr>
                </a:tc>
              </a:tr>
              <a:tr h="235691">
                <a:tc>
                  <a:txBody>
                    <a:bodyPr/>
                    <a:lstStyle/>
                    <a:p>
                      <a:pPr algn="ctr" fontAlgn="ctr"/>
                      <a:endParaRPr lang="en-US" sz="1400" b="0" i="0" u="none" strike="noStrike">
                        <a:solidFill>
                          <a:srgbClr val="000000"/>
                        </a:solidFill>
                        <a:effectLst/>
                        <a:latin typeface="Proxima Nova" pitchFamily="50" charset="0"/>
                      </a:endParaRPr>
                    </a:p>
                  </a:txBody>
                  <a:tcPr marL="8637" marR="8637" marT="6478" marB="0" anchor="ctr">
                    <a:lnL>
                      <a:noFill/>
                    </a:lnL>
                    <a:lnR>
                      <a:noFill/>
                    </a:lnR>
                    <a:lnT>
                      <a:noFill/>
                    </a:lnT>
                    <a:lnB>
                      <a:noFill/>
                    </a:lnB>
                  </a:tcPr>
                </a:tc>
                <a:tc>
                  <a:txBody>
                    <a:bodyPr/>
                    <a:lstStyle/>
                    <a:p>
                      <a:pPr algn="ctr" fontAlgn="ctr"/>
                      <a:endParaRPr lang="en-US" sz="1400" b="0" i="0" u="none" strike="noStrike">
                        <a:solidFill>
                          <a:srgbClr val="000000"/>
                        </a:solidFill>
                        <a:effectLst/>
                        <a:latin typeface="Proxima Nova" pitchFamily="50" charset="0"/>
                      </a:endParaRPr>
                    </a:p>
                  </a:txBody>
                  <a:tcPr marL="8637" marR="8637" marT="6478" marB="0" anchor="ctr">
                    <a:lnL>
                      <a:noFill/>
                    </a:lnL>
                    <a:lnR>
                      <a:noFill/>
                    </a:lnR>
                    <a:lnT>
                      <a:noFill/>
                    </a:lnT>
                    <a:lnB>
                      <a:noFill/>
                    </a:lnB>
                  </a:tcPr>
                </a:tc>
                <a:tc>
                  <a:txBody>
                    <a:bodyPr/>
                    <a:lstStyle/>
                    <a:p>
                      <a:pPr algn="ctr" fontAlgn="ctr"/>
                      <a:endParaRPr lang="en-US" sz="1400" b="0" i="0" u="none" strike="noStrike" dirty="0">
                        <a:solidFill>
                          <a:srgbClr val="000000"/>
                        </a:solidFill>
                        <a:effectLst/>
                        <a:latin typeface="Proxima Nova" pitchFamily="50" charset="0"/>
                      </a:endParaRPr>
                    </a:p>
                  </a:txBody>
                  <a:tcPr marL="8637" marR="8637" marT="6478" marB="0" anchor="ctr">
                    <a:lnL>
                      <a:noFill/>
                    </a:lnL>
                    <a:lnR>
                      <a:noFill/>
                    </a:lnR>
                    <a:lnT>
                      <a:noFill/>
                    </a:lnT>
                    <a:lnB>
                      <a:noFill/>
                    </a:lnB>
                  </a:tcPr>
                </a:tc>
              </a:tr>
              <a:tr h="235691">
                <a:tc>
                  <a:txBody>
                    <a:bodyPr/>
                    <a:lstStyle/>
                    <a:p>
                      <a:pPr algn="ctr" fontAlgn="ctr"/>
                      <a:r>
                        <a:rPr lang="en-US" sz="1400" b="0" i="0" u="none" strike="noStrike">
                          <a:solidFill>
                            <a:srgbClr val="000000"/>
                          </a:solidFill>
                          <a:effectLst/>
                          <a:latin typeface="Proxima Nova" pitchFamily="50" charset="0"/>
                        </a:rPr>
                        <a:t>Define</a:t>
                      </a:r>
                    </a:p>
                  </a:txBody>
                  <a:tcPr marL="8637" marR="8637" marT="6478" marB="0" anchor="ctr">
                    <a:lnL>
                      <a:noFill/>
                    </a:lnL>
                    <a:lnR>
                      <a:noFill/>
                    </a:lnR>
                    <a:lnT>
                      <a:noFill/>
                    </a:lnT>
                    <a:lnB>
                      <a:noFill/>
                    </a:lnB>
                  </a:tcPr>
                </a:tc>
                <a:tc>
                  <a:txBody>
                    <a:bodyPr/>
                    <a:lstStyle/>
                    <a:p>
                      <a:pPr algn="ctr" fontAlgn="ctr"/>
                      <a:endParaRPr lang="en-US" sz="1400" b="0" i="0" u="none" strike="noStrike">
                        <a:solidFill>
                          <a:srgbClr val="000000"/>
                        </a:solidFill>
                        <a:effectLst/>
                        <a:latin typeface="Proxima Nova" pitchFamily="50" charset="0"/>
                      </a:endParaRPr>
                    </a:p>
                  </a:txBody>
                  <a:tcPr marL="8637" marR="8637" marT="6478" marB="0" anchor="ctr">
                    <a:lnL>
                      <a:noFill/>
                    </a:lnL>
                    <a:lnR>
                      <a:noFill/>
                    </a:lnR>
                    <a:lnT>
                      <a:noFill/>
                    </a:lnT>
                    <a:lnB>
                      <a:noFill/>
                    </a:lnB>
                  </a:tcPr>
                </a:tc>
                <a:tc>
                  <a:txBody>
                    <a:bodyPr/>
                    <a:lstStyle/>
                    <a:p>
                      <a:pPr algn="ctr" fontAlgn="ctr"/>
                      <a:r>
                        <a:rPr lang="en-US" sz="1400" b="0" i="0" u="none" strike="noStrike" smtClean="0">
                          <a:solidFill>
                            <a:srgbClr val="000000"/>
                          </a:solidFill>
                          <a:effectLst/>
                          <a:latin typeface="Proxima Nova" pitchFamily="50" charset="0"/>
                        </a:rPr>
                        <a:t>1/6/2014</a:t>
                      </a:r>
                      <a:endParaRPr lang="en-US" sz="1400" b="0" i="0" u="none" strike="noStrike" dirty="0">
                        <a:solidFill>
                          <a:srgbClr val="000000"/>
                        </a:solidFill>
                        <a:effectLst/>
                        <a:latin typeface="Proxima Nova" pitchFamily="50" charset="0"/>
                      </a:endParaRPr>
                    </a:p>
                  </a:txBody>
                  <a:tcPr marL="8637" marR="8637" marT="6478" marB="0" anchor="ctr">
                    <a:lnL>
                      <a:noFill/>
                    </a:lnL>
                    <a:lnR>
                      <a:noFill/>
                    </a:lnR>
                    <a:lnT>
                      <a:noFill/>
                    </a:lnT>
                    <a:lnB>
                      <a:noFill/>
                    </a:lnB>
                  </a:tcPr>
                </a:tc>
              </a:tr>
              <a:tr h="235691">
                <a:tc>
                  <a:txBody>
                    <a:bodyPr/>
                    <a:lstStyle/>
                    <a:p>
                      <a:pPr algn="ctr" fontAlgn="ctr"/>
                      <a:endParaRPr lang="en-US" sz="1400" b="0" i="0" u="none" strike="noStrike">
                        <a:solidFill>
                          <a:srgbClr val="000000"/>
                        </a:solidFill>
                        <a:effectLst/>
                        <a:latin typeface="Proxima Nova" pitchFamily="50" charset="0"/>
                      </a:endParaRPr>
                    </a:p>
                  </a:txBody>
                  <a:tcPr marL="8637" marR="8637" marT="6478" marB="0" anchor="ctr">
                    <a:lnL>
                      <a:noFill/>
                    </a:lnL>
                    <a:lnR>
                      <a:noFill/>
                    </a:lnR>
                    <a:lnT>
                      <a:noFill/>
                    </a:lnT>
                    <a:lnB>
                      <a:noFill/>
                    </a:lnB>
                  </a:tcPr>
                </a:tc>
                <a:tc>
                  <a:txBody>
                    <a:bodyPr/>
                    <a:lstStyle/>
                    <a:p>
                      <a:pPr algn="ctr" fontAlgn="ctr"/>
                      <a:endParaRPr lang="en-US" sz="1400" b="0" i="0" u="none" strike="noStrike">
                        <a:solidFill>
                          <a:srgbClr val="000000"/>
                        </a:solidFill>
                        <a:effectLst/>
                        <a:latin typeface="Proxima Nova" pitchFamily="50" charset="0"/>
                      </a:endParaRPr>
                    </a:p>
                  </a:txBody>
                  <a:tcPr marL="8637" marR="8637" marT="6478" marB="0" anchor="ctr">
                    <a:lnL>
                      <a:noFill/>
                    </a:lnL>
                    <a:lnR>
                      <a:noFill/>
                    </a:lnR>
                    <a:lnT>
                      <a:noFill/>
                    </a:lnT>
                    <a:lnB>
                      <a:noFill/>
                    </a:lnB>
                  </a:tcPr>
                </a:tc>
                <a:tc>
                  <a:txBody>
                    <a:bodyPr/>
                    <a:lstStyle/>
                    <a:p>
                      <a:pPr algn="ctr" fontAlgn="ctr"/>
                      <a:endParaRPr lang="en-US" sz="1400" b="0" i="0" u="none" strike="noStrike" dirty="0">
                        <a:solidFill>
                          <a:srgbClr val="000000"/>
                        </a:solidFill>
                        <a:effectLst/>
                        <a:latin typeface="Proxima Nova" pitchFamily="50" charset="0"/>
                      </a:endParaRPr>
                    </a:p>
                  </a:txBody>
                  <a:tcPr marL="8637" marR="8637" marT="6478" marB="0" anchor="ctr">
                    <a:lnL>
                      <a:noFill/>
                    </a:lnL>
                    <a:lnR>
                      <a:noFill/>
                    </a:lnR>
                    <a:lnT>
                      <a:noFill/>
                    </a:lnT>
                    <a:lnB>
                      <a:noFill/>
                    </a:lnB>
                  </a:tcPr>
                </a:tc>
              </a:tr>
              <a:tr h="235691">
                <a:tc>
                  <a:txBody>
                    <a:bodyPr/>
                    <a:lstStyle/>
                    <a:p>
                      <a:pPr algn="ctr" fontAlgn="ctr"/>
                      <a:r>
                        <a:rPr lang="en-US" sz="1400" b="0" i="0" u="none" strike="noStrike">
                          <a:solidFill>
                            <a:srgbClr val="000000"/>
                          </a:solidFill>
                          <a:effectLst/>
                          <a:latin typeface="Proxima Nova" pitchFamily="50" charset="0"/>
                        </a:rPr>
                        <a:t>Measure</a:t>
                      </a:r>
                    </a:p>
                  </a:txBody>
                  <a:tcPr marL="8637" marR="8637" marT="6478" marB="0" anchor="ctr">
                    <a:lnL>
                      <a:noFill/>
                    </a:lnL>
                    <a:lnR>
                      <a:noFill/>
                    </a:lnR>
                    <a:lnT>
                      <a:noFill/>
                    </a:lnT>
                    <a:lnB>
                      <a:noFill/>
                    </a:lnB>
                  </a:tcPr>
                </a:tc>
                <a:tc>
                  <a:txBody>
                    <a:bodyPr/>
                    <a:lstStyle/>
                    <a:p>
                      <a:pPr algn="ctr" fontAlgn="ctr"/>
                      <a:endParaRPr lang="en-US" sz="1400" b="0" i="0" u="none" strike="noStrike">
                        <a:solidFill>
                          <a:srgbClr val="000000"/>
                        </a:solidFill>
                        <a:effectLst/>
                        <a:latin typeface="Proxima Nova" pitchFamily="50" charset="0"/>
                      </a:endParaRPr>
                    </a:p>
                  </a:txBody>
                  <a:tcPr marL="8637" marR="8637" marT="6478" marB="0" anchor="ctr">
                    <a:lnL>
                      <a:noFill/>
                    </a:lnL>
                    <a:lnR>
                      <a:noFill/>
                    </a:lnR>
                    <a:lnT>
                      <a:noFill/>
                    </a:lnT>
                    <a:lnB>
                      <a:noFill/>
                    </a:lnB>
                  </a:tcPr>
                </a:tc>
                <a:tc>
                  <a:txBody>
                    <a:bodyPr/>
                    <a:lstStyle/>
                    <a:p>
                      <a:pPr algn="ctr" fontAlgn="ctr"/>
                      <a:r>
                        <a:rPr lang="en-US" sz="1400" b="0" i="0" u="none" strike="noStrike" smtClean="0">
                          <a:solidFill>
                            <a:srgbClr val="000000"/>
                          </a:solidFill>
                          <a:effectLst/>
                          <a:latin typeface="Proxima Nova" pitchFamily="50" charset="0"/>
                        </a:rPr>
                        <a:t>2/6/2014</a:t>
                      </a:r>
                      <a:endParaRPr lang="en-US" sz="1400" b="0" i="0" u="none" strike="noStrike" dirty="0">
                        <a:solidFill>
                          <a:srgbClr val="000000"/>
                        </a:solidFill>
                        <a:effectLst/>
                        <a:latin typeface="Proxima Nova" pitchFamily="50" charset="0"/>
                      </a:endParaRPr>
                    </a:p>
                  </a:txBody>
                  <a:tcPr marL="8637" marR="8637" marT="6478" marB="0" anchor="ctr">
                    <a:lnL>
                      <a:noFill/>
                    </a:lnL>
                    <a:lnR>
                      <a:noFill/>
                    </a:lnR>
                    <a:lnT>
                      <a:noFill/>
                    </a:lnT>
                    <a:lnB>
                      <a:noFill/>
                    </a:lnB>
                  </a:tcPr>
                </a:tc>
              </a:tr>
              <a:tr h="235691">
                <a:tc>
                  <a:txBody>
                    <a:bodyPr/>
                    <a:lstStyle/>
                    <a:p>
                      <a:pPr algn="ctr" fontAlgn="ctr"/>
                      <a:endParaRPr lang="en-US" sz="1400" b="0" i="0" u="none" strike="noStrike" dirty="0">
                        <a:solidFill>
                          <a:srgbClr val="000000"/>
                        </a:solidFill>
                        <a:effectLst/>
                        <a:latin typeface="Proxima Nova" pitchFamily="50" charset="0"/>
                      </a:endParaRPr>
                    </a:p>
                  </a:txBody>
                  <a:tcPr marL="8637" marR="8637" marT="6478" marB="0" anchor="ctr">
                    <a:lnL>
                      <a:noFill/>
                    </a:lnL>
                    <a:lnR>
                      <a:noFill/>
                    </a:lnR>
                    <a:lnT>
                      <a:noFill/>
                    </a:lnT>
                    <a:lnB>
                      <a:noFill/>
                    </a:lnB>
                  </a:tcPr>
                </a:tc>
                <a:tc>
                  <a:txBody>
                    <a:bodyPr/>
                    <a:lstStyle/>
                    <a:p>
                      <a:pPr algn="ctr" fontAlgn="ctr"/>
                      <a:endParaRPr lang="en-US" sz="1400" b="0" i="0" u="none" strike="noStrike">
                        <a:solidFill>
                          <a:srgbClr val="000000"/>
                        </a:solidFill>
                        <a:effectLst/>
                        <a:latin typeface="Proxima Nova" pitchFamily="50" charset="0"/>
                      </a:endParaRPr>
                    </a:p>
                  </a:txBody>
                  <a:tcPr marL="8637" marR="8637" marT="6478" marB="0" anchor="ctr">
                    <a:lnL>
                      <a:noFill/>
                    </a:lnL>
                    <a:lnR>
                      <a:noFill/>
                    </a:lnR>
                    <a:lnT>
                      <a:noFill/>
                    </a:lnT>
                    <a:lnB>
                      <a:noFill/>
                    </a:lnB>
                  </a:tcPr>
                </a:tc>
                <a:tc>
                  <a:txBody>
                    <a:bodyPr/>
                    <a:lstStyle/>
                    <a:p>
                      <a:pPr algn="ctr" fontAlgn="ctr"/>
                      <a:endParaRPr lang="en-US" sz="1400" b="0" i="0" u="none" strike="noStrike" dirty="0">
                        <a:solidFill>
                          <a:srgbClr val="000000"/>
                        </a:solidFill>
                        <a:effectLst/>
                        <a:latin typeface="Proxima Nova" pitchFamily="50" charset="0"/>
                      </a:endParaRPr>
                    </a:p>
                  </a:txBody>
                  <a:tcPr marL="8637" marR="8637" marT="6478" marB="0" anchor="ctr">
                    <a:lnL>
                      <a:noFill/>
                    </a:lnL>
                    <a:lnR>
                      <a:noFill/>
                    </a:lnR>
                    <a:lnT>
                      <a:noFill/>
                    </a:lnT>
                    <a:lnB>
                      <a:noFill/>
                    </a:lnB>
                  </a:tcPr>
                </a:tc>
              </a:tr>
              <a:tr h="235691">
                <a:tc>
                  <a:txBody>
                    <a:bodyPr/>
                    <a:lstStyle/>
                    <a:p>
                      <a:pPr algn="ctr" fontAlgn="ctr"/>
                      <a:r>
                        <a:rPr lang="en-US" sz="1400" b="0" i="0" u="none" strike="noStrike">
                          <a:solidFill>
                            <a:srgbClr val="000000"/>
                          </a:solidFill>
                          <a:effectLst/>
                          <a:latin typeface="Proxima Nova" pitchFamily="50" charset="0"/>
                        </a:rPr>
                        <a:t>Analyze</a:t>
                      </a:r>
                    </a:p>
                  </a:txBody>
                  <a:tcPr marL="8637" marR="8637" marT="6478" marB="0" anchor="ctr">
                    <a:lnL>
                      <a:noFill/>
                    </a:lnL>
                    <a:lnR>
                      <a:noFill/>
                    </a:lnR>
                    <a:lnT>
                      <a:noFill/>
                    </a:lnT>
                    <a:lnB>
                      <a:noFill/>
                    </a:lnB>
                  </a:tcPr>
                </a:tc>
                <a:tc>
                  <a:txBody>
                    <a:bodyPr/>
                    <a:lstStyle/>
                    <a:p>
                      <a:pPr algn="ctr" fontAlgn="ctr"/>
                      <a:endParaRPr lang="en-US" sz="1400" b="0" i="0" u="none" strike="noStrike">
                        <a:solidFill>
                          <a:srgbClr val="000000"/>
                        </a:solidFill>
                        <a:effectLst/>
                        <a:latin typeface="Proxima Nova" pitchFamily="50" charset="0"/>
                      </a:endParaRPr>
                    </a:p>
                  </a:txBody>
                  <a:tcPr marL="8637" marR="8637" marT="6478" marB="0" anchor="ctr">
                    <a:lnL>
                      <a:noFill/>
                    </a:lnL>
                    <a:lnR>
                      <a:noFill/>
                    </a:lnR>
                    <a:lnT>
                      <a:noFill/>
                    </a:lnT>
                    <a:lnB>
                      <a:noFill/>
                    </a:lnB>
                  </a:tcPr>
                </a:tc>
                <a:tc>
                  <a:txBody>
                    <a:bodyPr/>
                    <a:lstStyle/>
                    <a:p>
                      <a:pPr algn="ctr" fontAlgn="ctr"/>
                      <a:r>
                        <a:rPr lang="en-US" sz="1400" b="0" i="0" u="none" strike="noStrike" smtClean="0">
                          <a:solidFill>
                            <a:srgbClr val="000000"/>
                          </a:solidFill>
                          <a:effectLst/>
                          <a:latin typeface="Proxima Nova" pitchFamily="50" charset="0"/>
                        </a:rPr>
                        <a:t>3/6/2014</a:t>
                      </a:r>
                      <a:endParaRPr lang="en-US" sz="1400" b="0" i="0" u="none" strike="noStrike" dirty="0">
                        <a:solidFill>
                          <a:srgbClr val="000000"/>
                        </a:solidFill>
                        <a:effectLst/>
                        <a:latin typeface="Proxima Nova" pitchFamily="50" charset="0"/>
                      </a:endParaRPr>
                    </a:p>
                  </a:txBody>
                  <a:tcPr marL="8637" marR="8637" marT="6478" marB="0" anchor="ctr">
                    <a:lnL>
                      <a:noFill/>
                    </a:lnL>
                    <a:lnR>
                      <a:noFill/>
                    </a:lnR>
                    <a:lnT>
                      <a:noFill/>
                    </a:lnT>
                    <a:lnB>
                      <a:noFill/>
                    </a:lnB>
                  </a:tcPr>
                </a:tc>
              </a:tr>
              <a:tr h="235691">
                <a:tc>
                  <a:txBody>
                    <a:bodyPr/>
                    <a:lstStyle/>
                    <a:p>
                      <a:pPr algn="ctr" fontAlgn="ctr"/>
                      <a:endParaRPr lang="en-US" sz="1400" b="0" i="0" u="none" strike="noStrike">
                        <a:solidFill>
                          <a:srgbClr val="000000"/>
                        </a:solidFill>
                        <a:effectLst/>
                        <a:latin typeface="Proxima Nova" pitchFamily="50" charset="0"/>
                      </a:endParaRPr>
                    </a:p>
                  </a:txBody>
                  <a:tcPr marL="8637" marR="8637" marT="6478" marB="0" anchor="ctr">
                    <a:lnL>
                      <a:noFill/>
                    </a:lnL>
                    <a:lnR>
                      <a:noFill/>
                    </a:lnR>
                    <a:lnT>
                      <a:noFill/>
                    </a:lnT>
                    <a:lnB>
                      <a:noFill/>
                    </a:lnB>
                  </a:tcPr>
                </a:tc>
                <a:tc>
                  <a:txBody>
                    <a:bodyPr/>
                    <a:lstStyle/>
                    <a:p>
                      <a:pPr algn="ctr" fontAlgn="ctr"/>
                      <a:endParaRPr lang="en-US" sz="1400" b="0" i="0" u="none" strike="noStrike">
                        <a:solidFill>
                          <a:srgbClr val="000000"/>
                        </a:solidFill>
                        <a:effectLst/>
                        <a:latin typeface="Proxima Nova" pitchFamily="50" charset="0"/>
                      </a:endParaRPr>
                    </a:p>
                  </a:txBody>
                  <a:tcPr marL="8637" marR="8637" marT="6478" marB="0" anchor="ctr">
                    <a:lnL>
                      <a:noFill/>
                    </a:lnL>
                    <a:lnR>
                      <a:noFill/>
                    </a:lnR>
                    <a:lnT>
                      <a:noFill/>
                    </a:lnT>
                    <a:lnB>
                      <a:noFill/>
                    </a:lnB>
                  </a:tcPr>
                </a:tc>
                <a:tc>
                  <a:txBody>
                    <a:bodyPr/>
                    <a:lstStyle/>
                    <a:p>
                      <a:pPr algn="ctr" fontAlgn="ctr"/>
                      <a:endParaRPr lang="en-US" sz="1400" b="0" i="0" u="none" strike="noStrike" dirty="0">
                        <a:solidFill>
                          <a:srgbClr val="000000"/>
                        </a:solidFill>
                        <a:effectLst/>
                        <a:latin typeface="Proxima Nova" pitchFamily="50" charset="0"/>
                      </a:endParaRPr>
                    </a:p>
                  </a:txBody>
                  <a:tcPr marL="8637" marR="8637" marT="6478" marB="0" anchor="ctr">
                    <a:lnL>
                      <a:noFill/>
                    </a:lnL>
                    <a:lnR>
                      <a:noFill/>
                    </a:lnR>
                    <a:lnT>
                      <a:noFill/>
                    </a:lnT>
                    <a:lnB>
                      <a:noFill/>
                    </a:lnB>
                  </a:tcPr>
                </a:tc>
              </a:tr>
              <a:tr h="235691">
                <a:tc>
                  <a:txBody>
                    <a:bodyPr/>
                    <a:lstStyle/>
                    <a:p>
                      <a:pPr algn="ctr" fontAlgn="ctr"/>
                      <a:r>
                        <a:rPr lang="en-US" sz="1400" b="0" i="0" u="none" strike="noStrike">
                          <a:solidFill>
                            <a:srgbClr val="000000"/>
                          </a:solidFill>
                          <a:effectLst/>
                          <a:latin typeface="Proxima Nova" pitchFamily="50" charset="0"/>
                        </a:rPr>
                        <a:t>Improve</a:t>
                      </a:r>
                    </a:p>
                  </a:txBody>
                  <a:tcPr marL="8637" marR="8637" marT="6478" marB="0" anchor="ctr">
                    <a:lnL>
                      <a:noFill/>
                    </a:lnL>
                    <a:lnR>
                      <a:noFill/>
                    </a:lnR>
                    <a:lnT>
                      <a:noFill/>
                    </a:lnT>
                    <a:lnB>
                      <a:noFill/>
                    </a:lnB>
                  </a:tcPr>
                </a:tc>
                <a:tc>
                  <a:txBody>
                    <a:bodyPr/>
                    <a:lstStyle/>
                    <a:p>
                      <a:pPr algn="ctr" fontAlgn="ctr"/>
                      <a:endParaRPr lang="en-US" sz="1400" b="0" i="0" u="none" strike="noStrike">
                        <a:solidFill>
                          <a:srgbClr val="000000"/>
                        </a:solidFill>
                        <a:effectLst/>
                        <a:latin typeface="Proxima Nova" pitchFamily="50" charset="0"/>
                      </a:endParaRPr>
                    </a:p>
                  </a:txBody>
                  <a:tcPr marL="8637" marR="8637" marT="6478" marB="0" anchor="ctr">
                    <a:lnL>
                      <a:noFill/>
                    </a:lnL>
                    <a:lnR>
                      <a:noFill/>
                    </a:lnR>
                    <a:lnT>
                      <a:noFill/>
                    </a:lnT>
                    <a:lnB>
                      <a:noFill/>
                    </a:lnB>
                  </a:tcPr>
                </a:tc>
                <a:tc>
                  <a:txBody>
                    <a:bodyPr/>
                    <a:lstStyle/>
                    <a:p>
                      <a:pPr algn="ctr" fontAlgn="ctr"/>
                      <a:r>
                        <a:rPr lang="en-US" sz="1400" b="0" i="0" u="none" strike="noStrike" smtClean="0">
                          <a:solidFill>
                            <a:srgbClr val="000000"/>
                          </a:solidFill>
                          <a:effectLst/>
                          <a:latin typeface="Proxima Nova" pitchFamily="50" charset="0"/>
                        </a:rPr>
                        <a:t>4/6/2014</a:t>
                      </a:r>
                      <a:endParaRPr lang="en-US" sz="1400" b="0" i="0" u="none" strike="noStrike" dirty="0">
                        <a:solidFill>
                          <a:srgbClr val="000000"/>
                        </a:solidFill>
                        <a:effectLst/>
                        <a:latin typeface="Proxima Nova" pitchFamily="50" charset="0"/>
                      </a:endParaRPr>
                    </a:p>
                  </a:txBody>
                  <a:tcPr marL="8637" marR="8637" marT="6478" marB="0" anchor="ctr">
                    <a:lnL>
                      <a:noFill/>
                    </a:lnL>
                    <a:lnR>
                      <a:noFill/>
                    </a:lnR>
                    <a:lnT>
                      <a:noFill/>
                    </a:lnT>
                    <a:lnB>
                      <a:noFill/>
                    </a:lnB>
                  </a:tcPr>
                </a:tc>
              </a:tr>
              <a:tr h="235691">
                <a:tc>
                  <a:txBody>
                    <a:bodyPr/>
                    <a:lstStyle/>
                    <a:p>
                      <a:pPr algn="ctr" fontAlgn="ctr"/>
                      <a:endParaRPr lang="en-US" sz="1400" b="0" i="0" u="none" strike="noStrike">
                        <a:solidFill>
                          <a:srgbClr val="000000"/>
                        </a:solidFill>
                        <a:effectLst/>
                        <a:latin typeface="Proxima Nova" pitchFamily="50" charset="0"/>
                      </a:endParaRPr>
                    </a:p>
                  </a:txBody>
                  <a:tcPr marL="8637" marR="8637" marT="6478" marB="0" anchor="ctr">
                    <a:lnL>
                      <a:noFill/>
                    </a:lnL>
                    <a:lnR>
                      <a:noFill/>
                    </a:lnR>
                    <a:lnT>
                      <a:noFill/>
                    </a:lnT>
                    <a:lnB>
                      <a:noFill/>
                    </a:lnB>
                  </a:tcPr>
                </a:tc>
                <a:tc>
                  <a:txBody>
                    <a:bodyPr/>
                    <a:lstStyle/>
                    <a:p>
                      <a:pPr algn="ctr" fontAlgn="ctr"/>
                      <a:endParaRPr lang="en-US" sz="1400" b="0" i="0" u="none" strike="noStrike">
                        <a:solidFill>
                          <a:srgbClr val="000000"/>
                        </a:solidFill>
                        <a:effectLst/>
                        <a:latin typeface="Proxima Nova" pitchFamily="50" charset="0"/>
                      </a:endParaRPr>
                    </a:p>
                  </a:txBody>
                  <a:tcPr marL="8637" marR="8637" marT="6478" marB="0" anchor="ctr">
                    <a:lnL>
                      <a:noFill/>
                    </a:lnL>
                    <a:lnR>
                      <a:noFill/>
                    </a:lnR>
                    <a:lnT>
                      <a:noFill/>
                    </a:lnT>
                    <a:lnB>
                      <a:noFill/>
                    </a:lnB>
                  </a:tcPr>
                </a:tc>
                <a:tc>
                  <a:txBody>
                    <a:bodyPr/>
                    <a:lstStyle/>
                    <a:p>
                      <a:pPr algn="ctr" fontAlgn="ctr"/>
                      <a:endParaRPr lang="en-US" sz="1400" b="0" i="0" u="none" strike="noStrike" dirty="0">
                        <a:solidFill>
                          <a:srgbClr val="000000"/>
                        </a:solidFill>
                        <a:effectLst/>
                        <a:latin typeface="Proxima Nova" pitchFamily="50" charset="0"/>
                      </a:endParaRPr>
                    </a:p>
                  </a:txBody>
                  <a:tcPr marL="8637" marR="8637" marT="6478" marB="0" anchor="ctr">
                    <a:lnL>
                      <a:noFill/>
                    </a:lnL>
                    <a:lnR>
                      <a:noFill/>
                    </a:lnR>
                    <a:lnT>
                      <a:noFill/>
                    </a:lnT>
                    <a:lnB>
                      <a:noFill/>
                    </a:lnB>
                  </a:tcPr>
                </a:tc>
              </a:tr>
              <a:tr h="235691">
                <a:tc>
                  <a:txBody>
                    <a:bodyPr/>
                    <a:lstStyle/>
                    <a:p>
                      <a:pPr algn="ctr" fontAlgn="ctr"/>
                      <a:r>
                        <a:rPr lang="en-US" sz="1400" b="0" i="0" u="none" strike="noStrike">
                          <a:solidFill>
                            <a:srgbClr val="000000"/>
                          </a:solidFill>
                          <a:effectLst/>
                          <a:latin typeface="Proxima Nova" pitchFamily="50" charset="0"/>
                        </a:rPr>
                        <a:t>Control</a:t>
                      </a:r>
                    </a:p>
                  </a:txBody>
                  <a:tcPr marL="8637" marR="8637" marT="6478" marB="0" anchor="ctr">
                    <a:lnL>
                      <a:noFill/>
                    </a:lnL>
                    <a:lnR>
                      <a:noFill/>
                    </a:lnR>
                    <a:lnT>
                      <a:noFill/>
                    </a:lnT>
                    <a:lnB>
                      <a:noFill/>
                    </a:lnB>
                  </a:tcPr>
                </a:tc>
                <a:tc>
                  <a:txBody>
                    <a:bodyPr/>
                    <a:lstStyle/>
                    <a:p>
                      <a:pPr algn="ctr" fontAlgn="ctr"/>
                      <a:endParaRPr lang="en-US" sz="1400" b="0" i="0" u="none" strike="noStrike">
                        <a:solidFill>
                          <a:srgbClr val="000000"/>
                        </a:solidFill>
                        <a:effectLst/>
                        <a:latin typeface="Proxima Nova" pitchFamily="50" charset="0"/>
                      </a:endParaRPr>
                    </a:p>
                  </a:txBody>
                  <a:tcPr marL="8637" marR="8637" marT="6478" marB="0" anchor="ctr">
                    <a:lnL>
                      <a:noFill/>
                    </a:lnL>
                    <a:lnR>
                      <a:noFill/>
                    </a:lnR>
                    <a:lnT>
                      <a:noFill/>
                    </a:lnT>
                    <a:lnB>
                      <a:noFill/>
                    </a:lnB>
                  </a:tcPr>
                </a:tc>
                <a:tc>
                  <a:txBody>
                    <a:bodyPr/>
                    <a:lstStyle/>
                    <a:p>
                      <a:pPr algn="ctr" fontAlgn="ctr"/>
                      <a:r>
                        <a:rPr lang="en-US" sz="1400" b="0" i="0" u="none" strike="noStrike" dirty="0" smtClean="0">
                          <a:solidFill>
                            <a:srgbClr val="000000"/>
                          </a:solidFill>
                          <a:effectLst/>
                          <a:latin typeface="Proxima Nova" pitchFamily="50" charset="0"/>
                        </a:rPr>
                        <a:t>5/6/2014</a:t>
                      </a:r>
                      <a:endParaRPr lang="en-US" sz="1400" b="0" i="0" u="none" strike="noStrike" dirty="0">
                        <a:solidFill>
                          <a:srgbClr val="000000"/>
                        </a:solidFill>
                        <a:effectLst/>
                        <a:latin typeface="Proxima Nova" pitchFamily="50" charset="0"/>
                      </a:endParaRPr>
                    </a:p>
                  </a:txBody>
                  <a:tcPr marL="8637" marR="8637" marT="6478" marB="0" anchor="ctr">
                    <a:lnL>
                      <a:noFill/>
                    </a:lnL>
                    <a:lnR>
                      <a:noFill/>
                    </a:lnR>
                    <a:lnT>
                      <a:noFill/>
                    </a:lnT>
                    <a:lnB>
                      <a:noFill/>
                    </a:lnB>
                  </a:tcPr>
                </a:tc>
              </a:tr>
            </a:tbl>
          </a:graphicData>
        </a:graphic>
      </p:graphicFrame>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14</a:t>
            </a:fld>
            <a:endParaRPr lang="en" dirty="0"/>
          </a:p>
        </p:txBody>
      </p:sp>
    </p:spTree>
    <p:extLst>
      <p:ext uri="{BB962C8B-B14F-4D97-AF65-F5344CB8AC3E}">
        <p14:creationId xmlns:p14="http://schemas.microsoft.com/office/powerpoint/2010/main" val="2727053752"/>
      </p:ext>
    </p:extLst>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Voice of the Customer - VOC</a:t>
            </a:r>
          </a:p>
        </p:txBody>
      </p:sp>
      <p:graphicFrame>
        <p:nvGraphicFramePr>
          <p:cNvPr id="6" name="Table 5"/>
          <p:cNvGraphicFramePr>
            <a:graphicFrameLocks noGrp="1"/>
          </p:cNvGraphicFramePr>
          <p:nvPr>
            <p:extLst>
              <p:ext uri="{D42A27DB-BD31-4B8C-83A1-F6EECF244321}">
                <p14:modId xmlns:p14="http://schemas.microsoft.com/office/powerpoint/2010/main" val="3976326293"/>
              </p:ext>
            </p:extLst>
          </p:nvPr>
        </p:nvGraphicFramePr>
        <p:xfrm>
          <a:off x="457200" y="1097167"/>
          <a:ext cx="8229600" cy="3531983"/>
        </p:xfrm>
        <a:graphic>
          <a:graphicData uri="http://schemas.openxmlformats.org/drawingml/2006/table">
            <a:tbl>
              <a:tblPr/>
              <a:tblGrid>
                <a:gridCol w="645116"/>
                <a:gridCol w="955084"/>
                <a:gridCol w="2743200"/>
                <a:gridCol w="1358038"/>
                <a:gridCol w="2528162"/>
              </a:tblGrid>
              <a:tr h="177638">
                <a:tc gridSpan="5">
                  <a:txBody>
                    <a:bodyPr/>
                    <a:lstStyle/>
                    <a:p>
                      <a:pPr algn="ctr" fontAlgn="ctr"/>
                      <a:r>
                        <a:rPr lang="en-US" sz="1200" b="1" i="0" u="none" strike="noStrike" dirty="0">
                          <a:solidFill>
                            <a:srgbClr val="FFFFFF"/>
                          </a:solidFill>
                          <a:effectLst/>
                          <a:latin typeface="Proxima Nova" pitchFamily="50" charset="0"/>
                        </a:rPr>
                        <a:t>Voice of the Customer (VOC) Matrix</a:t>
                      </a:r>
                    </a:p>
                  </a:txBody>
                  <a:tcPr marL="9525" marR="9525" marT="7145" marB="0" anchor="ctr">
                    <a:lnL>
                      <a:noFill/>
                    </a:lnL>
                    <a:lnR>
                      <a:noFill/>
                    </a:lnR>
                    <a:lnT>
                      <a:noFill/>
                    </a:lnT>
                    <a:lnB w="12700" cap="flat" cmpd="sng" algn="ctr">
                      <a:solidFill>
                        <a:srgbClr val="000000"/>
                      </a:solidFill>
                      <a:prstDash val="solid"/>
                      <a:round/>
                      <a:headEnd type="none" w="med" len="med"/>
                      <a:tailEnd type="none" w="med" len="med"/>
                    </a:lnB>
                    <a:solidFill>
                      <a:srgbClr val="24135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3391">
                <a:tc>
                  <a:txBody>
                    <a:bodyPr/>
                    <a:lstStyle/>
                    <a:p>
                      <a:pPr algn="ctr" fontAlgn="ctr"/>
                      <a:r>
                        <a:rPr lang="en-US" sz="1100" b="1" i="0" u="sng" strike="noStrike" dirty="0">
                          <a:solidFill>
                            <a:srgbClr val="000000"/>
                          </a:solidFill>
                          <a:effectLst/>
                          <a:latin typeface="Proxima Nova" pitchFamily="50" charset="0"/>
                        </a:rPr>
                        <a:t>Rank</a:t>
                      </a:r>
                    </a:p>
                  </a:txBody>
                  <a:tcPr marL="9525" marR="9525" marT="71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F1C"/>
                    </a:solidFill>
                  </a:tcPr>
                </a:tc>
                <a:tc>
                  <a:txBody>
                    <a:bodyPr/>
                    <a:lstStyle/>
                    <a:p>
                      <a:pPr algn="ctr" fontAlgn="ctr"/>
                      <a:r>
                        <a:rPr lang="en-US" sz="1100" b="1" i="0" u="sng" strike="noStrike" dirty="0">
                          <a:solidFill>
                            <a:srgbClr val="000000"/>
                          </a:solidFill>
                          <a:effectLst/>
                          <a:latin typeface="Proxima Nova" pitchFamily="50" charset="0"/>
                        </a:rPr>
                        <a:t>Customer</a:t>
                      </a:r>
                    </a:p>
                  </a:txBody>
                  <a:tcPr marL="9525" marR="952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F1C"/>
                    </a:solidFill>
                  </a:tcPr>
                </a:tc>
                <a:tc>
                  <a:txBody>
                    <a:bodyPr/>
                    <a:lstStyle/>
                    <a:p>
                      <a:pPr algn="ctr" fontAlgn="ctr"/>
                      <a:r>
                        <a:rPr lang="en-US" sz="1100" b="1" i="0" u="sng" strike="noStrike" dirty="0">
                          <a:solidFill>
                            <a:srgbClr val="000000"/>
                          </a:solidFill>
                          <a:effectLst/>
                          <a:latin typeface="Proxima Nova" pitchFamily="50" charset="0"/>
                        </a:rPr>
                        <a:t>Voice of Customer</a:t>
                      </a:r>
                    </a:p>
                  </a:txBody>
                  <a:tcPr marL="9525" marR="952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F1C"/>
                    </a:solidFill>
                  </a:tcPr>
                </a:tc>
                <a:tc>
                  <a:txBody>
                    <a:bodyPr/>
                    <a:lstStyle/>
                    <a:p>
                      <a:pPr algn="ctr" fontAlgn="ctr"/>
                      <a:r>
                        <a:rPr lang="en-US" sz="1100" b="1" i="0" u="sng" strike="noStrike" dirty="0">
                          <a:solidFill>
                            <a:srgbClr val="000000"/>
                          </a:solidFill>
                          <a:effectLst/>
                          <a:latin typeface="Proxima Nova" pitchFamily="50" charset="0"/>
                        </a:rPr>
                        <a:t>Key Issue</a:t>
                      </a:r>
                    </a:p>
                  </a:txBody>
                  <a:tcPr marL="9525" marR="952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F1C"/>
                    </a:solidFill>
                  </a:tcPr>
                </a:tc>
                <a:tc>
                  <a:txBody>
                    <a:bodyPr/>
                    <a:lstStyle/>
                    <a:p>
                      <a:pPr algn="ctr" fontAlgn="ctr"/>
                      <a:r>
                        <a:rPr lang="en-US" sz="1100" b="1" i="0" u="sng" strike="noStrike" dirty="0">
                          <a:solidFill>
                            <a:srgbClr val="000000"/>
                          </a:solidFill>
                          <a:effectLst/>
                          <a:latin typeface="Proxima Nova" pitchFamily="50" charset="0"/>
                        </a:rPr>
                        <a:t>CTQ (the Y)</a:t>
                      </a:r>
                    </a:p>
                  </a:txBody>
                  <a:tcPr marL="9525" marR="9525" marT="71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F1C"/>
                    </a:solidFill>
                  </a:tcPr>
                </a:tc>
              </a:tr>
              <a:tr h="642682">
                <a:tc>
                  <a:txBody>
                    <a:bodyPr/>
                    <a:lstStyle/>
                    <a:p>
                      <a:pPr algn="ctr" fontAlgn="ctr"/>
                      <a:r>
                        <a:rPr lang="en-US" sz="1100" b="0" i="0" u="none" strike="noStrike" dirty="0">
                          <a:solidFill>
                            <a:srgbClr val="000000"/>
                          </a:solidFill>
                          <a:effectLst/>
                          <a:latin typeface="Proxima Nova" pitchFamily="50" charset="0"/>
                        </a:rPr>
                        <a:t>1</a:t>
                      </a:r>
                    </a:p>
                  </a:txBody>
                  <a:tcPr marL="9525" marR="9525" marT="71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Proxima Nova" pitchFamily="50" charset="0"/>
                        </a:rPr>
                        <a:t>ABC Company</a:t>
                      </a:r>
                      <a:endParaRPr lang="en-US" sz="1100" b="0" i="0" u="none" strike="noStrike" dirty="0">
                        <a:solidFill>
                          <a:srgbClr val="000000"/>
                        </a:solidFill>
                        <a:effectLst/>
                        <a:latin typeface="Proxima Nova" pitchFamily="50" charset="0"/>
                      </a:endParaRPr>
                    </a:p>
                  </a:txBody>
                  <a:tcPr marL="9525" marR="952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Proxima Nova" pitchFamily="50" charset="0"/>
                        </a:rPr>
                        <a:t>Get the maximum value for our money,</a:t>
                      </a:r>
                      <a:r>
                        <a:rPr lang="en-US" sz="1100" b="0" i="0" u="none" strike="noStrike" baseline="0" dirty="0" smtClean="0">
                          <a:solidFill>
                            <a:srgbClr val="000000"/>
                          </a:solidFill>
                          <a:effectLst/>
                          <a:latin typeface="Proxima Nova" pitchFamily="50" charset="0"/>
                        </a:rPr>
                        <a:t> on salad oil</a:t>
                      </a:r>
                      <a:endParaRPr lang="en-US" sz="1100" b="0" i="0" u="none" strike="noStrike" dirty="0">
                        <a:solidFill>
                          <a:srgbClr val="000000"/>
                        </a:solidFill>
                        <a:effectLst/>
                        <a:latin typeface="Proxima Nova" pitchFamily="50" charset="0"/>
                      </a:endParaRPr>
                    </a:p>
                  </a:txBody>
                  <a:tcPr marL="9525" marR="952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Proxima Nova" pitchFamily="50" charset="0"/>
                        </a:rPr>
                        <a:t>We are losing money on oil when we render it,</a:t>
                      </a:r>
                      <a:r>
                        <a:rPr lang="en-US" sz="1100" b="0" i="0" u="none" strike="noStrike" baseline="0" dirty="0" smtClean="0">
                          <a:solidFill>
                            <a:srgbClr val="000000"/>
                          </a:solidFill>
                          <a:effectLst/>
                          <a:latin typeface="Proxima Nova" pitchFamily="50" charset="0"/>
                        </a:rPr>
                        <a:t> instead of using it.</a:t>
                      </a:r>
                      <a:endParaRPr lang="en-US" sz="1100" b="0" i="0" u="none" strike="noStrike" dirty="0">
                        <a:solidFill>
                          <a:srgbClr val="000000"/>
                        </a:solidFill>
                        <a:effectLst/>
                        <a:latin typeface="Proxima Nova" pitchFamily="50" charset="0"/>
                      </a:endParaRPr>
                    </a:p>
                  </a:txBody>
                  <a:tcPr marL="9525" marR="952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Proxima Nova" pitchFamily="50" charset="0"/>
                        </a:rPr>
                        <a:t>Accumulation</a:t>
                      </a:r>
                      <a:r>
                        <a:rPr lang="en-US" sz="1100" b="0" i="0" u="none" strike="noStrike" baseline="0" dirty="0" smtClean="0">
                          <a:solidFill>
                            <a:srgbClr val="000000"/>
                          </a:solidFill>
                          <a:effectLst/>
                          <a:latin typeface="Proxima Nova" pitchFamily="50" charset="0"/>
                        </a:rPr>
                        <a:t> of salad oil until we have to make the decision to render it.</a:t>
                      </a:r>
                      <a:endParaRPr lang="en-US" sz="1100" b="0" i="0" u="none" strike="noStrike" dirty="0">
                        <a:solidFill>
                          <a:srgbClr val="000000"/>
                        </a:solidFill>
                        <a:effectLst/>
                        <a:latin typeface="Proxima Nova" pitchFamily="50" charset="0"/>
                      </a:endParaRPr>
                    </a:p>
                  </a:txBody>
                  <a:tcPr marL="9525" marR="9525" marT="71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5130">
                <a:tc>
                  <a:txBody>
                    <a:bodyPr/>
                    <a:lstStyle/>
                    <a:p>
                      <a:pPr algn="ctr" fontAlgn="ctr"/>
                      <a:r>
                        <a:rPr lang="en-US" sz="1100" b="0" i="0" u="none" strike="noStrike">
                          <a:solidFill>
                            <a:srgbClr val="000000"/>
                          </a:solidFill>
                          <a:effectLst/>
                          <a:latin typeface="Proxima Nova" pitchFamily="50" charset="0"/>
                        </a:rPr>
                        <a:t>2</a:t>
                      </a:r>
                    </a:p>
                  </a:txBody>
                  <a:tcPr marL="9525" marR="9525" marT="71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Proxima Nova" pitchFamily="50" charset="0"/>
                        </a:rPr>
                        <a:t>Plant </a:t>
                      </a:r>
                      <a:r>
                        <a:rPr lang="en-US" sz="1100" b="0" i="0" u="none" strike="noStrike" dirty="0">
                          <a:solidFill>
                            <a:srgbClr val="000000"/>
                          </a:solidFill>
                          <a:effectLst/>
                          <a:latin typeface="Proxima Nova" pitchFamily="50" charset="0"/>
                        </a:rPr>
                        <a:t>Unit Director</a:t>
                      </a:r>
                    </a:p>
                  </a:txBody>
                  <a:tcPr marL="9525" marR="952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Proxima Nova" pitchFamily="50" charset="0"/>
                        </a:rPr>
                        <a:t>Stop</a:t>
                      </a:r>
                      <a:r>
                        <a:rPr lang="en-US" sz="1100" b="0" i="0" u="none" strike="noStrike" baseline="0" dirty="0" smtClean="0">
                          <a:solidFill>
                            <a:srgbClr val="000000"/>
                          </a:solidFill>
                          <a:effectLst/>
                          <a:latin typeface="Proxima Nova" pitchFamily="50" charset="0"/>
                        </a:rPr>
                        <a:t> rendering used salad oil</a:t>
                      </a:r>
                      <a:endParaRPr lang="en-US" sz="1100" b="0" i="0" u="none" strike="noStrike" dirty="0" smtClean="0">
                        <a:solidFill>
                          <a:srgbClr val="000000"/>
                        </a:solidFill>
                        <a:effectLst/>
                        <a:latin typeface="Proxima Nova" pitchFamily="50" charset="0"/>
                      </a:endParaRPr>
                    </a:p>
                    <a:p>
                      <a:pPr algn="ctr" fontAlgn="ctr"/>
                      <a:endParaRPr lang="en-US" sz="1100" b="0" i="0" u="none" strike="noStrike" dirty="0">
                        <a:solidFill>
                          <a:srgbClr val="000000"/>
                        </a:solidFill>
                        <a:effectLst/>
                        <a:latin typeface="Proxima Nova" pitchFamily="50" charset="0"/>
                      </a:endParaRPr>
                    </a:p>
                  </a:txBody>
                  <a:tcPr marL="9525" marR="952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Proxima Nova" pitchFamily="50" charset="0"/>
                        </a:rPr>
                        <a:t>We</a:t>
                      </a:r>
                      <a:r>
                        <a:rPr lang="en-US" sz="1100" b="0" i="0" u="none" strike="noStrike" baseline="0" dirty="0" smtClean="0">
                          <a:solidFill>
                            <a:srgbClr val="000000"/>
                          </a:solidFill>
                          <a:effectLst/>
                          <a:latin typeface="Proxima Nova" pitchFamily="50" charset="0"/>
                        </a:rPr>
                        <a:t> are r</a:t>
                      </a:r>
                      <a:r>
                        <a:rPr lang="en-US" sz="1100" b="0" i="0" u="none" strike="noStrike" dirty="0" smtClean="0">
                          <a:solidFill>
                            <a:srgbClr val="000000"/>
                          </a:solidFill>
                          <a:effectLst/>
                          <a:latin typeface="Proxima Nova" pitchFamily="50" charset="0"/>
                        </a:rPr>
                        <a:t>endering used  salad oil instead of blending it.</a:t>
                      </a:r>
                      <a:endParaRPr lang="en-US" sz="1100" b="0" i="0" u="none" strike="noStrike" dirty="0">
                        <a:solidFill>
                          <a:srgbClr val="000000"/>
                        </a:solidFill>
                        <a:effectLst/>
                        <a:latin typeface="Proxima Nova" pitchFamily="50" charset="0"/>
                      </a:endParaRPr>
                    </a:p>
                  </a:txBody>
                  <a:tcPr marL="9525" marR="952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Proxima Nova" pitchFamily="50" charset="0"/>
                        </a:rPr>
                        <a:t>Reaching 0lbs</a:t>
                      </a:r>
                      <a:r>
                        <a:rPr lang="en-US" sz="1100" b="0" i="0" u="none" strike="noStrike" baseline="0" dirty="0" smtClean="0">
                          <a:solidFill>
                            <a:srgbClr val="000000"/>
                          </a:solidFill>
                          <a:effectLst/>
                          <a:latin typeface="Proxima Nova" pitchFamily="50" charset="0"/>
                        </a:rPr>
                        <a:t> of used salad oil, rendered.</a:t>
                      </a:r>
                      <a:endParaRPr lang="en-US" sz="1100" b="0" i="0" u="none" strike="noStrike" dirty="0">
                        <a:solidFill>
                          <a:srgbClr val="000000"/>
                        </a:solidFill>
                        <a:effectLst/>
                        <a:latin typeface="Proxima Nova" pitchFamily="50" charset="0"/>
                      </a:endParaRPr>
                    </a:p>
                  </a:txBody>
                  <a:tcPr marL="9525" marR="9525" marT="71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06633">
                <a:tc>
                  <a:txBody>
                    <a:bodyPr/>
                    <a:lstStyle/>
                    <a:p>
                      <a:pPr algn="ctr" fontAlgn="ctr"/>
                      <a:r>
                        <a:rPr lang="en-US" sz="1100" b="0" i="0" u="none" strike="noStrike">
                          <a:solidFill>
                            <a:srgbClr val="000000"/>
                          </a:solidFill>
                          <a:effectLst/>
                          <a:latin typeface="Proxima Nova" pitchFamily="50" charset="0"/>
                        </a:rPr>
                        <a:t>3</a:t>
                      </a:r>
                    </a:p>
                  </a:txBody>
                  <a:tcPr marL="9525" marR="9525" marT="71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Proxima Nova" pitchFamily="50" charset="0"/>
                        </a:rPr>
                        <a:t>Plant </a:t>
                      </a:r>
                      <a:r>
                        <a:rPr lang="en-US" sz="1100" b="0" i="0" u="none" strike="noStrike" dirty="0">
                          <a:solidFill>
                            <a:srgbClr val="000000"/>
                          </a:solidFill>
                          <a:effectLst/>
                          <a:latin typeface="Proxima Nova" pitchFamily="50" charset="0"/>
                        </a:rPr>
                        <a:t>Production Manager</a:t>
                      </a:r>
                    </a:p>
                  </a:txBody>
                  <a:tcPr marL="9525" marR="952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Proxima Nova" pitchFamily="50" charset="0"/>
                        </a:rPr>
                        <a:t>Stop making used salad oil, and blend</a:t>
                      </a:r>
                      <a:r>
                        <a:rPr lang="en-US" sz="1100" b="0" i="0" u="none" strike="noStrike" baseline="0" dirty="0" smtClean="0">
                          <a:solidFill>
                            <a:srgbClr val="000000"/>
                          </a:solidFill>
                          <a:effectLst/>
                          <a:latin typeface="Proxima Nova" pitchFamily="50" charset="0"/>
                        </a:rPr>
                        <a:t> as much used as we can if it has accumulated.</a:t>
                      </a:r>
                      <a:endParaRPr lang="en-US" sz="1100" b="0" i="0" u="none" strike="noStrike" dirty="0">
                        <a:solidFill>
                          <a:srgbClr val="000000"/>
                        </a:solidFill>
                        <a:effectLst/>
                        <a:latin typeface="Proxima Nova" pitchFamily="50" charset="0"/>
                      </a:endParaRPr>
                    </a:p>
                  </a:txBody>
                  <a:tcPr marL="9525" marR="952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Proxima Nova" pitchFamily="50" charset="0"/>
                        </a:rPr>
                        <a:t>The</a:t>
                      </a:r>
                      <a:r>
                        <a:rPr lang="en-US" sz="1100" b="0" i="0" u="none" strike="noStrike" baseline="0" dirty="0" smtClean="0">
                          <a:solidFill>
                            <a:srgbClr val="000000"/>
                          </a:solidFill>
                          <a:effectLst/>
                          <a:latin typeface="Proxima Nova" pitchFamily="50" charset="0"/>
                        </a:rPr>
                        <a:t> blending does not have a solid control plan.</a:t>
                      </a:r>
                      <a:endParaRPr lang="en-US" sz="1100" b="0" i="0" u="none" strike="noStrike" dirty="0">
                        <a:solidFill>
                          <a:srgbClr val="000000"/>
                        </a:solidFill>
                        <a:effectLst/>
                        <a:latin typeface="Proxima Nova" pitchFamily="50" charset="0"/>
                      </a:endParaRPr>
                    </a:p>
                  </a:txBody>
                  <a:tcPr marL="9525" marR="952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Proxima Nova" pitchFamily="50" charset="0"/>
                        </a:rPr>
                        <a:t>A</a:t>
                      </a:r>
                      <a:r>
                        <a:rPr lang="en-US" sz="1100" b="0" i="0" u="none" strike="noStrike" baseline="0" dirty="0" smtClean="0">
                          <a:solidFill>
                            <a:srgbClr val="000000"/>
                          </a:solidFill>
                          <a:effectLst/>
                          <a:latin typeface="Proxima Nova" pitchFamily="50" charset="0"/>
                        </a:rPr>
                        <a:t>n excellent guide line for blending used salad oil will ensure maximum usage if there is, accumulation.</a:t>
                      </a:r>
                      <a:endParaRPr lang="en-US" sz="1100" b="0" i="0" u="none" strike="noStrike" dirty="0">
                        <a:solidFill>
                          <a:srgbClr val="000000"/>
                        </a:solidFill>
                        <a:effectLst/>
                        <a:latin typeface="Proxima Nova" pitchFamily="50" charset="0"/>
                      </a:endParaRPr>
                    </a:p>
                  </a:txBody>
                  <a:tcPr marL="9525" marR="9525" marT="71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3526">
                <a:tc>
                  <a:txBody>
                    <a:bodyPr/>
                    <a:lstStyle/>
                    <a:p>
                      <a:pPr algn="ctr" fontAlgn="ctr"/>
                      <a:r>
                        <a:rPr lang="en-US" sz="1100" b="0" i="0" u="none" strike="noStrike">
                          <a:solidFill>
                            <a:srgbClr val="000000"/>
                          </a:solidFill>
                          <a:effectLst/>
                          <a:latin typeface="Proxima Nova" pitchFamily="50" charset="0"/>
                        </a:rPr>
                        <a:t>4</a:t>
                      </a:r>
                    </a:p>
                  </a:txBody>
                  <a:tcPr marL="9525" marR="9525" marT="71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Proxima Nova" pitchFamily="50" charset="0"/>
                        </a:rPr>
                        <a:t>Plant </a:t>
                      </a:r>
                      <a:r>
                        <a:rPr lang="en-US" sz="1100" b="0" i="0" u="none" strike="noStrike" dirty="0">
                          <a:solidFill>
                            <a:srgbClr val="000000"/>
                          </a:solidFill>
                          <a:effectLst/>
                          <a:latin typeface="Proxima Nova" pitchFamily="50" charset="0"/>
                        </a:rPr>
                        <a:t>Shift Managers</a:t>
                      </a:r>
                    </a:p>
                  </a:txBody>
                  <a:tcPr marL="9525" marR="952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Proxima Nova" pitchFamily="50" charset="0"/>
                        </a:rPr>
                        <a:t>I need to be able to </a:t>
                      </a:r>
                      <a:r>
                        <a:rPr lang="en-US" sz="1100" b="0" i="0" u="none" strike="noStrike" dirty="0" smtClean="0">
                          <a:solidFill>
                            <a:srgbClr val="000000"/>
                          </a:solidFill>
                          <a:effectLst/>
                          <a:latin typeface="Proxima Nova" pitchFamily="50" charset="0"/>
                        </a:rPr>
                        <a:t>blend </a:t>
                      </a:r>
                      <a:r>
                        <a:rPr lang="en-US" sz="1100" b="0" i="0" u="none" strike="noStrike" dirty="0">
                          <a:solidFill>
                            <a:srgbClr val="000000"/>
                          </a:solidFill>
                          <a:effectLst/>
                          <a:latin typeface="Proxima Nova" pitchFamily="50" charset="0"/>
                        </a:rPr>
                        <a:t>used </a:t>
                      </a:r>
                      <a:r>
                        <a:rPr lang="en-US" sz="1100" b="0" i="0" u="none" strike="noStrike" dirty="0" smtClean="0">
                          <a:solidFill>
                            <a:srgbClr val="000000"/>
                          </a:solidFill>
                          <a:effectLst/>
                          <a:latin typeface="Proxima Nova" pitchFamily="50" charset="0"/>
                        </a:rPr>
                        <a:t>salad oil</a:t>
                      </a:r>
                      <a:r>
                        <a:rPr lang="en-US" sz="1100" b="0" i="0" u="none" strike="noStrike" dirty="0">
                          <a:solidFill>
                            <a:srgbClr val="000000"/>
                          </a:solidFill>
                          <a:effectLst/>
                          <a:latin typeface="Proxima Nova" pitchFamily="50" charset="0"/>
                        </a:rPr>
                        <a:t>, and produce a high quality product at the same time.</a:t>
                      </a:r>
                    </a:p>
                  </a:txBody>
                  <a:tcPr marL="9525" marR="952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Proxima Nova" pitchFamily="50" charset="0"/>
                        </a:rPr>
                        <a:t>Ensuring we produce high quality while </a:t>
                      </a:r>
                      <a:r>
                        <a:rPr lang="en-US" sz="1100" b="0" i="0" u="none" strike="noStrike" dirty="0" smtClean="0">
                          <a:solidFill>
                            <a:srgbClr val="000000"/>
                          </a:solidFill>
                          <a:effectLst/>
                          <a:latin typeface="Proxima Nova" pitchFamily="50" charset="0"/>
                        </a:rPr>
                        <a:t>blending used salad </a:t>
                      </a:r>
                      <a:r>
                        <a:rPr lang="en-US" sz="1100" b="0" i="0" u="none" strike="noStrike" dirty="0">
                          <a:solidFill>
                            <a:srgbClr val="000000"/>
                          </a:solidFill>
                          <a:effectLst/>
                          <a:latin typeface="Proxima Nova" pitchFamily="50" charset="0"/>
                        </a:rPr>
                        <a:t>oil</a:t>
                      </a:r>
                    </a:p>
                  </a:txBody>
                  <a:tcPr marL="9525" marR="952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Proxima Nova" pitchFamily="50" charset="0"/>
                        </a:rPr>
                        <a:t>Blend the</a:t>
                      </a:r>
                      <a:r>
                        <a:rPr lang="en-US" sz="1100" b="0" i="0" u="none" strike="noStrike" baseline="0" dirty="0" smtClean="0">
                          <a:solidFill>
                            <a:srgbClr val="000000"/>
                          </a:solidFill>
                          <a:effectLst/>
                          <a:latin typeface="Proxima Nova" pitchFamily="50" charset="0"/>
                        </a:rPr>
                        <a:t> maximum amount of used salad oil as possible and </a:t>
                      </a:r>
                      <a:r>
                        <a:rPr lang="en-US" sz="1100" b="0" i="0" u="none" strike="noStrike" dirty="0" smtClean="0">
                          <a:solidFill>
                            <a:srgbClr val="000000"/>
                          </a:solidFill>
                          <a:effectLst/>
                          <a:latin typeface="Proxima Nova" pitchFamily="50" charset="0"/>
                        </a:rPr>
                        <a:t>keep the FFA</a:t>
                      </a:r>
                      <a:r>
                        <a:rPr lang="en-US" sz="1100" b="0" i="0" u="none" strike="noStrike" baseline="0" dirty="0" smtClean="0">
                          <a:solidFill>
                            <a:srgbClr val="000000"/>
                          </a:solidFill>
                          <a:effectLst/>
                          <a:latin typeface="Proxima Nova" pitchFamily="50" charset="0"/>
                        </a:rPr>
                        <a:t> % </a:t>
                      </a:r>
                      <a:r>
                        <a:rPr lang="en-US" sz="1100" b="0" i="0" u="none" strike="noStrike" dirty="0" smtClean="0">
                          <a:solidFill>
                            <a:srgbClr val="000000"/>
                          </a:solidFill>
                          <a:effectLst/>
                          <a:latin typeface="Proxima Nova" pitchFamily="50" charset="0"/>
                        </a:rPr>
                        <a:t>lower than the upper spec.</a:t>
                      </a:r>
                      <a:endParaRPr lang="en-US" sz="1100" b="0" i="0" u="none" strike="noStrike" dirty="0">
                        <a:solidFill>
                          <a:srgbClr val="000000"/>
                        </a:solidFill>
                        <a:effectLst/>
                        <a:latin typeface="Proxima Nova" pitchFamily="50" charset="0"/>
                      </a:endParaRPr>
                    </a:p>
                  </a:txBody>
                  <a:tcPr marL="9525" marR="9525" marT="71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15</a:t>
            </a:fld>
            <a:endParaRPr lang="en" dirty="0"/>
          </a:p>
        </p:txBody>
      </p:sp>
    </p:spTree>
    <p:extLst>
      <p:ext uri="{BB962C8B-B14F-4D97-AF65-F5344CB8AC3E}">
        <p14:creationId xmlns:p14="http://schemas.microsoft.com/office/powerpoint/2010/main" val="4145572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altLang="en-US" smtClean="0"/>
              <a:t>High Level Process Map</a:t>
            </a:r>
          </a:p>
        </p:txBody>
      </p:sp>
      <p:graphicFrame>
        <p:nvGraphicFramePr>
          <p:cNvPr id="2" name="Table 1"/>
          <p:cNvGraphicFramePr>
            <a:graphicFrameLocks noGrp="1"/>
          </p:cNvGraphicFramePr>
          <p:nvPr>
            <p:extLst>
              <p:ext uri="{D42A27DB-BD31-4B8C-83A1-F6EECF244321}">
                <p14:modId xmlns:p14="http://schemas.microsoft.com/office/powerpoint/2010/main" val="3449188710"/>
              </p:ext>
            </p:extLst>
          </p:nvPr>
        </p:nvGraphicFramePr>
        <p:xfrm>
          <a:off x="2057400" y="1047750"/>
          <a:ext cx="5486400" cy="3702509"/>
        </p:xfrm>
        <a:graphic>
          <a:graphicData uri="http://schemas.openxmlformats.org/drawingml/2006/table">
            <a:tbl>
              <a:tblPr/>
              <a:tblGrid>
                <a:gridCol w="847765"/>
                <a:gridCol w="837297"/>
                <a:gridCol w="946148"/>
                <a:gridCol w="904282"/>
                <a:gridCol w="761943"/>
                <a:gridCol w="1188965"/>
              </a:tblGrid>
              <a:tr h="115328">
                <a:tc gridSpan="6">
                  <a:txBody>
                    <a:bodyPr/>
                    <a:lstStyle/>
                    <a:p>
                      <a:pPr algn="ctr" fontAlgn="b"/>
                      <a:r>
                        <a:rPr lang="en-US" sz="500" b="1" i="0" u="none" strike="noStrike" dirty="0">
                          <a:solidFill>
                            <a:srgbClr val="FFFFFF"/>
                          </a:solidFill>
                          <a:effectLst/>
                          <a:latin typeface="Arial"/>
                        </a:rPr>
                        <a:t>SIPOC Template</a:t>
                      </a:r>
                    </a:p>
                  </a:txBody>
                  <a:tcPr marL="5524" marR="5524" marT="41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036">
                <a:tc gridSpan="6">
                  <a:txBody>
                    <a:bodyPr/>
                    <a:lstStyle/>
                    <a:p>
                      <a:pPr algn="ctr" fontAlgn="b"/>
                      <a:r>
                        <a:rPr lang="en-US" sz="400" b="0" i="0" u="none" strike="noStrike">
                          <a:effectLst/>
                          <a:latin typeface="Arial"/>
                        </a:rPr>
                        <a:t> </a:t>
                      </a:r>
                    </a:p>
                  </a:txBody>
                  <a:tcPr marL="5524" marR="5524" marT="41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0253">
                <a:tc>
                  <a:txBody>
                    <a:bodyPr/>
                    <a:lstStyle/>
                    <a:p>
                      <a:pPr algn="ctr" fontAlgn="ctr"/>
                      <a:r>
                        <a:rPr lang="en-US" sz="500" b="1" i="0" u="none" strike="noStrike">
                          <a:effectLst/>
                          <a:latin typeface="Arial"/>
                        </a:rPr>
                        <a:t>SUPPLIER</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F1C"/>
                    </a:solidFill>
                  </a:tcPr>
                </a:tc>
                <a:tc>
                  <a:txBody>
                    <a:bodyPr/>
                    <a:lstStyle/>
                    <a:p>
                      <a:pPr algn="ctr" fontAlgn="ctr"/>
                      <a:r>
                        <a:rPr lang="en-US" sz="500" b="1" i="0" u="none" strike="noStrike" dirty="0">
                          <a:effectLst/>
                          <a:latin typeface="Arial"/>
                        </a:rPr>
                        <a:t>INPUT</a:t>
                      </a:r>
                      <a:br>
                        <a:rPr lang="en-US" sz="500" b="1" i="0" u="none" strike="noStrike" dirty="0">
                          <a:effectLst/>
                          <a:latin typeface="Arial"/>
                        </a:rPr>
                      </a:br>
                      <a:r>
                        <a:rPr lang="en-US" sz="500" b="1" i="0" u="none" strike="noStrike" dirty="0">
                          <a:effectLst/>
                          <a:latin typeface="Arial"/>
                        </a:rPr>
                        <a:t>(use nouns)</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F1C"/>
                    </a:solidFill>
                  </a:tcPr>
                </a:tc>
                <a:tc>
                  <a:txBody>
                    <a:bodyPr/>
                    <a:lstStyle/>
                    <a:p>
                      <a:pPr algn="ctr" fontAlgn="ctr"/>
                      <a:r>
                        <a:rPr lang="en-US" sz="500" b="1" i="0" u="none" strike="noStrike" dirty="0">
                          <a:solidFill>
                            <a:srgbClr val="FFFFFF"/>
                          </a:solidFill>
                          <a:effectLst/>
                          <a:latin typeface="Arial"/>
                        </a:rPr>
                        <a:t>PROCESS</a:t>
                      </a:r>
                      <a:br>
                        <a:rPr lang="en-US" sz="500" b="1" i="0" u="none" strike="noStrike" dirty="0">
                          <a:solidFill>
                            <a:srgbClr val="FFFFFF"/>
                          </a:solidFill>
                          <a:effectLst/>
                          <a:latin typeface="Arial"/>
                        </a:rPr>
                      </a:br>
                      <a:r>
                        <a:rPr lang="en-US" sz="500" b="1" i="0" u="none" strike="noStrike" dirty="0">
                          <a:solidFill>
                            <a:srgbClr val="FFFFFF"/>
                          </a:solidFill>
                          <a:effectLst/>
                          <a:latin typeface="Arial"/>
                        </a:rPr>
                        <a:t>(use verbs)</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500" b="1" i="0" u="none" strike="noStrike" dirty="0">
                          <a:effectLst/>
                          <a:latin typeface="Arial"/>
                        </a:rPr>
                        <a:t>OUTPUT</a:t>
                      </a:r>
                      <a:br>
                        <a:rPr lang="en-US" sz="500" b="1" i="0" u="none" strike="noStrike" dirty="0">
                          <a:effectLst/>
                          <a:latin typeface="Arial"/>
                        </a:rPr>
                      </a:br>
                      <a:r>
                        <a:rPr lang="en-US" sz="500" b="1" i="0" u="none" strike="noStrike" dirty="0">
                          <a:effectLst/>
                          <a:latin typeface="Arial"/>
                        </a:rPr>
                        <a:t>(use nouns)</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F1C"/>
                    </a:solidFill>
                  </a:tcPr>
                </a:tc>
                <a:tc>
                  <a:txBody>
                    <a:bodyPr/>
                    <a:lstStyle/>
                    <a:p>
                      <a:pPr algn="ctr" fontAlgn="ctr"/>
                      <a:r>
                        <a:rPr lang="en-US" sz="500" b="1" i="0" u="none" strike="noStrike" dirty="0">
                          <a:effectLst/>
                          <a:latin typeface="Arial"/>
                        </a:rPr>
                        <a:t>CUSTOMER</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F1C"/>
                    </a:solidFill>
                  </a:tcPr>
                </a:tc>
                <a:tc>
                  <a:txBody>
                    <a:bodyPr/>
                    <a:lstStyle/>
                    <a:p>
                      <a:pPr algn="ctr" fontAlgn="ctr"/>
                      <a:r>
                        <a:rPr lang="en-US" sz="500" b="1" i="0" u="none" strike="noStrike" dirty="0">
                          <a:effectLst/>
                          <a:latin typeface="Arial"/>
                        </a:rPr>
                        <a:t>CTQ's</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F1C"/>
                    </a:solidFill>
                  </a:tcPr>
                </a:tc>
              </a:tr>
              <a:tr h="430253">
                <a:tc>
                  <a:txBody>
                    <a:bodyPr/>
                    <a:lstStyle/>
                    <a:p>
                      <a:pPr algn="ctr" fontAlgn="ctr"/>
                      <a:r>
                        <a:rPr lang="en-US" sz="500" b="0" i="0" u="none" strike="noStrike" dirty="0" smtClean="0">
                          <a:effectLst/>
                          <a:latin typeface="Arial"/>
                        </a:rPr>
                        <a:t>XXXX</a:t>
                      </a:r>
                      <a:endParaRPr lang="en-US" sz="500" b="0" i="0" u="none" strike="noStrike" dirty="0">
                        <a:effectLst/>
                        <a:latin typeface="Arial"/>
                      </a:endParaRP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New salad oil</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a:rPr>
                        <a:t>Ship new salad oil to </a:t>
                      </a:r>
                      <a:r>
                        <a:rPr lang="en-US" sz="500" b="0" i="0" u="none" strike="noStrike" dirty="0" smtClean="0">
                          <a:effectLst/>
                          <a:latin typeface="Arial"/>
                        </a:rPr>
                        <a:t>ABC Company</a:t>
                      </a:r>
                      <a:endParaRPr lang="en-US" sz="500" b="0" i="0" u="none" strike="noStrike" dirty="0">
                        <a:effectLst/>
                        <a:latin typeface="Arial"/>
                      </a:endParaRP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Rail car full of new salad oil</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smtClean="0">
                          <a:effectLst/>
                          <a:latin typeface="Arial"/>
                        </a:rPr>
                        <a:t>XXXX</a:t>
                      </a:r>
                      <a:endParaRPr lang="en-US" sz="500" b="0" i="0" u="none" strike="noStrike" dirty="0">
                        <a:effectLst/>
                        <a:latin typeface="Arial"/>
                      </a:endParaRP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New  salad oil with an FFA of .04% or lower</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0253">
                <a:tc>
                  <a:txBody>
                    <a:bodyPr/>
                    <a:lstStyle/>
                    <a:p>
                      <a:pPr algn="ctr" fontAlgn="ctr"/>
                      <a:r>
                        <a:rPr lang="en-US" sz="500" b="0" i="0" u="none" strike="noStrike" dirty="0" smtClean="0">
                          <a:effectLst/>
                          <a:latin typeface="Arial"/>
                        </a:rPr>
                        <a:t>XXXX</a:t>
                      </a:r>
                      <a:endParaRPr lang="en-US" sz="500" b="0" i="0" u="none" strike="noStrike" dirty="0">
                        <a:effectLst/>
                        <a:latin typeface="Arial"/>
                      </a:endParaRP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Rail car full of new salad oil</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Transfer salad oil into the salad oil storage tank</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Storage tank full of new salad oil</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Utilities</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New salad oil in the storage tanks with an FFA of .04% or lower</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0253">
                <a:tc>
                  <a:txBody>
                    <a:bodyPr/>
                    <a:lstStyle/>
                    <a:p>
                      <a:pPr algn="ctr" fontAlgn="ctr"/>
                      <a:r>
                        <a:rPr lang="en-US" sz="500" b="0" i="0" u="none" strike="noStrike">
                          <a:effectLst/>
                          <a:latin typeface="Arial"/>
                        </a:rPr>
                        <a:t>Production</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Storage tank full of new salad oil</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Transfer new salad oil to day tanks</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New salad oil stored inside day tanks</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Day Tanks</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New salad oil in the prep tanks with an FFA of .04% or lower</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0253">
                <a:tc>
                  <a:txBody>
                    <a:bodyPr/>
                    <a:lstStyle/>
                    <a:p>
                      <a:pPr algn="ctr" fontAlgn="ctr"/>
                      <a:r>
                        <a:rPr lang="en-US" sz="500" b="0" i="0" u="none" strike="noStrike">
                          <a:effectLst/>
                          <a:latin typeface="Arial"/>
                        </a:rPr>
                        <a:t> Day tanks</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New salad oil stored inside day tanks</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a:rPr>
                        <a:t>Transfer new salad oil to the fryers </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a:rPr>
                        <a:t> Fryers full of salad oil</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a:rPr>
                        <a:t>Fryers</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New salad oil in the fryers with an FFA of .04% or lower</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0253">
                <a:tc>
                  <a:txBody>
                    <a:bodyPr/>
                    <a:lstStyle/>
                    <a:p>
                      <a:pPr algn="ctr" fontAlgn="ctr"/>
                      <a:r>
                        <a:rPr lang="en-US" sz="500" b="0" i="0" u="none" strike="noStrike">
                          <a:effectLst/>
                          <a:latin typeface="Arial"/>
                        </a:rPr>
                        <a:t>Fryers</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Fryers full of salad oil</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Fry strips</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Product with excess used salad oil</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Oil miser systems</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Save and reuse salad oil</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7474">
                <a:tc>
                  <a:txBody>
                    <a:bodyPr/>
                    <a:lstStyle/>
                    <a:p>
                      <a:pPr algn="ctr" fontAlgn="ctr"/>
                      <a:r>
                        <a:rPr lang="en-US" sz="500" b="0" i="0" u="none" strike="noStrike">
                          <a:effectLst/>
                          <a:latin typeface="Arial"/>
                        </a:rPr>
                        <a:t>Oil miser systems</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Excess used salad oil</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Filter the used salad oil</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Used salad oil which has had solids filtered out</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Drum filters/Paper filter</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Keep the FFA down</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75153">
                <a:tc>
                  <a:txBody>
                    <a:bodyPr/>
                    <a:lstStyle/>
                    <a:p>
                      <a:pPr algn="ctr" fontAlgn="ctr"/>
                      <a:r>
                        <a:rPr lang="en-US" sz="500" b="0" i="0" u="none" strike="noStrike">
                          <a:effectLst/>
                          <a:latin typeface="Arial"/>
                        </a:rPr>
                        <a:t>Drum filters/Paper filter</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Used salad oil which has had solids filtered out</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Reuse salad oil which has been recaptured and filtered </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0" i="0" u="none" strike="noStrike">
                          <a:effectLst/>
                          <a:latin typeface="Arial"/>
                        </a:rPr>
                        <a:t>Used salad oil suitable to blend in the fryer</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0" i="0" u="none" strike="noStrike">
                          <a:effectLst/>
                          <a:latin typeface="Arial"/>
                        </a:rPr>
                        <a:t> L1 Fryer</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0" i="0" u="none" strike="noStrike" dirty="0">
                          <a:effectLst/>
                          <a:latin typeface="Arial"/>
                        </a:rPr>
                        <a:t>Use as much reclaimed and filtered salad oil as possible </a:t>
                      </a:r>
                    </a:p>
                  </a:txBody>
                  <a:tcPr marL="5524" marR="5524" marT="41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16</a:t>
            </a:fld>
            <a:endParaRPr lang="en" dirty="0"/>
          </a:p>
        </p:txBody>
      </p:sp>
    </p:spTree>
    <p:extLst>
      <p:ext uri="{BB962C8B-B14F-4D97-AF65-F5344CB8AC3E}">
        <p14:creationId xmlns:p14="http://schemas.microsoft.com/office/powerpoint/2010/main" val="458238339"/>
      </p:ext>
    </p:extLst>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Six Sigma Roadmap</a:t>
            </a:r>
            <a:br>
              <a:rPr lang="en"/>
            </a:br>
            <a:endParaRPr lang="en"/>
          </a:p>
        </p:txBody>
      </p:sp>
      <p:sp>
        <p:nvSpPr>
          <p:cNvPr id="171" name="Shape 17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17</a:t>
            </a:fld>
            <a:endParaRPr lang="en"/>
          </a:p>
        </p:txBody>
      </p:sp>
      <p:grpSp>
        <p:nvGrpSpPr>
          <p:cNvPr id="172" name="Shape 172"/>
          <p:cNvGrpSpPr/>
          <p:nvPr/>
        </p:nvGrpSpPr>
        <p:grpSpPr>
          <a:xfrm>
            <a:off x="914400" y="1257300"/>
            <a:ext cx="7143750" cy="3219450"/>
            <a:chOff x="576" y="672"/>
            <a:chExt cx="4500" cy="2028"/>
          </a:xfrm>
        </p:grpSpPr>
        <p:sp>
          <p:nvSpPr>
            <p:cNvPr id="173" name="Shape 173"/>
            <p:cNvSpPr/>
            <p:nvPr/>
          </p:nvSpPr>
          <p:spPr>
            <a:xfrm>
              <a:off x="575" y="1104"/>
              <a:ext cx="4500" cy="300"/>
            </a:xfrm>
            <a:prstGeom prst="roundRect">
              <a:avLst>
                <a:gd name="adj" fmla="val 16667"/>
              </a:avLst>
            </a:prstGeom>
            <a:solidFill>
              <a:srgbClr val="24135F"/>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FFFFFF"/>
                  </a:solidFill>
                  <a:latin typeface="Proxima Nova"/>
                  <a:ea typeface="Proxima Nova"/>
                  <a:cs typeface="Proxima Nova"/>
                  <a:sym typeface="Proxima Nova"/>
                </a:rPr>
                <a:t>Measure</a:t>
              </a:r>
            </a:p>
          </p:txBody>
        </p:sp>
        <p:sp>
          <p:nvSpPr>
            <p:cNvPr id="174" name="Shape 174"/>
            <p:cNvSpPr/>
            <p:nvPr/>
          </p:nvSpPr>
          <p:spPr>
            <a:xfrm>
              <a:off x="575" y="1536"/>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Analyze</a:t>
              </a:r>
            </a:p>
          </p:txBody>
        </p:sp>
        <p:sp>
          <p:nvSpPr>
            <p:cNvPr id="175" name="Shape 175"/>
            <p:cNvSpPr/>
            <p:nvPr/>
          </p:nvSpPr>
          <p:spPr>
            <a:xfrm>
              <a:off x="575" y="1968"/>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Improve</a:t>
              </a:r>
            </a:p>
          </p:txBody>
        </p:sp>
        <p:sp>
          <p:nvSpPr>
            <p:cNvPr id="176" name="Shape 176"/>
            <p:cNvSpPr/>
            <p:nvPr/>
          </p:nvSpPr>
          <p:spPr>
            <a:xfrm>
              <a:off x="575" y="2400"/>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Control</a:t>
              </a:r>
            </a:p>
          </p:txBody>
        </p:sp>
        <p:sp>
          <p:nvSpPr>
            <p:cNvPr id="177" name="Shape 177"/>
            <p:cNvSpPr/>
            <p:nvPr/>
          </p:nvSpPr>
          <p:spPr>
            <a:xfrm>
              <a:off x="575" y="671"/>
              <a:ext cx="4500" cy="299"/>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FFFFFF"/>
                </a:buClr>
                <a:buSzPct val="25000"/>
                <a:buFont typeface="Noto Sans Symbols"/>
                <a:buNone/>
              </a:pPr>
              <a:r>
                <a:rPr lang="en" sz="2400">
                  <a:latin typeface="Proxima Nova"/>
                  <a:ea typeface="Proxima Nova"/>
                  <a:cs typeface="Proxima Nova"/>
                  <a:sym typeface="Proxima Nova"/>
                </a:rPr>
                <a:t>Define</a:t>
              </a:r>
            </a:p>
          </p:txBody>
        </p:sp>
      </p:grpSp>
    </p:spTree>
    <p:extLst>
      <p:ext uri="{BB962C8B-B14F-4D97-AF65-F5344CB8AC3E}">
        <p14:creationId xmlns:p14="http://schemas.microsoft.com/office/powerpoint/2010/main" val="2914299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6"/>
          <p:cNvSpPr>
            <a:spLocks noGrp="1" noChangeArrowheads="1"/>
          </p:cNvSpPr>
          <p:nvPr>
            <p:ph type="title"/>
          </p:nvPr>
        </p:nvSpPr>
        <p:spPr/>
        <p:txBody>
          <a:bodyPr/>
          <a:lstStyle/>
          <a:p>
            <a:pPr eaLnBrk="1" hangingPunct="1"/>
            <a:r>
              <a:rPr lang="en-US" altLang="en-US" smtClean="0"/>
              <a:t>Project Y (or Ys) in Y=f(x)</a:t>
            </a:r>
          </a:p>
        </p:txBody>
      </p:sp>
      <p:sp>
        <p:nvSpPr>
          <p:cNvPr id="20483" name="Text Box 2"/>
          <p:cNvSpPr txBox="1">
            <a:spLocks noChangeArrowheads="1"/>
          </p:cNvSpPr>
          <p:nvPr/>
        </p:nvSpPr>
        <p:spPr bwMode="auto">
          <a:xfrm>
            <a:off x="3879850" y="4538663"/>
            <a:ext cx="165672" cy="482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03" tIns="41000" rIns="82003" bIns="41000">
            <a:spAutoFit/>
          </a:bodyPr>
          <a:lstStyle>
            <a:lvl1pPr defTabSz="820738">
              <a:defRPr sz="2400">
                <a:solidFill>
                  <a:schemeClr val="folHlink"/>
                </a:solidFill>
                <a:latin typeface="Arial" pitchFamily="34" charset="0"/>
                <a:cs typeface="Arial" pitchFamily="34" charset="0"/>
              </a:defRPr>
            </a:lvl1pPr>
            <a:lvl2pPr marL="742950" indent="-285750" defTabSz="820738">
              <a:defRPr sz="2400">
                <a:solidFill>
                  <a:schemeClr val="folHlink"/>
                </a:solidFill>
                <a:latin typeface="Arial" pitchFamily="34" charset="0"/>
                <a:cs typeface="Arial" pitchFamily="34" charset="0"/>
              </a:defRPr>
            </a:lvl2pPr>
            <a:lvl3pPr marL="1143000" indent="-228600" defTabSz="820738">
              <a:defRPr sz="2200">
                <a:solidFill>
                  <a:schemeClr val="folHlink"/>
                </a:solidFill>
                <a:latin typeface="Arial" pitchFamily="34" charset="0"/>
                <a:cs typeface="Arial" pitchFamily="34" charset="0"/>
              </a:defRPr>
            </a:lvl3pPr>
            <a:lvl4pPr marL="1600200" indent="-228600" defTabSz="820738">
              <a:defRPr sz="2000">
                <a:solidFill>
                  <a:schemeClr val="folHlink"/>
                </a:solidFill>
                <a:latin typeface="Arial" pitchFamily="34" charset="0"/>
                <a:cs typeface="Arial" pitchFamily="34" charset="0"/>
              </a:defRPr>
            </a:lvl4pPr>
            <a:lvl5pPr marL="2057400" indent="-228600" defTabSz="820738">
              <a:defRPr sz="2200">
                <a:solidFill>
                  <a:schemeClr val="tx1"/>
                </a:solidFill>
                <a:latin typeface="Arial" pitchFamily="34" charset="0"/>
                <a:cs typeface="Arial" pitchFamily="34" charset="0"/>
              </a:defRPr>
            </a:lvl5pPr>
            <a:lvl6pPr marL="2514600" indent="-228600" defTabSz="820738" eaLnBrk="0" hangingPunct="0">
              <a:defRPr sz="2200">
                <a:solidFill>
                  <a:schemeClr val="tx1"/>
                </a:solidFill>
                <a:latin typeface="Arial" pitchFamily="34" charset="0"/>
                <a:cs typeface="Arial" pitchFamily="34" charset="0"/>
              </a:defRPr>
            </a:lvl6pPr>
            <a:lvl7pPr marL="2971800" indent="-228600" defTabSz="820738" eaLnBrk="0" hangingPunct="0">
              <a:defRPr sz="2200">
                <a:solidFill>
                  <a:schemeClr val="tx1"/>
                </a:solidFill>
                <a:latin typeface="Arial" pitchFamily="34" charset="0"/>
                <a:cs typeface="Arial" pitchFamily="34" charset="0"/>
              </a:defRPr>
            </a:lvl7pPr>
            <a:lvl8pPr marL="3429000" indent="-228600" defTabSz="820738" eaLnBrk="0" hangingPunct="0">
              <a:defRPr sz="2200">
                <a:solidFill>
                  <a:schemeClr val="tx1"/>
                </a:solidFill>
                <a:latin typeface="Arial" pitchFamily="34" charset="0"/>
                <a:cs typeface="Arial" pitchFamily="34" charset="0"/>
              </a:defRPr>
            </a:lvl8pPr>
            <a:lvl9pPr marL="3886200" indent="-228600" defTabSz="820738" eaLnBrk="0" hangingPunct="0">
              <a:defRPr sz="2200">
                <a:solidFill>
                  <a:schemeClr val="tx1"/>
                </a:solidFill>
                <a:latin typeface="Arial" pitchFamily="34" charset="0"/>
                <a:cs typeface="Arial" pitchFamily="34" charset="0"/>
              </a:defRPr>
            </a:lvl9pPr>
          </a:lstStyle>
          <a:p>
            <a:pPr eaLnBrk="0" hangingPunct="0"/>
            <a:endParaRPr lang="en-US" altLang="en-US" sz="1300" i="1">
              <a:solidFill>
                <a:srgbClr val="CC3300"/>
              </a:solidFill>
              <a:latin typeface="Times New Roman" pitchFamily="18" charset="0"/>
            </a:endParaRPr>
          </a:p>
          <a:p>
            <a:pPr eaLnBrk="0" hangingPunct="0"/>
            <a:endParaRPr lang="en-US" altLang="en-US" sz="1300">
              <a:solidFill>
                <a:srgbClr val="CC3300"/>
              </a:solidFill>
              <a:latin typeface="Times New Roman" pitchFamily="18" charset="0"/>
            </a:endParaRPr>
          </a:p>
        </p:txBody>
      </p:sp>
      <p:sp>
        <p:nvSpPr>
          <p:cNvPr id="20484" name="Rectangle 3"/>
          <p:cNvSpPr>
            <a:spLocks noChangeArrowheads="1"/>
          </p:cNvSpPr>
          <p:nvPr/>
        </p:nvSpPr>
        <p:spPr bwMode="auto">
          <a:xfrm>
            <a:off x="566738" y="50007"/>
            <a:ext cx="8507412" cy="100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defTabSz="471488">
              <a:buClr>
                <a:srgbClr val="FFFFFF"/>
              </a:buClr>
              <a:buSzPct val="90000"/>
              <a:buFont typeface="Monotype Sorts"/>
              <a:buNone/>
            </a:pPr>
            <a:endParaRPr lang="en-US" altLang="en-US" sz="2400">
              <a:solidFill>
                <a:srgbClr val="003366"/>
              </a:solidFill>
            </a:endParaRPr>
          </a:p>
        </p:txBody>
      </p:sp>
      <p:pic>
        <p:nvPicPr>
          <p:cNvPr id="2048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28700"/>
            <a:ext cx="6400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18</a:t>
            </a:fld>
            <a:endParaRPr lang="en" dirty="0"/>
          </a:p>
        </p:txBody>
      </p:sp>
    </p:spTree>
    <p:extLst>
      <p:ext uri="{BB962C8B-B14F-4D97-AF65-F5344CB8AC3E}">
        <p14:creationId xmlns:p14="http://schemas.microsoft.com/office/powerpoint/2010/main" val="4068602394"/>
      </p:ext>
    </p:extLst>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defTabSz="1019175" eaLnBrk="1" hangingPunct="1"/>
            <a:r>
              <a:rPr lang="en-US" altLang="en-US" smtClean="0"/>
              <a:t>Detailed Process Map – Fresh Oil Tank Farm</a:t>
            </a:r>
          </a:p>
        </p:txBody>
      </p:sp>
      <p:sp>
        <p:nvSpPr>
          <p:cNvPr id="21508" name="Rectangle 3"/>
          <p:cNvSpPr>
            <a:spLocks noChangeArrowheads="1"/>
          </p:cNvSpPr>
          <p:nvPr/>
        </p:nvSpPr>
        <p:spPr bwMode="auto">
          <a:xfrm>
            <a:off x="415926" y="604837"/>
            <a:ext cx="379413" cy="18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94" tIns="40995" rIns="81994" bIns="40995" anchor="b"/>
          <a:lstStyle/>
          <a:p>
            <a:pPr>
              <a:spcBef>
                <a:spcPct val="20000"/>
              </a:spcBef>
              <a:buFont typeface="Wingdings" pitchFamily="2" charset="2"/>
              <a:buNone/>
            </a:pPr>
            <a:endParaRPr lang="en-US" altLang="en-US" sz="500">
              <a:solidFill>
                <a:schemeClr val="folHlink"/>
              </a:solidFill>
            </a:endParaRPr>
          </a:p>
        </p:txBody>
      </p:sp>
      <p:pic>
        <p:nvPicPr>
          <p:cNvPr id="2150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619" y="1123950"/>
            <a:ext cx="7336981" cy="370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19</a:t>
            </a:fld>
            <a:endParaRPr lang="en" dirty="0"/>
          </a:p>
        </p:txBody>
      </p:sp>
    </p:spTree>
    <p:extLst>
      <p:ext uri="{BB962C8B-B14F-4D97-AF65-F5344CB8AC3E}">
        <p14:creationId xmlns:p14="http://schemas.microsoft.com/office/powerpoint/2010/main" val="874235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Six Sigma Roadmap</a:t>
            </a:r>
          </a:p>
        </p:txBody>
      </p:sp>
      <p:sp>
        <p:nvSpPr>
          <p:cNvPr id="96" name="Shape 96"/>
          <p:cNvSpPr txBox="1">
            <a:spLocks noGrp="1"/>
          </p:cNvSpPr>
          <p:nvPr>
            <p:ph type="sldNum"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2</a:t>
            </a:fld>
            <a:endParaRPr lang="en" dirty="0"/>
          </a:p>
        </p:txBody>
      </p:sp>
      <p:grpSp>
        <p:nvGrpSpPr>
          <p:cNvPr id="97" name="Shape 97"/>
          <p:cNvGrpSpPr/>
          <p:nvPr/>
        </p:nvGrpSpPr>
        <p:grpSpPr>
          <a:xfrm>
            <a:off x="914400" y="1257300"/>
            <a:ext cx="7143750" cy="3219450"/>
            <a:chOff x="576" y="672"/>
            <a:chExt cx="4500" cy="2028"/>
          </a:xfrm>
        </p:grpSpPr>
        <p:sp>
          <p:nvSpPr>
            <p:cNvPr id="98" name="Shape 98"/>
            <p:cNvSpPr/>
            <p:nvPr/>
          </p:nvSpPr>
          <p:spPr>
            <a:xfrm>
              <a:off x="575" y="1104"/>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Measure</a:t>
              </a:r>
            </a:p>
          </p:txBody>
        </p:sp>
        <p:sp>
          <p:nvSpPr>
            <p:cNvPr id="99" name="Shape 99"/>
            <p:cNvSpPr/>
            <p:nvPr/>
          </p:nvSpPr>
          <p:spPr>
            <a:xfrm>
              <a:off x="575" y="1536"/>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Analyze</a:t>
              </a:r>
            </a:p>
          </p:txBody>
        </p:sp>
        <p:sp>
          <p:nvSpPr>
            <p:cNvPr id="100" name="Shape 100"/>
            <p:cNvSpPr/>
            <p:nvPr/>
          </p:nvSpPr>
          <p:spPr>
            <a:xfrm>
              <a:off x="575" y="1968"/>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Improve</a:t>
              </a:r>
            </a:p>
          </p:txBody>
        </p:sp>
        <p:sp>
          <p:nvSpPr>
            <p:cNvPr id="101" name="Shape 101"/>
            <p:cNvSpPr/>
            <p:nvPr/>
          </p:nvSpPr>
          <p:spPr>
            <a:xfrm>
              <a:off x="575" y="2400"/>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Control</a:t>
              </a:r>
            </a:p>
          </p:txBody>
        </p:sp>
        <p:sp>
          <p:nvSpPr>
            <p:cNvPr id="102" name="Shape 102"/>
            <p:cNvSpPr/>
            <p:nvPr/>
          </p:nvSpPr>
          <p:spPr>
            <a:xfrm>
              <a:off x="575" y="671"/>
              <a:ext cx="4500" cy="299"/>
            </a:xfrm>
            <a:prstGeom prst="roundRect">
              <a:avLst>
                <a:gd name="adj" fmla="val 16667"/>
              </a:avLst>
            </a:prstGeom>
            <a:solidFill>
              <a:srgbClr val="24135F"/>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FFFFFF"/>
                </a:buClr>
                <a:buSzPct val="25000"/>
                <a:buFont typeface="Noto Sans Symbols"/>
                <a:buNone/>
              </a:pPr>
              <a:r>
                <a:rPr lang="en" sz="2400">
                  <a:solidFill>
                    <a:srgbClr val="FFFFFF"/>
                  </a:solidFill>
                  <a:latin typeface="Proxima Nova"/>
                  <a:ea typeface="Proxima Nova"/>
                  <a:cs typeface="Proxima Nova"/>
                  <a:sym typeface="Proxima Nova"/>
                </a:rPr>
                <a:t>Define</a:t>
              </a:r>
            </a:p>
          </p:txBody>
        </p:sp>
      </p:grpSp>
    </p:spTree>
    <p:extLst>
      <p:ext uri="{BB962C8B-B14F-4D97-AF65-F5344CB8AC3E}">
        <p14:creationId xmlns:p14="http://schemas.microsoft.com/office/powerpoint/2010/main" val="1544215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defTabSz="1019175" eaLnBrk="1" hangingPunct="1"/>
            <a:r>
              <a:rPr lang="en-US" altLang="en-US" smtClean="0"/>
              <a:t>Detailed Process Map – Used Oil Tank Farm </a:t>
            </a:r>
          </a:p>
        </p:txBody>
      </p:sp>
      <p:pic>
        <p:nvPicPr>
          <p:cNvPr id="2253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9" y="1532335"/>
            <a:ext cx="8124825" cy="207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20</a:t>
            </a:fld>
            <a:endParaRPr lang="en" dirty="0"/>
          </a:p>
        </p:txBody>
      </p:sp>
    </p:spTree>
    <p:extLst>
      <p:ext uri="{BB962C8B-B14F-4D97-AF65-F5344CB8AC3E}">
        <p14:creationId xmlns:p14="http://schemas.microsoft.com/office/powerpoint/2010/main" val="134352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Detailed Process Map – L1 Day Tank</a:t>
            </a:r>
          </a:p>
        </p:txBody>
      </p:sp>
      <p:pic>
        <p:nvPicPr>
          <p:cNvPr id="2355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9974"/>
            <a:ext cx="7162800" cy="373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21</a:t>
            </a:fld>
            <a:endParaRPr lang="en" dirty="0"/>
          </a:p>
        </p:txBody>
      </p:sp>
    </p:spTree>
    <p:extLst>
      <p:ext uri="{BB962C8B-B14F-4D97-AF65-F5344CB8AC3E}">
        <p14:creationId xmlns:p14="http://schemas.microsoft.com/office/powerpoint/2010/main" val="1887631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Detailed Process Map – L2 Day Tank</a:t>
            </a:r>
          </a:p>
        </p:txBody>
      </p:sp>
      <p:pic>
        <p:nvPicPr>
          <p:cNvPr id="2458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40732"/>
            <a:ext cx="7620000" cy="3759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22</a:t>
            </a:fld>
            <a:endParaRPr lang="en" dirty="0"/>
          </a:p>
        </p:txBody>
      </p:sp>
    </p:spTree>
    <p:extLst>
      <p:ext uri="{BB962C8B-B14F-4D97-AF65-F5344CB8AC3E}">
        <p14:creationId xmlns:p14="http://schemas.microsoft.com/office/powerpoint/2010/main" val="3270233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Detailed Process Map – L1 Fryer</a:t>
            </a:r>
          </a:p>
        </p:txBody>
      </p:sp>
      <p:pic>
        <p:nvPicPr>
          <p:cNvPr id="2560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15916"/>
            <a:ext cx="7924800" cy="3841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23</a:t>
            </a:fld>
            <a:endParaRPr lang="en" dirty="0"/>
          </a:p>
        </p:txBody>
      </p:sp>
    </p:spTree>
    <p:extLst>
      <p:ext uri="{BB962C8B-B14F-4D97-AF65-F5344CB8AC3E}">
        <p14:creationId xmlns:p14="http://schemas.microsoft.com/office/powerpoint/2010/main" val="884424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Detailed Process Map – L2 Fryer</a:t>
            </a:r>
          </a:p>
        </p:txBody>
      </p:sp>
      <p:pic>
        <p:nvPicPr>
          <p:cNvPr id="2662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192" y="1028700"/>
            <a:ext cx="7760208"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24</a:t>
            </a:fld>
            <a:endParaRPr lang="en" dirty="0"/>
          </a:p>
        </p:txBody>
      </p:sp>
    </p:spTree>
    <p:extLst>
      <p:ext uri="{BB962C8B-B14F-4D97-AF65-F5344CB8AC3E}">
        <p14:creationId xmlns:p14="http://schemas.microsoft.com/office/powerpoint/2010/main" val="2486427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60"/>
          <p:cNvSpPr>
            <a:spLocks noGrp="1" noChangeArrowheads="1"/>
          </p:cNvSpPr>
          <p:nvPr>
            <p:ph type="title"/>
          </p:nvPr>
        </p:nvSpPr>
        <p:spPr/>
        <p:txBody>
          <a:bodyPr/>
          <a:lstStyle/>
          <a:p>
            <a:pPr eaLnBrk="1" hangingPunct="1"/>
            <a:r>
              <a:rPr lang="en-US" altLang="en-US" smtClean="0"/>
              <a:t>Plan for Data Collection</a:t>
            </a:r>
          </a:p>
        </p:txBody>
      </p:sp>
      <p:graphicFrame>
        <p:nvGraphicFramePr>
          <p:cNvPr id="3" name="Table 2"/>
          <p:cNvGraphicFramePr>
            <a:graphicFrameLocks noGrp="1"/>
          </p:cNvGraphicFramePr>
          <p:nvPr>
            <p:extLst>
              <p:ext uri="{D42A27DB-BD31-4B8C-83A1-F6EECF244321}">
                <p14:modId xmlns:p14="http://schemas.microsoft.com/office/powerpoint/2010/main" val="2525070205"/>
              </p:ext>
            </p:extLst>
          </p:nvPr>
        </p:nvGraphicFramePr>
        <p:xfrm>
          <a:off x="763590" y="971550"/>
          <a:ext cx="7618410" cy="3847900"/>
        </p:xfrm>
        <a:graphic>
          <a:graphicData uri="http://schemas.openxmlformats.org/drawingml/2006/table">
            <a:tbl>
              <a:tblPr/>
              <a:tblGrid>
                <a:gridCol w="235827"/>
                <a:gridCol w="1161815"/>
                <a:gridCol w="606543"/>
                <a:gridCol w="839062"/>
                <a:gridCol w="163727"/>
                <a:gridCol w="720958"/>
                <a:gridCol w="676837"/>
                <a:gridCol w="820731"/>
                <a:gridCol w="607554"/>
                <a:gridCol w="548930"/>
                <a:gridCol w="468989"/>
                <a:gridCol w="767437"/>
              </a:tblGrid>
              <a:tr h="151032">
                <a:tc gridSpan="12">
                  <a:txBody>
                    <a:bodyPr/>
                    <a:lstStyle/>
                    <a:p>
                      <a:pPr algn="ctr" fontAlgn="b"/>
                      <a:r>
                        <a:rPr lang="en-US" sz="1000" b="1" i="0" u="none" strike="noStrike" dirty="0">
                          <a:solidFill>
                            <a:srgbClr val="FFFFFF"/>
                          </a:solidFill>
                          <a:effectLst/>
                          <a:latin typeface="Arial"/>
                        </a:rPr>
                        <a:t>Data Collection Plan</a:t>
                      </a:r>
                    </a:p>
                  </a:txBody>
                  <a:tcPr marL="0" marR="0" marT="0" marB="0" anchor="b">
                    <a:lnL>
                      <a:noFill/>
                    </a:lnL>
                    <a:lnR>
                      <a:noFill/>
                    </a:lnR>
                    <a:lnT>
                      <a:noFill/>
                    </a:lnT>
                    <a:lnB>
                      <a:noFill/>
                    </a:lnB>
                    <a:solidFill>
                      <a:srgbClr val="24135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7187">
                <a:tc>
                  <a:txBody>
                    <a:bodyPr/>
                    <a:lstStyle/>
                    <a:p>
                      <a:pPr algn="l" fontAlgn="b"/>
                      <a:r>
                        <a:rPr lang="en-US" sz="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b"/>
                      <a:endParaRPr lang="en-US" sz="400" b="0" i="0" u="none" strike="noStrike" dirty="0">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en-US" sz="5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200" dirty="0"/>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206971">
                <a:tc>
                  <a:txBody>
                    <a:bodyPr/>
                    <a:lstStyle/>
                    <a:p>
                      <a:pPr algn="ctr" fontAlgn="b"/>
                      <a:r>
                        <a:rPr lang="en-US" sz="700" b="1"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700" b="1" i="0" u="none" strike="noStrike">
                          <a:effectLst/>
                          <a:latin typeface="Arial"/>
                        </a:rPr>
                        <a:t>What to Measure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8F1C"/>
                    </a:solidFill>
                  </a:tcPr>
                </a:tc>
                <a:tc hMerge="1">
                  <a:txBody>
                    <a:bodyPr/>
                    <a:lstStyle/>
                    <a:p>
                      <a:endParaRPr lang="en-US"/>
                    </a:p>
                  </a:txBody>
                  <a:tcPr/>
                </a:tc>
                <a:tc gridSpan="3">
                  <a:txBody>
                    <a:bodyPr/>
                    <a:lstStyle/>
                    <a:p>
                      <a:pPr algn="ctr" fontAlgn="b"/>
                      <a:r>
                        <a:rPr lang="en-US" sz="700" b="1" i="0" u="none" strike="noStrike" dirty="0">
                          <a:effectLst/>
                          <a:latin typeface="Arial"/>
                        </a:rPr>
                        <a:t>Operational Definition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F1C"/>
                    </a:solidFill>
                  </a:tcPr>
                </a:tc>
                <a:tc hMerge="1">
                  <a:txBody>
                    <a:bodyPr/>
                    <a:lstStyle/>
                    <a:p>
                      <a:endParaRPr lang="en-US"/>
                    </a:p>
                  </a:txBody>
                  <a:tcPr/>
                </a:tc>
                <a:tc hMerge="1">
                  <a:txBody>
                    <a:bodyPr/>
                    <a:lstStyle/>
                    <a:p>
                      <a:endParaRPr lang="en-US"/>
                    </a:p>
                  </a:txBody>
                  <a:tcPr/>
                </a:tc>
                <a:tc gridSpan="6">
                  <a:txBody>
                    <a:bodyPr/>
                    <a:lstStyle/>
                    <a:p>
                      <a:pPr algn="ctr" fontAlgn="b"/>
                      <a:r>
                        <a:rPr lang="en-US" sz="700" b="1" i="0" u="none" strike="noStrike" dirty="0">
                          <a:effectLst/>
                          <a:latin typeface="Arial"/>
                        </a:rPr>
                        <a:t>Data Collection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8F1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26505">
                <a:tc>
                  <a:txBody>
                    <a:bodyPr/>
                    <a:lstStyle/>
                    <a:p>
                      <a:pPr algn="ctr" fontAlgn="b"/>
                      <a:r>
                        <a:rPr lang="en-US" sz="700" b="1" i="0" u="none" strike="noStrike">
                          <a:effectLst/>
                          <a:latin typeface="Arial"/>
                        </a:rPr>
                        <a:t>Ref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a:rPr>
                        <a:t>Question to Answer</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a:rPr>
                        <a:t>Measure Name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a:rPr>
                        <a:t>Words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dirty="0">
                          <a:effectLst/>
                          <a:latin typeface="Arial"/>
                        </a:rPr>
                        <a:t>Formulas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a:effectLst/>
                          <a:latin typeface="Arial"/>
                        </a:rPr>
                        <a:t>Data Type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a:rPr>
                        <a:t>Sample Size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a:rPr>
                        <a:t>Collection Method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a:rPr>
                        <a:t>Who collects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a:rPr>
                        <a:t>Tools to use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a:rPr>
                        <a:t>Stratification Variables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440297">
                <a:tc>
                  <a:txBody>
                    <a:bodyPr/>
                    <a:lstStyle/>
                    <a:p>
                      <a:pPr algn="ctr" fontAlgn="ctr"/>
                      <a:r>
                        <a:rPr lang="en-US" sz="700" b="0" i="0" u="none" strike="noStrike">
                          <a:effectLst/>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Arial"/>
                        </a:rPr>
                        <a:t>Can everyone </a:t>
                      </a:r>
                      <a:r>
                        <a:rPr lang="en-US" sz="1000" b="0" i="0" u="none" strike="noStrike" dirty="0" smtClean="0">
                          <a:effectLst/>
                          <a:latin typeface="Arial"/>
                        </a:rPr>
                        <a:t>distinguish </a:t>
                      </a:r>
                      <a:r>
                        <a:rPr lang="en-US" sz="1000" b="0" i="0" u="none" strike="noStrike" dirty="0">
                          <a:effectLst/>
                          <a:latin typeface="Arial"/>
                        </a:rPr>
                        <a:t>what shade of pink is correct?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Arial"/>
                        </a:rPr>
                        <a:t>Shade of pink</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a:rPr>
                        <a:t>Percent of people who can distinguish the correct shade of pink.</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700" b="0" i="0" u="none" strike="noStrike" dirty="0">
                          <a:effectLst/>
                          <a:latin typeface="Arial"/>
                        </a:rPr>
                        <a:t>Number of people who can distinguish the correct color of pink/the total number doing the test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700" b="0" i="0" u="none" strike="noStrike" dirty="0">
                          <a:effectLst/>
                          <a:latin typeface="Arial"/>
                        </a:rPr>
                        <a:t>Categorical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effectLst/>
                          <a:latin typeface="Arial"/>
                        </a:rPr>
                        <a:t>63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a:rPr>
                        <a:t>Visual picture choices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a:rPr>
                        <a:t>Process operators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smtClean="0">
                          <a:effectLst/>
                          <a:latin typeface="Arial"/>
                        </a:rPr>
                        <a:t>Attribute </a:t>
                      </a:r>
                      <a:r>
                        <a:rPr lang="en-US" sz="700" b="0" i="0" u="none" strike="noStrike" dirty="0">
                          <a:effectLst/>
                          <a:latin typeface="Arial"/>
                        </a:rPr>
                        <a:t>MSA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a:rPr>
                        <a:t>3 different shades of pink</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4540">
                <a:tc>
                  <a:txBody>
                    <a:bodyPr/>
                    <a:lstStyle/>
                    <a:p>
                      <a:pPr algn="ctr" fontAlgn="t"/>
                      <a:r>
                        <a:rPr lang="en-US" sz="700" b="0" i="0" u="none" strike="noStrike">
                          <a:effectLst/>
                          <a:latin typeface="Arial"/>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Is the Titration for % FFA repeatible and reproducible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FFA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Will the results of the tirations completed pass a Gage RandR?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700" b="0" i="0" u="none" strike="noStrike">
                          <a:effectLst/>
                          <a:latin typeface="Arial"/>
                        </a:rPr>
                        <a:t>Will 90% of the samples completed be similar enough to pass a gage RandR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700" b="0" i="0" u="none" strike="noStrike">
                          <a:effectLst/>
                          <a:latin typeface="Arial"/>
                        </a:rPr>
                        <a:t>Continuous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3 operators, measuring, 10 different samples, 3 different times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Titration on fryer oil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Process operators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Gage RandR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a:rPr>
                        <a:t>% FFA of oil</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25</a:t>
            </a:fld>
            <a:endParaRPr lang="en" dirty="0"/>
          </a:p>
        </p:txBody>
      </p:sp>
    </p:spTree>
    <p:extLst>
      <p:ext uri="{BB962C8B-B14F-4D97-AF65-F5344CB8AC3E}">
        <p14:creationId xmlns:p14="http://schemas.microsoft.com/office/powerpoint/2010/main" val="2553493934"/>
      </p:ext>
    </p:extLst>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altLang="en-US" smtClean="0"/>
              <a:t>Validate Measurement System</a:t>
            </a:r>
          </a:p>
        </p:txBody>
      </p:sp>
      <p:sp>
        <p:nvSpPr>
          <p:cNvPr id="3" name="Text Placeholder 2"/>
          <p:cNvSpPr>
            <a:spLocks noGrp="1"/>
          </p:cNvSpPr>
          <p:nvPr>
            <p:ph type="body" idx="1"/>
          </p:nvPr>
        </p:nvSpPr>
        <p:spPr/>
        <p:txBody>
          <a:bodyPr/>
          <a:lstStyle/>
          <a:p>
            <a:r>
              <a:rPr lang="en-US" altLang="en-US" sz="1600" dirty="0"/>
              <a:t>An attribute agreement analysis was completed so 6 operators would have the opportunity to look at 3 different colors of pink to determine which color was the correct choice during an FFA sample. The procedure states that the sample needs to be faint pink but there is no reference guideline</a:t>
            </a:r>
            <a:r>
              <a:rPr lang="en-US" altLang="en-US" sz="1600" dirty="0" smtClean="0"/>
              <a:t>.</a:t>
            </a:r>
          </a:p>
          <a:p>
            <a:endParaRPr lang="en-US" altLang="en-US" sz="1600" dirty="0"/>
          </a:p>
          <a:p>
            <a:endParaRPr lang="en-US" altLang="en-US" sz="1600" dirty="0" smtClean="0"/>
          </a:p>
          <a:p>
            <a:endParaRPr lang="en-US" altLang="en-US" sz="1600" dirty="0" smtClean="0"/>
          </a:p>
          <a:p>
            <a:r>
              <a:rPr lang="en-US" altLang="en-US" sz="1600" dirty="0"/>
              <a:t>A Gage R and R was completed on the FFA sample as a whole. 3 operators were able to complete 5 different samples, and repeat the 5 samples 3 times each. All samples were done in a random order. </a:t>
            </a:r>
          </a:p>
          <a:p>
            <a:endParaRPr lang="en-US" altLang="en-US" sz="1600" dirty="0"/>
          </a:p>
          <a:p>
            <a:endParaRPr lang="en-US" sz="1600" dirty="0"/>
          </a:p>
        </p:txBody>
      </p:sp>
      <p:sp>
        <p:nvSpPr>
          <p:cNvPr id="28677" name="Rectangle 11"/>
          <p:cNvSpPr>
            <a:spLocks noChangeArrowheads="1"/>
          </p:cNvSpPr>
          <p:nvPr/>
        </p:nvSpPr>
        <p:spPr bwMode="auto">
          <a:xfrm>
            <a:off x="228600" y="1809750"/>
            <a:ext cx="8686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1" dirty="0"/>
              <a:t>Attribute Agreement Analysis Worksheet</a:t>
            </a:r>
            <a:r>
              <a:rPr lang="en-US" altLang="en-US" sz="3200" b="1" dirty="0"/>
              <a:t> </a:t>
            </a:r>
          </a:p>
          <a:p>
            <a:pPr algn="ctr"/>
            <a:r>
              <a:rPr lang="en-US" altLang="en-US" sz="1400" dirty="0">
                <a:latin typeface="Courier New" pitchFamily="49" charset="0"/>
              </a:rPr>
              <a:t>Samples:     3     Appraisers:   6</a:t>
            </a:r>
          </a:p>
          <a:p>
            <a:pPr algn="ctr"/>
            <a:r>
              <a:rPr lang="en-US" altLang="en-US" sz="1400" dirty="0">
                <a:latin typeface="Courier New" pitchFamily="49" charset="0"/>
              </a:rPr>
              <a:t>Replicates:  5     Total runs:  90</a:t>
            </a:r>
          </a:p>
        </p:txBody>
      </p:sp>
      <p:sp>
        <p:nvSpPr>
          <p:cNvPr id="28679" name="Rectangle 12"/>
          <p:cNvSpPr>
            <a:spLocks noChangeArrowheads="1"/>
          </p:cNvSpPr>
          <p:nvPr/>
        </p:nvSpPr>
        <p:spPr bwMode="auto">
          <a:xfrm>
            <a:off x="100013" y="3638550"/>
            <a:ext cx="8686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1" dirty="0"/>
              <a:t>Gage R&amp;R Study Worksheet </a:t>
            </a:r>
          </a:p>
          <a:p>
            <a:pPr algn="ctr"/>
            <a:r>
              <a:rPr lang="en-US" altLang="en-US" sz="1400" dirty="0" smtClean="0">
                <a:latin typeface="Courier New" pitchFamily="49" charset="0"/>
              </a:rPr>
              <a:t>Parts</a:t>
            </a:r>
            <a:r>
              <a:rPr lang="en-US" altLang="en-US" sz="1400" dirty="0">
                <a:latin typeface="Courier New" pitchFamily="49" charset="0"/>
              </a:rPr>
              <a:t>:       5     Operators:  </a:t>
            </a:r>
            <a:r>
              <a:rPr lang="en-US" altLang="en-US" sz="1400" dirty="0" smtClean="0">
                <a:latin typeface="Courier New" pitchFamily="49" charset="0"/>
              </a:rPr>
              <a:t> </a:t>
            </a:r>
            <a:r>
              <a:rPr lang="en-US" altLang="en-US" sz="1400" dirty="0">
                <a:latin typeface="Courier New" pitchFamily="49" charset="0"/>
              </a:rPr>
              <a:t>3</a:t>
            </a:r>
          </a:p>
          <a:p>
            <a:pPr algn="ctr"/>
            <a:r>
              <a:rPr lang="en-US" altLang="en-US" sz="1400" dirty="0">
                <a:latin typeface="Courier New" pitchFamily="49" charset="0"/>
              </a:rPr>
              <a:t>Replicates:  3     Total runs: 45 </a:t>
            </a:r>
          </a:p>
          <a:p>
            <a:pPr algn="ctr"/>
            <a:endParaRPr lang="en-US" altLang="en-US" dirty="0">
              <a:latin typeface="Courier New" pitchFamily="49" charset="0"/>
            </a:endParaRPr>
          </a:p>
        </p:txBody>
      </p:sp>
      <p:sp>
        <p:nvSpPr>
          <p:cNvPr id="10"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26</a:t>
            </a:fld>
            <a:endParaRPr lang="en" dirty="0"/>
          </a:p>
        </p:txBody>
      </p:sp>
    </p:spTree>
    <p:extLst>
      <p:ext uri="{BB962C8B-B14F-4D97-AF65-F5344CB8AC3E}">
        <p14:creationId xmlns:p14="http://schemas.microsoft.com/office/powerpoint/2010/main" val="4033988089"/>
      </p:ext>
    </p:extLst>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altLang="en-US" dirty="0" smtClean="0"/>
              <a:t>Validate Measurement System(Attribute Agreement Analysis)</a:t>
            </a: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041741"/>
            <a:ext cx="4752975" cy="2407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1" name="TextBox 7"/>
          <p:cNvSpPr txBox="1">
            <a:spLocks noChangeArrowheads="1"/>
          </p:cNvSpPr>
          <p:nvPr/>
        </p:nvSpPr>
        <p:spPr bwMode="auto">
          <a:xfrm rot="-1596740">
            <a:off x="5951537" y="3484605"/>
            <a:ext cx="1384300" cy="92333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folHlink"/>
                </a:solidFill>
                <a:latin typeface="Arial" pitchFamily="34" charset="0"/>
                <a:cs typeface="Arial" pitchFamily="34" charset="0"/>
              </a:defRPr>
            </a:lvl1pPr>
            <a:lvl2pPr marL="742950" indent="-285750">
              <a:defRPr sz="2400">
                <a:solidFill>
                  <a:schemeClr val="folHlink"/>
                </a:solidFill>
                <a:latin typeface="Arial" pitchFamily="34" charset="0"/>
                <a:cs typeface="Arial" pitchFamily="34" charset="0"/>
              </a:defRPr>
            </a:lvl2pPr>
            <a:lvl3pPr marL="1143000" indent="-228600">
              <a:defRPr sz="2200">
                <a:solidFill>
                  <a:schemeClr val="folHlink"/>
                </a:solidFill>
                <a:latin typeface="Arial" pitchFamily="34" charset="0"/>
                <a:cs typeface="Arial" pitchFamily="34" charset="0"/>
              </a:defRPr>
            </a:lvl3pPr>
            <a:lvl4pPr marL="1600200" indent="-228600">
              <a:defRPr sz="2000">
                <a:solidFill>
                  <a:schemeClr val="folHlink"/>
                </a:solidFill>
                <a:latin typeface="Arial" pitchFamily="34" charset="0"/>
                <a:cs typeface="Arial" pitchFamily="34" charset="0"/>
              </a:defRPr>
            </a:lvl4pPr>
            <a:lvl5pPr marL="2057400" indent="-228600">
              <a:defRPr sz="2200">
                <a:solidFill>
                  <a:schemeClr val="tx1"/>
                </a:solidFill>
                <a:latin typeface="Arial" pitchFamily="34" charset="0"/>
                <a:cs typeface="Arial" pitchFamily="34" charset="0"/>
              </a:defRPr>
            </a:lvl5pPr>
            <a:lvl6pPr marL="2514600" indent="-228600" eaLnBrk="0" hangingPunct="0">
              <a:defRPr sz="2200">
                <a:solidFill>
                  <a:schemeClr val="tx1"/>
                </a:solidFill>
                <a:latin typeface="Arial" pitchFamily="34" charset="0"/>
                <a:cs typeface="Arial" pitchFamily="34" charset="0"/>
              </a:defRPr>
            </a:lvl6pPr>
            <a:lvl7pPr marL="2971800" indent="-228600" eaLnBrk="0" hangingPunct="0">
              <a:defRPr sz="2200">
                <a:solidFill>
                  <a:schemeClr val="tx1"/>
                </a:solidFill>
                <a:latin typeface="Arial" pitchFamily="34" charset="0"/>
                <a:cs typeface="Arial" pitchFamily="34" charset="0"/>
              </a:defRPr>
            </a:lvl7pPr>
            <a:lvl8pPr marL="3429000" indent="-228600" eaLnBrk="0" hangingPunct="0">
              <a:defRPr sz="2200">
                <a:solidFill>
                  <a:schemeClr val="tx1"/>
                </a:solidFill>
                <a:latin typeface="Arial" pitchFamily="34" charset="0"/>
                <a:cs typeface="Arial" pitchFamily="34" charset="0"/>
              </a:defRPr>
            </a:lvl8pPr>
            <a:lvl9pPr marL="3886200" indent="-228600" eaLnBrk="0" hangingPunct="0">
              <a:defRPr sz="2200">
                <a:solidFill>
                  <a:schemeClr val="tx1"/>
                </a:solidFill>
                <a:latin typeface="Arial" pitchFamily="34" charset="0"/>
                <a:cs typeface="Arial" pitchFamily="34" charset="0"/>
              </a:defRPr>
            </a:lvl9pPr>
          </a:lstStyle>
          <a:p>
            <a:r>
              <a:rPr lang="en-US" altLang="en-US" sz="5400">
                <a:solidFill>
                  <a:schemeClr val="tx1"/>
                </a:solidFill>
              </a:rPr>
              <a:t>Fail</a:t>
            </a:r>
          </a:p>
        </p:txBody>
      </p:sp>
      <p:sp>
        <p:nvSpPr>
          <p:cNvPr id="29702" name="Rectangle 1"/>
          <p:cNvSpPr>
            <a:spLocks noChangeArrowheads="1"/>
          </p:cNvSpPr>
          <p:nvPr/>
        </p:nvSpPr>
        <p:spPr bwMode="auto">
          <a:xfrm>
            <a:off x="247650" y="1551622"/>
            <a:ext cx="4114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000" b="1" dirty="0">
                <a:latin typeface="Proxima Nova" pitchFamily="50" charset="0"/>
              </a:rPr>
              <a:t>Within Appraisers </a:t>
            </a:r>
          </a:p>
          <a:p>
            <a:r>
              <a:rPr lang="en-US" altLang="en-US" sz="1000" dirty="0">
                <a:latin typeface="Proxima Nova" pitchFamily="50" charset="0"/>
              </a:rPr>
              <a:t>Assessment </a:t>
            </a:r>
            <a:r>
              <a:rPr lang="en-US" altLang="en-US" sz="1000" dirty="0" smtClean="0">
                <a:latin typeface="Proxima Nova" pitchFamily="50" charset="0"/>
              </a:rPr>
              <a:t>Agreement</a:t>
            </a:r>
            <a:endParaRPr lang="en-US" altLang="en-US" sz="1000" dirty="0">
              <a:latin typeface="Proxima Nova" pitchFamily="50" charset="0"/>
            </a:endParaRPr>
          </a:p>
          <a:p>
            <a:r>
              <a:rPr lang="en-US" altLang="en-US" sz="1000" dirty="0">
                <a:latin typeface="Proxima Nova" pitchFamily="50" charset="0"/>
              </a:rPr>
              <a:t>Appraiser    # Inspected    # Matched    Percent           95% CI</a:t>
            </a:r>
          </a:p>
          <a:p>
            <a:r>
              <a:rPr lang="en-US" altLang="en-US" sz="1000" dirty="0">
                <a:latin typeface="Proxima Nova" pitchFamily="50" charset="0"/>
              </a:rPr>
              <a:t>Everett                3                   2                66.67      ( 9.43,  99.16)</a:t>
            </a:r>
          </a:p>
          <a:p>
            <a:r>
              <a:rPr lang="pl-PL" altLang="en-US" sz="1000" dirty="0">
                <a:latin typeface="Proxima Nova" pitchFamily="50" charset="0"/>
              </a:rPr>
              <a:t>JJ                   </a:t>
            </a:r>
            <a:r>
              <a:rPr lang="en-US" altLang="en-US" sz="1000" dirty="0">
                <a:latin typeface="Proxima Nova" pitchFamily="50" charset="0"/>
              </a:rPr>
              <a:t>    </a:t>
            </a:r>
            <a:r>
              <a:rPr lang="pl-PL" altLang="en-US" sz="1000" dirty="0">
                <a:latin typeface="Proxima Nova" pitchFamily="50" charset="0"/>
              </a:rPr>
              <a:t>3          </a:t>
            </a:r>
            <a:r>
              <a:rPr lang="en-US" altLang="en-US" sz="1000" dirty="0">
                <a:latin typeface="Proxima Nova" pitchFamily="50" charset="0"/>
              </a:rPr>
              <a:t>          </a:t>
            </a:r>
            <a:r>
              <a:rPr lang="pl-PL" altLang="en-US" sz="1000" dirty="0">
                <a:latin typeface="Proxima Nova" pitchFamily="50" charset="0"/>
              </a:rPr>
              <a:t>3   </a:t>
            </a:r>
            <a:r>
              <a:rPr lang="en-US" altLang="en-US" sz="1000" dirty="0">
                <a:latin typeface="Proxima Nova" pitchFamily="50" charset="0"/>
              </a:rPr>
              <a:t>           </a:t>
            </a:r>
            <a:r>
              <a:rPr lang="pl-PL" altLang="en-US" sz="1000" dirty="0">
                <a:latin typeface="Proxima Nova" pitchFamily="50" charset="0"/>
              </a:rPr>
              <a:t>100.00  </a:t>
            </a:r>
            <a:r>
              <a:rPr lang="en-US" altLang="en-US" sz="1000" dirty="0">
                <a:latin typeface="Proxima Nova" pitchFamily="50" charset="0"/>
              </a:rPr>
              <a:t>    </a:t>
            </a:r>
            <a:r>
              <a:rPr lang="pl-PL" altLang="en-US" sz="1000" dirty="0">
                <a:latin typeface="Proxima Nova" pitchFamily="50" charset="0"/>
              </a:rPr>
              <a:t>(36.84, 100.00)</a:t>
            </a:r>
          </a:p>
          <a:p>
            <a:r>
              <a:rPr lang="fi-FI" altLang="en-US" sz="1000" dirty="0">
                <a:latin typeface="Proxima Nova" pitchFamily="50" charset="0"/>
              </a:rPr>
              <a:t>Marj                   3                    2                66.67       ( 9.43,  99.16)</a:t>
            </a:r>
          </a:p>
          <a:p>
            <a:r>
              <a:rPr lang="pl-PL" altLang="en-US" sz="1000" dirty="0">
                <a:latin typeface="Proxima Nova" pitchFamily="50" charset="0"/>
              </a:rPr>
              <a:t>Pam              </a:t>
            </a:r>
            <a:r>
              <a:rPr lang="en-US" altLang="en-US" sz="1000" dirty="0">
                <a:latin typeface="Proxima Nova" pitchFamily="50" charset="0"/>
              </a:rPr>
              <a:t>    </a:t>
            </a:r>
            <a:r>
              <a:rPr lang="pl-PL" altLang="en-US" sz="1000" dirty="0">
                <a:latin typeface="Proxima Nova" pitchFamily="50" charset="0"/>
              </a:rPr>
              <a:t> 3         </a:t>
            </a:r>
            <a:r>
              <a:rPr lang="en-US" altLang="en-US" sz="1000" dirty="0">
                <a:latin typeface="Proxima Nova" pitchFamily="50" charset="0"/>
              </a:rPr>
              <a:t>         </a:t>
            </a:r>
            <a:r>
              <a:rPr lang="pl-PL" altLang="en-US" sz="1000" dirty="0">
                <a:latin typeface="Proxima Nova" pitchFamily="50" charset="0"/>
              </a:rPr>
              <a:t> </a:t>
            </a:r>
            <a:r>
              <a:rPr lang="en-US" altLang="en-US" sz="1000" dirty="0">
                <a:latin typeface="Proxima Nova" pitchFamily="50" charset="0"/>
              </a:rPr>
              <a:t> </a:t>
            </a:r>
            <a:r>
              <a:rPr lang="pl-PL" altLang="en-US" sz="1000" dirty="0">
                <a:latin typeface="Proxima Nova" pitchFamily="50" charset="0"/>
              </a:rPr>
              <a:t>0     </a:t>
            </a:r>
            <a:r>
              <a:rPr lang="en-US" altLang="en-US" sz="1000" dirty="0">
                <a:latin typeface="Proxima Nova" pitchFamily="50" charset="0"/>
              </a:rPr>
              <a:t>            </a:t>
            </a:r>
            <a:r>
              <a:rPr lang="pl-PL" altLang="en-US" sz="1000" dirty="0">
                <a:latin typeface="Proxima Nova" pitchFamily="50" charset="0"/>
              </a:rPr>
              <a:t>0.00  </a:t>
            </a:r>
            <a:r>
              <a:rPr lang="en-US" altLang="en-US" sz="1000" dirty="0">
                <a:latin typeface="Proxima Nova" pitchFamily="50" charset="0"/>
              </a:rPr>
              <a:t>      </a:t>
            </a:r>
            <a:r>
              <a:rPr lang="pl-PL" altLang="en-US" sz="1000" dirty="0">
                <a:latin typeface="Proxima Nova" pitchFamily="50" charset="0"/>
              </a:rPr>
              <a:t>( 0.00,  63.16)</a:t>
            </a:r>
          </a:p>
          <a:p>
            <a:r>
              <a:rPr lang="en-US" altLang="en-US" sz="1000" dirty="0">
                <a:latin typeface="Proxima Nova" pitchFamily="50" charset="0"/>
              </a:rPr>
              <a:t>Scott L.              3                    1               33.33        ( 0.84,  90.57)</a:t>
            </a:r>
          </a:p>
          <a:p>
            <a:r>
              <a:rPr lang="fi-FI" altLang="en-US" sz="1000" dirty="0">
                <a:latin typeface="Proxima Nova" pitchFamily="50" charset="0"/>
              </a:rPr>
              <a:t>Wilmot               3                    3              100.00      (36.84, 100.00)</a:t>
            </a:r>
          </a:p>
        </p:txBody>
      </p:sp>
      <p:sp>
        <p:nvSpPr>
          <p:cNvPr id="3" name="Rectangle 2"/>
          <p:cNvSpPr/>
          <p:nvPr/>
        </p:nvSpPr>
        <p:spPr>
          <a:xfrm>
            <a:off x="228600" y="3181350"/>
            <a:ext cx="3840163" cy="707886"/>
          </a:xfrm>
          <a:prstGeom prst="rect">
            <a:avLst/>
          </a:prstGeom>
        </p:spPr>
        <p:txBody>
          <a:bodyPr>
            <a:spAutoFit/>
          </a:bodyPr>
          <a:lstStyle/>
          <a:p>
            <a:pPr>
              <a:defRPr/>
            </a:pPr>
            <a:r>
              <a:rPr lang="en-US" sz="1000" b="1" dirty="0">
                <a:latin typeface="Proxima Nova" pitchFamily="50" charset="0"/>
              </a:rPr>
              <a:t>Between Appraisers </a:t>
            </a:r>
          </a:p>
          <a:p>
            <a:pPr>
              <a:defRPr/>
            </a:pPr>
            <a:r>
              <a:rPr lang="en-US" sz="1000" dirty="0" smtClean="0">
                <a:latin typeface="Proxima Nova" pitchFamily="50" charset="0"/>
              </a:rPr>
              <a:t>Assessment Agreement</a:t>
            </a:r>
            <a:endParaRPr lang="en-US" sz="1000" dirty="0">
              <a:latin typeface="Proxima Nova" pitchFamily="50" charset="0"/>
            </a:endParaRPr>
          </a:p>
          <a:p>
            <a:pPr>
              <a:defRPr/>
            </a:pPr>
            <a:r>
              <a:rPr lang="en-US" sz="1000" dirty="0">
                <a:latin typeface="Proxima Nova" pitchFamily="50" charset="0"/>
              </a:rPr>
              <a:t># Inspected      # Matched       Percent       95% CI</a:t>
            </a:r>
          </a:p>
          <a:p>
            <a:pPr>
              <a:defRPr/>
            </a:pPr>
            <a:r>
              <a:rPr lang="en-US" sz="1000" dirty="0">
                <a:latin typeface="Proxima Nova" pitchFamily="50" charset="0"/>
              </a:rPr>
              <a:t>      3                         0                0.00      (0.00, 63.16)</a:t>
            </a:r>
          </a:p>
        </p:txBody>
      </p:sp>
      <p:sp>
        <p:nvSpPr>
          <p:cNvPr id="29704" name="Rectangle 3"/>
          <p:cNvSpPr>
            <a:spLocks noChangeArrowheads="1"/>
          </p:cNvSpPr>
          <p:nvPr/>
        </p:nvSpPr>
        <p:spPr bwMode="auto">
          <a:xfrm>
            <a:off x="228600" y="3994487"/>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000" b="1" dirty="0">
                <a:latin typeface="Proxima Nova" pitchFamily="50" charset="0"/>
              </a:rPr>
              <a:t>All Appraisers </a:t>
            </a:r>
            <a:r>
              <a:rPr lang="en-US" altLang="en-US" sz="1000" b="1" dirty="0" err="1">
                <a:latin typeface="Proxima Nova" pitchFamily="50" charset="0"/>
              </a:rPr>
              <a:t>vs</a:t>
            </a:r>
            <a:r>
              <a:rPr lang="en-US" altLang="en-US" sz="1000" b="1" dirty="0">
                <a:latin typeface="Proxima Nova" pitchFamily="50" charset="0"/>
              </a:rPr>
              <a:t> Standard </a:t>
            </a:r>
          </a:p>
          <a:p>
            <a:r>
              <a:rPr lang="en-US" altLang="en-US" sz="1000" dirty="0">
                <a:latin typeface="Proxima Nova" pitchFamily="50" charset="0"/>
              </a:rPr>
              <a:t>Assessment </a:t>
            </a:r>
            <a:r>
              <a:rPr lang="en-US" altLang="en-US" sz="1000" dirty="0" smtClean="0">
                <a:latin typeface="Proxima Nova" pitchFamily="50" charset="0"/>
              </a:rPr>
              <a:t>Agreement</a:t>
            </a:r>
            <a:endParaRPr lang="en-US" altLang="en-US" sz="1000" dirty="0">
              <a:latin typeface="Proxima Nova" pitchFamily="50" charset="0"/>
            </a:endParaRPr>
          </a:p>
          <a:p>
            <a:r>
              <a:rPr lang="en-US" altLang="en-US" sz="1000" dirty="0">
                <a:latin typeface="Proxima Nova" pitchFamily="50" charset="0"/>
              </a:rPr>
              <a:t># Inspected            # Matched           Percent              95% CI</a:t>
            </a:r>
          </a:p>
          <a:p>
            <a:r>
              <a:rPr lang="en-US" altLang="en-US" sz="1000" dirty="0">
                <a:latin typeface="Proxima Nova" pitchFamily="50" charset="0"/>
              </a:rPr>
              <a:t>          3                          0                     0.00            (0.00, 63.16)</a:t>
            </a:r>
          </a:p>
        </p:txBody>
      </p:sp>
      <p:sp>
        <p:nvSpPr>
          <p:cNvPr id="13"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27</a:t>
            </a:fld>
            <a:endParaRPr lang="en" dirty="0"/>
          </a:p>
        </p:txBody>
      </p:sp>
    </p:spTree>
    <p:extLst>
      <p:ext uri="{BB962C8B-B14F-4D97-AF65-F5344CB8AC3E}">
        <p14:creationId xmlns:p14="http://schemas.microsoft.com/office/powerpoint/2010/main" val="30833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311700" y="133350"/>
            <a:ext cx="8520600" cy="572700"/>
          </a:xfrm>
        </p:spPr>
        <p:txBody>
          <a:bodyPr/>
          <a:lstStyle/>
          <a:p>
            <a:pPr eaLnBrk="1" hangingPunct="1"/>
            <a:r>
              <a:rPr lang="en-US" altLang="en-US" dirty="0" smtClean="0"/>
              <a:t>Validate Measurement System(Gage R and R)</a:t>
            </a:r>
          </a:p>
        </p:txBody>
      </p:sp>
      <p:sp>
        <p:nvSpPr>
          <p:cNvPr id="30724" name="Rectangle 6"/>
          <p:cNvSpPr>
            <a:spLocks noChangeArrowheads="1"/>
          </p:cNvSpPr>
          <p:nvPr/>
        </p:nvSpPr>
        <p:spPr bwMode="auto">
          <a:xfrm>
            <a:off x="457200" y="514351"/>
            <a:ext cx="82296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800" b="1" dirty="0"/>
              <a:t>Gage R&amp;R Study - ANOVA Method </a:t>
            </a:r>
          </a:p>
          <a:p>
            <a:pPr algn="ctr"/>
            <a:r>
              <a:rPr lang="en-US" altLang="en-US" sz="800" dirty="0"/>
              <a:t> </a:t>
            </a:r>
          </a:p>
          <a:p>
            <a:pPr algn="ctr"/>
            <a:r>
              <a:rPr lang="en-US" altLang="en-US" sz="800" b="1" dirty="0"/>
              <a:t>Two-Way ANOVA Table With Interaction </a:t>
            </a:r>
          </a:p>
          <a:p>
            <a:pPr algn="ctr"/>
            <a:endParaRPr lang="en-US" altLang="en-US" sz="800" b="1" dirty="0"/>
          </a:p>
          <a:p>
            <a:pPr algn="ctr"/>
            <a:r>
              <a:rPr lang="en-US" altLang="en-US" sz="800" dirty="0"/>
              <a:t>Source             DF       SS       MS        F      P</a:t>
            </a:r>
          </a:p>
          <a:p>
            <a:pPr algn="ctr"/>
            <a:r>
              <a:rPr lang="fr-FR" altLang="en-US" sz="800" dirty="0"/>
              <a:t>Parts               4  7.56868  1.89217  1038.39  0.000</a:t>
            </a:r>
          </a:p>
          <a:p>
            <a:pPr algn="ctr"/>
            <a:r>
              <a:rPr lang="en-US" altLang="en-US" sz="800" dirty="0"/>
              <a:t>Operators           2  0.02533  0.01267     6.95  0.018</a:t>
            </a:r>
          </a:p>
          <a:p>
            <a:pPr algn="ctr"/>
            <a:r>
              <a:rPr lang="en-US" altLang="en-US" sz="800" dirty="0"/>
              <a:t>Parts * Operators   8  0.01458  0.00182     2.56  0.029</a:t>
            </a:r>
          </a:p>
          <a:p>
            <a:pPr algn="ctr"/>
            <a:r>
              <a:rPr lang="en-US" altLang="en-US" sz="800" dirty="0"/>
              <a:t>Repeatability      30  0.02133  0.00071</a:t>
            </a:r>
          </a:p>
          <a:p>
            <a:pPr algn="ctr"/>
            <a:r>
              <a:rPr lang="en-US" altLang="en-US" sz="800" dirty="0"/>
              <a:t>Total              44  7.62992</a:t>
            </a:r>
          </a:p>
          <a:p>
            <a:pPr algn="ctr"/>
            <a:endParaRPr lang="en-US" altLang="en-US" sz="800" dirty="0"/>
          </a:p>
          <a:p>
            <a:pPr algn="ctr"/>
            <a:endParaRPr lang="en-US" altLang="en-US" sz="800" dirty="0"/>
          </a:p>
          <a:p>
            <a:pPr algn="ctr"/>
            <a:r>
              <a:rPr lang="en-US" altLang="en-US" sz="800" dirty="0"/>
              <a:t>Alpha to remove interaction term = 0.25</a:t>
            </a:r>
          </a:p>
          <a:p>
            <a:pPr algn="ctr"/>
            <a:endParaRPr lang="en-US" altLang="en-US" sz="800" dirty="0"/>
          </a:p>
          <a:p>
            <a:pPr algn="ctr"/>
            <a:r>
              <a:rPr lang="en-US" altLang="en-US" sz="800" dirty="0"/>
              <a:t> </a:t>
            </a:r>
          </a:p>
          <a:p>
            <a:pPr algn="ctr"/>
            <a:r>
              <a:rPr lang="en-US" altLang="en-US" sz="800" b="1" dirty="0"/>
              <a:t>Gage R&amp;R </a:t>
            </a:r>
          </a:p>
          <a:p>
            <a:pPr algn="ctr"/>
            <a:endParaRPr lang="en-US" altLang="en-US" sz="800" b="1" dirty="0"/>
          </a:p>
          <a:p>
            <a:pPr algn="ctr"/>
            <a:r>
              <a:rPr lang="en-US" altLang="en-US" sz="800" dirty="0"/>
              <a:t>                                                %Contribution</a:t>
            </a:r>
          </a:p>
          <a:p>
            <a:pPr algn="ctr"/>
            <a:r>
              <a:rPr lang="en-US" altLang="en-US" sz="800" dirty="0"/>
              <a:t>Source                </a:t>
            </a:r>
            <a:r>
              <a:rPr lang="en-US" altLang="en-US" sz="800" dirty="0" err="1"/>
              <a:t>VarComp</a:t>
            </a:r>
            <a:r>
              <a:rPr lang="en-US" altLang="en-US" sz="800" dirty="0"/>
              <a:t>   (of </a:t>
            </a:r>
            <a:r>
              <a:rPr lang="en-US" altLang="en-US" sz="800" dirty="0" err="1"/>
              <a:t>VarComp</a:t>
            </a:r>
            <a:r>
              <a:rPr lang="en-US" altLang="en-US" sz="800" dirty="0"/>
              <a:t>)</a:t>
            </a:r>
          </a:p>
          <a:p>
            <a:pPr algn="ctr"/>
            <a:r>
              <a:rPr lang="pt-BR" altLang="en-US" sz="800" dirty="0"/>
              <a:t>Total Gage R&amp;R       0.001804           0.85</a:t>
            </a:r>
          </a:p>
          <a:p>
            <a:pPr algn="ctr"/>
            <a:r>
              <a:rPr lang="en-US" altLang="en-US" sz="800" dirty="0"/>
              <a:t>  Repeatability      0.000711           0.34</a:t>
            </a:r>
          </a:p>
          <a:p>
            <a:pPr algn="ctr"/>
            <a:r>
              <a:rPr lang="en-US" altLang="en-US" sz="800" dirty="0"/>
              <a:t>  Reproducibility    0.001093           0.52</a:t>
            </a:r>
          </a:p>
          <a:p>
            <a:pPr algn="ctr"/>
            <a:r>
              <a:rPr lang="en-US" altLang="en-US" sz="800" dirty="0"/>
              <a:t>    Operators        0.000723           0.34</a:t>
            </a:r>
          </a:p>
          <a:p>
            <a:pPr algn="ctr"/>
            <a:r>
              <a:rPr lang="en-US" altLang="en-US" sz="800" dirty="0"/>
              <a:t>    Operators*Parts  0.000370           0.17</a:t>
            </a:r>
          </a:p>
          <a:p>
            <a:pPr algn="ctr"/>
            <a:r>
              <a:rPr lang="en-US" altLang="en-US" sz="800" dirty="0"/>
              <a:t>Part-To-Part         0.210039          99.15</a:t>
            </a:r>
          </a:p>
          <a:p>
            <a:pPr algn="ctr"/>
            <a:r>
              <a:rPr lang="en-US" altLang="en-US" sz="800" dirty="0"/>
              <a:t>Total Variation      0.211843         100.00</a:t>
            </a:r>
          </a:p>
          <a:p>
            <a:pPr algn="ctr"/>
            <a:endParaRPr lang="en-US" altLang="en-US" sz="800" dirty="0"/>
          </a:p>
          <a:p>
            <a:pPr algn="ctr"/>
            <a:endParaRPr lang="en-US" altLang="en-US" sz="800" dirty="0"/>
          </a:p>
          <a:p>
            <a:pPr algn="ctr"/>
            <a:r>
              <a:rPr lang="en-US" altLang="en-US" sz="800" dirty="0"/>
              <a:t>                                                        Study </a:t>
            </a:r>
            <a:r>
              <a:rPr lang="en-US" altLang="en-US" sz="800" dirty="0" err="1"/>
              <a:t>Var</a:t>
            </a:r>
            <a:r>
              <a:rPr lang="en-US" altLang="en-US" sz="800" dirty="0"/>
              <a:t>    %Study </a:t>
            </a:r>
            <a:r>
              <a:rPr lang="en-US" altLang="en-US" sz="800" dirty="0" err="1"/>
              <a:t>Var</a:t>
            </a:r>
            <a:endParaRPr lang="en-US" altLang="en-US" sz="800" dirty="0"/>
          </a:p>
          <a:p>
            <a:pPr algn="ctr"/>
            <a:r>
              <a:rPr lang="da-DK" altLang="en-US" sz="800" dirty="0"/>
              <a:t>      Source               StdDev (SD)     (6 * SD)       (%SV)</a:t>
            </a:r>
          </a:p>
          <a:p>
            <a:pPr algn="ctr"/>
            <a:r>
              <a:rPr lang="pt-BR" altLang="en-US" sz="800" dirty="0"/>
              <a:t>Total Gage R&amp;R          0.042479    0.25487        9.23</a:t>
            </a:r>
          </a:p>
          <a:p>
            <a:pPr algn="ctr"/>
            <a:r>
              <a:rPr lang="en-US" altLang="en-US" sz="800" dirty="0"/>
              <a:t>  Repeatability         0.026667    0.16000        5.79</a:t>
            </a:r>
          </a:p>
          <a:p>
            <a:pPr algn="ctr"/>
            <a:r>
              <a:rPr lang="en-US" altLang="en-US" sz="800" dirty="0"/>
              <a:t>  Reproducibility       0.033066    0.19839        7.18</a:t>
            </a:r>
          </a:p>
          <a:p>
            <a:pPr algn="ctr"/>
            <a:r>
              <a:rPr lang="en-US" altLang="en-US" sz="800" dirty="0"/>
              <a:t>    Operators           0.026888    0.16133        5.84</a:t>
            </a:r>
          </a:p>
          <a:p>
            <a:pPr algn="ctr"/>
            <a:r>
              <a:rPr lang="en-US" altLang="en-US" sz="800" dirty="0"/>
              <a:t>    Operators*Parts     0.019245    0.11547        4.18</a:t>
            </a:r>
          </a:p>
          <a:p>
            <a:pPr algn="ctr"/>
            <a:r>
              <a:rPr lang="en-US" altLang="en-US" sz="800" dirty="0"/>
              <a:t>Part-To-Part            0.458300    2.74980       99.57</a:t>
            </a:r>
          </a:p>
          <a:p>
            <a:pPr algn="ctr"/>
            <a:r>
              <a:rPr lang="en-US" altLang="en-US" sz="800" dirty="0"/>
              <a:t>Total Variation         0.460264    2.76158      100.00</a:t>
            </a:r>
          </a:p>
          <a:p>
            <a:pPr algn="ctr"/>
            <a:endParaRPr lang="en-US" altLang="en-US" sz="900" dirty="0"/>
          </a:p>
          <a:p>
            <a:pPr algn="ctr"/>
            <a:endParaRPr lang="en-US" altLang="en-US" sz="900" dirty="0"/>
          </a:p>
          <a:p>
            <a:pPr algn="ctr"/>
            <a:endParaRPr lang="en-US" altLang="en-US" sz="900" dirty="0"/>
          </a:p>
          <a:p>
            <a:pPr algn="ctr"/>
            <a:r>
              <a:rPr lang="en-US" altLang="en-US" sz="900" dirty="0"/>
              <a:t>Number of Distinct Categories = 15</a:t>
            </a:r>
          </a:p>
        </p:txBody>
      </p:sp>
      <p:sp>
        <p:nvSpPr>
          <p:cNvPr id="30725" name="Oval 8"/>
          <p:cNvSpPr>
            <a:spLocks noChangeArrowheads="1"/>
          </p:cNvSpPr>
          <p:nvPr/>
        </p:nvSpPr>
        <p:spPr bwMode="auto">
          <a:xfrm>
            <a:off x="4800600" y="1885950"/>
            <a:ext cx="1143000" cy="450056"/>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69963">
              <a:spcBef>
                <a:spcPct val="20000"/>
              </a:spcBef>
              <a:buSzPct val="120000"/>
              <a:buFont typeface="Wingdings" pitchFamily="2" charset="2"/>
              <a:buNone/>
            </a:pPr>
            <a:endParaRPr lang="en-US" altLang="en-US"/>
          </a:p>
        </p:txBody>
      </p:sp>
      <p:sp>
        <p:nvSpPr>
          <p:cNvPr id="30726" name="Oval 9"/>
          <p:cNvSpPr>
            <a:spLocks noChangeArrowheads="1"/>
          </p:cNvSpPr>
          <p:nvPr/>
        </p:nvSpPr>
        <p:spPr bwMode="auto">
          <a:xfrm>
            <a:off x="5105400" y="2876550"/>
            <a:ext cx="800100" cy="514350"/>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69963">
              <a:spcBef>
                <a:spcPct val="20000"/>
              </a:spcBef>
              <a:buSzPct val="120000"/>
              <a:buFont typeface="Wingdings" pitchFamily="2" charset="2"/>
              <a:buNone/>
            </a:pPr>
            <a:endParaRPr lang="en-US" altLang="en-US"/>
          </a:p>
        </p:txBody>
      </p:sp>
      <p:sp>
        <p:nvSpPr>
          <p:cNvPr id="30727" name="Oval 10"/>
          <p:cNvSpPr>
            <a:spLocks noChangeArrowheads="1"/>
          </p:cNvSpPr>
          <p:nvPr/>
        </p:nvSpPr>
        <p:spPr bwMode="auto">
          <a:xfrm>
            <a:off x="3581400" y="4636294"/>
            <a:ext cx="2286000" cy="450056"/>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69963">
              <a:spcBef>
                <a:spcPct val="20000"/>
              </a:spcBef>
              <a:buSzPct val="120000"/>
              <a:buFont typeface="Wingdings" pitchFamily="2" charset="2"/>
              <a:buNone/>
            </a:pPr>
            <a:endParaRPr lang="en-US" altLang="en-US"/>
          </a:p>
        </p:txBody>
      </p:sp>
      <p:sp>
        <p:nvSpPr>
          <p:cNvPr id="30728" name="TextBox 11"/>
          <p:cNvSpPr txBox="1">
            <a:spLocks noChangeArrowheads="1"/>
          </p:cNvSpPr>
          <p:nvPr/>
        </p:nvSpPr>
        <p:spPr bwMode="auto">
          <a:xfrm rot="1431742">
            <a:off x="336551" y="1826093"/>
            <a:ext cx="2443163" cy="1323439"/>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folHlink"/>
                </a:solidFill>
                <a:latin typeface="Arial" pitchFamily="34" charset="0"/>
                <a:cs typeface="Arial" pitchFamily="34" charset="0"/>
              </a:defRPr>
            </a:lvl1pPr>
            <a:lvl2pPr marL="742950" indent="-285750">
              <a:defRPr sz="2400">
                <a:solidFill>
                  <a:schemeClr val="folHlink"/>
                </a:solidFill>
                <a:latin typeface="Arial" pitchFamily="34" charset="0"/>
                <a:cs typeface="Arial" pitchFamily="34" charset="0"/>
              </a:defRPr>
            </a:lvl2pPr>
            <a:lvl3pPr marL="1143000" indent="-228600">
              <a:defRPr sz="2200">
                <a:solidFill>
                  <a:schemeClr val="folHlink"/>
                </a:solidFill>
                <a:latin typeface="Arial" pitchFamily="34" charset="0"/>
                <a:cs typeface="Arial" pitchFamily="34" charset="0"/>
              </a:defRPr>
            </a:lvl3pPr>
            <a:lvl4pPr marL="1600200" indent="-228600">
              <a:defRPr sz="2000">
                <a:solidFill>
                  <a:schemeClr val="folHlink"/>
                </a:solidFill>
                <a:latin typeface="Arial" pitchFamily="34" charset="0"/>
                <a:cs typeface="Arial" pitchFamily="34" charset="0"/>
              </a:defRPr>
            </a:lvl4pPr>
            <a:lvl5pPr marL="2057400" indent="-228600">
              <a:defRPr sz="2200">
                <a:solidFill>
                  <a:schemeClr val="tx1"/>
                </a:solidFill>
                <a:latin typeface="Arial" pitchFamily="34" charset="0"/>
                <a:cs typeface="Arial" pitchFamily="34" charset="0"/>
              </a:defRPr>
            </a:lvl5pPr>
            <a:lvl6pPr marL="2514600" indent="-228600" eaLnBrk="0" hangingPunct="0">
              <a:defRPr sz="2200">
                <a:solidFill>
                  <a:schemeClr val="tx1"/>
                </a:solidFill>
                <a:latin typeface="Arial" pitchFamily="34" charset="0"/>
                <a:cs typeface="Arial" pitchFamily="34" charset="0"/>
              </a:defRPr>
            </a:lvl6pPr>
            <a:lvl7pPr marL="2971800" indent="-228600" eaLnBrk="0" hangingPunct="0">
              <a:defRPr sz="2200">
                <a:solidFill>
                  <a:schemeClr val="tx1"/>
                </a:solidFill>
                <a:latin typeface="Arial" pitchFamily="34" charset="0"/>
                <a:cs typeface="Arial" pitchFamily="34" charset="0"/>
              </a:defRPr>
            </a:lvl7pPr>
            <a:lvl8pPr marL="3429000" indent="-228600" eaLnBrk="0" hangingPunct="0">
              <a:defRPr sz="2200">
                <a:solidFill>
                  <a:schemeClr val="tx1"/>
                </a:solidFill>
                <a:latin typeface="Arial" pitchFamily="34" charset="0"/>
                <a:cs typeface="Arial" pitchFamily="34" charset="0"/>
              </a:defRPr>
            </a:lvl8pPr>
            <a:lvl9pPr marL="3886200" indent="-228600" eaLnBrk="0" hangingPunct="0">
              <a:defRPr sz="2200">
                <a:solidFill>
                  <a:schemeClr val="tx1"/>
                </a:solidFill>
                <a:latin typeface="Arial" pitchFamily="34" charset="0"/>
                <a:cs typeface="Arial" pitchFamily="34" charset="0"/>
              </a:defRPr>
            </a:lvl9pPr>
          </a:lstStyle>
          <a:p>
            <a:r>
              <a:rPr lang="en-US" altLang="en-US" sz="8000">
                <a:solidFill>
                  <a:schemeClr val="tx1"/>
                </a:solidFill>
              </a:rPr>
              <a:t>Pass</a:t>
            </a:r>
          </a:p>
        </p:txBody>
      </p:sp>
      <p:cxnSp>
        <p:nvCxnSpPr>
          <p:cNvPr id="30729" name="Straight Connector 3"/>
          <p:cNvCxnSpPr>
            <a:cxnSpLocks noChangeShapeType="1"/>
          </p:cNvCxnSpPr>
          <p:nvPr/>
        </p:nvCxnSpPr>
        <p:spPr bwMode="auto">
          <a:xfrm>
            <a:off x="5943600" y="2114550"/>
            <a:ext cx="400050" cy="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30" name="TextBox 7"/>
          <p:cNvSpPr txBox="1">
            <a:spLocks noChangeArrowheads="1"/>
          </p:cNvSpPr>
          <p:nvPr/>
        </p:nvSpPr>
        <p:spPr bwMode="auto">
          <a:xfrm>
            <a:off x="6343650" y="2038350"/>
            <a:ext cx="14287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folHlink"/>
                </a:solidFill>
                <a:latin typeface="Arial" pitchFamily="34" charset="0"/>
                <a:cs typeface="Arial" pitchFamily="34" charset="0"/>
              </a:defRPr>
            </a:lvl1pPr>
            <a:lvl2pPr marL="742950" indent="-285750">
              <a:defRPr sz="2400">
                <a:solidFill>
                  <a:schemeClr val="folHlink"/>
                </a:solidFill>
                <a:latin typeface="Arial" pitchFamily="34" charset="0"/>
                <a:cs typeface="Arial" pitchFamily="34" charset="0"/>
              </a:defRPr>
            </a:lvl2pPr>
            <a:lvl3pPr marL="1143000" indent="-228600">
              <a:defRPr sz="2200">
                <a:solidFill>
                  <a:schemeClr val="folHlink"/>
                </a:solidFill>
                <a:latin typeface="Arial" pitchFamily="34" charset="0"/>
                <a:cs typeface="Arial" pitchFamily="34" charset="0"/>
              </a:defRPr>
            </a:lvl3pPr>
            <a:lvl4pPr marL="1600200" indent="-228600">
              <a:defRPr sz="2000">
                <a:solidFill>
                  <a:schemeClr val="folHlink"/>
                </a:solidFill>
                <a:latin typeface="Arial" pitchFamily="34" charset="0"/>
                <a:cs typeface="Arial" pitchFamily="34" charset="0"/>
              </a:defRPr>
            </a:lvl4pPr>
            <a:lvl5pPr marL="2057400" indent="-228600">
              <a:defRPr sz="2200">
                <a:solidFill>
                  <a:schemeClr val="tx1"/>
                </a:solidFill>
                <a:latin typeface="Arial" pitchFamily="34" charset="0"/>
                <a:cs typeface="Arial" pitchFamily="34" charset="0"/>
              </a:defRPr>
            </a:lvl5pPr>
            <a:lvl6pPr marL="2514600" indent="-228600" eaLnBrk="0" hangingPunct="0">
              <a:defRPr sz="2200">
                <a:solidFill>
                  <a:schemeClr val="tx1"/>
                </a:solidFill>
                <a:latin typeface="Arial" pitchFamily="34" charset="0"/>
                <a:cs typeface="Arial" pitchFamily="34" charset="0"/>
              </a:defRPr>
            </a:lvl6pPr>
            <a:lvl7pPr marL="2971800" indent="-228600" eaLnBrk="0" hangingPunct="0">
              <a:defRPr sz="2200">
                <a:solidFill>
                  <a:schemeClr val="tx1"/>
                </a:solidFill>
                <a:latin typeface="Arial" pitchFamily="34" charset="0"/>
                <a:cs typeface="Arial" pitchFamily="34" charset="0"/>
              </a:defRPr>
            </a:lvl7pPr>
            <a:lvl8pPr marL="3429000" indent="-228600" eaLnBrk="0" hangingPunct="0">
              <a:defRPr sz="2200">
                <a:solidFill>
                  <a:schemeClr val="tx1"/>
                </a:solidFill>
                <a:latin typeface="Arial" pitchFamily="34" charset="0"/>
                <a:cs typeface="Arial" pitchFamily="34" charset="0"/>
              </a:defRPr>
            </a:lvl8pPr>
            <a:lvl9pPr marL="3886200" indent="-228600" eaLnBrk="0" hangingPunct="0">
              <a:defRPr sz="2200">
                <a:solidFill>
                  <a:schemeClr val="tx1"/>
                </a:solidFill>
                <a:latin typeface="Arial" pitchFamily="34" charset="0"/>
                <a:cs typeface="Arial" pitchFamily="34" charset="0"/>
              </a:defRPr>
            </a:lvl9pPr>
          </a:lstStyle>
          <a:p>
            <a:r>
              <a:rPr lang="en-US" altLang="en-US" sz="1000">
                <a:solidFill>
                  <a:schemeClr val="tx1"/>
                </a:solidFill>
              </a:rPr>
              <a:t>&lt;1%  is acceptable</a:t>
            </a:r>
          </a:p>
        </p:txBody>
      </p:sp>
      <p:cxnSp>
        <p:nvCxnSpPr>
          <p:cNvPr id="30731" name="Straight Connector 9"/>
          <p:cNvCxnSpPr>
            <a:cxnSpLocks noChangeShapeType="1"/>
          </p:cNvCxnSpPr>
          <p:nvPr/>
        </p:nvCxnSpPr>
        <p:spPr bwMode="auto">
          <a:xfrm>
            <a:off x="5867400" y="3257550"/>
            <a:ext cx="457200" cy="257175"/>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32" name="TextBox 12"/>
          <p:cNvSpPr txBox="1">
            <a:spLocks noChangeArrowheads="1"/>
          </p:cNvSpPr>
          <p:nvPr/>
        </p:nvSpPr>
        <p:spPr bwMode="auto">
          <a:xfrm>
            <a:off x="6180138" y="3464037"/>
            <a:ext cx="14859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folHlink"/>
                </a:solidFill>
                <a:latin typeface="Arial" pitchFamily="34" charset="0"/>
                <a:cs typeface="Arial" pitchFamily="34" charset="0"/>
              </a:defRPr>
            </a:lvl1pPr>
            <a:lvl2pPr marL="742950" indent="-285750">
              <a:defRPr sz="2400">
                <a:solidFill>
                  <a:schemeClr val="folHlink"/>
                </a:solidFill>
                <a:latin typeface="Arial" pitchFamily="34" charset="0"/>
                <a:cs typeface="Arial" pitchFamily="34" charset="0"/>
              </a:defRPr>
            </a:lvl2pPr>
            <a:lvl3pPr marL="1143000" indent="-228600">
              <a:defRPr sz="2200">
                <a:solidFill>
                  <a:schemeClr val="folHlink"/>
                </a:solidFill>
                <a:latin typeface="Arial" pitchFamily="34" charset="0"/>
                <a:cs typeface="Arial" pitchFamily="34" charset="0"/>
              </a:defRPr>
            </a:lvl3pPr>
            <a:lvl4pPr marL="1600200" indent="-228600">
              <a:defRPr sz="2000">
                <a:solidFill>
                  <a:schemeClr val="folHlink"/>
                </a:solidFill>
                <a:latin typeface="Arial" pitchFamily="34" charset="0"/>
                <a:cs typeface="Arial" pitchFamily="34" charset="0"/>
              </a:defRPr>
            </a:lvl4pPr>
            <a:lvl5pPr marL="2057400" indent="-228600">
              <a:defRPr sz="2200">
                <a:solidFill>
                  <a:schemeClr val="tx1"/>
                </a:solidFill>
                <a:latin typeface="Arial" pitchFamily="34" charset="0"/>
                <a:cs typeface="Arial" pitchFamily="34" charset="0"/>
              </a:defRPr>
            </a:lvl5pPr>
            <a:lvl6pPr marL="2514600" indent="-228600" eaLnBrk="0" hangingPunct="0">
              <a:defRPr sz="2200">
                <a:solidFill>
                  <a:schemeClr val="tx1"/>
                </a:solidFill>
                <a:latin typeface="Arial" pitchFamily="34" charset="0"/>
                <a:cs typeface="Arial" pitchFamily="34" charset="0"/>
              </a:defRPr>
            </a:lvl6pPr>
            <a:lvl7pPr marL="2971800" indent="-228600" eaLnBrk="0" hangingPunct="0">
              <a:defRPr sz="2200">
                <a:solidFill>
                  <a:schemeClr val="tx1"/>
                </a:solidFill>
                <a:latin typeface="Arial" pitchFamily="34" charset="0"/>
                <a:cs typeface="Arial" pitchFamily="34" charset="0"/>
              </a:defRPr>
            </a:lvl7pPr>
            <a:lvl8pPr marL="3429000" indent="-228600" eaLnBrk="0" hangingPunct="0">
              <a:defRPr sz="2200">
                <a:solidFill>
                  <a:schemeClr val="tx1"/>
                </a:solidFill>
                <a:latin typeface="Arial" pitchFamily="34" charset="0"/>
                <a:cs typeface="Arial" pitchFamily="34" charset="0"/>
              </a:defRPr>
            </a:lvl8pPr>
            <a:lvl9pPr marL="3886200" indent="-228600" eaLnBrk="0" hangingPunct="0">
              <a:defRPr sz="2200">
                <a:solidFill>
                  <a:schemeClr val="tx1"/>
                </a:solidFill>
                <a:latin typeface="Arial" pitchFamily="34" charset="0"/>
                <a:cs typeface="Arial" pitchFamily="34" charset="0"/>
              </a:defRPr>
            </a:lvl9pPr>
          </a:lstStyle>
          <a:p>
            <a:r>
              <a:rPr lang="en-US" altLang="en-US" sz="1000" dirty="0">
                <a:solidFill>
                  <a:schemeClr val="tx1"/>
                </a:solidFill>
              </a:rPr>
              <a:t>&lt;10% is acceptable</a:t>
            </a:r>
          </a:p>
        </p:txBody>
      </p:sp>
      <p:cxnSp>
        <p:nvCxnSpPr>
          <p:cNvPr id="30733" name="Straight Connector 14"/>
          <p:cNvCxnSpPr>
            <a:cxnSpLocks noChangeShapeType="1"/>
          </p:cNvCxnSpPr>
          <p:nvPr/>
        </p:nvCxnSpPr>
        <p:spPr bwMode="auto">
          <a:xfrm>
            <a:off x="2209800" y="4385071"/>
            <a:ext cx="1371600" cy="396479"/>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34" name="TextBox 17"/>
          <p:cNvSpPr txBox="1">
            <a:spLocks noChangeArrowheads="1"/>
          </p:cNvSpPr>
          <p:nvPr/>
        </p:nvSpPr>
        <p:spPr bwMode="auto">
          <a:xfrm>
            <a:off x="1143000" y="4193381"/>
            <a:ext cx="1600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folHlink"/>
                </a:solidFill>
                <a:latin typeface="Arial" pitchFamily="34" charset="0"/>
                <a:cs typeface="Arial" pitchFamily="34" charset="0"/>
              </a:defRPr>
            </a:lvl1pPr>
            <a:lvl2pPr marL="742950" indent="-285750">
              <a:defRPr sz="2400">
                <a:solidFill>
                  <a:schemeClr val="folHlink"/>
                </a:solidFill>
                <a:latin typeface="Arial" pitchFamily="34" charset="0"/>
                <a:cs typeface="Arial" pitchFamily="34" charset="0"/>
              </a:defRPr>
            </a:lvl2pPr>
            <a:lvl3pPr marL="1143000" indent="-228600">
              <a:defRPr sz="2200">
                <a:solidFill>
                  <a:schemeClr val="folHlink"/>
                </a:solidFill>
                <a:latin typeface="Arial" pitchFamily="34" charset="0"/>
                <a:cs typeface="Arial" pitchFamily="34" charset="0"/>
              </a:defRPr>
            </a:lvl3pPr>
            <a:lvl4pPr marL="1600200" indent="-228600">
              <a:defRPr sz="2000">
                <a:solidFill>
                  <a:schemeClr val="folHlink"/>
                </a:solidFill>
                <a:latin typeface="Arial" pitchFamily="34" charset="0"/>
                <a:cs typeface="Arial" pitchFamily="34" charset="0"/>
              </a:defRPr>
            </a:lvl4pPr>
            <a:lvl5pPr marL="2057400" indent="-228600">
              <a:defRPr sz="2200">
                <a:solidFill>
                  <a:schemeClr val="tx1"/>
                </a:solidFill>
                <a:latin typeface="Arial" pitchFamily="34" charset="0"/>
                <a:cs typeface="Arial" pitchFamily="34" charset="0"/>
              </a:defRPr>
            </a:lvl5pPr>
            <a:lvl6pPr marL="2514600" indent="-228600" eaLnBrk="0" hangingPunct="0">
              <a:defRPr sz="2200">
                <a:solidFill>
                  <a:schemeClr val="tx1"/>
                </a:solidFill>
                <a:latin typeface="Arial" pitchFamily="34" charset="0"/>
                <a:cs typeface="Arial" pitchFamily="34" charset="0"/>
              </a:defRPr>
            </a:lvl6pPr>
            <a:lvl7pPr marL="2971800" indent="-228600" eaLnBrk="0" hangingPunct="0">
              <a:defRPr sz="2200">
                <a:solidFill>
                  <a:schemeClr val="tx1"/>
                </a:solidFill>
                <a:latin typeface="Arial" pitchFamily="34" charset="0"/>
                <a:cs typeface="Arial" pitchFamily="34" charset="0"/>
              </a:defRPr>
            </a:lvl7pPr>
            <a:lvl8pPr marL="3429000" indent="-228600" eaLnBrk="0" hangingPunct="0">
              <a:defRPr sz="2200">
                <a:solidFill>
                  <a:schemeClr val="tx1"/>
                </a:solidFill>
                <a:latin typeface="Arial" pitchFamily="34" charset="0"/>
                <a:cs typeface="Arial" pitchFamily="34" charset="0"/>
              </a:defRPr>
            </a:lvl8pPr>
            <a:lvl9pPr marL="3886200" indent="-228600" eaLnBrk="0" hangingPunct="0">
              <a:defRPr sz="2200">
                <a:solidFill>
                  <a:schemeClr val="tx1"/>
                </a:solidFill>
                <a:latin typeface="Arial" pitchFamily="34" charset="0"/>
                <a:cs typeface="Arial" pitchFamily="34" charset="0"/>
              </a:defRPr>
            </a:lvl9pPr>
          </a:lstStyle>
          <a:p>
            <a:r>
              <a:rPr lang="en-US" altLang="en-US" sz="1000" dirty="0">
                <a:solidFill>
                  <a:schemeClr val="tx1"/>
                </a:solidFill>
              </a:rPr>
              <a:t>&gt;10 is acceptable</a:t>
            </a:r>
          </a:p>
        </p:txBody>
      </p:sp>
      <p:sp>
        <p:nvSpPr>
          <p:cNvPr id="1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28</a:t>
            </a:fld>
            <a:endParaRPr lang="en" dirty="0"/>
          </a:p>
        </p:txBody>
      </p:sp>
    </p:spTree>
    <p:extLst>
      <p:ext uri="{BB962C8B-B14F-4D97-AF65-F5344CB8AC3E}">
        <p14:creationId xmlns:p14="http://schemas.microsoft.com/office/powerpoint/2010/main" val="730444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altLang="en-US" smtClean="0"/>
              <a:t>Validate Measurement System(Gage R and R)</a:t>
            </a:r>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47750"/>
            <a:ext cx="762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29</a:t>
            </a:fld>
            <a:endParaRPr lang="en" dirty="0"/>
          </a:p>
        </p:txBody>
      </p:sp>
      <p:sp>
        <p:nvSpPr>
          <p:cNvPr id="2" name="Rectangle 1"/>
          <p:cNvSpPr/>
          <p:nvPr/>
        </p:nvSpPr>
        <p:spPr>
          <a:xfrm>
            <a:off x="5334000" y="1352550"/>
            <a:ext cx="6858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640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Grp="1" noChangeArrowheads="1"/>
          </p:cNvSpPr>
          <p:nvPr>
            <p:ph type="title"/>
          </p:nvPr>
        </p:nvSpPr>
        <p:spPr/>
        <p:txBody>
          <a:bodyPr/>
          <a:lstStyle/>
          <a:p>
            <a:pPr eaLnBrk="1" hangingPunct="1"/>
            <a:r>
              <a:rPr lang="en-US" altLang="en-US" dirty="0" smtClean="0"/>
              <a:t>Operational Definitions of Key Terms</a:t>
            </a:r>
          </a:p>
        </p:txBody>
      </p:sp>
      <p:sp>
        <p:nvSpPr>
          <p:cNvPr id="5124" name="Rectangle 6"/>
          <p:cNvSpPr>
            <a:spLocks noGrp="1" noChangeArrowheads="1"/>
          </p:cNvSpPr>
          <p:nvPr>
            <p:ph type="body" idx="1"/>
          </p:nvPr>
        </p:nvSpPr>
        <p:spPr/>
        <p:txBody>
          <a:bodyPr/>
          <a:lstStyle/>
          <a:p>
            <a:pPr eaLnBrk="0" hangingPunct="0">
              <a:spcBef>
                <a:spcPct val="50000"/>
              </a:spcBef>
            </a:pPr>
            <a:r>
              <a:rPr lang="en-US" altLang="en-US" sz="1400" b="1" dirty="0"/>
              <a:t>Air Purge – </a:t>
            </a:r>
            <a:r>
              <a:rPr lang="en-US" altLang="en-US" sz="1400" dirty="0"/>
              <a:t>A blast of air, to empty pipes, used to transfer </a:t>
            </a:r>
            <a:r>
              <a:rPr lang="en-US" altLang="en-US" sz="1400" dirty="0" smtClean="0"/>
              <a:t>oil</a:t>
            </a:r>
            <a:endParaRPr lang="en-US" altLang="en-US" sz="1400" dirty="0"/>
          </a:p>
          <a:p>
            <a:pPr eaLnBrk="0" hangingPunct="0">
              <a:spcBef>
                <a:spcPct val="50000"/>
              </a:spcBef>
            </a:pPr>
            <a:r>
              <a:rPr lang="en-US" altLang="en-US" sz="1400" b="1" dirty="0"/>
              <a:t>Day Tanks – </a:t>
            </a:r>
            <a:r>
              <a:rPr lang="en-US" altLang="en-US" sz="1400" dirty="0"/>
              <a:t>Tanks in the fryer rooms used to pre-stage oil, before the fryers</a:t>
            </a:r>
          </a:p>
          <a:p>
            <a:pPr eaLnBrk="0" hangingPunct="0">
              <a:spcBef>
                <a:spcPct val="50000"/>
              </a:spcBef>
            </a:pPr>
            <a:endParaRPr lang="en-US" altLang="en-US" sz="1400" dirty="0"/>
          </a:p>
          <a:p>
            <a:pPr eaLnBrk="0" hangingPunct="0">
              <a:spcBef>
                <a:spcPct val="50000"/>
              </a:spcBef>
            </a:pPr>
            <a:endParaRPr lang="en-US" altLang="en-US" sz="1400" dirty="0"/>
          </a:p>
        </p:txBody>
      </p:sp>
      <p:pic>
        <p:nvPicPr>
          <p:cNvPr id="512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46090"/>
            <a:ext cx="5334000"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a:t>
            </a:fld>
            <a:endParaRPr lang="en" dirty="0"/>
          </a:p>
        </p:txBody>
      </p:sp>
    </p:spTree>
    <p:extLst>
      <p:ext uri="{BB962C8B-B14F-4D97-AF65-F5344CB8AC3E}">
        <p14:creationId xmlns:p14="http://schemas.microsoft.com/office/powerpoint/2010/main" val="3993583808"/>
      </p:ext>
    </p:extLst>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Validate Measurement System(Attribute Agreement Analysis)</a:t>
            </a:r>
          </a:p>
        </p:txBody>
      </p:sp>
      <p:sp>
        <p:nvSpPr>
          <p:cNvPr id="3" name="Text Placeholder 2"/>
          <p:cNvSpPr>
            <a:spLocks noGrp="1"/>
          </p:cNvSpPr>
          <p:nvPr>
            <p:ph type="body" idx="1"/>
          </p:nvPr>
        </p:nvSpPr>
        <p:spPr>
          <a:xfrm>
            <a:off x="311700" y="1276349"/>
            <a:ext cx="8520600" cy="3292525"/>
          </a:xfrm>
        </p:spPr>
        <p:txBody>
          <a:bodyPr/>
          <a:lstStyle/>
          <a:p>
            <a:r>
              <a:rPr lang="en-US" altLang="en-US" sz="1600" dirty="0"/>
              <a:t>A second Attribute Analysis was completed. 3 operators were asked to identify whether or not 20 shades of pink were either “acceptable” or “not acceptable”. This time the 3 operators were given a refresher on Procedure 1307.00 P2 Free Fatty Acid Determination. They were also given the target shade so they could reference it during the testing.</a:t>
            </a:r>
          </a:p>
          <a:p>
            <a:endParaRPr lang="en-US" sz="1600" dirty="0"/>
          </a:p>
        </p:txBody>
      </p:sp>
      <p:sp>
        <p:nvSpPr>
          <p:cNvPr id="32773" name="Rectangle 6"/>
          <p:cNvSpPr>
            <a:spLocks noChangeArrowheads="1"/>
          </p:cNvSpPr>
          <p:nvPr/>
        </p:nvSpPr>
        <p:spPr bwMode="auto">
          <a:xfrm>
            <a:off x="381000" y="2670155"/>
            <a:ext cx="457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b="1" dirty="0">
                <a:solidFill>
                  <a:srgbClr val="24135F"/>
                </a:solidFill>
                <a:latin typeface="Proxima Nova" pitchFamily="50" charset="0"/>
              </a:rPr>
              <a:t>Attribute Agreement Analysis Worksheet </a:t>
            </a:r>
          </a:p>
          <a:p>
            <a:endParaRPr lang="en-US" altLang="en-US" b="1" dirty="0">
              <a:solidFill>
                <a:srgbClr val="24135F"/>
              </a:solidFill>
              <a:latin typeface="Proxima Nova" pitchFamily="50" charset="0"/>
            </a:endParaRPr>
          </a:p>
          <a:p>
            <a:r>
              <a:rPr lang="en-US" altLang="en-US" dirty="0">
                <a:solidFill>
                  <a:srgbClr val="24135F"/>
                </a:solidFill>
                <a:latin typeface="Proxima Nova" pitchFamily="50" charset="0"/>
              </a:rPr>
              <a:t>Samples:     20     Appraisers:    3</a:t>
            </a:r>
          </a:p>
          <a:p>
            <a:r>
              <a:rPr lang="en-US" altLang="en-US" dirty="0">
                <a:solidFill>
                  <a:srgbClr val="24135F"/>
                </a:solidFill>
                <a:latin typeface="Proxima Nova" pitchFamily="50" charset="0"/>
              </a:rPr>
              <a:t>Replicates:   2     Total runs:  120</a:t>
            </a:r>
          </a:p>
        </p:txBody>
      </p:sp>
      <p:pic>
        <p:nvPicPr>
          <p:cNvPr id="32774" name="Picture 5"/>
          <p:cNvPicPr>
            <a:picLocks noChangeAspect="1"/>
          </p:cNvPicPr>
          <p:nvPr/>
        </p:nvPicPr>
        <p:blipFill>
          <a:blip r:embed="rId2">
            <a:extLst>
              <a:ext uri="{28A0092B-C50C-407E-A947-70E740481C1C}">
                <a14:useLocalDpi xmlns:a14="http://schemas.microsoft.com/office/drawing/2010/main" val="0"/>
              </a:ext>
            </a:extLst>
          </a:blip>
          <a:srcRect l="26801" t="13007" r="20171" b="12247"/>
          <a:stretch>
            <a:fillRect/>
          </a:stretch>
        </p:blipFill>
        <p:spPr bwMode="auto">
          <a:xfrm>
            <a:off x="4572000" y="2612231"/>
            <a:ext cx="2057400" cy="171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6"/>
          <p:cNvPicPr>
            <a:picLocks noChangeAspect="1"/>
          </p:cNvPicPr>
          <p:nvPr/>
        </p:nvPicPr>
        <p:blipFill>
          <a:blip r:embed="rId3">
            <a:extLst>
              <a:ext uri="{28A0092B-C50C-407E-A947-70E740481C1C}">
                <a14:useLocalDpi xmlns:a14="http://schemas.microsoft.com/office/drawing/2010/main" val="0"/>
              </a:ext>
            </a:extLst>
          </a:blip>
          <a:srcRect l="26515" t="14899" r="22539" b="4419"/>
          <a:stretch>
            <a:fillRect/>
          </a:stretch>
        </p:blipFill>
        <p:spPr bwMode="auto">
          <a:xfrm>
            <a:off x="6858000" y="2612231"/>
            <a:ext cx="2057400"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30</a:t>
            </a:fld>
            <a:endParaRPr lang="en" dirty="0"/>
          </a:p>
        </p:txBody>
      </p:sp>
    </p:spTree>
    <p:extLst>
      <p:ext uri="{BB962C8B-B14F-4D97-AF65-F5344CB8AC3E}">
        <p14:creationId xmlns:p14="http://schemas.microsoft.com/office/powerpoint/2010/main" val="381801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smtClean="0"/>
              <a:t>Validate Measurement System(Attribute Agreement Analysis)</a:t>
            </a:r>
          </a:p>
        </p:txBody>
      </p:sp>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413614"/>
            <a:ext cx="4551363"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TextBox 11"/>
          <p:cNvSpPr txBox="1">
            <a:spLocks noChangeArrowheads="1"/>
          </p:cNvSpPr>
          <p:nvPr/>
        </p:nvSpPr>
        <p:spPr bwMode="auto">
          <a:xfrm rot="1431742">
            <a:off x="6067483" y="3499528"/>
            <a:ext cx="1908175" cy="101566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folHlink"/>
                </a:solidFill>
                <a:latin typeface="Arial" pitchFamily="34" charset="0"/>
                <a:cs typeface="Arial" pitchFamily="34" charset="0"/>
              </a:defRPr>
            </a:lvl1pPr>
            <a:lvl2pPr marL="742950" indent="-285750">
              <a:defRPr sz="2400">
                <a:solidFill>
                  <a:schemeClr val="folHlink"/>
                </a:solidFill>
                <a:latin typeface="Arial" pitchFamily="34" charset="0"/>
                <a:cs typeface="Arial" pitchFamily="34" charset="0"/>
              </a:defRPr>
            </a:lvl2pPr>
            <a:lvl3pPr marL="1143000" indent="-228600">
              <a:defRPr sz="2200">
                <a:solidFill>
                  <a:schemeClr val="folHlink"/>
                </a:solidFill>
                <a:latin typeface="Arial" pitchFamily="34" charset="0"/>
                <a:cs typeface="Arial" pitchFamily="34" charset="0"/>
              </a:defRPr>
            </a:lvl3pPr>
            <a:lvl4pPr marL="1600200" indent="-228600">
              <a:defRPr sz="2000">
                <a:solidFill>
                  <a:schemeClr val="folHlink"/>
                </a:solidFill>
                <a:latin typeface="Arial" pitchFamily="34" charset="0"/>
                <a:cs typeface="Arial" pitchFamily="34" charset="0"/>
              </a:defRPr>
            </a:lvl4pPr>
            <a:lvl5pPr marL="2057400" indent="-228600">
              <a:defRPr sz="2200">
                <a:solidFill>
                  <a:schemeClr val="tx1"/>
                </a:solidFill>
                <a:latin typeface="Arial" pitchFamily="34" charset="0"/>
                <a:cs typeface="Arial" pitchFamily="34" charset="0"/>
              </a:defRPr>
            </a:lvl5pPr>
            <a:lvl6pPr marL="2514600" indent="-228600" eaLnBrk="0" hangingPunct="0">
              <a:defRPr sz="2200">
                <a:solidFill>
                  <a:schemeClr val="tx1"/>
                </a:solidFill>
                <a:latin typeface="Arial" pitchFamily="34" charset="0"/>
                <a:cs typeface="Arial" pitchFamily="34" charset="0"/>
              </a:defRPr>
            </a:lvl6pPr>
            <a:lvl7pPr marL="2971800" indent="-228600" eaLnBrk="0" hangingPunct="0">
              <a:defRPr sz="2200">
                <a:solidFill>
                  <a:schemeClr val="tx1"/>
                </a:solidFill>
                <a:latin typeface="Arial" pitchFamily="34" charset="0"/>
                <a:cs typeface="Arial" pitchFamily="34" charset="0"/>
              </a:defRPr>
            </a:lvl7pPr>
            <a:lvl8pPr marL="3429000" indent="-228600" eaLnBrk="0" hangingPunct="0">
              <a:defRPr sz="2200">
                <a:solidFill>
                  <a:schemeClr val="tx1"/>
                </a:solidFill>
                <a:latin typeface="Arial" pitchFamily="34" charset="0"/>
                <a:cs typeface="Arial" pitchFamily="34" charset="0"/>
              </a:defRPr>
            </a:lvl8pPr>
            <a:lvl9pPr marL="3886200" indent="-228600" eaLnBrk="0" hangingPunct="0">
              <a:defRPr sz="2200">
                <a:solidFill>
                  <a:schemeClr val="tx1"/>
                </a:solidFill>
                <a:latin typeface="Arial" pitchFamily="34" charset="0"/>
                <a:cs typeface="Arial" pitchFamily="34" charset="0"/>
              </a:defRPr>
            </a:lvl9pPr>
          </a:lstStyle>
          <a:p>
            <a:r>
              <a:rPr lang="en-US" altLang="en-US" sz="6000" dirty="0">
                <a:solidFill>
                  <a:schemeClr val="tx1"/>
                </a:solidFill>
              </a:rPr>
              <a:t>Pass</a:t>
            </a:r>
          </a:p>
        </p:txBody>
      </p:sp>
      <p:sp>
        <p:nvSpPr>
          <p:cNvPr id="33798" name="Rectangle 1"/>
          <p:cNvSpPr>
            <a:spLocks noChangeArrowheads="1"/>
          </p:cNvSpPr>
          <p:nvPr/>
        </p:nvSpPr>
        <p:spPr bwMode="auto">
          <a:xfrm>
            <a:off x="146049" y="1394163"/>
            <a:ext cx="45720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000" b="1" dirty="0"/>
              <a:t>Within Appraisers </a:t>
            </a:r>
          </a:p>
          <a:p>
            <a:r>
              <a:rPr lang="en-US" altLang="en-US" sz="1000" dirty="0" smtClean="0"/>
              <a:t>Assessment </a:t>
            </a:r>
            <a:r>
              <a:rPr lang="en-US" altLang="en-US" sz="1000" dirty="0"/>
              <a:t>Agreement</a:t>
            </a:r>
          </a:p>
          <a:p>
            <a:r>
              <a:rPr lang="en-US" altLang="en-US" sz="1000" dirty="0" smtClean="0"/>
              <a:t>Appraiser     </a:t>
            </a:r>
            <a:r>
              <a:rPr lang="en-US" altLang="en-US" sz="1000" dirty="0"/>
              <a:t># Inspected     # Matched     Percent     95% CI</a:t>
            </a:r>
          </a:p>
          <a:p>
            <a:r>
              <a:rPr lang="en-US" altLang="en-US" sz="1000" dirty="0"/>
              <a:t>       1                   20                   20            100.00    (86.09, 100.00)</a:t>
            </a:r>
          </a:p>
          <a:p>
            <a:r>
              <a:rPr lang="en-US" altLang="en-US" sz="1000" dirty="0"/>
              <a:t>       2                   20                   20            100.00    (86.09, 100.00)</a:t>
            </a:r>
          </a:p>
          <a:p>
            <a:r>
              <a:rPr lang="en-US" altLang="en-US" sz="1000" dirty="0"/>
              <a:t>       3                   20                   20            100.00    (86.09, 100.00)</a:t>
            </a:r>
          </a:p>
        </p:txBody>
      </p:sp>
      <p:sp>
        <p:nvSpPr>
          <p:cNvPr id="33800" name="Rectangle 3"/>
          <p:cNvSpPr>
            <a:spLocks noChangeArrowheads="1"/>
          </p:cNvSpPr>
          <p:nvPr/>
        </p:nvSpPr>
        <p:spPr bwMode="auto">
          <a:xfrm>
            <a:off x="163512" y="2631222"/>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000" b="1" dirty="0"/>
              <a:t>Between Appraisers </a:t>
            </a:r>
          </a:p>
          <a:p>
            <a:r>
              <a:rPr lang="en-US" altLang="en-US" sz="1000" dirty="0" smtClean="0"/>
              <a:t>Assessment </a:t>
            </a:r>
            <a:r>
              <a:rPr lang="en-US" altLang="en-US" sz="1000" dirty="0"/>
              <a:t>Agreement</a:t>
            </a:r>
          </a:p>
          <a:p>
            <a:r>
              <a:rPr lang="en-US" altLang="en-US" sz="1000" dirty="0" smtClean="0"/>
              <a:t>#</a:t>
            </a:r>
            <a:r>
              <a:rPr lang="en-US" altLang="en-US" sz="1000" dirty="0"/>
              <a:t> Inspected     # Matched     Percent     95% CI</a:t>
            </a:r>
          </a:p>
          <a:p>
            <a:r>
              <a:rPr lang="en-US" altLang="en-US" sz="1000" dirty="0"/>
              <a:t>         20                  19            95.00      (75.13, 99.87)</a:t>
            </a:r>
          </a:p>
        </p:txBody>
      </p:sp>
      <p:sp>
        <p:nvSpPr>
          <p:cNvPr id="33802" name="Rectangle 5"/>
          <p:cNvSpPr>
            <a:spLocks noChangeArrowheads="1"/>
          </p:cNvSpPr>
          <p:nvPr/>
        </p:nvSpPr>
        <p:spPr bwMode="auto">
          <a:xfrm>
            <a:off x="228600" y="3613487"/>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000" b="1" dirty="0"/>
              <a:t>All Appraisers </a:t>
            </a:r>
            <a:r>
              <a:rPr lang="en-US" altLang="en-US" sz="1000" b="1" dirty="0" err="1"/>
              <a:t>vs</a:t>
            </a:r>
            <a:r>
              <a:rPr lang="en-US" altLang="en-US" sz="1000" b="1" dirty="0"/>
              <a:t> Standard </a:t>
            </a:r>
          </a:p>
          <a:p>
            <a:r>
              <a:rPr lang="en-US" altLang="en-US" sz="1000" dirty="0" smtClean="0"/>
              <a:t>Assessment </a:t>
            </a:r>
            <a:r>
              <a:rPr lang="en-US" altLang="en-US" sz="1000" dirty="0"/>
              <a:t>Agreement</a:t>
            </a:r>
          </a:p>
          <a:p>
            <a:r>
              <a:rPr lang="en-US" altLang="en-US" sz="1000" dirty="0" smtClean="0"/>
              <a:t>#</a:t>
            </a:r>
            <a:r>
              <a:rPr lang="en-US" altLang="en-US" sz="1000" dirty="0"/>
              <a:t> Inspected     # Matched     Percent     95% CI</a:t>
            </a:r>
          </a:p>
          <a:p>
            <a:r>
              <a:rPr lang="en-US" altLang="en-US" sz="1000" dirty="0"/>
              <a:t>         20                  19             95.00      (75.13, 99.87)</a:t>
            </a:r>
          </a:p>
        </p:txBody>
      </p:sp>
      <p:sp>
        <p:nvSpPr>
          <p:cNvPr id="13"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31</a:t>
            </a:fld>
            <a:endParaRPr lang="en" dirty="0"/>
          </a:p>
        </p:txBody>
      </p:sp>
      <p:sp>
        <p:nvSpPr>
          <p:cNvPr id="2" name="Rectangle 1"/>
          <p:cNvSpPr/>
          <p:nvPr/>
        </p:nvSpPr>
        <p:spPr>
          <a:xfrm>
            <a:off x="7342496" y="1558290"/>
            <a:ext cx="5334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8087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title"/>
          </p:nvPr>
        </p:nvSpPr>
        <p:spPr/>
        <p:txBody>
          <a:bodyPr/>
          <a:lstStyle/>
          <a:p>
            <a:pPr eaLnBrk="1" hangingPunct="1"/>
            <a:r>
              <a:rPr lang="en-US" altLang="en-US" smtClean="0"/>
              <a:t>Measure Process Capability</a:t>
            </a:r>
          </a:p>
        </p:txBody>
      </p:sp>
      <p:sp>
        <p:nvSpPr>
          <p:cNvPr id="34820" name="TextBox 11"/>
          <p:cNvSpPr txBox="1">
            <a:spLocks noChangeArrowheads="1"/>
          </p:cNvSpPr>
          <p:nvPr/>
        </p:nvSpPr>
        <p:spPr bwMode="auto">
          <a:xfrm>
            <a:off x="7372350" y="3533610"/>
            <a:ext cx="11811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folHlink"/>
                </a:solidFill>
                <a:latin typeface="Arial" pitchFamily="34" charset="0"/>
                <a:cs typeface="Arial" pitchFamily="34" charset="0"/>
              </a:defRPr>
            </a:lvl1pPr>
            <a:lvl2pPr marL="742950" indent="-285750">
              <a:defRPr sz="2400">
                <a:solidFill>
                  <a:schemeClr val="folHlink"/>
                </a:solidFill>
                <a:latin typeface="Arial" pitchFamily="34" charset="0"/>
                <a:cs typeface="Arial" pitchFamily="34" charset="0"/>
              </a:defRPr>
            </a:lvl2pPr>
            <a:lvl3pPr marL="1143000" indent="-228600">
              <a:defRPr sz="2200">
                <a:solidFill>
                  <a:schemeClr val="folHlink"/>
                </a:solidFill>
                <a:latin typeface="Arial" pitchFamily="34" charset="0"/>
                <a:cs typeface="Arial" pitchFamily="34" charset="0"/>
              </a:defRPr>
            </a:lvl3pPr>
            <a:lvl4pPr marL="1600200" indent="-228600">
              <a:defRPr sz="2000">
                <a:solidFill>
                  <a:schemeClr val="folHlink"/>
                </a:solidFill>
                <a:latin typeface="Arial" pitchFamily="34" charset="0"/>
                <a:cs typeface="Arial" pitchFamily="34" charset="0"/>
              </a:defRPr>
            </a:lvl4pPr>
            <a:lvl5pPr marL="2057400" indent="-228600">
              <a:defRPr sz="2200">
                <a:solidFill>
                  <a:schemeClr val="tx1"/>
                </a:solidFill>
                <a:latin typeface="Arial" pitchFamily="34" charset="0"/>
                <a:cs typeface="Arial" pitchFamily="34" charset="0"/>
              </a:defRPr>
            </a:lvl5pPr>
            <a:lvl6pPr marL="2514600" indent="-228600" eaLnBrk="0" hangingPunct="0">
              <a:defRPr sz="2200">
                <a:solidFill>
                  <a:schemeClr val="tx1"/>
                </a:solidFill>
                <a:latin typeface="Arial" pitchFamily="34" charset="0"/>
                <a:cs typeface="Arial" pitchFamily="34" charset="0"/>
              </a:defRPr>
            </a:lvl6pPr>
            <a:lvl7pPr marL="2971800" indent="-228600" eaLnBrk="0" hangingPunct="0">
              <a:defRPr sz="2200">
                <a:solidFill>
                  <a:schemeClr val="tx1"/>
                </a:solidFill>
                <a:latin typeface="Arial" pitchFamily="34" charset="0"/>
                <a:cs typeface="Arial" pitchFamily="34" charset="0"/>
              </a:defRPr>
            </a:lvl7pPr>
            <a:lvl8pPr marL="3429000" indent="-228600" eaLnBrk="0" hangingPunct="0">
              <a:defRPr sz="2200">
                <a:solidFill>
                  <a:schemeClr val="tx1"/>
                </a:solidFill>
                <a:latin typeface="Arial" pitchFamily="34" charset="0"/>
                <a:cs typeface="Arial" pitchFamily="34" charset="0"/>
              </a:defRPr>
            </a:lvl8pPr>
            <a:lvl9pPr marL="3886200" indent="-228600" eaLnBrk="0" hangingPunct="0">
              <a:defRPr sz="2200">
                <a:solidFill>
                  <a:schemeClr val="tx1"/>
                </a:solidFill>
                <a:latin typeface="Arial" pitchFamily="34" charset="0"/>
                <a:cs typeface="Arial" pitchFamily="34" charset="0"/>
              </a:defRPr>
            </a:lvl9pPr>
          </a:lstStyle>
          <a:p>
            <a:r>
              <a:rPr lang="en-US" altLang="en-US" sz="1100" b="1">
                <a:solidFill>
                  <a:schemeClr val="tx1"/>
                </a:solidFill>
              </a:rPr>
              <a:t>Sigma Level</a:t>
            </a:r>
          </a:p>
        </p:txBody>
      </p:sp>
      <p:pic>
        <p:nvPicPr>
          <p:cNvPr id="34821" name="Picture 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47750"/>
            <a:ext cx="41148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2" name="Picture 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544919"/>
            <a:ext cx="41148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3" name="Picture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364" y="2968065"/>
            <a:ext cx="1743075" cy="1621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824" name="Straight Connector 22"/>
          <p:cNvCxnSpPr>
            <a:cxnSpLocks noChangeShapeType="1"/>
          </p:cNvCxnSpPr>
          <p:nvPr/>
        </p:nvCxnSpPr>
        <p:spPr bwMode="auto">
          <a:xfrm flipH="1">
            <a:off x="6362700" y="3652673"/>
            <a:ext cx="990600" cy="39528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32</a:t>
            </a:fld>
            <a:endParaRPr lang="en" dirty="0"/>
          </a:p>
        </p:txBody>
      </p:sp>
    </p:spTree>
    <p:extLst>
      <p:ext uri="{BB962C8B-B14F-4D97-AF65-F5344CB8AC3E}">
        <p14:creationId xmlns:p14="http://schemas.microsoft.com/office/powerpoint/2010/main" val="2146676206"/>
      </p:ext>
    </p:extLst>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5"/>
          <p:cNvSpPr>
            <a:spLocks noGrp="1" noChangeArrowheads="1"/>
          </p:cNvSpPr>
          <p:nvPr>
            <p:ph type="title"/>
          </p:nvPr>
        </p:nvSpPr>
        <p:spPr/>
        <p:txBody>
          <a:bodyPr/>
          <a:lstStyle/>
          <a:p>
            <a:pPr eaLnBrk="1" hangingPunct="1"/>
            <a:r>
              <a:rPr lang="en-US" altLang="en-US" smtClean="0"/>
              <a:t>Measure Baseline Performance</a:t>
            </a:r>
          </a:p>
        </p:txBody>
      </p:sp>
      <p:sp>
        <p:nvSpPr>
          <p:cNvPr id="35844" name="Rectangle 6"/>
          <p:cNvSpPr>
            <a:spLocks noGrp="1" noChangeArrowheads="1"/>
          </p:cNvSpPr>
          <p:nvPr>
            <p:ph type="body" idx="1"/>
          </p:nvPr>
        </p:nvSpPr>
        <p:spPr>
          <a:xfrm>
            <a:off x="311700" y="1130300"/>
            <a:ext cx="3574500" cy="3416400"/>
          </a:xfrm>
        </p:spPr>
        <p:txBody>
          <a:bodyPr/>
          <a:lstStyle/>
          <a:p>
            <a:pPr marL="0" indent="0" eaLnBrk="1" hangingPunct="1"/>
            <a:r>
              <a:rPr lang="en-US" altLang="en-US" sz="1800" b="1" u="sng" dirty="0" smtClean="0"/>
              <a:t>Current:</a:t>
            </a:r>
          </a:p>
          <a:p>
            <a:pPr marL="0" indent="0" eaLnBrk="1" hangingPunct="1"/>
            <a:endParaRPr lang="en-US" altLang="en-US" sz="1800" b="1" u="sng" dirty="0" smtClean="0"/>
          </a:p>
          <a:p>
            <a:pPr marL="0" indent="0" eaLnBrk="1" hangingPunct="1"/>
            <a:r>
              <a:rPr lang="en-US" altLang="en-US" sz="1800" dirty="0" smtClean="0"/>
              <a:t>COPQ: $186,371.71</a:t>
            </a:r>
          </a:p>
          <a:p>
            <a:pPr marL="0" indent="0" eaLnBrk="1" hangingPunct="1"/>
            <a:r>
              <a:rPr lang="en-US" altLang="en-US" sz="1800" dirty="0" smtClean="0"/>
              <a:t>Relevant Metric: Y = </a:t>
            </a:r>
            <a:r>
              <a:rPr lang="en-US" altLang="en-US" sz="1800" dirty="0" err="1" smtClean="0"/>
              <a:t>lbs</a:t>
            </a:r>
            <a:r>
              <a:rPr lang="en-US" altLang="en-US" sz="1800" dirty="0" smtClean="0"/>
              <a:t> of used Soy/Salad oil accumulated.</a:t>
            </a:r>
          </a:p>
          <a:p>
            <a:pPr marL="0" indent="0" eaLnBrk="1" hangingPunct="1"/>
            <a:endParaRPr lang="en-US" altLang="en-US" sz="1800" dirty="0" smtClean="0"/>
          </a:p>
          <a:p>
            <a:pPr marL="0" indent="0" eaLnBrk="1" hangingPunct="1"/>
            <a:r>
              <a:rPr lang="en-US" altLang="en-US" sz="1800" dirty="0" smtClean="0"/>
              <a:t>PPM (or DPMO): 882,315.86</a:t>
            </a:r>
          </a:p>
          <a:p>
            <a:pPr marL="0" indent="0" eaLnBrk="1" hangingPunct="1"/>
            <a:endParaRPr lang="en-US" altLang="en-US" sz="1800" dirty="0" smtClean="0"/>
          </a:p>
          <a:p>
            <a:pPr marL="0" indent="0" eaLnBrk="1" hangingPunct="1"/>
            <a:r>
              <a:rPr lang="en-US" altLang="en-US" sz="1800" dirty="0" smtClean="0"/>
              <a:t>Sigma Level: 0.31</a:t>
            </a:r>
          </a:p>
        </p:txBody>
      </p:sp>
      <p:sp>
        <p:nvSpPr>
          <p:cNvPr id="35845" name="Rectangle 7"/>
          <p:cNvSpPr>
            <a:spLocks noGrp="1" noChangeArrowheads="1"/>
          </p:cNvSpPr>
          <p:nvPr>
            <p:ph type="body" sz="half" idx="4294967295"/>
          </p:nvPr>
        </p:nvSpPr>
        <p:spPr>
          <a:xfrm>
            <a:off x="4878388" y="1130300"/>
            <a:ext cx="4265612" cy="3879850"/>
          </a:xfrm>
        </p:spPr>
        <p:txBody>
          <a:bodyPr/>
          <a:lstStyle/>
          <a:p>
            <a:pPr marL="0" indent="0" eaLnBrk="1" hangingPunct="1"/>
            <a:r>
              <a:rPr lang="en-US" altLang="en-US" sz="1800" b="1" u="sng" dirty="0" smtClean="0"/>
              <a:t>Goal:</a:t>
            </a:r>
          </a:p>
          <a:p>
            <a:pPr marL="0" indent="0" eaLnBrk="1" hangingPunct="1"/>
            <a:endParaRPr lang="en-US" altLang="en-US" sz="1800" b="1" u="sng" dirty="0" smtClean="0"/>
          </a:p>
          <a:p>
            <a:pPr marL="0" indent="0" eaLnBrk="1" hangingPunct="1"/>
            <a:r>
              <a:rPr lang="en-US" altLang="en-US" sz="1800" dirty="0" smtClean="0"/>
              <a:t>COPQ: $46,592.93</a:t>
            </a:r>
          </a:p>
          <a:p>
            <a:pPr marL="0" indent="0" eaLnBrk="1" hangingPunct="1"/>
            <a:r>
              <a:rPr lang="en-US" altLang="en-US" sz="1800" dirty="0" smtClean="0"/>
              <a:t>Relevant Metric: Y = </a:t>
            </a:r>
            <a:r>
              <a:rPr lang="en-US" altLang="en-US" sz="1800" dirty="0" err="1" smtClean="0"/>
              <a:t>lbs</a:t>
            </a:r>
            <a:r>
              <a:rPr lang="en-US" altLang="en-US" sz="1800" dirty="0" smtClean="0"/>
              <a:t> of used Soy/Salad oil accumulated.</a:t>
            </a:r>
          </a:p>
          <a:p>
            <a:pPr marL="0" indent="0" eaLnBrk="1" hangingPunct="1"/>
            <a:endParaRPr lang="en-US" altLang="en-US" sz="1800" dirty="0" smtClean="0"/>
          </a:p>
          <a:p>
            <a:pPr marL="0" indent="0" eaLnBrk="1" hangingPunct="1"/>
            <a:r>
              <a:rPr lang="en-US" altLang="en-US" sz="1800" dirty="0" smtClean="0"/>
              <a:t>PPM (or DPMO): 220,578.97</a:t>
            </a:r>
          </a:p>
          <a:p>
            <a:pPr marL="0" indent="0" eaLnBrk="1" hangingPunct="1"/>
            <a:endParaRPr lang="en-US" altLang="en-US" sz="1800" dirty="0" smtClean="0"/>
          </a:p>
          <a:p>
            <a:pPr marL="0" indent="0" eaLnBrk="1" hangingPunct="1"/>
            <a:r>
              <a:rPr lang="en-US" altLang="en-US" sz="1800" dirty="0" smtClean="0"/>
              <a:t>Sigma Level: 2.2</a:t>
            </a:r>
          </a:p>
        </p:txBody>
      </p:sp>
      <p:sp>
        <p:nvSpPr>
          <p:cNvPr id="6"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33</a:t>
            </a:fld>
            <a:endParaRPr lang="en" dirty="0"/>
          </a:p>
        </p:txBody>
      </p:sp>
    </p:spTree>
    <p:extLst>
      <p:ext uri="{BB962C8B-B14F-4D97-AF65-F5344CB8AC3E}">
        <p14:creationId xmlns:p14="http://schemas.microsoft.com/office/powerpoint/2010/main" val="671736272"/>
      </p:ext>
    </p:extLst>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4"/>
          <p:cNvSpPr>
            <a:spLocks noGrp="1" noChangeArrowheads="1"/>
          </p:cNvSpPr>
          <p:nvPr>
            <p:ph type="title"/>
          </p:nvPr>
        </p:nvSpPr>
        <p:spPr/>
        <p:txBody>
          <a:bodyPr/>
          <a:lstStyle/>
          <a:p>
            <a:pPr eaLnBrk="1" hangingPunct="1"/>
            <a:r>
              <a:rPr lang="en-US" altLang="en-US" smtClean="0"/>
              <a:t>Cause-Effect Diagram</a:t>
            </a:r>
          </a:p>
        </p:txBody>
      </p:sp>
      <p:pic>
        <p:nvPicPr>
          <p:cNvPr id="368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71550"/>
            <a:ext cx="7696200" cy="3810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34</a:t>
            </a:fld>
            <a:endParaRPr lang="en" dirty="0"/>
          </a:p>
        </p:txBody>
      </p:sp>
    </p:spTree>
    <p:extLst>
      <p:ext uri="{BB962C8B-B14F-4D97-AF65-F5344CB8AC3E}">
        <p14:creationId xmlns:p14="http://schemas.microsoft.com/office/powerpoint/2010/main" val="1384188020"/>
      </p:ext>
    </p:extLst>
  </p:cSld>
  <p:clrMapOvr>
    <a:masterClrMapping/>
  </p:clrMapOvr>
  <p:transition>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4"/>
          <p:cNvSpPr>
            <a:spLocks noGrp="1" noChangeArrowheads="1"/>
          </p:cNvSpPr>
          <p:nvPr>
            <p:ph type="title"/>
          </p:nvPr>
        </p:nvSpPr>
        <p:spPr/>
        <p:txBody>
          <a:bodyPr/>
          <a:lstStyle/>
          <a:p>
            <a:pPr eaLnBrk="1" hangingPunct="1"/>
            <a:r>
              <a:rPr lang="en-US" altLang="en-US" smtClean="0"/>
              <a:t>Process FMEA</a:t>
            </a:r>
          </a:p>
        </p:txBody>
      </p:sp>
      <p:graphicFrame>
        <p:nvGraphicFramePr>
          <p:cNvPr id="2" name="Table 1"/>
          <p:cNvGraphicFramePr>
            <a:graphicFrameLocks noGrp="1"/>
          </p:cNvGraphicFramePr>
          <p:nvPr>
            <p:extLst>
              <p:ext uri="{D42A27DB-BD31-4B8C-83A1-F6EECF244321}">
                <p14:modId xmlns:p14="http://schemas.microsoft.com/office/powerpoint/2010/main" val="2144174176"/>
              </p:ext>
            </p:extLst>
          </p:nvPr>
        </p:nvGraphicFramePr>
        <p:xfrm>
          <a:off x="304798" y="1047750"/>
          <a:ext cx="8686802" cy="3733800"/>
        </p:xfrm>
        <a:graphic>
          <a:graphicData uri="http://schemas.openxmlformats.org/drawingml/2006/table">
            <a:tbl>
              <a:tblPr/>
              <a:tblGrid>
                <a:gridCol w="1497247"/>
                <a:gridCol w="1497247"/>
                <a:gridCol w="1497247"/>
                <a:gridCol w="277267"/>
                <a:gridCol w="1497247"/>
                <a:gridCol w="291131"/>
                <a:gridCol w="1497247"/>
                <a:gridCol w="277267"/>
                <a:gridCol w="354902"/>
              </a:tblGrid>
              <a:tr h="472348">
                <a:tc>
                  <a:txBody>
                    <a:bodyPr/>
                    <a:lstStyle/>
                    <a:p>
                      <a:pPr algn="ctr" fontAlgn="ctr"/>
                      <a:r>
                        <a:rPr lang="en-US" sz="800" b="1" i="0" u="none" strike="noStrike" dirty="0">
                          <a:solidFill>
                            <a:srgbClr val="FFFFFF"/>
                          </a:solidFill>
                          <a:effectLst/>
                          <a:latin typeface="Arial"/>
                        </a:rPr>
                        <a:t>Item</a:t>
                      </a:r>
                      <a:br>
                        <a:rPr lang="en-US" sz="800" b="1" i="0" u="none" strike="noStrike" dirty="0">
                          <a:solidFill>
                            <a:srgbClr val="FFFFFF"/>
                          </a:solidFill>
                          <a:effectLst/>
                          <a:latin typeface="Arial"/>
                        </a:rPr>
                      </a:br>
                      <a:r>
                        <a:rPr lang="en-US" sz="800" b="1" i="0" u="none" strike="noStrike" dirty="0">
                          <a:solidFill>
                            <a:srgbClr val="FFFFFF"/>
                          </a:solidFill>
                          <a:effectLst/>
                          <a:latin typeface="Arial"/>
                        </a:rPr>
                        <a:t>Function</a:t>
                      </a:r>
                    </a:p>
                  </a:txBody>
                  <a:tcPr marL="7792" marR="7792" marT="58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800" b="1" i="0" u="none" strike="noStrike" dirty="0">
                          <a:solidFill>
                            <a:srgbClr val="FFFFFF"/>
                          </a:solidFill>
                          <a:effectLst/>
                          <a:latin typeface="Arial"/>
                        </a:rPr>
                        <a:t>Potential Failure Mode</a:t>
                      </a:r>
                    </a:p>
                  </a:txBody>
                  <a:tcPr marL="7792" marR="7792"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800" b="1" i="0" u="none" strike="noStrike" dirty="0">
                          <a:solidFill>
                            <a:srgbClr val="FFFFFF"/>
                          </a:solidFill>
                          <a:effectLst/>
                          <a:latin typeface="Arial"/>
                        </a:rPr>
                        <a:t>Potential Effect on Customer Because of Defect</a:t>
                      </a:r>
                    </a:p>
                  </a:txBody>
                  <a:tcPr marL="7792" marR="7792"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800" b="1" i="0" u="none" strike="noStrike" dirty="0">
                          <a:solidFill>
                            <a:srgbClr val="FFFFFF"/>
                          </a:solidFill>
                          <a:effectLst/>
                          <a:latin typeface="Arial"/>
                        </a:rPr>
                        <a:t>SEV</a:t>
                      </a:r>
                    </a:p>
                  </a:txBody>
                  <a:tcPr marL="7792" marR="7792" marT="5844"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800" b="1" i="0" u="none" strike="noStrike" dirty="0">
                          <a:solidFill>
                            <a:srgbClr val="FFFFFF"/>
                          </a:solidFill>
                          <a:effectLst/>
                          <a:latin typeface="Arial"/>
                        </a:rPr>
                        <a:t>Potential Causes</a:t>
                      </a:r>
                    </a:p>
                  </a:txBody>
                  <a:tcPr marL="7792" marR="7792"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800" b="1" i="0" u="none" strike="noStrike" dirty="0">
                          <a:solidFill>
                            <a:srgbClr val="FFFFFF"/>
                          </a:solidFill>
                          <a:effectLst/>
                          <a:latin typeface="Arial"/>
                        </a:rPr>
                        <a:t>OCC</a:t>
                      </a:r>
                    </a:p>
                  </a:txBody>
                  <a:tcPr marL="7792" marR="7792" marT="5844"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800" b="1" i="0" u="none" strike="noStrike" dirty="0">
                          <a:solidFill>
                            <a:srgbClr val="FFFFFF"/>
                          </a:solidFill>
                          <a:effectLst/>
                          <a:latin typeface="Arial"/>
                        </a:rPr>
                        <a:t>Current Process Controls</a:t>
                      </a:r>
                    </a:p>
                  </a:txBody>
                  <a:tcPr marL="7792" marR="7792"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800" b="1" i="0" u="none" strike="noStrike" dirty="0">
                          <a:solidFill>
                            <a:srgbClr val="FFFFFF"/>
                          </a:solidFill>
                          <a:effectLst/>
                          <a:latin typeface="Arial"/>
                        </a:rPr>
                        <a:t>DET</a:t>
                      </a:r>
                    </a:p>
                  </a:txBody>
                  <a:tcPr marL="7792" marR="7792" marT="5844"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800" b="1" i="0" u="none" strike="noStrike" dirty="0">
                          <a:solidFill>
                            <a:srgbClr val="FFFFFF"/>
                          </a:solidFill>
                          <a:effectLst/>
                          <a:latin typeface="Arial"/>
                        </a:rPr>
                        <a:t>RPN</a:t>
                      </a:r>
                    </a:p>
                  </a:txBody>
                  <a:tcPr marL="7792" marR="7792" marT="5844" marB="0" vert="wordArtVert"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135F"/>
                    </a:solidFill>
                  </a:tcPr>
                </a:tc>
              </a:tr>
              <a:tr h="410493">
                <a:tc>
                  <a:txBody>
                    <a:bodyPr/>
                    <a:lstStyle/>
                    <a:p>
                      <a:pPr algn="ctr" fontAlgn="ctr"/>
                      <a:r>
                        <a:rPr lang="en-US" sz="800" b="0" i="0" u="none" strike="noStrike">
                          <a:effectLst/>
                          <a:latin typeface="Arial"/>
                        </a:rPr>
                        <a:t>Procedure</a:t>
                      </a:r>
                    </a:p>
                  </a:txBody>
                  <a:tcPr marL="7792" marR="7792"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Oil miser air - Air penetration from oil miser fan</a:t>
                      </a:r>
                    </a:p>
                  </a:txBody>
                  <a:tcPr marL="7792" marR="7792"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Oil is degraded quicker </a:t>
                      </a:r>
                    </a:p>
                  </a:txBody>
                  <a:tcPr marL="7792" marR="7792"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7</a:t>
                      </a:r>
                    </a:p>
                  </a:txBody>
                  <a:tcPr marL="7792" marR="7792" marT="58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effectLst/>
                          <a:latin typeface="Arial"/>
                        </a:rPr>
                        <a:t>Oil is damaged from air</a:t>
                      </a:r>
                    </a:p>
                  </a:txBody>
                  <a:tcPr marL="7792" marR="7792" marT="58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10</a:t>
                      </a:r>
                    </a:p>
                  </a:txBody>
                  <a:tcPr marL="7792" marR="7792"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effectLst/>
                          <a:latin typeface="Arial"/>
                        </a:rPr>
                        <a:t>Oil miser procedure for operation</a:t>
                      </a:r>
                    </a:p>
                  </a:txBody>
                  <a:tcPr marL="7792" marR="7792"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7</a:t>
                      </a:r>
                    </a:p>
                  </a:txBody>
                  <a:tcPr marL="7792" marR="7792" marT="58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effectLst/>
                          <a:latin typeface="Arial"/>
                        </a:rPr>
                        <a:t>490</a:t>
                      </a:r>
                    </a:p>
                  </a:txBody>
                  <a:tcPr marL="7792" marR="7792" marT="58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815363">
                <a:tc>
                  <a:txBody>
                    <a:bodyPr/>
                    <a:lstStyle/>
                    <a:p>
                      <a:pPr algn="ctr" fontAlgn="ctr"/>
                      <a:r>
                        <a:rPr lang="en-US" sz="800" b="0" i="0" u="none" strike="noStrike">
                          <a:effectLst/>
                          <a:latin typeface="Arial"/>
                        </a:rPr>
                        <a:t>Procedure</a:t>
                      </a:r>
                    </a:p>
                  </a:txBody>
                  <a:tcPr marL="7792" marR="7792"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 Air purges(pumping) Air purges after a transfer could be causing damage to the oil</a:t>
                      </a:r>
                    </a:p>
                  </a:txBody>
                  <a:tcPr marL="7792" marR="7792"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Oil is degraded quicker </a:t>
                      </a:r>
                    </a:p>
                  </a:txBody>
                  <a:tcPr marL="7792" marR="7792"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7</a:t>
                      </a:r>
                    </a:p>
                  </a:txBody>
                  <a:tcPr marL="7792" marR="7792" marT="58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effectLst/>
                          <a:latin typeface="Arial"/>
                        </a:rPr>
                        <a:t>Oil is damaged from air</a:t>
                      </a:r>
                    </a:p>
                  </a:txBody>
                  <a:tcPr marL="7792" marR="7792" marT="58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8</a:t>
                      </a:r>
                    </a:p>
                  </a:txBody>
                  <a:tcPr marL="7792" marR="7792"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effectLst/>
                          <a:latin typeface="Arial"/>
                        </a:rPr>
                        <a:t>Nothing for air purges</a:t>
                      </a:r>
                    </a:p>
                  </a:txBody>
                  <a:tcPr marL="7792" marR="7792"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7</a:t>
                      </a:r>
                    </a:p>
                  </a:txBody>
                  <a:tcPr marL="7792" marR="7792" marT="58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effectLst/>
                          <a:latin typeface="Arial"/>
                        </a:rPr>
                        <a:t>392</a:t>
                      </a:r>
                    </a:p>
                  </a:txBody>
                  <a:tcPr marL="7792" marR="7792" marT="58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E3"/>
                    </a:solidFill>
                  </a:tcPr>
                </a:tc>
              </a:tr>
              <a:tr h="815363">
                <a:tc>
                  <a:txBody>
                    <a:bodyPr/>
                    <a:lstStyle/>
                    <a:p>
                      <a:pPr algn="ctr" fontAlgn="ctr"/>
                      <a:r>
                        <a:rPr lang="en-US" sz="800" b="0" i="0" u="none" strike="noStrike">
                          <a:effectLst/>
                          <a:latin typeface="Arial"/>
                        </a:rPr>
                        <a:t>Equipment</a:t>
                      </a:r>
                    </a:p>
                  </a:txBody>
                  <a:tcPr marL="7792" marR="7792"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Fryer oil capacity - The required amount of oil is not being carried out of the fryer</a:t>
                      </a:r>
                    </a:p>
                  </a:txBody>
                  <a:tcPr marL="7792" marR="7792"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Oil remains in the fryer and is subject to the higher heat for longer periods of time causing more degredation</a:t>
                      </a:r>
                    </a:p>
                  </a:txBody>
                  <a:tcPr marL="7792" marR="7792"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7</a:t>
                      </a:r>
                    </a:p>
                  </a:txBody>
                  <a:tcPr marL="7792" marR="7792"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dirty="0">
                          <a:solidFill>
                            <a:schemeClr val="tx1"/>
                          </a:solidFill>
                          <a:effectLst/>
                          <a:latin typeface="Arial"/>
                        </a:rPr>
                        <a:t>Fryer Oil Capacity is too high, we don’t turn over the oil quick enough </a:t>
                      </a:r>
                    </a:p>
                  </a:txBody>
                  <a:tcPr marL="7792" marR="7792"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10</a:t>
                      </a:r>
                    </a:p>
                  </a:txBody>
                  <a:tcPr marL="7792" marR="7792"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effectLst/>
                          <a:latin typeface="Arial"/>
                        </a:rPr>
                        <a:t>No procedure</a:t>
                      </a:r>
                    </a:p>
                  </a:txBody>
                  <a:tcPr marL="7792" marR="7792"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4</a:t>
                      </a:r>
                    </a:p>
                  </a:txBody>
                  <a:tcPr marL="7792" marR="7792" marT="58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effectLst/>
                          <a:latin typeface="Arial"/>
                        </a:rPr>
                        <a:t>280</a:t>
                      </a:r>
                    </a:p>
                  </a:txBody>
                  <a:tcPr marL="7792" marR="7792" marT="58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1220233">
                <a:tc>
                  <a:txBody>
                    <a:bodyPr/>
                    <a:lstStyle/>
                    <a:p>
                      <a:pPr algn="ctr" fontAlgn="ctr"/>
                      <a:r>
                        <a:rPr lang="en-US" sz="800" b="0" i="0" u="none" strike="noStrike">
                          <a:effectLst/>
                          <a:latin typeface="Arial"/>
                        </a:rPr>
                        <a:t>Procedure</a:t>
                      </a:r>
                    </a:p>
                  </a:txBody>
                  <a:tcPr marL="7792" marR="7792"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Not turning temp down during break - A break in the line comes along and the fryer temp does not get turned down. The higher temp causes the oil to degrade quicker</a:t>
                      </a:r>
                    </a:p>
                  </a:txBody>
                  <a:tcPr marL="7792" marR="7792"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a:rPr>
                        <a:t>Oil degrading quicker results in more used oil which results in more costs.</a:t>
                      </a:r>
                    </a:p>
                  </a:txBody>
                  <a:tcPr marL="7792" marR="7792"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8</a:t>
                      </a:r>
                    </a:p>
                  </a:txBody>
                  <a:tcPr marL="7792" marR="7792" marT="58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effectLst/>
                          <a:latin typeface="Arial"/>
                        </a:rPr>
                        <a:t>High oil temp during a break damages oil</a:t>
                      </a:r>
                    </a:p>
                  </a:txBody>
                  <a:tcPr marL="7792" marR="7792" marT="58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4</a:t>
                      </a:r>
                    </a:p>
                  </a:txBody>
                  <a:tcPr marL="7792" marR="7792"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dirty="0">
                          <a:effectLst/>
                          <a:latin typeface="Arial"/>
                        </a:rPr>
                        <a:t>No procedure</a:t>
                      </a:r>
                    </a:p>
                  </a:txBody>
                  <a:tcPr marL="7792" marR="7792" marT="58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7</a:t>
                      </a:r>
                    </a:p>
                  </a:txBody>
                  <a:tcPr marL="7792" marR="7792" marT="58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dirty="0">
                          <a:effectLst/>
                          <a:latin typeface="Arial"/>
                        </a:rPr>
                        <a:t>224</a:t>
                      </a:r>
                    </a:p>
                  </a:txBody>
                  <a:tcPr marL="7792" marR="7792" marT="58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bl>
          </a:graphicData>
        </a:graphic>
      </p:graphicFrame>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35</a:t>
            </a:fld>
            <a:endParaRPr lang="en" dirty="0"/>
          </a:p>
        </p:txBody>
      </p:sp>
    </p:spTree>
    <p:extLst>
      <p:ext uri="{BB962C8B-B14F-4D97-AF65-F5344CB8AC3E}">
        <p14:creationId xmlns:p14="http://schemas.microsoft.com/office/powerpoint/2010/main" val="33846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4"/>
          <p:cNvSpPr>
            <a:spLocks noGrp="1" noChangeArrowheads="1"/>
          </p:cNvSpPr>
          <p:nvPr>
            <p:ph type="title"/>
          </p:nvPr>
        </p:nvSpPr>
        <p:spPr/>
        <p:txBody>
          <a:bodyPr/>
          <a:lstStyle/>
          <a:p>
            <a:pPr eaLnBrk="1" hangingPunct="1"/>
            <a:r>
              <a:rPr lang="en-US" altLang="en-US" smtClean="0"/>
              <a:t>Process FMEA</a:t>
            </a:r>
          </a:p>
        </p:txBody>
      </p:sp>
      <p:graphicFrame>
        <p:nvGraphicFramePr>
          <p:cNvPr id="3" name="Table 2"/>
          <p:cNvGraphicFramePr>
            <a:graphicFrameLocks noGrp="1"/>
          </p:cNvGraphicFramePr>
          <p:nvPr>
            <p:extLst>
              <p:ext uri="{D42A27DB-BD31-4B8C-83A1-F6EECF244321}">
                <p14:modId xmlns:p14="http://schemas.microsoft.com/office/powerpoint/2010/main" val="1224069608"/>
              </p:ext>
            </p:extLst>
          </p:nvPr>
        </p:nvGraphicFramePr>
        <p:xfrm>
          <a:off x="230188" y="1047751"/>
          <a:ext cx="8683627" cy="3761202"/>
        </p:xfrm>
        <a:graphic>
          <a:graphicData uri="http://schemas.openxmlformats.org/drawingml/2006/table">
            <a:tbl>
              <a:tblPr/>
              <a:tblGrid>
                <a:gridCol w="1496699"/>
                <a:gridCol w="1496699"/>
                <a:gridCol w="1496699"/>
                <a:gridCol w="277167"/>
                <a:gridCol w="1496699"/>
                <a:gridCol w="291025"/>
                <a:gridCol w="1496699"/>
                <a:gridCol w="277167"/>
                <a:gridCol w="354773"/>
              </a:tblGrid>
              <a:tr h="459430">
                <a:tc>
                  <a:txBody>
                    <a:bodyPr/>
                    <a:lstStyle/>
                    <a:p>
                      <a:pPr algn="ctr" fontAlgn="ctr"/>
                      <a:r>
                        <a:rPr lang="en-US" sz="900" b="1" i="0" u="none" strike="noStrike" dirty="0">
                          <a:solidFill>
                            <a:srgbClr val="FFFFFF"/>
                          </a:solidFill>
                          <a:effectLst/>
                          <a:latin typeface="Arial"/>
                        </a:rPr>
                        <a:t>Item</a:t>
                      </a:r>
                      <a:br>
                        <a:rPr lang="en-US" sz="900" b="1" i="0" u="none" strike="noStrike" dirty="0">
                          <a:solidFill>
                            <a:srgbClr val="FFFFFF"/>
                          </a:solidFill>
                          <a:effectLst/>
                          <a:latin typeface="Arial"/>
                        </a:rPr>
                      </a:br>
                      <a:r>
                        <a:rPr lang="en-US" sz="900" b="1" i="0" u="none" strike="noStrike" dirty="0">
                          <a:solidFill>
                            <a:srgbClr val="FFFFFF"/>
                          </a:solidFill>
                          <a:effectLst/>
                          <a:latin typeface="Arial"/>
                        </a:rPr>
                        <a:t>Function</a:t>
                      </a:r>
                    </a:p>
                  </a:txBody>
                  <a:tcPr marL="8318" marR="8318" marT="62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900" b="1" i="0" u="none" strike="noStrike" dirty="0">
                          <a:solidFill>
                            <a:srgbClr val="FFFFFF"/>
                          </a:solidFill>
                          <a:effectLst/>
                          <a:latin typeface="Arial"/>
                        </a:rPr>
                        <a:t>Potential Failure Mode</a:t>
                      </a:r>
                    </a:p>
                  </a:txBody>
                  <a:tcPr marL="8318" marR="8318"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900" b="1" i="0" u="none" strike="noStrike" dirty="0">
                          <a:solidFill>
                            <a:srgbClr val="FFFFFF"/>
                          </a:solidFill>
                          <a:effectLst/>
                          <a:latin typeface="Arial"/>
                        </a:rPr>
                        <a:t>Potential Effect on Customer Because of Defect</a:t>
                      </a:r>
                    </a:p>
                  </a:txBody>
                  <a:tcPr marL="8318" marR="8318"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900" b="1" i="0" u="none" strike="noStrike" dirty="0">
                          <a:solidFill>
                            <a:srgbClr val="FFFFFF"/>
                          </a:solidFill>
                          <a:effectLst/>
                          <a:latin typeface="Arial"/>
                        </a:rPr>
                        <a:t>SEV</a:t>
                      </a:r>
                    </a:p>
                  </a:txBody>
                  <a:tcPr marL="8318" marR="8318" marT="6239"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900" b="1" i="0" u="none" strike="noStrike" dirty="0">
                          <a:solidFill>
                            <a:srgbClr val="FFFFFF"/>
                          </a:solidFill>
                          <a:effectLst/>
                          <a:latin typeface="Arial"/>
                        </a:rPr>
                        <a:t>Potential Causes</a:t>
                      </a:r>
                    </a:p>
                  </a:txBody>
                  <a:tcPr marL="8318" marR="8318"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900" b="1" i="0" u="none" strike="noStrike" dirty="0">
                          <a:solidFill>
                            <a:srgbClr val="FFFFFF"/>
                          </a:solidFill>
                          <a:effectLst/>
                          <a:latin typeface="Arial"/>
                        </a:rPr>
                        <a:t>OCC</a:t>
                      </a:r>
                    </a:p>
                  </a:txBody>
                  <a:tcPr marL="8318" marR="8318" marT="6239"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900" b="1" i="0" u="none" strike="noStrike" dirty="0">
                          <a:solidFill>
                            <a:srgbClr val="FFFFFF"/>
                          </a:solidFill>
                          <a:effectLst/>
                          <a:latin typeface="Arial"/>
                        </a:rPr>
                        <a:t>Current Process Controls</a:t>
                      </a:r>
                    </a:p>
                  </a:txBody>
                  <a:tcPr marL="8318" marR="8318"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900" b="1" i="0" u="none" strike="noStrike" dirty="0">
                          <a:solidFill>
                            <a:srgbClr val="FFFFFF"/>
                          </a:solidFill>
                          <a:effectLst/>
                          <a:latin typeface="Arial"/>
                        </a:rPr>
                        <a:t>DET</a:t>
                      </a:r>
                    </a:p>
                  </a:txBody>
                  <a:tcPr marL="8318" marR="8318" marT="6239"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900" b="1" i="0" u="none" strike="noStrike" dirty="0">
                          <a:solidFill>
                            <a:srgbClr val="FFFFFF"/>
                          </a:solidFill>
                          <a:effectLst/>
                          <a:latin typeface="Arial"/>
                        </a:rPr>
                        <a:t>RPN</a:t>
                      </a:r>
                    </a:p>
                  </a:txBody>
                  <a:tcPr marL="8318" marR="8318" marT="6239" marB="0" vert="wordArtVert"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135F"/>
                    </a:solidFill>
                  </a:tcPr>
                </a:tc>
              </a:tr>
              <a:tr h="888232">
                <a:tc>
                  <a:txBody>
                    <a:bodyPr/>
                    <a:lstStyle/>
                    <a:p>
                      <a:pPr algn="ctr" fontAlgn="ctr"/>
                      <a:r>
                        <a:rPr lang="en-US" sz="900" b="0" i="0" u="none" strike="noStrike">
                          <a:effectLst/>
                          <a:latin typeface="Arial"/>
                        </a:rPr>
                        <a:t>Equipment</a:t>
                      </a:r>
                    </a:p>
                  </a:txBody>
                  <a:tcPr marL="8318" marR="8318"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Arial"/>
                        </a:rPr>
                        <a:t>Paper is not thick enough - If crumb and burnt pieces are left in the oil it will degrade the oil quicker</a:t>
                      </a:r>
                    </a:p>
                  </a:txBody>
                  <a:tcPr marL="8318" marR="8318"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Arial"/>
                        </a:rPr>
                        <a:t>If the oil is degraded faster more used oil will be created</a:t>
                      </a:r>
                    </a:p>
                  </a:txBody>
                  <a:tcPr marL="8318" marR="8318"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Arial"/>
                        </a:rPr>
                        <a:t>7</a:t>
                      </a:r>
                    </a:p>
                  </a:txBody>
                  <a:tcPr marL="8318" marR="8318" marT="62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a:effectLst/>
                          <a:latin typeface="Arial"/>
                        </a:rPr>
                        <a:t>Poor oil filtration</a:t>
                      </a:r>
                    </a:p>
                  </a:txBody>
                  <a:tcPr marL="8318" marR="8318" marT="62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Arial"/>
                        </a:rPr>
                        <a:t>5</a:t>
                      </a:r>
                    </a:p>
                  </a:txBody>
                  <a:tcPr marL="8318" marR="8318"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a:effectLst/>
                          <a:latin typeface="Arial"/>
                        </a:rPr>
                        <a:t>No procedure</a:t>
                      </a:r>
                    </a:p>
                  </a:txBody>
                  <a:tcPr marL="8318" marR="8318"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Arial"/>
                        </a:rPr>
                        <a:t>6</a:t>
                      </a:r>
                    </a:p>
                  </a:txBody>
                  <a:tcPr marL="8318" marR="8318" marT="62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a:effectLst/>
                          <a:latin typeface="Arial"/>
                        </a:rPr>
                        <a:t>210</a:t>
                      </a:r>
                    </a:p>
                  </a:txBody>
                  <a:tcPr marL="8318" marR="8318" marT="6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1035249">
                <a:tc>
                  <a:txBody>
                    <a:bodyPr/>
                    <a:lstStyle/>
                    <a:p>
                      <a:pPr algn="ctr" fontAlgn="ctr"/>
                      <a:r>
                        <a:rPr lang="en-US" sz="900" b="0" i="0" u="none" strike="noStrike">
                          <a:effectLst/>
                          <a:latin typeface="Arial"/>
                        </a:rPr>
                        <a:t>Sanitation</a:t>
                      </a:r>
                    </a:p>
                  </a:txBody>
                  <a:tcPr marL="8318" marR="8318"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Arial"/>
                        </a:rPr>
                        <a:t>Reaction from the pickling acid - The acid we are currently using is causing a reaction in the oil causing FFA to rise</a:t>
                      </a:r>
                    </a:p>
                  </a:txBody>
                  <a:tcPr marL="8318" marR="8318"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Arial"/>
                        </a:rPr>
                        <a:t>Higher FFA can cause difficulty blending and will result in more used oil</a:t>
                      </a:r>
                    </a:p>
                  </a:txBody>
                  <a:tcPr marL="8318" marR="8318"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Arial"/>
                        </a:rPr>
                        <a:t>10</a:t>
                      </a:r>
                    </a:p>
                  </a:txBody>
                  <a:tcPr marL="8318" marR="8318" marT="62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a:effectLst/>
                          <a:latin typeface="Arial"/>
                        </a:rPr>
                        <a:t>The pickling acid we are currently using to season the fryer chain is reacting and causing the FFA to increase rapidly</a:t>
                      </a:r>
                    </a:p>
                  </a:txBody>
                  <a:tcPr marL="8318" marR="8318" marT="62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Arial"/>
                        </a:rPr>
                        <a:t>5</a:t>
                      </a:r>
                    </a:p>
                  </a:txBody>
                  <a:tcPr marL="8318" marR="8318"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a:effectLst/>
                          <a:latin typeface="Arial"/>
                        </a:rPr>
                        <a:t>Procedure outlining how and what to use to pickle the chain</a:t>
                      </a:r>
                    </a:p>
                  </a:txBody>
                  <a:tcPr marL="8318" marR="8318"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Arial"/>
                        </a:rPr>
                        <a:t>4</a:t>
                      </a:r>
                    </a:p>
                  </a:txBody>
                  <a:tcPr marL="8318" marR="8318" marT="62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a:effectLst/>
                          <a:latin typeface="Arial"/>
                        </a:rPr>
                        <a:t>200</a:t>
                      </a:r>
                    </a:p>
                  </a:txBody>
                  <a:tcPr marL="8318" marR="8318" marT="6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643203">
                <a:tc>
                  <a:txBody>
                    <a:bodyPr/>
                    <a:lstStyle/>
                    <a:p>
                      <a:pPr algn="ctr" fontAlgn="ctr"/>
                      <a:r>
                        <a:rPr lang="en-US" sz="900" b="0" i="0" u="none" strike="noStrike">
                          <a:effectLst/>
                          <a:latin typeface="Arial"/>
                        </a:rPr>
                        <a:t>Procedure</a:t>
                      </a:r>
                    </a:p>
                  </a:txBody>
                  <a:tcPr marL="8318" marR="8318"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Arial"/>
                        </a:rPr>
                        <a:t>Not blending soy oil into Mac oil - 70% of our volume on L1 is Macfries</a:t>
                      </a:r>
                    </a:p>
                  </a:txBody>
                  <a:tcPr marL="8318" marR="8318"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Arial"/>
                        </a:rPr>
                        <a:t>Not being able to blend used oil will result in us having to render it at a loss</a:t>
                      </a:r>
                    </a:p>
                  </a:txBody>
                  <a:tcPr marL="8318" marR="8318"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Arial"/>
                        </a:rPr>
                        <a:t>7</a:t>
                      </a:r>
                    </a:p>
                  </a:txBody>
                  <a:tcPr marL="8318" marR="8318" marT="62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a:effectLst/>
                          <a:latin typeface="Arial"/>
                        </a:rPr>
                        <a:t>Customer requirements, views, opinions</a:t>
                      </a:r>
                    </a:p>
                  </a:txBody>
                  <a:tcPr marL="8318" marR="8318" marT="62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Arial"/>
                        </a:rPr>
                        <a:t>5</a:t>
                      </a:r>
                    </a:p>
                  </a:txBody>
                  <a:tcPr marL="8318" marR="8318"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a:effectLst/>
                          <a:latin typeface="Arial"/>
                        </a:rPr>
                        <a:t>None</a:t>
                      </a:r>
                    </a:p>
                  </a:txBody>
                  <a:tcPr marL="8318" marR="8318"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Arial"/>
                        </a:rPr>
                        <a:t>5</a:t>
                      </a:r>
                    </a:p>
                  </a:txBody>
                  <a:tcPr marL="8318" marR="8318" marT="62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a:effectLst/>
                          <a:latin typeface="Arial"/>
                        </a:rPr>
                        <a:t>175</a:t>
                      </a:r>
                    </a:p>
                  </a:txBody>
                  <a:tcPr marL="8318" marR="8318" marT="6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735088">
                <a:tc>
                  <a:txBody>
                    <a:bodyPr/>
                    <a:lstStyle/>
                    <a:p>
                      <a:pPr algn="ctr" fontAlgn="ctr"/>
                      <a:r>
                        <a:rPr lang="en-US" sz="900" b="0" i="0" u="none" strike="noStrike">
                          <a:effectLst/>
                          <a:latin typeface="Arial"/>
                        </a:rPr>
                        <a:t>Environment</a:t>
                      </a:r>
                    </a:p>
                  </a:txBody>
                  <a:tcPr marL="8318" marR="8318"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effectLst/>
                          <a:latin typeface="Arial"/>
                        </a:rPr>
                        <a:t>Used oil dissipates or burns up quicker than fresh oil</a:t>
                      </a:r>
                    </a:p>
                  </a:txBody>
                  <a:tcPr marL="8318" marR="8318"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dirty="0">
                          <a:effectLst/>
                          <a:latin typeface="Arial"/>
                        </a:rPr>
                        <a:t>If used oil burns up quicker then we will use more oil per </a:t>
                      </a:r>
                      <a:r>
                        <a:rPr lang="en-US" sz="900" b="0" i="0" u="none" strike="noStrike" dirty="0" err="1">
                          <a:effectLst/>
                          <a:latin typeface="Arial"/>
                        </a:rPr>
                        <a:t>lb</a:t>
                      </a:r>
                      <a:r>
                        <a:rPr lang="en-US" sz="900" b="0" i="0" u="none" strike="noStrike" dirty="0">
                          <a:effectLst/>
                          <a:latin typeface="Arial"/>
                        </a:rPr>
                        <a:t> of potatoes</a:t>
                      </a:r>
                    </a:p>
                  </a:txBody>
                  <a:tcPr marL="8318" marR="8318"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Arial"/>
                        </a:rPr>
                        <a:t>7</a:t>
                      </a:r>
                    </a:p>
                  </a:txBody>
                  <a:tcPr marL="8318" marR="8318" marT="62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900" b="0" i="0" u="none" strike="noStrike">
                          <a:effectLst/>
                          <a:latin typeface="Arial"/>
                        </a:rPr>
                        <a:t>The higher the temperature of the oil the quicker the viscosity breaks down</a:t>
                      </a:r>
                    </a:p>
                  </a:txBody>
                  <a:tcPr marL="8318" marR="8318" marT="62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effectLst/>
                          <a:latin typeface="Arial"/>
                        </a:rPr>
                        <a:t>5</a:t>
                      </a:r>
                    </a:p>
                  </a:txBody>
                  <a:tcPr marL="8318" marR="8318"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900" b="0" i="0" u="none" strike="noStrike">
                          <a:effectLst/>
                          <a:latin typeface="Arial"/>
                        </a:rPr>
                        <a:t>Unwritten rule to fry between 360 and 370.</a:t>
                      </a:r>
                    </a:p>
                  </a:txBody>
                  <a:tcPr marL="8318" marR="8318"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effectLst/>
                          <a:latin typeface="Arial"/>
                        </a:rPr>
                        <a:t>5</a:t>
                      </a:r>
                    </a:p>
                  </a:txBody>
                  <a:tcPr marL="8318" marR="8318" marT="62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900" b="0" i="0" u="none" strike="noStrike" dirty="0">
                          <a:effectLst/>
                          <a:latin typeface="Arial"/>
                        </a:rPr>
                        <a:t>175</a:t>
                      </a:r>
                    </a:p>
                  </a:txBody>
                  <a:tcPr marL="8318" marR="8318" marT="62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3E3E3"/>
                    </a:solidFill>
                  </a:tcPr>
                </a:tc>
              </a:tr>
            </a:tbl>
          </a:graphicData>
        </a:graphic>
      </p:graphicFrame>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36</a:t>
            </a:fld>
            <a:endParaRPr lang="en" dirty="0"/>
          </a:p>
        </p:txBody>
      </p:sp>
    </p:spTree>
    <p:extLst>
      <p:ext uri="{BB962C8B-B14F-4D97-AF65-F5344CB8AC3E}">
        <p14:creationId xmlns:p14="http://schemas.microsoft.com/office/powerpoint/2010/main" val="3591789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altLang="en-US" smtClean="0"/>
              <a:t>Potential Xs—Theories To Be Tested</a:t>
            </a:r>
          </a:p>
        </p:txBody>
      </p:sp>
      <p:sp>
        <p:nvSpPr>
          <p:cNvPr id="3" name="Text Placeholder 2"/>
          <p:cNvSpPr>
            <a:spLocks noGrp="1"/>
          </p:cNvSpPr>
          <p:nvPr>
            <p:ph type="body" idx="1"/>
          </p:nvPr>
        </p:nvSpPr>
        <p:spPr/>
        <p:txBody>
          <a:bodyPr/>
          <a:lstStyle/>
          <a:p>
            <a:pPr>
              <a:defRPr/>
            </a:pPr>
            <a:r>
              <a:rPr lang="en-US" sz="1400" dirty="0"/>
              <a:t>X</a:t>
            </a:r>
            <a:r>
              <a:rPr lang="en-US" sz="1400" baseline="-25000" dirty="0"/>
              <a:t>1</a:t>
            </a:r>
            <a:r>
              <a:rPr lang="en-US" sz="1400" dirty="0"/>
              <a:t>: Is our oil being damaged from oil miser airflow?</a:t>
            </a:r>
          </a:p>
          <a:p>
            <a:pPr>
              <a:defRPr/>
            </a:pPr>
            <a:r>
              <a:rPr lang="en-US" sz="1400" dirty="0"/>
              <a:t> </a:t>
            </a:r>
          </a:p>
          <a:p>
            <a:pPr>
              <a:defRPr/>
            </a:pPr>
            <a:r>
              <a:rPr lang="en-US" sz="1400" dirty="0"/>
              <a:t>X</a:t>
            </a:r>
            <a:r>
              <a:rPr lang="en-US" sz="1400" baseline="-25000" dirty="0"/>
              <a:t>2</a:t>
            </a:r>
            <a:r>
              <a:rPr lang="en-US" sz="1400" dirty="0"/>
              <a:t>: Is our oil being damaged from air purges during pumping? </a:t>
            </a:r>
          </a:p>
          <a:p>
            <a:pPr>
              <a:defRPr/>
            </a:pPr>
            <a:r>
              <a:rPr lang="en-US" sz="1400" dirty="0"/>
              <a:t> </a:t>
            </a:r>
          </a:p>
          <a:p>
            <a:pPr>
              <a:defRPr/>
            </a:pPr>
            <a:r>
              <a:rPr lang="en-US" sz="1400" dirty="0"/>
              <a:t>X</a:t>
            </a:r>
            <a:r>
              <a:rPr lang="en-US" sz="1400" baseline="-25000" dirty="0"/>
              <a:t>3</a:t>
            </a:r>
            <a:r>
              <a:rPr lang="en-US" sz="1400" dirty="0"/>
              <a:t>: Is our L1 fryer Oil Capacity too high? </a:t>
            </a:r>
          </a:p>
          <a:p>
            <a:pPr>
              <a:defRPr/>
            </a:pPr>
            <a:endParaRPr lang="en-US" sz="1400" dirty="0"/>
          </a:p>
          <a:p>
            <a:pPr>
              <a:defRPr/>
            </a:pPr>
            <a:r>
              <a:rPr lang="en-US" sz="1400" dirty="0"/>
              <a:t>X</a:t>
            </a:r>
            <a:r>
              <a:rPr lang="en-US" sz="1400" baseline="-25000" dirty="0"/>
              <a:t>4</a:t>
            </a:r>
            <a:r>
              <a:rPr lang="en-US" sz="1400" dirty="0"/>
              <a:t>: Do high oil temps during a break damage oil? </a:t>
            </a:r>
          </a:p>
          <a:p>
            <a:pPr>
              <a:defRPr/>
            </a:pPr>
            <a:r>
              <a:rPr lang="en-US" sz="1400" dirty="0"/>
              <a:t> </a:t>
            </a:r>
          </a:p>
          <a:p>
            <a:pPr>
              <a:defRPr/>
            </a:pPr>
            <a:r>
              <a:rPr lang="en-US" sz="1400" dirty="0"/>
              <a:t>X</a:t>
            </a:r>
            <a:r>
              <a:rPr lang="en-US" sz="1400" baseline="-25000" dirty="0"/>
              <a:t>5</a:t>
            </a:r>
            <a:r>
              <a:rPr lang="en-US" sz="1400" dirty="0"/>
              <a:t>: Would using thicker paper, on the paper filter for L2 fryer, lessen the degradation of oil by removing more solids (burnt crumb)?</a:t>
            </a:r>
          </a:p>
          <a:p>
            <a:pPr>
              <a:defRPr/>
            </a:pPr>
            <a:r>
              <a:rPr lang="en-US" sz="1400" dirty="0"/>
              <a:t> </a:t>
            </a:r>
          </a:p>
          <a:p>
            <a:pPr>
              <a:defRPr/>
            </a:pPr>
            <a:r>
              <a:rPr lang="en-US" sz="1400" dirty="0"/>
              <a:t>X</a:t>
            </a:r>
            <a:r>
              <a:rPr lang="en-US" sz="1400" baseline="-25000" dirty="0"/>
              <a:t>6</a:t>
            </a:r>
            <a:r>
              <a:rPr lang="en-US" sz="1400" dirty="0"/>
              <a:t>: Is our pickling acid causing degradation? </a:t>
            </a:r>
          </a:p>
          <a:p>
            <a:pPr>
              <a:defRPr/>
            </a:pPr>
            <a:r>
              <a:rPr lang="en-US" sz="1400" dirty="0"/>
              <a:t> </a:t>
            </a:r>
          </a:p>
          <a:p>
            <a:pPr>
              <a:defRPr/>
            </a:pPr>
            <a:r>
              <a:rPr lang="en-US" sz="1400" dirty="0"/>
              <a:t>X</a:t>
            </a:r>
            <a:r>
              <a:rPr lang="en-US" sz="1400" baseline="-25000" dirty="0"/>
              <a:t>7</a:t>
            </a:r>
            <a:r>
              <a:rPr lang="en-US" sz="1400" dirty="0"/>
              <a:t>: Would blending Salad oil into Mac oil allow us to use more used oil? </a:t>
            </a:r>
          </a:p>
          <a:p>
            <a:pPr>
              <a:defRPr/>
            </a:pPr>
            <a:r>
              <a:rPr lang="en-US" sz="1400" dirty="0"/>
              <a:t> </a:t>
            </a:r>
          </a:p>
          <a:p>
            <a:pPr>
              <a:defRPr/>
            </a:pPr>
            <a:r>
              <a:rPr lang="en-US" sz="1400" dirty="0"/>
              <a:t>X</a:t>
            </a:r>
            <a:r>
              <a:rPr lang="en-US" sz="1400" baseline="-25000" dirty="0"/>
              <a:t>8</a:t>
            </a:r>
            <a:r>
              <a:rPr lang="en-US" sz="1400" dirty="0"/>
              <a:t>: Is our oil consumption higher when blending used salad oil?</a:t>
            </a:r>
            <a:endParaRPr lang="en-US" altLang="en-US" sz="1400" dirty="0">
              <a:solidFill>
                <a:srgbClr val="4A1B65"/>
              </a:solidFill>
            </a:endParaRPr>
          </a:p>
          <a:p>
            <a:endParaRPr lang="en-US" sz="1400" dirty="0"/>
          </a:p>
        </p:txBody>
      </p:sp>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37</a:t>
            </a:fld>
            <a:endParaRPr lang="en" dirty="0"/>
          </a:p>
        </p:txBody>
      </p:sp>
    </p:spTree>
    <p:extLst>
      <p:ext uri="{BB962C8B-B14F-4D97-AF65-F5344CB8AC3E}">
        <p14:creationId xmlns:p14="http://schemas.microsoft.com/office/powerpoint/2010/main" val="313363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Six Sigma Roadmap</a:t>
            </a:r>
            <a:br>
              <a:rPr lang="en"/>
            </a:br>
            <a:endParaRPr lang="en"/>
          </a:p>
        </p:txBody>
      </p:sp>
      <p:sp>
        <p:nvSpPr>
          <p:cNvPr id="255" name="Shape 25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38</a:t>
            </a:fld>
            <a:endParaRPr lang="en"/>
          </a:p>
        </p:txBody>
      </p:sp>
      <p:grpSp>
        <p:nvGrpSpPr>
          <p:cNvPr id="256" name="Shape 256"/>
          <p:cNvGrpSpPr/>
          <p:nvPr/>
        </p:nvGrpSpPr>
        <p:grpSpPr>
          <a:xfrm>
            <a:off x="914400" y="1257300"/>
            <a:ext cx="7143750" cy="3219450"/>
            <a:chOff x="576" y="672"/>
            <a:chExt cx="4500" cy="2028"/>
          </a:xfrm>
        </p:grpSpPr>
        <p:sp>
          <p:nvSpPr>
            <p:cNvPr id="257" name="Shape 257"/>
            <p:cNvSpPr/>
            <p:nvPr/>
          </p:nvSpPr>
          <p:spPr>
            <a:xfrm>
              <a:off x="575" y="1104"/>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latin typeface="Proxima Nova"/>
                  <a:ea typeface="Proxima Nova"/>
                  <a:cs typeface="Proxima Nova"/>
                  <a:sym typeface="Proxima Nova"/>
                </a:rPr>
                <a:t>Measure</a:t>
              </a:r>
            </a:p>
          </p:txBody>
        </p:sp>
        <p:sp>
          <p:nvSpPr>
            <p:cNvPr id="258" name="Shape 258"/>
            <p:cNvSpPr/>
            <p:nvPr/>
          </p:nvSpPr>
          <p:spPr>
            <a:xfrm>
              <a:off x="575" y="1536"/>
              <a:ext cx="4500" cy="300"/>
            </a:xfrm>
            <a:prstGeom prst="roundRect">
              <a:avLst>
                <a:gd name="adj" fmla="val 16667"/>
              </a:avLst>
            </a:prstGeom>
            <a:solidFill>
              <a:srgbClr val="24135F"/>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FFFFFF"/>
                  </a:solidFill>
                  <a:latin typeface="Proxima Nova"/>
                  <a:ea typeface="Proxima Nova"/>
                  <a:cs typeface="Proxima Nova"/>
                  <a:sym typeface="Proxima Nova"/>
                </a:rPr>
                <a:t>Analyze</a:t>
              </a:r>
            </a:p>
          </p:txBody>
        </p:sp>
        <p:sp>
          <p:nvSpPr>
            <p:cNvPr id="259" name="Shape 259"/>
            <p:cNvSpPr/>
            <p:nvPr/>
          </p:nvSpPr>
          <p:spPr>
            <a:xfrm>
              <a:off x="575" y="1968"/>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Improve</a:t>
              </a:r>
            </a:p>
          </p:txBody>
        </p:sp>
        <p:sp>
          <p:nvSpPr>
            <p:cNvPr id="260" name="Shape 260"/>
            <p:cNvSpPr/>
            <p:nvPr/>
          </p:nvSpPr>
          <p:spPr>
            <a:xfrm>
              <a:off x="575" y="2400"/>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Control</a:t>
              </a:r>
            </a:p>
          </p:txBody>
        </p:sp>
        <p:sp>
          <p:nvSpPr>
            <p:cNvPr id="261" name="Shape 261"/>
            <p:cNvSpPr/>
            <p:nvPr/>
          </p:nvSpPr>
          <p:spPr>
            <a:xfrm>
              <a:off x="575" y="671"/>
              <a:ext cx="4500" cy="299"/>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FFFFFF"/>
                </a:buClr>
                <a:buSzPct val="25000"/>
                <a:buFont typeface="Noto Sans Symbols"/>
                <a:buNone/>
              </a:pPr>
              <a:r>
                <a:rPr lang="en" sz="2400">
                  <a:latin typeface="Proxima Nova"/>
                  <a:ea typeface="Proxima Nova"/>
                  <a:cs typeface="Proxima Nova"/>
                  <a:sym typeface="Proxima Nova"/>
                </a:rPr>
                <a:t>Define</a:t>
              </a:r>
            </a:p>
          </p:txBody>
        </p:sp>
      </p:grpSp>
    </p:spTree>
    <p:extLst>
      <p:ext uri="{BB962C8B-B14F-4D97-AF65-F5344CB8AC3E}">
        <p14:creationId xmlns:p14="http://schemas.microsoft.com/office/powerpoint/2010/main" val="3471961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5"/>
          <p:cNvSpPr>
            <a:spLocks noGrp="1" noChangeArrowheads="1"/>
          </p:cNvSpPr>
          <p:nvPr>
            <p:ph type="title"/>
          </p:nvPr>
        </p:nvSpPr>
        <p:spPr/>
        <p:txBody>
          <a:bodyPr/>
          <a:lstStyle/>
          <a:p>
            <a:pPr eaLnBrk="1" hangingPunct="1"/>
            <a:r>
              <a:rPr lang="en-US" altLang="en-US" smtClean="0"/>
              <a:t>Potential Xs—Theories To Be Tested</a:t>
            </a:r>
          </a:p>
        </p:txBody>
      </p:sp>
      <p:sp>
        <p:nvSpPr>
          <p:cNvPr id="3" name="Text Placeholder 2"/>
          <p:cNvSpPr>
            <a:spLocks noGrp="1"/>
          </p:cNvSpPr>
          <p:nvPr>
            <p:ph type="body" idx="1"/>
          </p:nvPr>
        </p:nvSpPr>
        <p:spPr/>
        <p:txBody>
          <a:bodyPr/>
          <a:lstStyle/>
          <a:p>
            <a:pPr>
              <a:defRPr/>
            </a:pPr>
            <a:r>
              <a:rPr lang="en-US" sz="1400" dirty="0"/>
              <a:t>X</a:t>
            </a:r>
            <a:r>
              <a:rPr lang="en-US" sz="1400" baseline="-25000" dirty="0"/>
              <a:t>1</a:t>
            </a:r>
            <a:r>
              <a:rPr lang="en-US" sz="1400" dirty="0"/>
              <a:t>: Is our oil being damaged from oil miser airflow?</a:t>
            </a:r>
          </a:p>
          <a:p>
            <a:pPr>
              <a:defRPr/>
            </a:pPr>
            <a:r>
              <a:rPr lang="en-US" sz="1400" dirty="0"/>
              <a:t> </a:t>
            </a:r>
          </a:p>
          <a:p>
            <a:pPr>
              <a:defRPr/>
            </a:pPr>
            <a:r>
              <a:rPr lang="en-US" sz="1400" dirty="0"/>
              <a:t>X</a:t>
            </a:r>
            <a:r>
              <a:rPr lang="en-US" sz="1400" baseline="-25000" dirty="0"/>
              <a:t>2</a:t>
            </a:r>
            <a:r>
              <a:rPr lang="en-US" sz="1400" dirty="0"/>
              <a:t>: Is our oil being damaged from air purges during pumping? </a:t>
            </a:r>
          </a:p>
          <a:p>
            <a:pPr>
              <a:defRPr/>
            </a:pPr>
            <a:r>
              <a:rPr lang="en-US" sz="1400" dirty="0"/>
              <a:t> </a:t>
            </a:r>
          </a:p>
          <a:p>
            <a:pPr>
              <a:defRPr/>
            </a:pPr>
            <a:r>
              <a:rPr lang="en-US" sz="1400" dirty="0"/>
              <a:t>X</a:t>
            </a:r>
            <a:r>
              <a:rPr lang="en-US" sz="1400" baseline="-25000" dirty="0"/>
              <a:t>3</a:t>
            </a:r>
            <a:r>
              <a:rPr lang="en-US" sz="1400" dirty="0"/>
              <a:t>: Is our L1 fryer Oil Capacity too high? Do we turn over the oil quick enough to allow degraded oil to be refreshed? </a:t>
            </a:r>
          </a:p>
          <a:p>
            <a:pPr>
              <a:defRPr/>
            </a:pPr>
            <a:r>
              <a:rPr lang="en-US" sz="1400" dirty="0"/>
              <a:t> </a:t>
            </a:r>
          </a:p>
          <a:p>
            <a:pPr>
              <a:defRPr/>
            </a:pPr>
            <a:r>
              <a:rPr lang="en-US" sz="1400" dirty="0"/>
              <a:t>X</a:t>
            </a:r>
            <a:r>
              <a:rPr lang="en-US" sz="1400" baseline="-25000" dirty="0"/>
              <a:t>4</a:t>
            </a:r>
            <a:r>
              <a:rPr lang="en-US" sz="1400" dirty="0"/>
              <a:t>: Do high oil temps during a break damage oil? </a:t>
            </a:r>
          </a:p>
          <a:p>
            <a:pPr>
              <a:defRPr/>
            </a:pPr>
            <a:r>
              <a:rPr lang="en-US" sz="1400" dirty="0"/>
              <a:t> </a:t>
            </a:r>
          </a:p>
          <a:p>
            <a:pPr>
              <a:defRPr/>
            </a:pPr>
            <a:r>
              <a:rPr lang="en-US" sz="1400" dirty="0"/>
              <a:t>X</a:t>
            </a:r>
            <a:r>
              <a:rPr lang="en-US" sz="1400" baseline="-25000" dirty="0"/>
              <a:t>5</a:t>
            </a:r>
            <a:r>
              <a:rPr lang="en-US" sz="1400" dirty="0"/>
              <a:t>: Would using thicker paper, on the paper filter for L2 fryer, lessen the degradation of oil by removing more solids (burnt crumb)?</a:t>
            </a:r>
          </a:p>
          <a:p>
            <a:pPr>
              <a:defRPr/>
            </a:pPr>
            <a:r>
              <a:rPr lang="en-US" sz="1400" dirty="0"/>
              <a:t> </a:t>
            </a:r>
          </a:p>
          <a:p>
            <a:pPr>
              <a:defRPr/>
            </a:pPr>
            <a:r>
              <a:rPr lang="en-US" sz="1400" dirty="0"/>
              <a:t>X</a:t>
            </a:r>
            <a:r>
              <a:rPr lang="en-US" sz="1400" baseline="-25000" dirty="0"/>
              <a:t>6</a:t>
            </a:r>
            <a:r>
              <a:rPr lang="en-US" sz="1400" dirty="0"/>
              <a:t>: Is our pickling acid causing degradation on our oil? </a:t>
            </a:r>
          </a:p>
          <a:p>
            <a:pPr>
              <a:defRPr/>
            </a:pPr>
            <a:r>
              <a:rPr lang="en-US" sz="1400" dirty="0"/>
              <a:t> </a:t>
            </a:r>
          </a:p>
          <a:p>
            <a:pPr>
              <a:defRPr/>
            </a:pPr>
            <a:r>
              <a:rPr lang="en-US" sz="1400" dirty="0"/>
              <a:t>X</a:t>
            </a:r>
            <a:r>
              <a:rPr lang="en-US" sz="1400" baseline="-25000" dirty="0"/>
              <a:t>7</a:t>
            </a:r>
            <a:r>
              <a:rPr lang="en-US" sz="1400" dirty="0"/>
              <a:t>: Would blending Salad oil into Mac oil allow us to use more used oil? </a:t>
            </a:r>
          </a:p>
          <a:p>
            <a:pPr>
              <a:defRPr/>
            </a:pPr>
            <a:r>
              <a:rPr lang="en-US" sz="1400" dirty="0"/>
              <a:t> </a:t>
            </a:r>
          </a:p>
          <a:p>
            <a:pPr>
              <a:defRPr/>
            </a:pPr>
            <a:r>
              <a:rPr lang="en-US" sz="1400" dirty="0"/>
              <a:t>X</a:t>
            </a:r>
            <a:r>
              <a:rPr lang="en-US" sz="1400" baseline="-25000" dirty="0"/>
              <a:t>8</a:t>
            </a:r>
            <a:r>
              <a:rPr lang="en-US" sz="1400" dirty="0"/>
              <a:t>: Is our oil consumption higher when blending used salad oil?</a:t>
            </a:r>
            <a:endParaRPr lang="en-US" altLang="en-US" sz="1400" dirty="0">
              <a:solidFill>
                <a:srgbClr val="4A1B65"/>
              </a:solidFill>
            </a:endParaRPr>
          </a:p>
          <a:p>
            <a:pPr>
              <a:defRPr/>
            </a:pPr>
            <a:endParaRPr lang="en-US" sz="1400" dirty="0"/>
          </a:p>
          <a:p>
            <a:pPr>
              <a:defRPr/>
            </a:pPr>
            <a:endParaRPr lang="en-US" altLang="en-US" sz="1400" dirty="0">
              <a:solidFill>
                <a:srgbClr val="4A1B65"/>
              </a:solidFill>
            </a:endParaRPr>
          </a:p>
          <a:p>
            <a:endParaRPr lang="en-US" sz="1400" dirty="0"/>
          </a:p>
        </p:txBody>
      </p:sp>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39</a:t>
            </a:fld>
            <a:endParaRPr lang="en" dirty="0"/>
          </a:p>
        </p:txBody>
      </p:sp>
    </p:spTree>
    <p:extLst>
      <p:ext uri="{BB962C8B-B14F-4D97-AF65-F5344CB8AC3E}">
        <p14:creationId xmlns:p14="http://schemas.microsoft.com/office/powerpoint/2010/main" val="4149583951"/>
      </p:ext>
    </p:extLst>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5"/>
          <p:cNvSpPr>
            <a:spLocks noGrp="1" noChangeArrowheads="1"/>
          </p:cNvSpPr>
          <p:nvPr>
            <p:ph type="title"/>
          </p:nvPr>
        </p:nvSpPr>
        <p:spPr/>
        <p:txBody>
          <a:bodyPr/>
          <a:lstStyle/>
          <a:p>
            <a:pPr eaLnBrk="1" hangingPunct="1"/>
            <a:r>
              <a:rPr lang="en-US" altLang="en-US" smtClean="0"/>
              <a:t>Operational Definitions of Key Terms</a:t>
            </a:r>
          </a:p>
        </p:txBody>
      </p:sp>
      <p:sp>
        <p:nvSpPr>
          <p:cNvPr id="6146" name="Content Placeholder 2"/>
          <p:cNvSpPr>
            <a:spLocks noGrp="1"/>
          </p:cNvSpPr>
          <p:nvPr>
            <p:ph type="body" idx="1"/>
          </p:nvPr>
        </p:nvSpPr>
        <p:spPr>
          <a:xfrm>
            <a:off x="311700" y="1152475"/>
            <a:ext cx="4031700" cy="3416400"/>
          </a:xfrm>
        </p:spPr>
        <p:txBody>
          <a:bodyPr/>
          <a:lstStyle/>
          <a:p>
            <a:pPr>
              <a:spcBef>
                <a:spcPct val="50000"/>
              </a:spcBef>
              <a:buFontTx/>
              <a:buNone/>
            </a:pPr>
            <a:r>
              <a:rPr lang="en-US" altLang="en-US" sz="1800" b="1" dirty="0" smtClean="0"/>
              <a:t>Line 1 </a:t>
            </a:r>
            <a:r>
              <a:rPr lang="en-US" altLang="en-US" sz="1800" dirty="0" smtClean="0"/>
              <a:t>– Plant Fry processing line.</a:t>
            </a:r>
          </a:p>
          <a:p>
            <a:endParaRPr lang="en-US" altLang="en-US" sz="1800" dirty="0" smtClean="0"/>
          </a:p>
          <a:p>
            <a:endParaRPr lang="en-US" altLang="en-US" sz="1800" dirty="0" smtClean="0"/>
          </a:p>
          <a:p>
            <a:endParaRPr lang="en-US" altLang="en-US" sz="1800" dirty="0" smtClean="0"/>
          </a:p>
          <a:p>
            <a:pPr>
              <a:spcBef>
                <a:spcPct val="50000"/>
              </a:spcBef>
            </a:pPr>
            <a:endParaRPr lang="en-US" altLang="en-US" sz="1800" b="1" dirty="0" smtClean="0"/>
          </a:p>
          <a:p>
            <a:pPr>
              <a:spcBef>
                <a:spcPct val="50000"/>
              </a:spcBef>
            </a:pPr>
            <a:r>
              <a:rPr lang="en-US" altLang="en-US" sz="1800" b="1" dirty="0" smtClean="0"/>
              <a:t>Line 2 </a:t>
            </a:r>
            <a:r>
              <a:rPr lang="en-US" altLang="en-US" sz="1800" dirty="0" smtClean="0"/>
              <a:t>– Plant, formed product processing line</a:t>
            </a:r>
          </a:p>
          <a:p>
            <a:pPr>
              <a:spcBef>
                <a:spcPct val="50000"/>
              </a:spcBef>
              <a:buFontTx/>
              <a:buNone/>
            </a:pPr>
            <a:endParaRPr lang="en-US" altLang="en-US" sz="1800" b="1" dirty="0" smtClean="0"/>
          </a:p>
          <a:p>
            <a:endParaRPr lang="en-US" altLang="en-US" sz="1800" dirty="0" smtClean="0"/>
          </a:p>
        </p:txBody>
      </p:sp>
      <p:pic>
        <p:nvPicPr>
          <p:cNvPr id="614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162050"/>
            <a:ext cx="3429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9226" y="3028950"/>
            <a:ext cx="3429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a:t>
            </a:fld>
            <a:endParaRPr lang="en" dirty="0"/>
          </a:p>
        </p:txBody>
      </p:sp>
    </p:spTree>
    <p:extLst>
      <p:ext uri="{BB962C8B-B14F-4D97-AF65-F5344CB8AC3E}">
        <p14:creationId xmlns:p14="http://schemas.microsoft.com/office/powerpoint/2010/main" val="2748586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Just Do Its</a:t>
            </a:r>
          </a:p>
        </p:txBody>
      </p:sp>
      <p:sp>
        <p:nvSpPr>
          <p:cNvPr id="43011" name="Content Placeholder 2"/>
          <p:cNvSpPr>
            <a:spLocks noGrp="1"/>
          </p:cNvSpPr>
          <p:nvPr>
            <p:ph type="body" idx="1"/>
          </p:nvPr>
        </p:nvSpPr>
        <p:spPr/>
        <p:txBody>
          <a:bodyPr/>
          <a:lstStyle/>
          <a:p>
            <a:r>
              <a:rPr lang="en-US" altLang="en-US" sz="2000" dirty="0" smtClean="0"/>
              <a:t>Lack of storage space for used oil – JDI(Decided not to change tanks around due to cost for exhaust, on the storage tank).</a:t>
            </a:r>
          </a:p>
          <a:p>
            <a:endParaRPr lang="en-US" altLang="en-US" sz="2000" dirty="0" smtClean="0"/>
          </a:p>
          <a:p>
            <a:r>
              <a:rPr lang="en-US" altLang="en-US" sz="2000" dirty="0" smtClean="0"/>
              <a:t>Broken heater plate for FFA samples – JDI(A new hot plate was purchased and is checked for replacement on a monthly basis)</a:t>
            </a:r>
          </a:p>
          <a:p>
            <a:endParaRPr lang="en-US" altLang="en-US" sz="2000" dirty="0" smtClean="0"/>
          </a:p>
          <a:p>
            <a:r>
              <a:rPr lang="en-US" altLang="en-US" sz="2000" dirty="0" smtClean="0"/>
              <a:t>Incorrect FFA sampling – JDI(Was corrected after the failure of an MSA. A new target picture was introduced for reference while doing a sample)</a:t>
            </a:r>
          </a:p>
          <a:p>
            <a:endParaRPr lang="en-US" altLang="en-US" sz="2000" dirty="0" smtClean="0"/>
          </a:p>
          <a:p>
            <a:endParaRPr lang="en-US" altLang="en-US" sz="2000" dirty="0" smtClean="0"/>
          </a:p>
          <a:p>
            <a:endParaRPr lang="en-US" altLang="en-US" sz="2000" dirty="0" smtClean="0"/>
          </a:p>
          <a:p>
            <a:endParaRPr lang="en-US" altLang="en-US" sz="2000" dirty="0" smtClean="0"/>
          </a:p>
          <a:p>
            <a:endParaRPr lang="en-US" altLang="en-US" sz="2000" dirty="0" smtClean="0"/>
          </a:p>
          <a:p>
            <a:endParaRPr lang="en-US" altLang="en-US" sz="2000" dirty="0" smtClean="0"/>
          </a:p>
          <a:p>
            <a:endParaRPr lang="en-US" altLang="en-US" sz="2000" dirty="0" smtClean="0"/>
          </a:p>
          <a:p>
            <a:endParaRPr lang="en-US" altLang="en-US" sz="2000" dirty="0" smtClean="0"/>
          </a:p>
          <a:p>
            <a:endParaRPr lang="en-US" altLang="en-US" sz="2000" dirty="0" smtClean="0"/>
          </a:p>
          <a:p>
            <a:endParaRPr lang="en-US" altLang="en-US" sz="2000" dirty="0" smtClean="0"/>
          </a:p>
        </p:txBody>
      </p:sp>
      <p:sp>
        <p:nvSpPr>
          <p:cNvPr id="5"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40</a:t>
            </a:fld>
            <a:endParaRPr lang="en" dirty="0"/>
          </a:p>
        </p:txBody>
      </p:sp>
    </p:spTree>
    <p:extLst>
      <p:ext uri="{BB962C8B-B14F-4D97-AF65-F5344CB8AC3E}">
        <p14:creationId xmlns:p14="http://schemas.microsoft.com/office/powerpoint/2010/main" val="1493374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altLang="en-US" smtClean="0"/>
              <a:t>Data Collection Plan for Analyze Phase</a:t>
            </a:r>
          </a:p>
        </p:txBody>
      </p:sp>
      <p:graphicFrame>
        <p:nvGraphicFramePr>
          <p:cNvPr id="2" name="Table 1"/>
          <p:cNvGraphicFramePr>
            <a:graphicFrameLocks noGrp="1"/>
          </p:cNvGraphicFramePr>
          <p:nvPr>
            <p:extLst>
              <p:ext uri="{D42A27DB-BD31-4B8C-83A1-F6EECF244321}">
                <p14:modId xmlns:p14="http://schemas.microsoft.com/office/powerpoint/2010/main" val="3497122374"/>
              </p:ext>
            </p:extLst>
          </p:nvPr>
        </p:nvGraphicFramePr>
        <p:xfrm>
          <a:off x="228601" y="1047751"/>
          <a:ext cx="8686801" cy="3868514"/>
        </p:xfrm>
        <a:graphic>
          <a:graphicData uri="http://schemas.openxmlformats.org/drawingml/2006/table">
            <a:tbl>
              <a:tblPr/>
              <a:tblGrid>
                <a:gridCol w="697118"/>
                <a:gridCol w="1113575"/>
                <a:gridCol w="1186003"/>
                <a:gridCol w="699382"/>
                <a:gridCol w="760490"/>
                <a:gridCol w="823865"/>
                <a:gridCol w="760490"/>
                <a:gridCol w="642796"/>
                <a:gridCol w="1063968"/>
                <a:gridCol w="260103"/>
                <a:gridCol w="679011"/>
              </a:tblGrid>
              <a:tr h="85839">
                <a:tc gridSpan="11">
                  <a:txBody>
                    <a:bodyPr/>
                    <a:lstStyle/>
                    <a:p>
                      <a:pPr algn="ctr" fontAlgn="b"/>
                      <a:r>
                        <a:rPr lang="en-US" sz="500" b="1" i="0" u="none" strike="noStrike" dirty="0">
                          <a:solidFill>
                            <a:srgbClr val="FFFFFF"/>
                          </a:solidFill>
                          <a:effectLst/>
                          <a:latin typeface="Arial"/>
                        </a:rPr>
                        <a:t>Data Collection Plan for the Analyze Phase (Template)</a:t>
                      </a:r>
                    </a:p>
                  </a:txBody>
                  <a:tcPr marL="3835" marR="3835" marT="287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0565">
                <a:tc rowSpan="2">
                  <a:txBody>
                    <a:bodyPr/>
                    <a:lstStyle/>
                    <a:p>
                      <a:pPr algn="ctr" fontAlgn="b"/>
                      <a:r>
                        <a:rPr lang="en-US" sz="1500" b="1" i="0" u="none" strike="noStrike" dirty="0">
                          <a:effectLst/>
                          <a:latin typeface="Arial"/>
                        </a:rPr>
                        <a:t>Ref.</a:t>
                      </a:r>
                    </a:p>
                  </a:txBody>
                  <a:tcPr marL="3835" marR="3835" marT="287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500" b="1" i="0" u="none" strike="noStrike" dirty="0">
                          <a:effectLst/>
                          <a:latin typeface="Arial"/>
                        </a:rPr>
                        <a:t>Theories To Be Tested (Selected From The C-E Diagram, FMECA, and/or FDM)</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500" b="1" i="0" u="none" strike="noStrike" dirty="0">
                          <a:effectLst/>
                          <a:latin typeface="Arial"/>
                        </a:rPr>
                        <a:t>List Of Questions That Must Be Answered To Test Each Selected Theory</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sz="500" b="1" i="0" u="none" strike="noStrike">
                          <a:effectLst/>
                          <a:latin typeface="Arial"/>
                        </a:rPr>
                        <a:t>Where Applicable, State The Null and Alternative Hypotheses</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fontAlgn="ctr"/>
                      <a:r>
                        <a:rPr lang="en-US" sz="500" b="1" i="0" u="none" strike="noStrike">
                          <a:effectLst/>
                          <a:latin typeface="Arial"/>
                        </a:rPr>
                        <a:t>Tools To Be Used</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fontAlgn="ctr"/>
                      <a:r>
                        <a:rPr lang="en-US" sz="500" b="1" i="0" u="none" strike="noStrike" dirty="0">
                          <a:effectLst/>
                          <a:latin typeface="Arial"/>
                        </a:rPr>
                        <a:t>Data To Be Collected</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396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500" b="1" i="0" u="none" strike="noStrike">
                          <a:effectLst/>
                          <a:latin typeface="Arial"/>
                        </a:rPr>
                        <a:t>H</a:t>
                      </a:r>
                      <a:r>
                        <a:rPr lang="en-US" sz="500" b="1" i="0" u="none" strike="noStrike" baseline="-25000">
                          <a:effectLst/>
                          <a:latin typeface="Arial"/>
                        </a:rPr>
                        <a:t>0</a:t>
                      </a:r>
                      <a:endParaRPr lang="en-US" sz="500" b="1" i="0" u="none" strike="noStrike">
                        <a:effectLst/>
                        <a:latin typeface="Arial"/>
                      </a:endParaRP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Arial"/>
                        </a:rPr>
                        <a:t>H</a:t>
                      </a:r>
                      <a:r>
                        <a:rPr lang="en-US" sz="500" b="1" i="0" u="none" strike="noStrike" baseline="-25000">
                          <a:effectLst/>
                          <a:latin typeface="Arial"/>
                        </a:rPr>
                        <a:t>A</a:t>
                      </a:r>
                      <a:endParaRPr lang="en-US" sz="500" b="1" i="0" u="none" strike="noStrike">
                        <a:effectLst/>
                        <a:latin typeface="Arial"/>
                      </a:endParaRP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500" b="1" i="0" u="none" strike="noStrike">
                          <a:effectLst/>
                          <a:latin typeface="Arial"/>
                        </a:rPr>
                        <a:t>Description/</a:t>
                      </a:r>
                      <a:br>
                        <a:rPr lang="en-US" sz="500" b="1" i="0" u="none" strike="noStrike">
                          <a:effectLst/>
                          <a:latin typeface="Arial"/>
                        </a:rPr>
                      </a:br>
                      <a:r>
                        <a:rPr lang="en-US" sz="500" b="1" i="0" u="none" strike="noStrike">
                          <a:effectLst/>
                          <a:latin typeface="Arial"/>
                        </a:rPr>
                        <a:t>Data Type</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Arial"/>
                        </a:rPr>
                        <a:t>Sample Size, Number of Samples</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Arial"/>
                        </a:rPr>
                        <a:t>Where To Collect Data</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Arial"/>
                        </a:rPr>
                        <a:t>Who Will Collect Data</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Arial"/>
                        </a:rPr>
                        <a:t>How Will Data Be Recorded</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059">
                <a:tc>
                  <a:txBody>
                    <a:bodyPr/>
                    <a:lstStyle/>
                    <a:p>
                      <a:pPr algn="ctr" fontAlgn="ctr"/>
                      <a:r>
                        <a:rPr lang="en-US" sz="500" b="1" i="0" u="none" strike="noStrike">
                          <a:effectLst/>
                          <a:latin typeface="Arial"/>
                        </a:rPr>
                        <a:t>1</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Is our salad oil getting damaged from air flow in the oil miser?</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a:rPr>
                        <a:t>Does repeated airflow cause an increase in FFA and degradation?</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a:rPr>
                        <a:t>The difference between µ1 and µ2 = 0</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a:rPr>
                        <a:t>The difference between µ1 and µ2 ≠ 0</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Graphical summary,  Paired T</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Paired FFA samples, Continuous data</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28 samples before the oil miser, 28 samples after the oil miser</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Before samples collected from the fryer, After samples collected at the bottom of the cyclones</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smtClean="0">
                          <a:effectLst/>
                          <a:latin typeface="Arial"/>
                        </a:rPr>
                        <a:t>XX</a:t>
                      </a:r>
                      <a:endParaRPr lang="en-US" sz="500" b="0" i="0" u="none" strike="noStrike" dirty="0">
                        <a:effectLst/>
                        <a:latin typeface="Arial"/>
                      </a:endParaRP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On paper, transferred to Minitab</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6893">
                <a:tc>
                  <a:txBody>
                    <a:bodyPr/>
                    <a:lstStyle/>
                    <a:p>
                      <a:pPr algn="ctr" fontAlgn="ctr"/>
                      <a:r>
                        <a:rPr lang="en-US" sz="500" b="1" i="0" u="none" strike="noStrike">
                          <a:effectLst/>
                          <a:latin typeface="Arial"/>
                        </a:rPr>
                        <a:t>2</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Is our salad oil getting damaged from air flow during an air purge after pumping?</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a:rPr>
                        <a:t>Is it better to use/not use an air purge to clean the lines?</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ETA1 before the air purge = ETA2 after the air purge</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a:rPr>
                        <a:t>ETA1 before the air purge </a:t>
                      </a:r>
                      <a:r>
                        <a:rPr lang="en-US" sz="500" b="0" i="0" u="none" strike="noStrike" dirty="0">
                          <a:effectLst/>
                          <a:latin typeface="Calibri"/>
                        </a:rPr>
                        <a:t>≠</a:t>
                      </a:r>
                      <a:r>
                        <a:rPr lang="en-US" sz="500" b="0" i="0" u="none" strike="noStrike" dirty="0">
                          <a:effectLst/>
                          <a:latin typeface="Arial"/>
                        </a:rPr>
                        <a:t> ETA2 after the air purge</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a:rPr>
                        <a:t>Graphical summary, Mann-Whitney</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a:rPr>
                        <a:t>Paired FFA samples, Continuous data</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a:rPr>
                        <a:t>19 samples before an air purge, 19 samples after an air purge</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Before samples collected from the fresh tank, after samples collected after the day tank at the entrance of L1 fryer</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smtClean="0">
                          <a:effectLst/>
                          <a:latin typeface="+mn-lt"/>
                        </a:rPr>
                        <a:t>XX</a:t>
                      </a:r>
                      <a:endParaRPr lang="en-US" sz="500" b="0" i="0" u="none" strike="noStrike" dirty="0">
                        <a:effectLst/>
                        <a:latin typeface="+mn-lt"/>
                      </a:endParaRP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On paper, transferred to Minitab</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3480">
                <a:tc>
                  <a:txBody>
                    <a:bodyPr/>
                    <a:lstStyle/>
                    <a:p>
                      <a:pPr algn="ctr" fontAlgn="ctr"/>
                      <a:r>
                        <a:rPr lang="en-US" sz="500" b="1" i="0" u="none" strike="noStrike">
                          <a:effectLst/>
                          <a:latin typeface="Arial"/>
                        </a:rPr>
                        <a:t>3</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Is the oil capacity in our fryer low enough to refresh the oil efficiently?</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Does the oil in our fryer sit there too long causing the FFA to get too high before it is refreshed?</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ETA1 at a 7.8inch fryer level = ETA2 at a 6.5inch fryer level </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ETA1 at a 7.8inch fryer level ≠ ETA2 at a 6.5inch fryer level </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Graphical summary, Mann-Whitney</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a:rPr>
                        <a:t>16 FFA samples at an oil level of 7.8 and 25 FFA samples at an oil level of 6.5 Continuous data</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a:rPr>
                        <a:t>16  oil samples at 7.8 inches and 25 samples at 6.5 inches</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a:rPr>
                        <a:t>All samples collected from L1 fryer</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smtClean="0">
                          <a:effectLst/>
                          <a:latin typeface="+mn-lt"/>
                        </a:rPr>
                        <a:t>XX</a:t>
                      </a:r>
                      <a:endParaRPr lang="en-US" sz="500" b="0" i="0" u="none" strike="noStrike" dirty="0">
                        <a:effectLst/>
                        <a:latin typeface="+mn-lt"/>
                      </a:endParaRP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On paper, transferred to Minitab</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715">
                <a:tc>
                  <a:txBody>
                    <a:bodyPr/>
                    <a:lstStyle/>
                    <a:p>
                      <a:pPr algn="ctr" fontAlgn="ctr"/>
                      <a:r>
                        <a:rPr lang="en-US" sz="500" b="1" i="0" u="none" strike="noStrike">
                          <a:effectLst/>
                          <a:latin typeface="Arial"/>
                        </a:rPr>
                        <a:t>4</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Does our salad oil get damaged from a higher temperature?</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a:rPr>
                        <a:t>Do we need to turn the temp down on the fryer when there is a break?</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ETA1 low temp = ETA2 high temp</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ETA1 low temp </a:t>
                      </a:r>
                      <a:r>
                        <a:rPr lang="en-US" sz="500" b="0" i="0" u="none" strike="noStrike">
                          <a:effectLst/>
                          <a:latin typeface="Calibri"/>
                        </a:rPr>
                        <a:t>≠</a:t>
                      </a:r>
                      <a:r>
                        <a:rPr lang="en-US" sz="500" b="0" i="0" u="none" strike="noStrike">
                          <a:effectLst/>
                          <a:latin typeface="Arial"/>
                        </a:rPr>
                        <a:t> ETA2 high temp</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Graphical summary, Mann-Whitney</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FFA samples, Continuous data</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25 samples at low temp and 25 samples at high temp</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a:rPr>
                        <a:t>Low temp samples collected at 300 F, High samples collected at 370 F</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smtClean="0">
                          <a:effectLst/>
                          <a:latin typeface="+mn-lt"/>
                        </a:rPr>
                        <a:t>XX</a:t>
                      </a:r>
                      <a:endParaRPr lang="en-US" sz="500" b="0" i="0" u="none" strike="noStrike" dirty="0">
                        <a:effectLst/>
                        <a:latin typeface="+mn-lt"/>
                      </a:endParaRP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a:rPr>
                        <a:t>On paper, transferred to Minitab</a:t>
                      </a:r>
                    </a:p>
                  </a:txBody>
                  <a:tcPr marL="3835" marR="3835" marT="2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41</a:t>
            </a:fld>
            <a:endParaRPr lang="en" dirty="0"/>
          </a:p>
        </p:txBody>
      </p:sp>
    </p:spTree>
    <p:extLst>
      <p:ext uri="{BB962C8B-B14F-4D97-AF65-F5344CB8AC3E}">
        <p14:creationId xmlns:p14="http://schemas.microsoft.com/office/powerpoint/2010/main" val="1911996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pPr eaLnBrk="1" hangingPunct="1"/>
            <a:r>
              <a:rPr lang="en-US" altLang="en-US" smtClean="0"/>
              <a:t>Data Collection Plan for Analyze Phase</a:t>
            </a:r>
          </a:p>
        </p:txBody>
      </p:sp>
      <p:pic>
        <p:nvPicPr>
          <p:cNvPr id="450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47750"/>
            <a:ext cx="822960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42</a:t>
            </a:fld>
            <a:endParaRPr lang="en" dirty="0"/>
          </a:p>
        </p:txBody>
      </p:sp>
      <p:sp>
        <p:nvSpPr>
          <p:cNvPr id="2" name="Rectangle 1"/>
          <p:cNvSpPr/>
          <p:nvPr/>
        </p:nvSpPr>
        <p:spPr>
          <a:xfrm>
            <a:off x="6934200" y="1428750"/>
            <a:ext cx="4572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6947140" y="2266950"/>
            <a:ext cx="4572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6934200" y="3333750"/>
            <a:ext cx="4572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6947140" y="4248150"/>
            <a:ext cx="4572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615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US" altLang="en-US" smtClean="0"/>
              <a:t>Test of Theories for X</a:t>
            </a:r>
            <a:r>
              <a:rPr lang="en-US" altLang="en-US" baseline="-25000" smtClean="0"/>
              <a:t>1</a:t>
            </a:r>
          </a:p>
        </p:txBody>
      </p:sp>
      <p:sp>
        <p:nvSpPr>
          <p:cNvPr id="46084" name="Rectangle 3"/>
          <p:cNvSpPr>
            <a:spLocks noGrp="1" noChangeArrowheads="1"/>
          </p:cNvSpPr>
          <p:nvPr>
            <p:ph type="body" idx="1"/>
          </p:nvPr>
        </p:nvSpPr>
        <p:spPr/>
        <p:txBody>
          <a:bodyPr/>
          <a:lstStyle/>
          <a:p>
            <a:pPr marL="0" indent="0" eaLnBrk="1" hangingPunct="1"/>
            <a:r>
              <a:rPr lang="en-US" altLang="en-US" sz="1200" b="1" dirty="0" smtClean="0"/>
              <a:t>Theory:</a:t>
            </a:r>
            <a:r>
              <a:rPr lang="en-CA" altLang="en-US" sz="1200" dirty="0" smtClean="0"/>
              <a:t> The air from the oil miser systems is damaging our oil</a:t>
            </a:r>
          </a:p>
          <a:p>
            <a:pPr marL="0" indent="0" eaLnBrk="1" hangingPunct="1"/>
            <a:r>
              <a:rPr lang="en-CA" altLang="en-US" sz="1200" b="1" dirty="0" err="1" smtClean="0"/>
              <a:t>H</a:t>
            </a:r>
            <a:r>
              <a:rPr lang="en-CA" altLang="en-US" sz="1200" b="1" baseline="-25000" dirty="0" err="1" smtClean="0"/>
              <a:t>o</a:t>
            </a:r>
            <a:r>
              <a:rPr lang="en-CA" altLang="en-US" sz="1200" b="1" dirty="0" smtClean="0"/>
              <a:t>: </a:t>
            </a:r>
            <a:r>
              <a:rPr lang="en-CA" altLang="en-US" sz="1200" dirty="0" smtClean="0"/>
              <a:t>Oil FFA before exposed to oil miser airflow = Oil FFA after exposure to oil miser airflow</a:t>
            </a:r>
          </a:p>
          <a:p>
            <a:pPr marL="0" indent="0" eaLnBrk="1" hangingPunct="1"/>
            <a:r>
              <a:rPr lang="en-CA" altLang="en-US" sz="1200" b="1" dirty="0" smtClean="0"/>
              <a:t>H</a:t>
            </a:r>
            <a:r>
              <a:rPr lang="en-CA" altLang="en-US" sz="1200" b="1" baseline="-25000" dirty="0" smtClean="0"/>
              <a:t>a</a:t>
            </a:r>
            <a:r>
              <a:rPr lang="en-CA" altLang="en-US" sz="1200" dirty="0" smtClean="0"/>
              <a:t>: Oil FFA before exposed to oil miser airflow ≠ Oil FFA after exposure to oil miser airflow</a:t>
            </a:r>
          </a:p>
          <a:p>
            <a:pPr marL="0" indent="0" eaLnBrk="1" hangingPunct="1"/>
            <a:r>
              <a:rPr lang="en-CA" altLang="en-US" sz="1200" b="1" dirty="0" smtClean="0"/>
              <a:t>Analysis: </a:t>
            </a:r>
            <a:r>
              <a:rPr lang="en-CA" altLang="en-US" sz="1200" dirty="0" smtClean="0"/>
              <a:t>Graphical analysis was done on both sets of samples which showed the data was normal. Next a paired T test was done to compare the rate of change difference on the results.</a:t>
            </a:r>
            <a:endParaRPr lang="en-CA" altLang="en-US" sz="1200" b="1" dirty="0" smtClean="0"/>
          </a:p>
          <a:p>
            <a:pPr marL="0" indent="0" eaLnBrk="1" hangingPunct="1"/>
            <a:endParaRPr lang="en-US" altLang="en-US" sz="1200" b="1" dirty="0" smtClean="0"/>
          </a:p>
          <a:p>
            <a:pPr marL="0" indent="0" eaLnBrk="1" hangingPunct="1"/>
            <a:r>
              <a:rPr lang="en-US" altLang="en-US" sz="1100" b="1" dirty="0" smtClean="0"/>
              <a:t>Paired T for Oil before Oil Miser - Oil After the Oil Miser system     </a:t>
            </a:r>
          </a:p>
          <a:p>
            <a:pPr marL="0" indent="0" eaLnBrk="1" hangingPunct="1"/>
            <a:endParaRPr lang="en-US" altLang="en-US" sz="1100" b="1" dirty="0" smtClean="0"/>
          </a:p>
          <a:p>
            <a:pPr marL="0" indent="0" eaLnBrk="1" hangingPunct="1"/>
            <a:r>
              <a:rPr lang="en-US" altLang="en-US" sz="1100" dirty="0" smtClean="0"/>
              <a:t>                                         N       Mean    </a:t>
            </a:r>
            <a:r>
              <a:rPr lang="en-US" altLang="en-US" sz="1100" dirty="0" err="1" smtClean="0"/>
              <a:t>StDev</a:t>
            </a:r>
            <a:r>
              <a:rPr lang="en-US" altLang="en-US" sz="1100" dirty="0" smtClean="0"/>
              <a:t>     SE Mean</a:t>
            </a:r>
          </a:p>
          <a:p>
            <a:pPr marL="0" indent="0" eaLnBrk="1" hangingPunct="1"/>
            <a:r>
              <a:rPr lang="en-US" altLang="en-US" sz="1100" dirty="0" smtClean="0"/>
              <a:t>Oil before Oil Miser       28     1.8343      0.0644       0.0122</a:t>
            </a:r>
          </a:p>
          <a:p>
            <a:pPr marL="0" indent="0" eaLnBrk="1" hangingPunct="1"/>
            <a:r>
              <a:rPr lang="en-US" altLang="en-US" sz="1100" dirty="0" smtClean="0"/>
              <a:t>Oil After the Oil Miser   28     1.8364      0.0728       0.0138</a:t>
            </a:r>
          </a:p>
          <a:p>
            <a:pPr marL="0" indent="0" eaLnBrk="1" hangingPunct="1"/>
            <a:r>
              <a:rPr lang="en-US" altLang="en-US" sz="1100" dirty="0" smtClean="0"/>
              <a:t>Difference                      28    -0.00214    0.02685     0.00508</a:t>
            </a:r>
          </a:p>
          <a:p>
            <a:pPr marL="0" indent="0" eaLnBrk="1" hangingPunct="1"/>
            <a:endParaRPr lang="en-US" altLang="en-US" sz="1100" dirty="0" smtClean="0"/>
          </a:p>
          <a:p>
            <a:pPr marL="0" indent="0" eaLnBrk="1" hangingPunct="1"/>
            <a:endParaRPr lang="en-US" altLang="en-US" sz="1100" dirty="0" smtClean="0"/>
          </a:p>
          <a:p>
            <a:pPr marL="0" indent="0" eaLnBrk="1" hangingPunct="1"/>
            <a:r>
              <a:rPr lang="en-US" altLang="en-US" sz="1100" dirty="0" smtClean="0"/>
              <a:t>95% CI for mean difference: (-0.01256, 0.00827)</a:t>
            </a:r>
          </a:p>
          <a:p>
            <a:pPr marL="0" indent="0" eaLnBrk="1" hangingPunct="1"/>
            <a:r>
              <a:rPr lang="en-US" altLang="en-US" sz="1100" dirty="0" smtClean="0"/>
              <a:t>T-Test of mean difference = 0 (</a:t>
            </a:r>
            <a:r>
              <a:rPr lang="en-US" altLang="en-US" sz="1100" dirty="0" err="1" smtClean="0"/>
              <a:t>vs</a:t>
            </a:r>
            <a:r>
              <a:rPr lang="en-US" altLang="en-US" sz="1100" dirty="0" smtClean="0"/>
              <a:t> not = 0): T-Value = -0.42</a:t>
            </a:r>
          </a:p>
          <a:p>
            <a:pPr marL="0" indent="0" eaLnBrk="1" hangingPunct="1"/>
            <a:r>
              <a:rPr lang="en-US" altLang="en-US" sz="1100" dirty="0" smtClean="0"/>
              <a:t>P-Value = 0.676</a:t>
            </a:r>
            <a:endParaRPr lang="en-CA" altLang="en-US" sz="1100" dirty="0" smtClean="0"/>
          </a:p>
          <a:p>
            <a:pPr marL="0" indent="0" eaLnBrk="1" hangingPunct="1"/>
            <a:endParaRPr lang="en-CA" altLang="en-US" sz="1800" b="1" dirty="0" smtClean="0"/>
          </a:p>
          <a:p>
            <a:pPr marL="0" indent="0" eaLnBrk="1" hangingPunct="1"/>
            <a:r>
              <a:rPr lang="en-CA" altLang="en-US" sz="1200" b="1" dirty="0" smtClean="0"/>
              <a:t>Statistical Conclusion: </a:t>
            </a:r>
            <a:r>
              <a:rPr lang="en-CA" altLang="en-US" sz="1050" dirty="0" smtClean="0"/>
              <a:t>The high P-Value tells us to “Fail to Reject the Null Hypothesis”</a:t>
            </a:r>
          </a:p>
          <a:p>
            <a:pPr marL="0" indent="0" eaLnBrk="1" hangingPunct="1"/>
            <a:r>
              <a:rPr lang="en-CA" altLang="en-US" sz="1200" b="1" dirty="0" smtClean="0"/>
              <a:t>Practical Conclusion: </a:t>
            </a:r>
            <a:r>
              <a:rPr lang="en-CA" altLang="en-US" sz="1050" dirty="0" smtClean="0"/>
              <a:t>The FFA is no different after the oil is exposed to the airflow from the oil miser. </a:t>
            </a:r>
            <a:endParaRPr lang="en-CA" altLang="en-US" sz="1200" b="1" dirty="0" smtClean="0"/>
          </a:p>
          <a:p>
            <a:pPr marL="0" indent="0" eaLnBrk="1" hangingPunct="1"/>
            <a:endParaRPr lang="en-CA" altLang="en-US" sz="1200" b="1" dirty="0" smtClean="0"/>
          </a:p>
          <a:p>
            <a:pPr marL="0" indent="0" eaLnBrk="1" hangingPunct="1"/>
            <a:endParaRPr lang="en-CA" altLang="en-US" sz="1800" b="1" dirty="0" smtClean="0"/>
          </a:p>
          <a:p>
            <a:pPr marL="0" indent="0" eaLnBrk="1" hangingPunct="1"/>
            <a:endParaRPr lang="en-CA" altLang="en-US" sz="1800" b="1" dirty="0" smtClean="0"/>
          </a:p>
          <a:p>
            <a:pPr marL="0" indent="0" eaLnBrk="1" hangingPunct="1"/>
            <a:endParaRPr lang="en-CA" altLang="en-US" sz="1800" b="1" dirty="0" smtClean="0"/>
          </a:p>
          <a:p>
            <a:pPr marL="0" indent="0" eaLnBrk="1" hangingPunct="1"/>
            <a:endParaRPr lang="en-CA" altLang="en-US" sz="1800" b="1" dirty="0" smtClean="0"/>
          </a:p>
          <a:p>
            <a:pPr marL="0" indent="0" eaLnBrk="1" hangingPunct="1"/>
            <a:endParaRPr lang="en-CA" altLang="en-US" sz="1800" b="1" dirty="0" smtClean="0"/>
          </a:p>
          <a:p>
            <a:pPr marL="0" indent="0" eaLnBrk="1" hangingPunct="1"/>
            <a:endParaRPr lang="en-CA" altLang="en-US" sz="1800" b="1" dirty="0" smtClean="0"/>
          </a:p>
          <a:p>
            <a:pPr marL="0" indent="0" eaLnBrk="1" hangingPunct="1"/>
            <a:endParaRPr lang="en-CA" altLang="en-US" sz="1200" b="1" dirty="0" smtClean="0"/>
          </a:p>
          <a:p>
            <a:pPr marL="0" indent="0" eaLnBrk="1" hangingPunct="1"/>
            <a:endParaRPr lang="en-CA" altLang="en-US" sz="1200" b="1" dirty="0" smtClean="0"/>
          </a:p>
          <a:p>
            <a:pPr marL="0" indent="0" eaLnBrk="1" hangingPunct="1"/>
            <a:endParaRPr lang="en-CA" altLang="en-US" sz="1200" b="1" dirty="0" smtClean="0"/>
          </a:p>
          <a:p>
            <a:pPr marL="0" indent="0" eaLnBrk="1" hangingPunct="1"/>
            <a:endParaRPr lang="en-CA" altLang="en-US" sz="1200" b="1" dirty="0" smtClean="0"/>
          </a:p>
          <a:p>
            <a:pPr marL="0" indent="0" eaLnBrk="1" hangingPunct="1"/>
            <a:endParaRPr lang="en-CA" altLang="en-US" sz="1200" b="1" dirty="0" smtClean="0"/>
          </a:p>
          <a:p>
            <a:pPr marL="0" indent="0" eaLnBrk="1" hangingPunct="1"/>
            <a:r>
              <a:rPr lang="en-CA" altLang="en-US" sz="1200" b="1" dirty="0" smtClean="0"/>
              <a:t>Statistical Conclusion:</a:t>
            </a:r>
          </a:p>
          <a:p>
            <a:pPr marL="0" indent="0" eaLnBrk="1" hangingPunct="1"/>
            <a:r>
              <a:rPr lang="en-CA" altLang="en-US" sz="1200" b="1" dirty="0" smtClean="0"/>
              <a:t>Practical Conclusion:</a:t>
            </a:r>
            <a:endParaRPr lang="en-US" altLang="en-US" sz="1200" dirty="0" smtClean="0"/>
          </a:p>
        </p:txBody>
      </p:sp>
      <p:sp>
        <p:nvSpPr>
          <p:cNvPr id="46085" name="Oval 1"/>
          <p:cNvSpPr>
            <a:spLocks noChangeArrowheads="1"/>
          </p:cNvSpPr>
          <p:nvPr/>
        </p:nvSpPr>
        <p:spPr bwMode="auto">
          <a:xfrm>
            <a:off x="259169" y="3943350"/>
            <a:ext cx="1371600" cy="342900"/>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69963">
              <a:spcBef>
                <a:spcPct val="20000"/>
              </a:spcBef>
              <a:buSzPct val="120000"/>
              <a:buFont typeface="Wingdings" pitchFamily="2" charset="2"/>
              <a:buNone/>
            </a:pPr>
            <a:endParaRPr lang="en-US" altLang="en-US"/>
          </a:p>
        </p:txBody>
      </p:sp>
      <p:pic>
        <p:nvPicPr>
          <p:cNvPr id="4608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4019" y="2057400"/>
            <a:ext cx="41148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6087" name="Straight Connector 3"/>
          <p:cNvCxnSpPr>
            <a:cxnSpLocks noChangeShapeType="1"/>
          </p:cNvCxnSpPr>
          <p:nvPr/>
        </p:nvCxnSpPr>
        <p:spPr bwMode="auto">
          <a:xfrm>
            <a:off x="1613491" y="4118123"/>
            <a:ext cx="571500" cy="17145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088" name="TextBox 6"/>
          <p:cNvSpPr txBox="1">
            <a:spLocks noChangeArrowheads="1"/>
          </p:cNvSpPr>
          <p:nvPr/>
        </p:nvSpPr>
        <p:spPr bwMode="auto">
          <a:xfrm>
            <a:off x="2118316" y="4218136"/>
            <a:ext cx="8082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folHlink"/>
                </a:solidFill>
                <a:latin typeface="Arial" pitchFamily="34" charset="0"/>
                <a:cs typeface="Arial" pitchFamily="34" charset="0"/>
              </a:defRPr>
            </a:lvl1pPr>
            <a:lvl2pPr marL="742950" indent="-285750">
              <a:defRPr sz="2400">
                <a:solidFill>
                  <a:schemeClr val="folHlink"/>
                </a:solidFill>
                <a:latin typeface="Arial" pitchFamily="34" charset="0"/>
                <a:cs typeface="Arial" pitchFamily="34" charset="0"/>
              </a:defRPr>
            </a:lvl2pPr>
            <a:lvl3pPr marL="1143000" indent="-228600">
              <a:defRPr sz="2200">
                <a:solidFill>
                  <a:schemeClr val="folHlink"/>
                </a:solidFill>
                <a:latin typeface="Arial" pitchFamily="34" charset="0"/>
                <a:cs typeface="Arial" pitchFamily="34" charset="0"/>
              </a:defRPr>
            </a:lvl3pPr>
            <a:lvl4pPr marL="1600200" indent="-228600">
              <a:defRPr sz="2000">
                <a:solidFill>
                  <a:schemeClr val="folHlink"/>
                </a:solidFill>
                <a:latin typeface="Arial" pitchFamily="34" charset="0"/>
                <a:cs typeface="Arial" pitchFamily="34" charset="0"/>
              </a:defRPr>
            </a:lvl4pPr>
            <a:lvl5pPr marL="2057400" indent="-228600">
              <a:defRPr sz="2200">
                <a:solidFill>
                  <a:schemeClr val="tx1"/>
                </a:solidFill>
                <a:latin typeface="Arial" pitchFamily="34" charset="0"/>
                <a:cs typeface="Arial" pitchFamily="34" charset="0"/>
              </a:defRPr>
            </a:lvl5pPr>
            <a:lvl6pPr marL="2514600" indent="-228600" eaLnBrk="0" hangingPunct="0">
              <a:defRPr sz="2200">
                <a:solidFill>
                  <a:schemeClr val="tx1"/>
                </a:solidFill>
                <a:latin typeface="Arial" pitchFamily="34" charset="0"/>
                <a:cs typeface="Arial" pitchFamily="34" charset="0"/>
              </a:defRPr>
            </a:lvl6pPr>
            <a:lvl7pPr marL="2971800" indent="-228600" eaLnBrk="0" hangingPunct="0">
              <a:defRPr sz="2200">
                <a:solidFill>
                  <a:schemeClr val="tx1"/>
                </a:solidFill>
                <a:latin typeface="Arial" pitchFamily="34" charset="0"/>
                <a:cs typeface="Arial" pitchFamily="34" charset="0"/>
              </a:defRPr>
            </a:lvl7pPr>
            <a:lvl8pPr marL="3429000" indent="-228600" eaLnBrk="0" hangingPunct="0">
              <a:defRPr sz="2200">
                <a:solidFill>
                  <a:schemeClr val="tx1"/>
                </a:solidFill>
                <a:latin typeface="Arial" pitchFamily="34" charset="0"/>
                <a:cs typeface="Arial" pitchFamily="34" charset="0"/>
              </a:defRPr>
            </a:lvl8pPr>
            <a:lvl9pPr marL="3886200" indent="-228600" eaLnBrk="0" hangingPunct="0">
              <a:defRPr sz="2200">
                <a:solidFill>
                  <a:schemeClr val="tx1"/>
                </a:solidFill>
                <a:latin typeface="Arial" pitchFamily="34" charset="0"/>
                <a:cs typeface="Arial" pitchFamily="34" charset="0"/>
              </a:defRPr>
            </a:lvl9pPr>
          </a:lstStyle>
          <a:p>
            <a:r>
              <a:rPr lang="en-US" altLang="en-US" sz="800" b="1" dirty="0">
                <a:solidFill>
                  <a:schemeClr val="tx1"/>
                </a:solidFill>
              </a:rPr>
              <a:t>High P-value</a:t>
            </a:r>
          </a:p>
        </p:txBody>
      </p:sp>
      <p:sp>
        <p:nvSpPr>
          <p:cNvPr id="9"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43</a:t>
            </a:fld>
            <a:endParaRPr lang="en" dirty="0"/>
          </a:p>
        </p:txBody>
      </p:sp>
    </p:spTree>
    <p:extLst>
      <p:ext uri="{BB962C8B-B14F-4D97-AF65-F5344CB8AC3E}">
        <p14:creationId xmlns:p14="http://schemas.microsoft.com/office/powerpoint/2010/main" val="1466418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altLang="en-US" smtClean="0"/>
              <a:t>Test of Theories X</a:t>
            </a:r>
            <a:r>
              <a:rPr lang="en-US" altLang="en-US" baseline="-25000" smtClean="0"/>
              <a:t>2</a:t>
            </a:r>
          </a:p>
        </p:txBody>
      </p:sp>
      <p:sp>
        <p:nvSpPr>
          <p:cNvPr id="4" name="Text Placeholder 3"/>
          <p:cNvSpPr>
            <a:spLocks noGrp="1"/>
          </p:cNvSpPr>
          <p:nvPr>
            <p:ph type="body" idx="1"/>
          </p:nvPr>
        </p:nvSpPr>
        <p:spPr>
          <a:xfrm>
            <a:off x="311700" y="971550"/>
            <a:ext cx="8520600" cy="3416400"/>
          </a:xfrm>
        </p:spPr>
        <p:txBody>
          <a:bodyPr/>
          <a:lstStyle/>
          <a:p>
            <a:pPr>
              <a:defRPr/>
            </a:pPr>
            <a:r>
              <a:rPr lang="en-US" altLang="en-US" sz="1100" b="1" dirty="0"/>
              <a:t>Theory:</a:t>
            </a:r>
            <a:r>
              <a:rPr lang="en-CA" altLang="en-US" sz="1100" dirty="0"/>
              <a:t> The air purges after an oil transfer are damaging our oil</a:t>
            </a:r>
          </a:p>
          <a:p>
            <a:pPr>
              <a:defRPr/>
            </a:pPr>
            <a:r>
              <a:rPr lang="en-CA" altLang="en-US" sz="1100" b="1" dirty="0" err="1"/>
              <a:t>H</a:t>
            </a:r>
            <a:r>
              <a:rPr lang="en-CA" altLang="en-US" sz="1100" b="1" baseline="-25000" dirty="0" err="1"/>
              <a:t>o</a:t>
            </a:r>
            <a:r>
              <a:rPr lang="en-CA" altLang="en-US" sz="1100" b="1" dirty="0"/>
              <a:t>: </a:t>
            </a:r>
            <a:r>
              <a:rPr lang="en-CA" altLang="en-US" sz="1100" dirty="0"/>
              <a:t>Oil FFA  before exposed to air purge = Oil FFA after exposure to air purge</a:t>
            </a:r>
          </a:p>
          <a:p>
            <a:pPr>
              <a:defRPr/>
            </a:pPr>
            <a:r>
              <a:rPr lang="en-CA" altLang="en-US" sz="1100" b="1" dirty="0"/>
              <a:t>H</a:t>
            </a:r>
            <a:r>
              <a:rPr lang="en-CA" altLang="en-US" sz="1100" b="1" baseline="-25000" dirty="0"/>
              <a:t>a</a:t>
            </a:r>
            <a:r>
              <a:rPr lang="en-CA" altLang="en-US" sz="1100" dirty="0"/>
              <a:t>: Oil FFA before exposed to air purge </a:t>
            </a:r>
            <a:r>
              <a:rPr lang="en-CA" altLang="en-US" sz="1100" dirty="0">
                <a:cs typeface="Arial"/>
              </a:rPr>
              <a:t>≠</a:t>
            </a:r>
            <a:r>
              <a:rPr lang="en-CA" altLang="en-US" sz="1100" dirty="0"/>
              <a:t> Oil FFA after exposure to air purge </a:t>
            </a:r>
          </a:p>
          <a:p>
            <a:pPr>
              <a:defRPr/>
            </a:pPr>
            <a:r>
              <a:rPr lang="en-CA" altLang="en-US" sz="1100" b="1" dirty="0"/>
              <a:t>Analysis: </a:t>
            </a:r>
            <a:r>
              <a:rPr lang="en-CA" altLang="en-US" sz="1100" dirty="0"/>
              <a:t>Graphical Summary was conducted on both sets of data and it was concluded that both sets were not normal. A Mann-Whitney test was performed to compare the medians.</a:t>
            </a:r>
          </a:p>
          <a:p>
            <a:pPr>
              <a:defRPr/>
            </a:pPr>
            <a:endParaRPr lang="en-CA" altLang="en-US" sz="1100" dirty="0"/>
          </a:p>
          <a:p>
            <a:pPr>
              <a:defRPr/>
            </a:pPr>
            <a:r>
              <a:rPr lang="en-US" sz="1100" b="1" dirty="0"/>
              <a:t>Mann-Whitney Test and CI: Before Air Purge, After Air Purge </a:t>
            </a:r>
          </a:p>
          <a:p>
            <a:pPr>
              <a:defRPr/>
            </a:pPr>
            <a:endParaRPr lang="en-US" sz="1100" b="1" dirty="0"/>
          </a:p>
          <a:p>
            <a:pPr>
              <a:defRPr/>
            </a:pPr>
            <a:r>
              <a:rPr lang="en-US" sz="1100" dirty="0"/>
              <a:t>                             N     Median</a:t>
            </a:r>
          </a:p>
          <a:p>
            <a:pPr>
              <a:defRPr/>
            </a:pPr>
            <a:r>
              <a:rPr lang="en-US" sz="1100" dirty="0"/>
              <a:t>Before Air Purge  19    0.06000</a:t>
            </a:r>
          </a:p>
          <a:p>
            <a:pPr>
              <a:defRPr/>
            </a:pPr>
            <a:r>
              <a:rPr lang="en-US" sz="1100" dirty="0"/>
              <a:t>After Air Purge     19    0.06000</a:t>
            </a:r>
          </a:p>
          <a:p>
            <a:pPr>
              <a:defRPr/>
            </a:pPr>
            <a:endParaRPr lang="en-US" sz="1100" dirty="0"/>
          </a:p>
          <a:p>
            <a:pPr>
              <a:defRPr/>
            </a:pPr>
            <a:endParaRPr lang="en-US" sz="1100" dirty="0"/>
          </a:p>
          <a:p>
            <a:pPr>
              <a:defRPr/>
            </a:pPr>
            <a:r>
              <a:rPr lang="nn-NO" sz="1100" dirty="0"/>
              <a:t>Point estimate for ETA1-ETA2 is -0.00000</a:t>
            </a:r>
          </a:p>
          <a:p>
            <a:pPr>
              <a:defRPr/>
            </a:pPr>
            <a:r>
              <a:rPr lang="it-IT" sz="1100" dirty="0"/>
              <a:t>95.3 Percent CI for ETA1-ETA2 is (-0.02000,0.00000)</a:t>
            </a:r>
          </a:p>
          <a:p>
            <a:pPr>
              <a:defRPr/>
            </a:pPr>
            <a:r>
              <a:rPr lang="en-US" sz="1100" dirty="0"/>
              <a:t>W = 289.0</a:t>
            </a:r>
          </a:p>
          <a:p>
            <a:pPr>
              <a:defRPr/>
            </a:pPr>
            <a:r>
              <a:rPr lang="en-US" sz="1100" dirty="0"/>
              <a:t>Test of ETA1 = ETA2 </a:t>
            </a:r>
            <a:r>
              <a:rPr lang="en-US" sz="1100" dirty="0" err="1"/>
              <a:t>vs</a:t>
            </a:r>
            <a:r>
              <a:rPr lang="en-US" sz="1100" dirty="0"/>
              <a:t> ETA1 not = ETA2 is significant at 0.0180</a:t>
            </a:r>
          </a:p>
          <a:p>
            <a:pPr>
              <a:defRPr/>
            </a:pPr>
            <a:r>
              <a:rPr lang="en-US" sz="1100" dirty="0"/>
              <a:t>The test is significant at 0.0014 (adjusted for ties)</a:t>
            </a:r>
          </a:p>
          <a:p>
            <a:pPr>
              <a:defRPr/>
            </a:pPr>
            <a:endParaRPr lang="en-US" sz="1100" dirty="0"/>
          </a:p>
          <a:p>
            <a:pPr>
              <a:defRPr/>
            </a:pPr>
            <a:r>
              <a:rPr lang="en-CA" altLang="en-US" sz="1100" b="1" dirty="0"/>
              <a:t>Statistical Conclusion: </a:t>
            </a:r>
            <a:r>
              <a:rPr lang="en-CA" altLang="en-US" sz="1100" dirty="0"/>
              <a:t>We will “reject the null hypothesis</a:t>
            </a:r>
            <a:r>
              <a:rPr lang="en-CA" altLang="en-US" sz="1100" dirty="0" smtClean="0"/>
              <a:t>”.</a:t>
            </a:r>
            <a:endParaRPr lang="en-CA" altLang="en-US" sz="1100" dirty="0"/>
          </a:p>
          <a:p>
            <a:pPr>
              <a:defRPr/>
            </a:pPr>
            <a:r>
              <a:rPr lang="en-CA" altLang="en-US" sz="1100" b="1" dirty="0"/>
              <a:t>Practical Conclusion: </a:t>
            </a:r>
            <a:r>
              <a:rPr lang="en-CA" altLang="en-US" sz="1100" dirty="0"/>
              <a:t>Statistical analysis proves that there is a significant difference between the two sets of data. However the difference only being 0.02 of a percent tells us that the air purge is not damaging the oil enough to cause a significant accumulation issue. </a:t>
            </a:r>
          </a:p>
          <a:p>
            <a:endParaRPr lang="en-US" sz="1100" dirty="0"/>
          </a:p>
        </p:txBody>
      </p:sp>
      <p:sp>
        <p:nvSpPr>
          <p:cNvPr id="47109" name="Oval 2"/>
          <p:cNvSpPr>
            <a:spLocks noChangeArrowheads="1"/>
          </p:cNvSpPr>
          <p:nvPr/>
        </p:nvSpPr>
        <p:spPr bwMode="auto">
          <a:xfrm>
            <a:off x="1755776" y="3867150"/>
            <a:ext cx="685800" cy="342900"/>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69963">
              <a:spcBef>
                <a:spcPct val="20000"/>
              </a:spcBef>
              <a:buSzPct val="120000"/>
              <a:buFont typeface="Wingdings" pitchFamily="2" charset="2"/>
              <a:buNone/>
            </a:pPr>
            <a:endParaRPr lang="en-US" altLang="en-US"/>
          </a:p>
        </p:txBody>
      </p:sp>
      <p:pic>
        <p:nvPicPr>
          <p:cNvPr id="471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47874"/>
            <a:ext cx="4343400" cy="2119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7111" name="Straight Connector 4"/>
          <p:cNvCxnSpPr>
            <a:cxnSpLocks noChangeShapeType="1"/>
          </p:cNvCxnSpPr>
          <p:nvPr/>
        </p:nvCxnSpPr>
        <p:spPr bwMode="auto">
          <a:xfrm>
            <a:off x="2438400" y="4098131"/>
            <a:ext cx="228600" cy="150019"/>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112" name="TextBox 7"/>
          <p:cNvSpPr txBox="1">
            <a:spLocks noChangeArrowheads="1"/>
          </p:cNvSpPr>
          <p:nvPr/>
        </p:nvSpPr>
        <p:spPr bwMode="auto">
          <a:xfrm>
            <a:off x="2590800" y="4095750"/>
            <a:ext cx="7857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folHlink"/>
                </a:solidFill>
                <a:latin typeface="Arial" pitchFamily="34" charset="0"/>
                <a:cs typeface="Arial" pitchFamily="34" charset="0"/>
              </a:defRPr>
            </a:lvl1pPr>
            <a:lvl2pPr marL="742950" indent="-285750">
              <a:defRPr sz="2400">
                <a:solidFill>
                  <a:schemeClr val="folHlink"/>
                </a:solidFill>
                <a:latin typeface="Arial" pitchFamily="34" charset="0"/>
                <a:cs typeface="Arial" pitchFamily="34" charset="0"/>
              </a:defRPr>
            </a:lvl2pPr>
            <a:lvl3pPr marL="1143000" indent="-228600">
              <a:defRPr sz="2200">
                <a:solidFill>
                  <a:schemeClr val="folHlink"/>
                </a:solidFill>
                <a:latin typeface="Arial" pitchFamily="34" charset="0"/>
                <a:cs typeface="Arial" pitchFamily="34" charset="0"/>
              </a:defRPr>
            </a:lvl3pPr>
            <a:lvl4pPr marL="1600200" indent="-228600">
              <a:defRPr sz="2000">
                <a:solidFill>
                  <a:schemeClr val="folHlink"/>
                </a:solidFill>
                <a:latin typeface="Arial" pitchFamily="34" charset="0"/>
                <a:cs typeface="Arial" pitchFamily="34" charset="0"/>
              </a:defRPr>
            </a:lvl4pPr>
            <a:lvl5pPr marL="2057400" indent="-228600">
              <a:defRPr sz="2200">
                <a:solidFill>
                  <a:schemeClr val="tx1"/>
                </a:solidFill>
                <a:latin typeface="Arial" pitchFamily="34" charset="0"/>
                <a:cs typeface="Arial" pitchFamily="34" charset="0"/>
              </a:defRPr>
            </a:lvl5pPr>
            <a:lvl6pPr marL="2514600" indent="-228600" eaLnBrk="0" hangingPunct="0">
              <a:defRPr sz="2200">
                <a:solidFill>
                  <a:schemeClr val="tx1"/>
                </a:solidFill>
                <a:latin typeface="Arial" pitchFamily="34" charset="0"/>
                <a:cs typeface="Arial" pitchFamily="34" charset="0"/>
              </a:defRPr>
            </a:lvl6pPr>
            <a:lvl7pPr marL="2971800" indent="-228600" eaLnBrk="0" hangingPunct="0">
              <a:defRPr sz="2200">
                <a:solidFill>
                  <a:schemeClr val="tx1"/>
                </a:solidFill>
                <a:latin typeface="Arial" pitchFamily="34" charset="0"/>
                <a:cs typeface="Arial" pitchFamily="34" charset="0"/>
              </a:defRPr>
            </a:lvl7pPr>
            <a:lvl8pPr marL="3429000" indent="-228600" eaLnBrk="0" hangingPunct="0">
              <a:defRPr sz="2200">
                <a:solidFill>
                  <a:schemeClr val="tx1"/>
                </a:solidFill>
                <a:latin typeface="Arial" pitchFamily="34" charset="0"/>
                <a:cs typeface="Arial" pitchFamily="34" charset="0"/>
              </a:defRPr>
            </a:lvl8pPr>
            <a:lvl9pPr marL="3886200" indent="-228600" eaLnBrk="0" hangingPunct="0">
              <a:defRPr sz="2200">
                <a:solidFill>
                  <a:schemeClr val="tx1"/>
                </a:solidFill>
                <a:latin typeface="Arial" pitchFamily="34" charset="0"/>
                <a:cs typeface="Arial" pitchFamily="34" charset="0"/>
              </a:defRPr>
            </a:lvl9pPr>
          </a:lstStyle>
          <a:p>
            <a:r>
              <a:rPr lang="en-US" altLang="en-US" sz="800" b="1" dirty="0">
                <a:solidFill>
                  <a:schemeClr val="tx1"/>
                </a:solidFill>
              </a:rPr>
              <a:t>Low P-value</a:t>
            </a:r>
          </a:p>
        </p:txBody>
      </p:sp>
      <p:sp>
        <p:nvSpPr>
          <p:cNvPr id="12"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44</a:t>
            </a:fld>
            <a:endParaRPr lang="en" dirty="0"/>
          </a:p>
        </p:txBody>
      </p:sp>
    </p:spTree>
    <p:extLst>
      <p:ext uri="{BB962C8B-B14F-4D97-AF65-F5344CB8AC3E}">
        <p14:creationId xmlns:p14="http://schemas.microsoft.com/office/powerpoint/2010/main" val="1026083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eaLnBrk="1" hangingPunct="1"/>
            <a:r>
              <a:rPr lang="en-US" altLang="en-US" smtClean="0"/>
              <a:t>Test of Theories X</a:t>
            </a:r>
            <a:r>
              <a:rPr lang="en-US" altLang="en-US" baseline="-25000" smtClean="0"/>
              <a:t>3</a:t>
            </a:r>
          </a:p>
        </p:txBody>
      </p:sp>
      <p:sp>
        <p:nvSpPr>
          <p:cNvPr id="3" name="Text Placeholder 2"/>
          <p:cNvSpPr>
            <a:spLocks noGrp="1"/>
          </p:cNvSpPr>
          <p:nvPr>
            <p:ph type="body" idx="1"/>
          </p:nvPr>
        </p:nvSpPr>
        <p:spPr>
          <a:xfrm>
            <a:off x="311700" y="1047750"/>
            <a:ext cx="8520600" cy="3416400"/>
          </a:xfrm>
        </p:spPr>
        <p:txBody>
          <a:bodyPr/>
          <a:lstStyle/>
          <a:p>
            <a:r>
              <a:rPr lang="en-US" altLang="en-US" sz="1100" b="1" dirty="0"/>
              <a:t>Theory:</a:t>
            </a:r>
            <a:r>
              <a:rPr lang="en-CA" altLang="en-US" sz="1100" dirty="0"/>
              <a:t> The rate of change in FFA is less when the oil level is lower</a:t>
            </a:r>
          </a:p>
          <a:p>
            <a:r>
              <a:rPr lang="en-CA" altLang="en-US" sz="1100" b="1" dirty="0" err="1"/>
              <a:t>H</a:t>
            </a:r>
            <a:r>
              <a:rPr lang="en-CA" altLang="en-US" sz="1100" b="1" baseline="-25000" dirty="0" err="1"/>
              <a:t>o</a:t>
            </a:r>
            <a:r>
              <a:rPr lang="en-CA" altLang="en-US" sz="1100" b="1" dirty="0"/>
              <a:t>: </a:t>
            </a:r>
            <a:r>
              <a:rPr lang="en-CA" altLang="en-US" sz="1100" dirty="0"/>
              <a:t>Rate of change, of FFA at an oil level of  7.8 = Rate of change, of FFA at an oil level of  6.5 </a:t>
            </a:r>
          </a:p>
          <a:p>
            <a:r>
              <a:rPr lang="en-CA" altLang="en-US" sz="1100" b="1" dirty="0"/>
              <a:t>H</a:t>
            </a:r>
            <a:r>
              <a:rPr lang="en-CA" altLang="en-US" sz="1100" b="1" baseline="-25000" dirty="0"/>
              <a:t>a</a:t>
            </a:r>
            <a:r>
              <a:rPr lang="en-CA" altLang="en-US" sz="1100" dirty="0"/>
              <a:t>: Rate of change, of FFA at an oil level of  7.8 ≠ Rate of change, of FFA at an oil level of  6.5 </a:t>
            </a:r>
          </a:p>
          <a:p>
            <a:r>
              <a:rPr lang="en-CA" altLang="en-US" sz="1100" b="1" dirty="0"/>
              <a:t>Analysis: </a:t>
            </a:r>
            <a:r>
              <a:rPr lang="en-CA" altLang="en-US" sz="1100" dirty="0"/>
              <a:t>Graphical Summary was conducted on both sets of data and it was concluded that both sets were not normal. A Mann-Whitney test was performed to compare the medians.</a:t>
            </a:r>
          </a:p>
          <a:p>
            <a:endParaRPr lang="en-CA" altLang="en-US" sz="1100" dirty="0"/>
          </a:p>
          <a:p>
            <a:r>
              <a:rPr lang="en-US" altLang="en-US" sz="1100" b="1" dirty="0"/>
              <a:t>Mann-Whitney Test and CI: Difference in FFA, Difference in FFA </a:t>
            </a:r>
          </a:p>
          <a:p>
            <a:endParaRPr lang="en-US" altLang="en-US" sz="1100" b="1" dirty="0"/>
          </a:p>
          <a:p>
            <a:r>
              <a:rPr lang="en-US" altLang="en-US" sz="1100" dirty="0"/>
              <a:t>                                                  N   Median</a:t>
            </a:r>
          </a:p>
          <a:p>
            <a:r>
              <a:rPr lang="en-US" altLang="en-US" sz="1100" dirty="0"/>
              <a:t>Difference in FFA at 7.8            15  0.00000</a:t>
            </a:r>
          </a:p>
          <a:p>
            <a:r>
              <a:rPr lang="en-US" altLang="en-US" sz="1100" dirty="0"/>
              <a:t>Difference in FFA at 6.5 divide  18  0.00000</a:t>
            </a:r>
          </a:p>
          <a:p>
            <a:endParaRPr lang="en-US" altLang="en-US" sz="1100" dirty="0"/>
          </a:p>
          <a:p>
            <a:endParaRPr lang="en-US" altLang="en-US" sz="1100" dirty="0"/>
          </a:p>
          <a:p>
            <a:r>
              <a:rPr lang="nn-NO" altLang="en-US" sz="1100" dirty="0"/>
              <a:t>Point estimate for ETA1-ETA2 is -0.00000</a:t>
            </a:r>
          </a:p>
          <a:p>
            <a:r>
              <a:rPr lang="it-IT" altLang="en-US" sz="1100" dirty="0"/>
              <a:t>95.1 Percent CI for ETA1-ETA2 is (-0.00000,-0.00000)</a:t>
            </a:r>
          </a:p>
          <a:p>
            <a:r>
              <a:rPr lang="en-US" altLang="en-US" sz="1100" dirty="0"/>
              <a:t>W = 260.0</a:t>
            </a:r>
          </a:p>
          <a:p>
            <a:r>
              <a:rPr lang="en-US" altLang="en-US" sz="1100" dirty="0"/>
              <a:t>Test of ETA1 = ETA2 </a:t>
            </a:r>
            <a:r>
              <a:rPr lang="en-US" altLang="en-US" sz="1100" dirty="0" err="1"/>
              <a:t>vs</a:t>
            </a:r>
            <a:r>
              <a:rPr lang="en-US" altLang="en-US" sz="1100" dirty="0"/>
              <a:t> ETA1 not = ETA2 is significant at 0.8708</a:t>
            </a:r>
          </a:p>
          <a:p>
            <a:r>
              <a:rPr lang="en-US" altLang="en-US" sz="1100" dirty="0"/>
              <a:t>The test is significant at 0.8521 (adjusted for ties</a:t>
            </a:r>
            <a:r>
              <a:rPr lang="en-US" altLang="en-US" sz="1100" dirty="0" smtClean="0"/>
              <a:t>)</a:t>
            </a:r>
          </a:p>
          <a:p>
            <a:endParaRPr lang="en-US" altLang="en-US" sz="1100" dirty="0"/>
          </a:p>
          <a:p>
            <a:r>
              <a:rPr lang="en-CA" altLang="en-US" sz="1100" b="1" dirty="0"/>
              <a:t>Statistical Conclusion: </a:t>
            </a:r>
            <a:r>
              <a:rPr lang="en-CA" altLang="en-US" sz="1100" dirty="0"/>
              <a:t>We will “fail to reject the null hypothesis”.</a:t>
            </a:r>
          </a:p>
          <a:p>
            <a:r>
              <a:rPr lang="en-CA" altLang="en-US" sz="1100" b="1" dirty="0" smtClean="0"/>
              <a:t>Practical </a:t>
            </a:r>
            <a:r>
              <a:rPr lang="en-CA" altLang="en-US" sz="1100" b="1" dirty="0"/>
              <a:t>Conclusion: </a:t>
            </a:r>
            <a:r>
              <a:rPr lang="en-CA" altLang="en-US" sz="1100" dirty="0"/>
              <a:t>There is no difference in the rate of change, of FFA, from a 7.8in oil level to a 6.5in oil level. </a:t>
            </a:r>
            <a:endParaRPr lang="en-US" altLang="en-US" sz="1100" dirty="0"/>
          </a:p>
          <a:p>
            <a:endParaRPr lang="en-US" altLang="en-US" sz="1100" dirty="0"/>
          </a:p>
          <a:p>
            <a:endParaRPr lang="en-CA" altLang="en-US" sz="1100" dirty="0"/>
          </a:p>
          <a:p>
            <a:endParaRPr lang="en-CA" altLang="en-US" sz="1100" dirty="0"/>
          </a:p>
          <a:p>
            <a:endParaRPr lang="en-US" sz="1100" dirty="0"/>
          </a:p>
        </p:txBody>
      </p:sp>
      <p:pic>
        <p:nvPicPr>
          <p:cNvPr id="481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38862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5" name="Oval 3"/>
          <p:cNvSpPr>
            <a:spLocks noChangeArrowheads="1"/>
          </p:cNvSpPr>
          <p:nvPr/>
        </p:nvSpPr>
        <p:spPr bwMode="auto">
          <a:xfrm>
            <a:off x="1600200" y="3943350"/>
            <a:ext cx="914400" cy="228601"/>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69963">
              <a:spcBef>
                <a:spcPct val="20000"/>
              </a:spcBef>
              <a:buSzPct val="120000"/>
              <a:buFont typeface="Wingdings" pitchFamily="2" charset="2"/>
              <a:buNone/>
            </a:pPr>
            <a:endParaRPr lang="en-US" altLang="en-US"/>
          </a:p>
        </p:txBody>
      </p:sp>
      <p:cxnSp>
        <p:nvCxnSpPr>
          <p:cNvPr id="48136" name="Straight Connector 5"/>
          <p:cNvCxnSpPr>
            <a:cxnSpLocks noChangeShapeType="1"/>
          </p:cNvCxnSpPr>
          <p:nvPr/>
        </p:nvCxnSpPr>
        <p:spPr bwMode="auto">
          <a:xfrm>
            <a:off x="2461289" y="4095750"/>
            <a:ext cx="228600" cy="17145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37" name="TextBox 7"/>
          <p:cNvSpPr txBox="1">
            <a:spLocks noChangeArrowheads="1"/>
          </p:cNvSpPr>
          <p:nvPr/>
        </p:nvSpPr>
        <p:spPr bwMode="auto">
          <a:xfrm>
            <a:off x="2696965" y="4171950"/>
            <a:ext cx="8082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folHlink"/>
                </a:solidFill>
                <a:latin typeface="Arial" pitchFamily="34" charset="0"/>
                <a:cs typeface="Arial" pitchFamily="34" charset="0"/>
              </a:defRPr>
            </a:lvl1pPr>
            <a:lvl2pPr marL="742950" indent="-285750">
              <a:defRPr sz="2400">
                <a:solidFill>
                  <a:schemeClr val="folHlink"/>
                </a:solidFill>
                <a:latin typeface="Arial" pitchFamily="34" charset="0"/>
                <a:cs typeface="Arial" pitchFamily="34" charset="0"/>
              </a:defRPr>
            </a:lvl2pPr>
            <a:lvl3pPr marL="1143000" indent="-228600">
              <a:defRPr sz="2200">
                <a:solidFill>
                  <a:schemeClr val="folHlink"/>
                </a:solidFill>
                <a:latin typeface="Arial" pitchFamily="34" charset="0"/>
                <a:cs typeface="Arial" pitchFamily="34" charset="0"/>
              </a:defRPr>
            </a:lvl3pPr>
            <a:lvl4pPr marL="1600200" indent="-228600">
              <a:defRPr sz="2000">
                <a:solidFill>
                  <a:schemeClr val="folHlink"/>
                </a:solidFill>
                <a:latin typeface="Arial" pitchFamily="34" charset="0"/>
                <a:cs typeface="Arial" pitchFamily="34" charset="0"/>
              </a:defRPr>
            </a:lvl4pPr>
            <a:lvl5pPr marL="2057400" indent="-228600">
              <a:defRPr sz="2200">
                <a:solidFill>
                  <a:schemeClr val="tx1"/>
                </a:solidFill>
                <a:latin typeface="Arial" pitchFamily="34" charset="0"/>
                <a:cs typeface="Arial" pitchFamily="34" charset="0"/>
              </a:defRPr>
            </a:lvl5pPr>
            <a:lvl6pPr marL="2514600" indent="-228600" eaLnBrk="0" hangingPunct="0">
              <a:defRPr sz="2200">
                <a:solidFill>
                  <a:schemeClr val="tx1"/>
                </a:solidFill>
                <a:latin typeface="Arial" pitchFamily="34" charset="0"/>
                <a:cs typeface="Arial" pitchFamily="34" charset="0"/>
              </a:defRPr>
            </a:lvl6pPr>
            <a:lvl7pPr marL="2971800" indent="-228600" eaLnBrk="0" hangingPunct="0">
              <a:defRPr sz="2200">
                <a:solidFill>
                  <a:schemeClr val="tx1"/>
                </a:solidFill>
                <a:latin typeface="Arial" pitchFamily="34" charset="0"/>
                <a:cs typeface="Arial" pitchFamily="34" charset="0"/>
              </a:defRPr>
            </a:lvl7pPr>
            <a:lvl8pPr marL="3429000" indent="-228600" eaLnBrk="0" hangingPunct="0">
              <a:defRPr sz="2200">
                <a:solidFill>
                  <a:schemeClr val="tx1"/>
                </a:solidFill>
                <a:latin typeface="Arial" pitchFamily="34" charset="0"/>
                <a:cs typeface="Arial" pitchFamily="34" charset="0"/>
              </a:defRPr>
            </a:lvl8pPr>
            <a:lvl9pPr marL="3886200" indent="-228600" eaLnBrk="0" hangingPunct="0">
              <a:defRPr sz="2200">
                <a:solidFill>
                  <a:schemeClr val="tx1"/>
                </a:solidFill>
                <a:latin typeface="Arial" pitchFamily="34" charset="0"/>
                <a:cs typeface="Arial" pitchFamily="34" charset="0"/>
              </a:defRPr>
            </a:lvl9pPr>
          </a:lstStyle>
          <a:p>
            <a:r>
              <a:rPr lang="en-US" altLang="en-US" sz="800" b="1" dirty="0">
                <a:solidFill>
                  <a:schemeClr val="tx1"/>
                </a:solidFill>
              </a:rPr>
              <a:t>High P-value</a:t>
            </a:r>
          </a:p>
        </p:txBody>
      </p:sp>
      <p:sp>
        <p:nvSpPr>
          <p:cNvPr id="12"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45</a:t>
            </a:fld>
            <a:endParaRPr lang="en" dirty="0"/>
          </a:p>
        </p:txBody>
      </p:sp>
    </p:spTree>
    <p:extLst>
      <p:ext uri="{BB962C8B-B14F-4D97-AF65-F5344CB8AC3E}">
        <p14:creationId xmlns:p14="http://schemas.microsoft.com/office/powerpoint/2010/main" val="1448351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eaLnBrk="1" hangingPunct="1"/>
            <a:r>
              <a:rPr lang="en-US" altLang="en-US" smtClean="0"/>
              <a:t>Test of Theories X</a:t>
            </a:r>
            <a:r>
              <a:rPr lang="en-US" altLang="en-US" baseline="-25000" smtClean="0"/>
              <a:t>4</a:t>
            </a:r>
          </a:p>
        </p:txBody>
      </p:sp>
      <p:sp>
        <p:nvSpPr>
          <p:cNvPr id="3" name="Text Placeholder 2"/>
          <p:cNvSpPr>
            <a:spLocks noGrp="1"/>
          </p:cNvSpPr>
          <p:nvPr>
            <p:ph type="body" idx="1"/>
          </p:nvPr>
        </p:nvSpPr>
        <p:spPr/>
        <p:txBody>
          <a:bodyPr/>
          <a:lstStyle/>
          <a:p>
            <a:r>
              <a:rPr lang="en-US" altLang="en-US" sz="1100" b="1" dirty="0"/>
              <a:t>Theory:</a:t>
            </a:r>
            <a:r>
              <a:rPr lang="en-CA" altLang="en-US" sz="1100" dirty="0"/>
              <a:t> The hotter the temperature of our oil, the higher the degradation rate</a:t>
            </a:r>
          </a:p>
          <a:p>
            <a:r>
              <a:rPr lang="en-CA" altLang="en-US" sz="1100" b="1" dirty="0" err="1"/>
              <a:t>H</a:t>
            </a:r>
            <a:r>
              <a:rPr lang="en-CA" altLang="en-US" sz="1100" b="1" baseline="-25000" dirty="0" err="1"/>
              <a:t>o</a:t>
            </a:r>
            <a:r>
              <a:rPr lang="en-CA" altLang="en-US" sz="1100" b="1" dirty="0"/>
              <a:t>: </a:t>
            </a:r>
            <a:r>
              <a:rPr lang="en-CA" altLang="en-US" sz="1100" dirty="0"/>
              <a:t>Rate of change, of FFA at 300 degrees F = Rate of change, of FFA at 370 degrees F</a:t>
            </a:r>
          </a:p>
          <a:p>
            <a:r>
              <a:rPr lang="en-CA" altLang="en-US" sz="1100" b="1" dirty="0"/>
              <a:t>H</a:t>
            </a:r>
            <a:r>
              <a:rPr lang="en-CA" altLang="en-US" sz="1100" b="1" baseline="-25000" dirty="0"/>
              <a:t>a</a:t>
            </a:r>
            <a:r>
              <a:rPr lang="en-CA" altLang="en-US" sz="1100" dirty="0"/>
              <a:t>: Rate of change, of FFA at 300 degrees F ≠ Rate of change, of FFA at 370 degrees F</a:t>
            </a:r>
          </a:p>
          <a:p>
            <a:r>
              <a:rPr lang="en-CA" altLang="en-US" sz="1100" b="1" dirty="0"/>
              <a:t>Analysis: </a:t>
            </a:r>
            <a:r>
              <a:rPr lang="en-CA" altLang="en-US" sz="1100" dirty="0"/>
              <a:t>Graphical Summary was conducted on both sets of data and it was concluded that both sets were not normal. A Mann-Whitney test was performed to compare the medians</a:t>
            </a:r>
            <a:r>
              <a:rPr lang="en-CA" altLang="en-US" sz="1100" dirty="0" smtClean="0"/>
              <a:t>.</a:t>
            </a:r>
          </a:p>
          <a:p>
            <a:endParaRPr lang="en-CA" altLang="en-US" sz="1100" dirty="0"/>
          </a:p>
          <a:p>
            <a:r>
              <a:rPr lang="en-US" altLang="en-US" sz="1100" b="1" dirty="0"/>
              <a:t>Mann-Whitney Test and CI: FFA-300, FFA-370 </a:t>
            </a:r>
          </a:p>
          <a:p>
            <a:endParaRPr lang="en-US" altLang="en-US" sz="1100" b="1" dirty="0"/>
          </a:p>
          <a:p>
            <a:r>
              <a:rPr lang="en-US" altLang="en-US" sz="1100" dirty="0"/>
              <a:t>                 N   Median</a:t>
            </a:r>
          </a:p>
          <a:p>
            <a:r>
              <a:rPr lang="en-US" altLang="en-US" sz="1100" dirty="0"/>
              <a:t>FFA-300  25  0.02000</a:t>
            </a:r>
          </a:p>
          <a:p>
            <a:r>
              <a:rPr lang="en-US" altLang="en-US" sz="1100" dirty="0"/>
              <a:t>FFA-370  25  0.04000</a:t>
            </a:r>
          </a:p>
          <a:p>
            <a:endParaRPr lang="en-US" altLang="en-US" sz="1100" dirty="0"/>
          </a:p>
          <a:p>
            <a:endParaRPr lang="en-US" altLang="en-US" sz="1100" dirty="0"/>
          </a:p>
          <a:p>
            <a:r>
              <a:rPr lang="nn-NO" altLang="en-US" sz="1100" dirty="0"/>
              <a:t>Point estimate for ETA1-ETA2 is 0.00000</a:t>
            </a:r>
          </a:p>
          <a:p>
            <a:r>
              <a:rPr lang="it-IT" altLang="en-US" sz="1100" dirty="0"/>
              <a:t>95.2 Percent CI for ETA1-ETA2 is (0.00000,0.00000)</a:t>
            </a:r>
          </a:p>
          <a:p>
            <a:r>
              <a:rPr lang="en-US" altLang="en-US" sz="1100" dirty="0"/>
              <a:t>W = 612.5</a:t>
            </a:r>
          </a:p>
          <a:p>
            <a:r>
              <a:rPr lang="en-US" altLang="en-US" sz="1100" dirty="0"/>
              <a:t>Test of ETA1 = ETA2 </a:t>
            </a:r>
            <a:r>
              <a:rPr lang="en-US" altLang="en-US" sz="1100" dirty="0" err="1"/>
              <a:t>vs</a:t>
            </a:r>
            <a:r>
              <a:rPr lang="en-US" altLang="en-US" sz="1100" dirty="0"/>
              <a:t> ETA1 not = ETA2 is significant at 0.6345</a:t>
            </a:r>
          </a:p>
          <a:p>
            <a:r>
              <a:rPr lang="en-US" altLang="en-US" sz="1100" dirty="0"/>
              <a:t>The test is significant at 0.5828 (adjusted for ties</a:t>
            </a:r>
            <a:r>
              <a:rPr lang="en-US" altLang="en-US" sz="1100" dirty="0" smtClean="0"/>
              <a:t>)</a:t>
            </a:r>
          </a:p>
          <a:p>
            <a:r>
              <a:rPr lang="en-CA" altLang="en-US" sz="1100" b="1" dirty="0"/>
              <a:t>Statistical Conclusion: </a:t>
            </a:r>
            <a:r>
              <a:rPr lang="en-CA" altLang="en-US" sz="1100" dirty="0"/>
              <a:t>We will fail to reject the null hypothesis.</a:t>
            </a:r>
          </a:p>
          <a:p>
            <a:endParaRPr lang="en-CA" altLang="en-US" sz="1100" dirty="0"/>
          </a:p>
          <a:p>
            <a:r>
              <a:rPr lang="en-CA" altLang="en-US" sz="1100" b="1" dirty="0"/>
              <a:t>Practical Conclusion: </a:t>
            </a:r>
            <a:r>
              <a:rPr lang="en-CA" altLang="en-US" sz="1100" dirty="0"/>
              <a:t>Temperature alone does not make a difference in degradation of oil. </a:t>
            </a:r>
            <a:endParaRPr lang="en-US" altLang="en-US" sz="1100" dirty="0"/>
          </a:p>
          <a:p>
            <a:endParaRPr lang="en-US" altLang="en-US" sz="1100" dirty="0"/>
          </a:p>
          <a:p>
            <a:endParaRPr lang="en-CA" altLang="en-US" sz="1100" dirty="0"/>
          </a:p>
        </p:txBody>
      </p:sp>
      <p:sp>
        <p:nvSpPr>
          <p:cNvPr id="49158" name="Oval 3"/>
          <p:cNvSpPr>
            <a:spLocks noChangeArrowheads="1"/>
          </p:cNvSpPr>
          <p:nvPr/>
        </p:nvSpPr>
        <p:spPr bwMode="auto">
          <a:xfrm>
            <a:off x="1649414" y="3990975"/>
            <a:ext cx="1828800" cy="342900"/>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69963">
              <a:spcBef>
                <a:spcPct val="20000"/>
              </a:spcBef>
              <a:buSzPct val="120000"/>
              <a:buFont typeface="Wingdings" pitchFamily="2" charset="2"/>
              <a:buNone/>
            </a:pPr>
            <a:endParaRPr lang="en-US" altLang="en-US"/>
          </a:p>
        </p:txBody>
      </p:sp>
      <p:pic>
        <p:nvPicPr>
          <p:cNvPr id="4915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09775"/>
            <a:ext cx="434340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9161" name="Straight Connector 5"/>
          <p:cNvCxnSpPr>
            <a:cxnSpLocks noChangeShapeType="1"/>
            <a:endCxn id="49162" idx="1"/>
          </p:cNvCxnSpPr>
          <p:nvPr/>
        </p:nvCxnSpPr>
        <p:spPr bwMode="auto">
          <a:xfrm>
            <a:off x="3455986" y="4169569"/>
            <a:ext cx="193158" cy="85725"/>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62" name="TextBox 11"/>
          <p:cNvSpPr txBox="1">
            <a:spLocks noChangeArrowheads="1"/>
          </p:cNvSpPr>
          <p:nvPr/>
        </p:nvSpPr>
        <p:spPr bwMode="auto">
          <a:xfrm>
            <a:off x="3649144" y="4147572"/>
            <a:ext cx="1038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folHlink"/>
                </a:solidFill>
                <a:latin typeface="Arial" pitchFamily="34" charset="0"/>
                <a:cs typeface="Arial" pitchFamily="34" charset="0"/>
              </a:defRPr>
            </a:lvl1pPr>
            <a:lvl2pPr marL="742950" indent="-285750">
              <a:defRPr sz="2400">
                <a:solidFill>
                  <a:schemeClr val="folHlink"/>
                </a:solidFill>
                <a:latin typeface="Arial" pitchFamily="34" charset="0"/>
                <a:cs typeface="Arial" pitchFamily="34" charset="0"/>
              </a:defRPr>
            </a:lvl2pPr>
            <a:lvl3pPr marL="1143000" indent="-228600">
              <a:defRPr sz="2200">
                <a:solidFill>
                  <a:schemeClr val="folHlink"/>
                </a:solidFill>
                <a:latin typeface="Arial" pitchFamily="34" charset="0"/>
                <a:cs typeface="Arial" pitchFamily="34" charset="0"/>
              </a:defRPr>
            </a:lvl3pPr>
            <a:lvl4pPr marL="1600200" indent="-228600">
              <a:defRPr sz="2000">
                <a:solidFill>
                  <a:schemeClr val="folHlink"/>
                </a:solidFill>
                <a:latin typeface="Arial" pitchFamily="34" charset="0"/>
                <a:cs typeface="Arial" pitchFamily="34" charset="0"/>
              </a:defRPr>
            </a:lvl4pPr>
            <a:lvl5pPr marL="2057400" indent="-228600">
              <a:defRPr sz="2200">
                <a:solidFill>
                  <a:schemeClr val="tx1"/>
                </a:solidFill>
                <a:latin typeface="Arial" pitchFamily="34" charset="0"/>
                <a:cs typeface="Arial" pitchFamily="34" charset="0"/>
              </a:defRPr>
            </a:lvl5pPr>
            <a:lvl6pPr marL="2514600" indent="-228600" eaLnBrk="0" hangingPunct="0">
              <a:defRPr sz="2200">
                <a:solidFill>
                  <a:schemeClr val="tx1"/>
                </a:solidFill>
                <a:latin typeface="Arial" pitchFamily="34" charset="0"/>
                <a:cs typeface="Arial" pitchFamily="34" charset="0"/>
              </a:defRPr>
            </a:lvl6pPr>
            <a:lvl7pPr marL="2971800" indent="-228600" eaLnBrk="0" hangingPunct="0">
              <a:defRPr sz="2200">
                <a:solidFill>
                  <a:schemeClr val="tx1"/>
                </a:solidFill>
                <a:latin typeface="Arial" pitchFamily="34" charset="0"/>
                <a:cs typeface="Arial" pitchFamily="34" charset="0"/>
              </a:defRPr>
            </a:lvl7pPr>
            <a:lvl8pPr marL="3429000" indent="-228600" eaLnBrk="0" hangingPunct="0">
              <a:defRPr sz="2200">
                <a:solidFill>
                  <a:schemeClr val="tx1"/>
                </a:solidFill>
                <a:latin typeface="Arial" pitchFamily="34" charset="0"/>
                <a:cs typeface="Arial" pitchFamily="34" charset="0"/>
              </a:defRPr>
            </a:lvl8pPr>
            <a:lvl9pPr marL="3886200" indent="-228600" eaLnBrk="0" hangingPunct="0">
              <a:defRPr sz="2200">
                <a:solidFill>
                  <a:schemeClr val="tx1"/>
                </a:solidFill>
                <a:latin typeface="Arial" pitchFamily="34" charset="0"/>
                <a:cs typeface="Arial" pitchFamily="34" charset="0"/>
              </a:defRPr>
            </a:lvl9pPr>
          </a:lstStyle>
          <a:p>
            <a:r>
              <a:rPr lang="en-US" altLang="en-US" sz="800" b="1" dirty="0">
                <a:solidFill>
                  <a:schemeClr val="tx1"/>
                </a:solidFill>
              </a:rPr>
              <a:t>High P-value</a:t>
            </a:r>
          </a:p>
        </p:txBody>
      </p:sp>
      <p:sp>
        <p:nvSpPr>
          <p:cNvPr id="14"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46</a:t>
            </a:fld>
            <a:endParaRPr lang="en" dirty="0"/>
          </a:p>
        </p:txBody>
      </p:sp>
    </p:spTree>
    <p:extLst>
      <p:ext uri="{BB962C8B-B14F-4D97-AF65-F5344CB8AC3E}">
        <p14:creationId xmlns:p14="http://schemas.microsoft.com/office/powerpoint/2010/main" val="996438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pPr eaLnBrk="1" hangingPunct="1"/>
            <a:r>
              <a:rPr lang="en-US" altLang="en-US" smtClean="0"/>
              <a:t>Test of Theories X</a:t>
            </a:r>
            <a:r>
              <a:rPr lang="en-US" altLang="en-US" baseline="-25000" smtClean="0"/>
              <a:t>5</a:t>
            </a:r>
          </a:p>
        </p:txBody>
      </p:sp>
      <p:sp>
        <p:nvSpPr>
          <p:cNvPr id="3" name="Text Placeholder 2"/>
          <p:cNvSpPr>
            <a:spLocks noGrp="1"/>
          </p:cNvSpPr>
          <p:nvPr>
            <p:ph type="body" idx="1"/>
          </p:nvPr>
        </p:nvSpPr>
        <p:spPr/>
        <p:txBody>
          <a:bodyPr/>
          <a:lstStyle/>
          <a:p>
            <a:r>
              <a:rPr lang="en-US" altLang="en-US" sz="1100" b="1" dirty="0"/>
              <a:t>Theory:</a:t>
            </a:r>
            <a:r>
              <a:rPr lang="en-CA" altLang="en-US" sz="1100" dirty="0"/>
              <a:t> Using a thicker filter paper on L2 will lessen the degradation time</a:t>
            </a:r>
          </a:p>
          <a:p>
            <a:r>
              <a:rPr lang="en-CA" altLang="en-US" sz="1100" b="1" dirty="0" err="1"/>
              <a:t>H</a:t>
            </a:r>
            <a:r>
              <a:rPr lang="en-CA" altLang="en-US" sz="1100" b="1" baseline="-25000" dirty="0" err="1"/>
              <a:t>o</a:t>
            </a:r>
            <a:r>
              <a:rPr lang="en-CA" altLang="en-US" sz="1100" b="1" dirty="0"/>
              <a:t>: </a:t>
            </a:r>
            <a:r>
              <a:rPr lang="en-CA" altLang="en-US" sz="1100" dirty="0"/>
              <a:t>Rate of change, of FFA with a 1.9mm paper = Rate of change, of FFA with a 1.5mm paper</a:t>
            </a:r>
          </a:p>
          <a:p>
            <a:r>
              <a:rPr lang="en-CA" altLang="en-US" sz="1100" b="1" dirty="0"/>
              <a:t>H</a:t>
            </a:r>
            <a:r>
              <a:rPr lang="en-CA" altLang="en-US" sz="1100" b="1" baseline="-25000" dirty="0"/>
              <a:t>a</a:t>
            </a:r>
            <a:r>
              <a:rPr lang="en-CA" altLang="en-US" sz="1100" dirty="0"/>
              <a:t>: Rate of change, of FFA with a 1.9mm paper ≠ Rate of change, of FFA with a 1.5mm paper</a:t>
            </a:r>
          </a:p>
          <a:p>
            <a:r>
              <a:rPr lang="en-CA" altLang="en-US" sz="1100" b="1" dirty="0"/>
              <a:t>Analysis: </a:t>
            </a:r>
            <a:r>
              <a:rPr lang="en-CA" altLang="en-US" sz="1100" dirty="0"/>
              <a:t>Graphical Summary was conducted on both sets of data and it was concluded that both sets were not normal. A Mann-Whitney test was performed to compare the medians</a:t>
            </a:r>
            <a:r>
              <a:rPr lang="en-CA" altLang="en-US" sz="1100" dirty="0" smtClean="0"/>
              <a:t>.</a:t>
            </a:r>
          </a:p>
          <a:p>
            <a:r>
              <a:rPr lang="en-US" altLang="en-US" sz="1100" b="1" dirty="0"/>
              <a:t>Mann-Whitney Test and CI: 1.5mm Paper, 1.9mm Paper </a:t>
            </a:r>
          </a:p>
          <a:p>
            <a:endParaRPr lang="en-US" altLang="en-US" sz="1100" b="1" dirty="0"/>
          </a:p>
          <a:p>
            <a:r>
              <a:rPr lang="en-US" altLang="en-US" sz="1100" dirty="0"/>
              <a:t>                        N   Median</a:t>
            </a:r>
          </a:p>
          <a:p>
            <a:r>
              <a:rPr lang="en-US" altLang="en-US" sz="1100" dirty="0"/>
              <a:t>1.5mm Paper  39  0.00000</a:t>
            </a:r>
          </a:p>
          <a:p>
            <a:r>
              <a:rPr lang="en-US" altLang="en-US" sz="1100" dirty="0"/>
              <a:t>1.9mm Paper  39  0.00000</a:t>
            </a:r>
          </a:p>
          <a:p>
            <a:endParaRPr lang="en-US" altLang="en-US" sz="1100" dirty="0"/>
          </a:p>
          <a:p>
            <a:endParaRPr lang="en-US" altLang="en-US" sz="1100" dirty="0"/>
          </a:p>
          <a:p>
            <a:r>
              <a:rPr lang="nn-NO" altLang="en-US" sz="1100" dirty="0"/>
              <a:t>Point estimate for ETA1-ETA2 is 0.00000</a:t>
            </a:r>
          </a:p>
          <a:p>
            <a:r>
              <a:rPr lang="it-IT" altLang="en-US" sz="1100" dirty="0"/>
              <a:t>95.1 Percent CI for ETA1-ETA2 is (-0.00444,-0.00000)</a:t>
            </a:r>
          </a:p>
          <a:p>
            <a:r>
              <a:rPr lang="en-US" altLang="en-US" sz="1100" dirty="0"/>
              <a:t>W = 1468.5</a:t>
            </a:r>
          </a:p>
          <a:p>
            <a:r>
              <a:rPr lang="en-US" altLang="en-US" sz="1100" dirty="0"/>
              <a:t>Test of ETA1 = ETA2 </a:t>
            </a:r>
            <a:r>
              <a:rPr lang="en-US" altLang="en-US" sz="1100" dirty="0" err="1"/>
              <a:t>vs</a:t>
            </a:r>
            <a:r>
              <a:rPr lang="en-US" altLang="en-US" sz="1100" dirty="0"/>
              <a:t> ETA1 not = ETA2 is significant at 0.4749</a:t>
            </a:r>
          </a:p>
          <a:p>
            <a:r>
              <a:rPr lang="en-US" altLang="en-US" sz="1100" dirty="0"/>
              <a:t>The test is significant at 0.4425 (adjusted for ties</a:t>
            </a:r>
            <a:r>
              <a:rPr lang="en-US" altLang="en-US" sz="1100" dirty="0" smtClean="0"/>
              <a:t>)</a:t>
            </a:r>
          </a:p>
          <a:p>
            <a:r>
              <a:rPr lang="en-CA" altLang="en-US" sz="1100" b="1" dirty="0"/>
              <a:t>Statistical Conclusion: </a:t>
            </a:r>
            <a:r>
              <a:rPr lang="en-CA" altLang="en-US" sz="1100" dirty="0"/>
              <a:t>We will fail to reject the null hypothesis.</a:t>
            </a:r>
          </a:p>
          <a:p>
            <a:endParaRPr lang="en-CA" altLang="en-US" sz="1100" dirty="0"/>
          </a:p>
          <a:p>
            <a:r>
              <a:rPr lang="en-CA" altLang="en-US" sz="1100" b="1" dirty="0"/>
              <a:t>Practical Conclusion: </a:t>
            </a:r>
            <a:r>
              <a:rPr lang="en-CA" altLang="en-US" sz="1100" dirty="0"/>
              <a:t>Thickness of paper does not lessen the degradation of the oil. </a:t>
            </a:r>
            <a:endParaRPr lang="en-US" altLang="en-US" sz="1100" dirty="0"/>
          </a:p>
          <a:p>
            <a:endParaRPr lang="en-US" altLang="en-US" sz="1100" dirty="0"/>
          </a:p>
          <a:p>
            <a:endParaRPr lang="en-CA" altLang="en-US" sz="1100" dirty="0"/>
          </a:p>
          <a:p>
            <a:endParaRPr lang="en-US" sz="1100" dirty="0"/>
          </a:p>
        </p:txBody>
      </p:sp>
      <p:pic>
        <p:nvPicPr>
          <p:cNvPr id="5018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032993"/>
            <a:ext cx="4114800" cy="1970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184" name="Oval 3"/>
          <p:cNvSpPr>
            <a:spLocks noChangeArrowheads="1"/>
          </p:cNvSpPr>
          <p:nvPr/>
        </p:nvSpPr>
        <p:spPr bwMode="auto">
          <a:xfrm>
            <a:off x="3657600" y="3544449"/>
            <a:ext cx="914400" cy="510779"/>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69963">
              <a:spcBef>
                <a:spcPct val="20000"/>
              </a:spcBef>
              <a:buSzPct val="120000"/>
              <a:buFont typeface="Wingdings" pitchFamily="2" charset="2"/>
              <a:buNone/>
            </a:pPr>
            <a:endParaRPr lang="en-US" altLang="en-US"/>
          </a:p>
        </p:txBody>
      </p:sp>
      <p:cxnSp>
        <p:nvCxnSpPr>
          <p:cNvPr id="50185" name="Straight Connector 5"/>
          <p:cNvCxnSpPr>
            <a:cxnSpLocks noChangeShapeType="1"/>
            <a:stCxn id="50186" idx="2"/>
          </p:cNvCxnSpPr>
          <p:nvPr/>
        </p:nvCxnSpPr>
        <p:spPr bwMode="auto">
          <a:xfrm flipH="1">
            <a:off x="4114800" y="3453944"/>
            <a:ext cx="232668" cy="90505"/>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186" name="TextBox 9"/>
          <p:cNvSpPr txBox="1">
            <a:spLocks noChangeArrowheads="1"/>
          </p:cNvSpPr>
          <p:nvPr/>
        </p:nvSpPr>
        <p:spPr bwMode="auto">
          <a:xfrm>
            <a:off x="3943350" y="3238500"/>
            <a:ext cx="8082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folHlink"/>
                </a:solidFill>
                <a:latin typeface="Arial" pitchFamily="34" charset="0"/>
                <a:cs typeface="Arial" pitchFamily="34" charset="0"/>
              </a:defRPr>
            </a:lvl1pPr>
            <a:lvl2pPr marL="742950" indent="-285750">
              <a:defRPr sz="2400">
                <a:solidFill>
                  <a:schemeClr val="folHlink"/>
                </a:solidFill>
                <a:latin typeface="Arial" pitchFamily="34" charset="0"/>
                <a:cs typeface="Arial" pitchFamily="34" charset="0"/>
              </a:defRPr>
            </a:lvl2pPr>
            <a:lvl3pPr marL="1143000" indent="-228600">
              <a:defRPr sz="2200">
                <a:solidFill>
                  <a:schemeClr val="folHlink"/>
                </a:solidFill>
                <a:latin typeface="Arial" pitchFamily="34" charset="0"/>
                <a:cs typeface="Arial" pitchFamily="34" charset="0"/>
              </a:defRPr>
            </a:lvl3pPr>
            <a:lvl4pPr marL="1600200" indent="-228600">
              <a:defRPr sz="2000">
                <a:solidFill>
                  <a:schemeClr val="folHlink"/>
                </a:solidFill>
                <a:latin typeface="Arial" pitchFamily="34" charset="0"/>
                <a:cs typeface="Arial" pitchFamily="34" charset="0"/>
              </a:defRPr>
            </a:lvl4pPr>
            <a:lvl5pPr marL="2057400" indent="-228600">
              <a:defRPr sz="2200">
                <a:solidFill>
                  <a:schemeClr val="tx1"/>
                </a:solidFill>
                <a:latin typeface="Arial" pitchFamily="34" charset="0"/>
                <a:cs typeface="Arial" pitchFamily="34" charset="0"/>
              </a:defRPr>
            </a:lvl5pPr>
            <a:lvl6pPr marL="2514600" indent="-228600" eaLnBrk="0" hangingPunct="0">
              <a:defRPr sz="2200">
                <a:solidFill>
                  <a:schemeClr val="tx1"/>
                </a:solidFill>
                <a:latin typeface="Arial" pitchFamily="34" charset="0"/>
                <a:cs typeface="Arial" pitchFamily="34" charset="0"/>
              </a:defRPr>
            </a:lvl6pPr>
            <a:lvl7pPr marL="2971800" indent="-228600" eaLnBrk="0" hangingPunct="0">
              <a:defRPr sz="2200">
                <a:solidFill>
                  <a:schemeClr val="tx1"/>
                </a:solidFill>
                <a:latin typeface="Arial" pitchFamily="34" charset="0"/>
                <a:cs typeface="Arial" pitchFamily="34" charset="0"/>
              </a:defRPr>
            </a:lvl7pPr>
            <a:lvl8pPr marL="3429000" indent="-228600" eaLnBrk="0" hangingPunct="0">
              <a:defRPr sz="2200">
                <a:solidFill>
                  <a:schemeClr val="tx1"/>
                </a:solidFill>
                <a:latin typeface="Arial" pitchFamily="34" charset="0"/>
                <a:cs typeface="Arial" pitchFamily="34" charset="0"/>
              </a:defRPr>
            </a:lvl8pPr>
            <a:lvl9pPr marL="3886200" indent="-228600" eaLnBrk="0" hangingPunct="0">
              <a:defRPr sz="2200">
                <a:solidFill>
                  <a:schemeClr val="tx1"/>
                </a:solidFill>
                <a:latin typeface="Arial" pitchFamily="34" charset="0"/>
                <a:cs typeface="Arial" pitchFamily="34" charset="0"/>
              </a:defRPr>
            </a:lvl9pPr>
          </a:lstStyle>
          <a:p>
            <a:r>
              <a:rPr lang="en-US" altLang="en-US" sz="800" b="1" dirty="0">
                <a:solidFill>
                  <a:schemeClr val="tx1"/>
                </a:solidFill>
              </a:rPr>
              <a:t>High P-value</a:t>
            </a:r>
          </a:p>
        </p:txBody>
      </p:sp>
      <p:sp>
        <p:nvSpPr>
          <p:cNvPr id="14"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47</a:t>
            </a:fld>
            <a:endParaRPr lang="en" dirty="0"/>
          </a:p>
        </p:txBody>
      </p:sp>
    </p:spTree>
    <p:extLst>
      <p:ext uri="{BB962C8B-B14F-4D97-AF65-F5344CB8AC3E}">
        <p14:creationId xmlns:p14="http://schemas.microsoft.com/office/powerpoint/2010/main" val="850001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altLang="en-US" smtClean="0"/>
              <a:t>Test of Theories X</a:t>
            </a:r>
            <a:r>
              <a:rPr lang="en-US" altLang="en-US" baseline="-25000" smtClean="0"/>
              <a:t>6</a:t>
            </a:r>
          </a:p>
        </p:txBody>
      </p:sp>
      <p:sp>
        <p:nvSpPr>
          <p:cNvPr id="3" name="Text Placeholder 2"/>
          <p:cNvSpPr>
            <a:spLocks noGrp="1"/>
          </p:cNvSpPr>
          <p:nvPr>
            <p:ph type="body" idx="1"/>
          </p:nvPr>
        </p:nvSpPr>
        <p:spPr/>
        <p:txBody>
          <a:bodyPr/>
          <a:lstStyle/>
          <a:p>
            <a:r>
              <a:rPr lang="en-US" altLang="en-US" sz="1100" b="1" dirty="0"/>
              <a:t>Theory:</a:t>
            </a:r>
            <a:r>
              <a:rPr lang="en-CA" altLang="en-US" sz="1100" dirty="0"/>
              <a:t> The use of our pickling acid, 400 sanitizer, is causing rapid degradation of our oil</a:t>
            </a:r>
          </a:p>
          <a:p>
            <a:r>
              <a:rPr lang="en-CA" altLang="en-US" sz="1100" b="1" dirty="0" err="1"/>
              <a:t>H</a:t>
            </a:r>
            <a:r>
              <a:rPr lang="en-CA" altLang="en-US" sz="1100" b="1" baseline="-25000" dirty="0" err="1"/>
              <a:t>o</a:t>
            </a:r>
            <a:r>
              <a:rPr lang="en-CA" altLang="en-US" sz="1100" b="1" dirty="0"/>
              <a:t>: </a:t>
            </a:r>
            <a:r>
              <a:rPr lang="en-CA" altLang="en-US" sz="1100" dirty="0"/>
              <a:t>FFA on oil mixed with 400 sanitizer  =  FFA on oil without 400 sanitizer</a:t>
            </a:r>
          </a:p>
          <a:p>
            <a:r>
              <a:rPr lang="en-CA" altLang="en-US" sz="1100" b="1" dirty="0"/>
              <a:t>H</a:t>
            </a:r>
            <a:r>
              <a:rPr lang="en-CA" altLang="en-US" sz="1100" b="1" baseline="-25000" dirty="0"/>
              <a:t>a</a:t>
            </a:r>
            <a:r>
              <a:rPr lang="en-CA" altLang="en-US" sz="1100" dirty="0"/>
              <a:t>: FFA on oil mixed with 400 sanitizer ≠  FFA on oil without 400 sanitizer</a:t>
            </a:r>
          </a:p>
          <a:p>
            <a:r>
              <a:rPr lang="en-CA" altLang="en-US" sz="1100" b="1" dirty="0"/>
              <a:t>Analysis: </a:t>
            </a:r>
            <a:r>
              <a:rPr lang="en-CA" altLang="en-US" sz="1100" dirty="0"/>
              <a:t>A</a:t>
            </a:r>
            <a:r>
              <a:rPr lang="en-CA" altLang="en-US" sz="1100" b="1" dirty="0"/>
              <a:t> </a:t>
            </a:r>
            <a:r>
              <a:rPr lang="en-CA" altLang="en-US" sz="1100" dirty="0"/>
              <a:t>Graphical Summary was conducted on both sets of data and it was concluded that both sets were not normal. A Mann-Whitney test was performed to compare the medians</a:t>
            </a:r>
            <a:r>
              <a:rPr lang="en-CA" altLang="en-US" sz="1100" dirty="0" smtClean="0"/>
              <a:t>.</a:t>
            </a:r>
          </a:p>
          <a:p>
            <a:r>
              <a:rPr lang="en-US" altLang="en-US" sz="1100" b="1" dirty="0"/>
              <a:t>Mann-Whitney Test and CI: Without Chem., With Chem. </a:t>
            </a:r>
          </a:p>
          <a:p>
            <a:endParaRPr lang="en-US" altLang="en-US" sz="1100" b="1" dirty="0"/>
          </a:p>
          <a:p>
            <a:r>
              <a:rPr lang="en-US" altLang="en-US" sz="1100" dirty="0"/>
              <a:t>                           N   Median</a:t>
            </a:r>
          </a:p>
          <a:p>
            <a:r>
              <a:rPr lang="en-US" altLang="en-US" sz="1100" dirty="0"/>
              <a:t>Without Chem.  17  0.04000</a:t>
            </a:r>
          </a:p>
          <a:p>
            <a:r>
              <a:rPr lang="en-US" altLang="en-US" sz="1100" dirty="0"/>
              <a:t>With Chem.       17  0.46000</a:t>
            </a:r>
          </a:p>
          <a:p>
            <a:endParaRPr lang="en-US" altLang="en-US" sz="1100" dirty="0"/>
          </a:p>
          <a:p>
            <a:endParaRPr lang="en-US" altLang="en-US" sz="1100" dirty="0"/>
          </a:p>
          <a:p>
            <a:r>
              <a:rPr lang="nn-NO" altLang="en-US" sz="1100" dirty="0"/>
              <a:t>Point estimate for ETA1-ETA2 is -0.44000</a:t>
            </a:r>
          </a:p>
          <a:p>
            <a:r>
              <a:rPr lang="it-IT" altLang="en-US" sz="1100" dirty="0"/>
              <a:t>95.0 Percent CI for ETA1-ETA2 is (-0.46001,-0.40001)</a:t>
            </a:r>
          </a:p>
          <a:p>
            <a:r>
              <a:rPr lang="en-US" altLang="en-US" sz="1100" dirty="0"/>
              <a:t>W = 153.0</a:t>
            </a:r>
          </a:p>
          <a:p>
            <a:r>
              <a:rPr lang="en-US" altLang="en-US" sz="1100" dirty="0"/>
              <a:t>Test of ETA1 = ETA2 </a:t>
            </a:r>
            <a:r>
              <a:rPr lang="en-US" altLang="en-US" sz="1100" dirty="0" err="1"/>
              <a:t>vs</a:t>
            </a:r>
            <a:r>
              <a:rPr lang="en-US" altLang="en-US" sz="1100" dirty="0"/>
              <a:t> ETA1 not = ETA2 is significant at 0.0000</a:t>
            </a:r>
          </a:p>
          <a:p>
            <a:r>
              <a:rPr lang="en-US" altLang="en-US" sz="1100" dirty="0"/>
              <a:t>The test is significant at 0.0000 (adjusted for ties</a:t>
            </a:r>
            <a:r>
              <a:rPr lang="en-US" altLang="en-US" sz="1100" dirty="0" smtClean="0"/>
              <a:t>)</a:t>
            </a:r>
          </a:p>
          <a:p>
            <a:r>
              <a:rPr lang="en-CA" altLang="en-US" sz="1100" b="1" dirty="0"/>
              <a:t>Statistical Conclusion: </a:t>
            </a:r>
            <a:r>
              <a:rPr lang="en-CA" altLang="en-US" sz="1100" dirty="0"/>
              <a:t>We will reject the null hypothesis.</a:t>
            </a:r>
          </a:p>
          <a:p>
            <a:endParaRPr lang="en-CA" altLang="en-US" sz="1100" dirty="0"/>
          </a:p>
          <a:p>
            <a:r>
              <a:rPr lang="en-CA" altLang="en-US" sz="1100" b="1" dirty="0"/>
              <a:t>Practical Conclusion: </a:t>
            </a:r>
            <a:r>
              <a:rPr lang="en-CA" altLang="en-US" sz="1100" dirty="0"/>
              <a:t>400 sanitizer used to pickle L2 fryer chain, causes FFA to rise by 0.42%. </a:t>
            </a:r>
            <a:endParaRPr lang="en-US" altLang="en-US" sz="1100" dirty="0"/>
          </a:p>
          <a:p>
            <a:endParaRPr lang="en-US" altLang="en-US" sz="1100" dirty="0"/>
          </a:p>
          <a:p>
            <a:endParaRPr lang="en-CA" altLang="en-US" sz="1100" dirty="0"/>
          </a:p>
          <a:p>
            <a:endParaRPr lang="en-US" sz="1100" dirty="0"/>
          </a:p>
        </p:txBody>
      </p:sp>
      <p:pic>
        <p:nvPicPr>
          <p:cNvPr id="512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6809" y="1971675"/>
            <a:ext cx="43434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08" name="Oval 4"/>
          <p:cNvSpPr>
            <a:spLocks noChangeArrowheads="1"/>
          </p:cNvSpPr>
          <p:nvPr/>
        </p:nvSpPr>
        <p:spPr bwMode="auto">
          <a:xfrm>
            <a:off x="3627438" y="3638550"/>
            <a:ext cx="685800" cy="342900"/>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69963">
              <a:spcBef>
                <a:spcPct val="20000"/>
              </a:spcBef>
              <a:buSzPct val="120000"/>
              <a:buFont typeface="Wingdings" pitchFamily="2" charset="2"/>
              <a:buNone/>
            </a:pPr>
            <a:endParaRPr lang="en-US" altLang="en-US"/>
          </a:p>
        </p:txBody>
      </p:sp>
      <p:sp>
        <p:nvSpPr>
          <p:cNvPr id="51210" name="TextBox 9"/>
          <p:cNvSpPr txBox="1">
            <a:spLocks noChangeArrowheads="1"/>
          </p:cNvSpPr>
          <p:nvPr/>
        </p:nvSpPr>
        <p:spPr bwMode="auto">
          <a:xfrm>
            <a:off x="3677943" y="3362891"/>
            <a:ext cx="7857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folHlink"/>
                </a:solidFill>
                <a:latin typeface="Arial" pitchFamily="34" charset="0"/>
                <a:cs typeface="Arial" pitchFamily="34" charset="0"/>
              </a:defRPr>
            </a:lvl1pPr>
            <a:lvl2pPr marL="742950" indent="-285750">
              <a:defRPr sz="2400">
                <a:solidFill>
                  <a:schemeClr val="folHlink"/>
                </a:solidFill>
                <a:latin typeface="Arial" pitchFamily="34" charset="0"/>
                <a:cs typeface="Arial" pitchFamily="34" charset="0"/>
              </a:defRPr>
            </a:lvl2pPr>
            <a:lvl3pPr marL="1143000" indent="-228600">
              <a:defRPr sz="2200">
                <a:solidFill>
                  <a:schemeClr val="folHlink"/>
                </a:solidFill>
                <a:latin typeface="Arial" pitchFamily="34" charset="0"/>
                <a:cs typeface="Arial" pitchFamily="34" charset="0"/>
              </a:defRPr>
            </a:lvl3pPr>
            <a:lvl4pPr marL="1600200" indent="-228600">
              <a:defRPr sz="2000">
                <a:solidFill>
                  <a:schemeClr val="folHlink"/>
                </a:solidFill>
                <a:latin typeface="Arial" pitchFamily="34" charset="0"/>
                <a:cs typeface="Arial" pitchFamily="34" charset="0"/>
              </a:defRPr>
            </a:lvl4pPr>
            <a:lvl5pPr marL="2057400" indent="-228600">
              <a:defRPr sz="2200">
                <a:solidFill>
                  <a:schemeClr val="tx1"/>
                </a:solidFill>
                <a:latin typeface="Arial" pitchFamily="34" charset="0"/>
                <a:cs typeface="Arial" pitchFamily="34" charset="0"/>
              </a:defRPr>
            </a:lvl5pPr>
            <a:lvl6pPr marL="2514600" indent="-228600" eaLnBrk="0" hangingPunct="0">
              <a:defRPr sz="2200">
                <a:solidFill>
                  <a:schemeClr val="tx1"/>
                </a:solidFill>
                <a:latin typeface="Arial" pitchFamily="34" charset="0"/>
                <a:cs typeface="Arial" pitchFamily="34" charset="0"/>
              </a:defRPr>
            </a:lvl6pPr>
            <a:lvl7pPr marL="2971800" indent="-228600" eaLnBrk="0" hangingPunct="0">
              <a:defRPr sz="2200">
                <a:solidFill>
                  <a:schemeClr val="tx1"/>
                </a:solidFill>
                <a:latin typeface="Arial" pitchFamily="34" charset="0"/>
                <a:cs typeface="Arial" pitchFamily="34" charset="0"/>
              </a:defRPr>
            </a:lvl7pPr>
            <a:lvl8pPr marL="3429000" indent="-228600" eaLnBrk="0" hangingPunct="0">
              <a:defRPr sz="2200">
                <a:solidFill>
                  <a:schemeClr val="tx1"/>
                </a:solidFill>
                <a:latin typeface="Arial" pitchFamily="34" charset="0"/>
                <a:cs typeface="Arial" pitchFamily="34" charset="0"/>
              </a:defRPr>
            </a:lvl8pPr>
            <a:lvl9pPr marL="3886200" indent="-228600" eaLnBrk="0" hangingPunct="0">
              <a:defRPr sz="2200">
                <a:solidFill>
                  <a:schemeClr val="tx1"/>
                </a:solidFill>
                <a:latin typeface="Arial" pitchFamily="34" charset="0"/>
                <a:cs typeface="Arial" pitchFamily="34" charset="0"/>
              </a:defRPr>
            </a:lvl9pPr>
          </a:lstStyle>
          <a:p>
            <a:r>
              <a:rPr lang="en-US" altLang="en-US" sz="800" b="1" dirty="0">
                <a:solidFill>
                  <a:schemeClr val="tx1"/>
                </a:solidFill>
              </a:rPr>
              <a:t>Low P-value</a:t>
            </a:r>
          </a:p>
        </p:txBody>
      </p:sp>
      <p:sp>
        <p:nvSpPr>
          <p:cNvPr id="13"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48</a:t>
            </a:fld>
            <a:endParaRPr lang="en" dirty="0"/>
          </a:p>
        </p:txBody>
      </p:sp>
    </p:spTree>
    <p:extLst>
      <p:ext uri="{BB962C8B-B14F-4D97-AF65-F5344CB8AC3E}">
        <p14:creationId xmlns:p14="http://schemas.microsoft.com/office/powerpoint/2010/main" val="2463279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Test of Theories X</a:t>
            </a:r>
            <a:r>
              <a:rPr lang="en-US" altLang="en-US" baseline="-25000" smtClean="0"/>
              <a:t>7</a:t>
            </a:r>
            <a:endParaRPr lang="en-US" altLang="en-US" smtClean="0"/>
          </a:p>
        </p:txBody>
      </p:sp>
      <p:sp>
        <p:nvSpPr>
          <p:cNvPr id="3" name="Text Placeholder 2"/>
          <p:cNvSpPr>
            <a:spLocks noGrp="1"/>
          </p:cNvSpPr>
          <p:nvPr>
            <p:ph type="body" idx="1"/>
          </p:nvPr>
        </p:nvSpPr>
        <p:spPr/>
        <p:txBody>
          <a:bodyPr/>
          <a:lstStyle/>
          <a:p>
            <a:r>
              <a:rPr lang="en-US" altLang="en-US" sz="1100" b="1" dirty="0"/>
              <a:t>Theory:</a:t>
            </a:r>
            <a:r>
              <a:rPr lang="en-CA" altLang="en-US" sz="1100" dirty="0"/>
              <a:t> Blending used salad with fresh salad and fresh Mac will allow us to blend more used salad oil</a:t>
            </a:r>
          </a:p>
          <a:p>
            <a:r>
              <a:rPr lang="en-CA" altLang="en-US" sz="1100" b="1" dirty="0" err="1"/>
              <a:t>H</a:t>
            </a:r>
            <a:r>
              <a:rPr lang="en-CA" altLang="en-US" sz="1100" b="1" baseline="-25000" dirty="0" err="1"/>
              <a:t>o</a:t>
            </a:r>
            <a:r>
              <a:rPr lang="en-CA" altLang="en-US" sz="1100" b="1" dirty="0"/>
              <a:t>: </a:t>
            </a:r>
            <a:r>
              <a:rPr lang="en-CA" altLang="en-US" sz="1100" dirty="0" err="1"/>
              <a:t>lbs</a:t>
            </a:r>
            <a:r>
              <a:rPr lang="en-CA" altLang="en-US" sz="1100" dirty="0"/>
              <a:t>/day of used salad blended into fresh salad = </a:t>
            </a:r>
            <a:r>
              <a:rPr lang="en-CA" altLang="en-US" sz="1100" dirty="0" err="1"/>
              <a:t>lbs</a:t>
            </a:r>
            <a:r>
              <a:rPr lang="en-CA" altLang="en-US" sz="1100" dirty="0"/>
              <a:t>/day of used salad blended into fresh salad and fresh Mac</a:t>
            </a:r>
          </a:p>
          <a:p>
            <a:r>
              <a:rPr lang="en-CA" altLang="en-US" sz="1100" b="1" dirty="0"/>
              <a:t>H</a:t>
            </a:r>
            <a:r>
              <a:rPr lang="en-CA" altLang="en-US" sz="1100" b="1" baseline="-25000" dirty="0"/>
              <a:t>a</a:t>
            </a:r>
            <a:r>
              <a:rPr lang="en-CA" altLang="en-US" sz="1100" dirty="0"/>
              <a:t>: </a:t>
            </a:r>
            <a:r>
              <a:rPr lang="en-CA" altLang="en-US" sz="1100" dirty="0" err="1"/>
              <a:t>lbs</a:t>
            </a:r>
            <a:r>
              <a:rPr lang="en-CA" altLang="en-US" sz="1100" dirty="0"/>
              <a:t>/day of used salad blended into fresh salad ≠ </a:t>
            </a:r>
            <a:r>
              <a:rPr lang="en-CA" altLang="en-US" sz="1100" dirty="0" err="1"/>
              <a:t>lbs</a:t>
            </a:r>
            <a:r>
              <a:rPr lang="en-CA" altLang="en-US" sz="1100" dirty="0"/>
              <a:t>/day of used salad blended into fresh salad and fresh Mac</a:t>
            </a:r>
          </a:p>
          <a:p>
            <a:r>
              <a:rPr lang="en-CA" altLang="en-US" sz="1100" b="1" dirty="0"/>
              <a:t>Analysis: </a:t>
            </a:r>
            <a:r>
              <a:rPr lang="en-CA" altLang="en-US" sz="1100" dirty="0"/>
              <a:t>A</a:t>
            </a:r>
            <a:r>
              <a:rPr lang="en-CA" altLang="en-US" sz="1100" b="1" dirty="0"/>
              <a:t> </a:t>
            </a:r>
            <a:r>
              <a:rPr lang="en-CA" altLang="en-US" sz="1100" dirty="0"/>
              <a:t>Graphical Summary was conducted on both sets of data, and it was concluded that both sets were not normal, because there are a lot of outliers the Mood’s Median test was conducted</a:t>
            </a:r>
            <a:r>
              <a:rPr lang="en-CA" altLang="en-US" sz="1100" dirty="0" smtClean="0"/>
              <a:t>.</a:t>
            </a:r>
          </a:p>
          <a:p>
            <a:r>
              <a:rPr lang="en-US" altLang="en-US" sz="1100" b="1" dirty="0"/>
              <a:t>Mood Median Test: Salad oil added versus Were we adding? </a:t>
            </a:r>
          </a:p>
          <a:p>
            <a:endParaRPr lang="en-US" altLang="en-US" sz="1100" b="1" dirty="0"/>
          </a:p>
          <a:p>
            <a:r>
              <a:rPr lang="en-US" altLang="en-US" sz="1100" dirty="0"/>
              <a:t>Mood median test for Salad oil added</a:t>
            </a:r>
          </a:p>
          <a:p>
            <a:r>
              <a:rPr lang="it-IT" altLang="en-US" sz="1100" dirty="0"/>
              <a:t>Chi-Square = 74.67    DF = 1    P = 0.000</a:t>
            </a:r>
          </a:p>
          <a:p>
            <a:endParaRPr lang="en-US" altLang="en-US" sz="1100" dirty="0"/>
          </a:p>
          <a:p>
            <a:r>
              <a:rPr lang="en-US" altLang="en-US" sz="1100" dirty="0"/>
              <a:t>Were we                                    Individual 95.0% CIs</a:t>
            </a:r>
          </a:p>
          <a:p>
            <a:r>
              <a:rPr lang="pt-BR" altLang="en-US" sz="1100" dirty="0"/>
              <a:t>adding?    N&lt;=  N&gt;  Median  Q3-Q1  +---------+---------+---------+------</a:t>
            </a:r>
          </a:p>
          <a:p>
            <a:r>
              <a:rPr lang="en-US" altLang="en-US" sz="1100" dirty="0"/>
              <a:t>NO         185     62       0         193  *</a:t>
            </a:r>
          </a:p>
          <a:p>
            <a:r>
              <a:rPr lang="en-US" altLang="en-US" sz="1100" dirty="0"/>
              <a:t>YES        29      81     334       817                 (------*------------)</a:t>
            </a:r>
          </a:p>
          <a:p>
            <a:r>
              <a:rPr lang="en-US" altLang="en-US" sz="1100" dirty="0"/>
              <a:t>                                 +---------+---------+---------+------</a:t>
            </a:r>
          </a:p>
          <a:p>
            <a:r>
              <a:rPr lang="en-US" altLang="en-US" sz="1100" dirty="0"/>
              <a:t>                                 0       150       300       450</a:t>
            </a:r>
          </a:p>
          <a:p>
            <a:endParaRPr lang="en-US" altLang="en-US" sz="1100" dirty="0"/>
          </a:p>
          <a:p>
            <a:r>
              <a:rPr lang="en-US" altLang="en-US" sz="1100" dirty="0"/>
              <a:t>Overall median = 0</a:t>
            </a:r>
          </a:p>
          <a:p>
            <a:endParaRPr lang="en-US" altLang="en-US" sz="1100" dirty="0"/>
          </a:p>
          <a:p>
            <a:r>
              <a:rPr lang="en-US" altLang="en-US" sz="1100" dirty="0"/>
              <a:t>A 95.0% CI for median(NO) - median(YES): (-472,-225</a:t>
            </a:r>
            <a:r>
              <a:rPr lang="en-US" altLang="en-US" sz="1100" dirty="0" smtClean="0"/>
              <a:t>)</a:t>
            </a:r>
          </a:p>
          <a:p>
            <a:r>
              <a:rPr lang="en-CA" altLang="en-US" sz="1100" b="1" dirty="0"/>
              <a:t>Statistical Conclusion: </a:t>
            </a:r>
            <a:r>
              <a:rPr lang="en-CA" altLang="en-US" sz="1100" dirty="0"/>
              <a:t>The P is low so we will reject the null</a:t>
            </a:r>
          </a:p>
          <a:p>
            <a:r>
              <a:rPr lang="en-CA" altLang="en-US" sz="1100" b="1" dirty="0" smtClean="0"/>
              <a:t>Practical </a:t>
            </a:r>
            <a:r>
              <a:rPr lang="en-CA" altLang="en-US" sz="1100" b="1" dirty="0"/>
              <a:t>Conclusion: </a:t>
            </a:r>
            <a:r>
              <a:rPr lang="en-CA" altLang="en-US" sz="1100" dirty="0"/>
              <a:t>We are able to blend more used salad when using it in both, salad and Mac. </a:t>
            </a:r>
            <a:endParaRPr lang="en-US" altLang="en-US" sz="1100" dirty="0"/>
          </a:p>
          <a:p>
            <a:endParaRPr lang="en-US" altLang="en-US" sz="1100" dirty="0"/>
          </a:p>
          <a:p>
            <a:endParaRPr lang="en-US" altLang="en-US" sz="1100" dirty="0"/>
          </a:p>
          <a:p>
            <a:endParaRPr lang="en-US" sz="1100" dirty="0"/>
          </a:p>
        </p:txBody>
      </p:sp>
      <p:pic>
        <p:nvPicPr>
          <p:cNvPr id="522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66950"/>
            <a:ext cx="41148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32" name="Oval 8"/>
          <p:cNvSpPr>
            <a:spLocks noChangeArrowheads="1"/>
          </p:cNvSpPr>
          <p:nvPr/>
        </p:nvSpPr>
        <p:spPr bwMode="auto">
          <a:xfrm>
            <a:off x="2000251" y="2571750"/>
            <a:ext cx="1143000" cy="192881"/>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69963">
              <a:spcBef>
                <a:spcPct val="20000"/>
              </a:spcBef>
              <a:buSzPct val="120000"/>
              <a:buFont typeface="Wingdings" pitchFamily="2" charset="2"/>
              <a:buNone/>
            </a:pPr>
            <a:endParaRPr lang="en-US" altLang="en-US"/>
          </a:p>
        </p:txBody>
      </p:sp>
      <p:sp>
        <p:nvSpPr>
          <p:cNvPr id="52234" name="TextBox 13"/>
          <p:cNvSpPr txBox="1">
            <a:spLocks noChangeArrowheads="1"/>
          </p:cNvSpPr>
          <p:nvPr/>
        </p:nvSpPr>
        <p:spPr bwMode="auto">
          <a:xfrm>
            <a:off x="3191605" y="2543728"/>
            <a:ext cx="7857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folHlink"/>
                </a:solidFill>
                <a:latin typeface="Arial" pitchFamily="34" charset="0"/>
                <a:cs typeface="Arial" pitchFamily="34" charset="0"/>
              </a:defRPr>
            </a:lvl1pPr>
            <a:lvl2pPr marL="742950" indent="-285750">
              <a:defRPr sz="2400">
                <a:solidFill>
                  <a:schemeClr val="folHlink"/>
                </a:solidFill>
                <a:latin typeface="Arial" pitchFamily="34" charset="0"/>
                <a:cs typeface="Arial" pitchFamily="34" charset="0"/>
              </a:defRPr>
            </a:lvl2pPr>
            <a:lvl3pPr marL="1143000" indent="-228600">
              <a:defRPr sz="2200">
                <a:solidFill>
                  <a:schemeClr val="folHlink"/>
                </a:solidFill>
                <a:latin typeface="Arial" pitchFamily="34" charset="0"/>
                <a:cs typeface="Arial" pitchFamily="34" charset="0"/>
              </a:defRPr>
            </a:lvl3pPr>
            <a:lvl4pPr marL="1600200" indent="-228600">
              <a:defRPr sz="2000">
                <a:solidFill>
                  <a:schemeClr val="folHlink"/>
                </a:solidFill>
                <a:latin typeface="Arial" pitchFamily="34" charset="0"/>
                <a:cs typeface="Arial" pitchFamily="34" charset="0"/>
              </a:defRPr>
            </a:lvl4pPr>
            <a:lvl5pPr marL="2057400" indent="-228600">
              <a:defRPr sz="2200">
                <a:solidFill>
                  <a:schemeClr val="tx1"/>
                </a:solidFill>
                <a:latin typeface="Arial" pitchFamily="34" charset="0"/>
                <a:cs typeface="Arial" pitchFamily="34" charset="0"/>
              </a:defRPr>
            </a:lvl5pPr>
            <a:lvl6pPr marL="2514600" indent="-228600" eaLnBrk="0" hangingPunct="0">
              <a:defRPr sz="2200">
                <a:solidFill>
                  <a:schemeClr val="tx1"/>
                </a:solidFill>
                <a:latin typeface="Arial" pitchFamily="34" charset="0"/>
                <a:cs typeface="Arial" pitchFamily="34" charset="0"/>
              </a:defRPr>
            </a:lvl6pPr>
            <a:lvl7pPr marL="2971800" indent="-228600" eaLnBrk="0" hangingPunct="0">
              <a:defRPr sz="2200">
                <a:solidFill>
                  <a:schemeClr val="tx1"/>
                </a:solidFill>
                <a:latin typeface="Arial" pitchFamily="34" charset="0"/>
                <a:cs typeface="Arial" pitchFamily="34" charset="0"/>
              </a:defRPr>
            </a:lvl7pPr>
            <a:lvl8pPr marL="3429000" indent="-228600" eaLnBrk="0" hangingPunct="0">
              <a:defRPr sz="2200">
                <a:solidFill>
                  <a:schemeClr val="tx1"/>
                </a:solidFill>
                <a:latin typeface="Arial" pitchFamily="34" charset="0"/>
                <a:cs typeface="Arial" pitchFamily="34" charset="0"/>
              </a:defRPr>
            </a:lvl8pPr>
            <a:lvl9pPr marL="3886200" indent="-228600" eaLnBrk="0" hangingPunct="0">
              <a:defRPr sz="2200">
                <a:solidFill>
                  <a:schemeClr val="tx1"/>
                </a:solidFill>
                <a:latin typeface="Arial" pitchFamily="34" charset="0"/>
                <a:cs typeface="Arial" pitchFamily="34" charset="0"/>
              </a:defRPr>
            </a:lvl9pPr>
          </a:lstStyle>
          <a:p>
            <a:r>
              <a:rPr lang="en-US" altLang="en-US" sz="800" b="1" dirty="0">
                <a:solidFill>
                  <a:schemeClr val="tx1"/>
                </a:solidFill>
              </a:rPr>
              <a:t>Low P-value</a:t>
            </a:r>
          </a:p>
        </p:txBody>
      </p:sp>
      <p:sp>
        <p:nvSpPr>
          <p:cNvPr id="13"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49</a:t>
            </a:fld>
            <a:endParaRPr lang="en" dirty="0"/>
          </a:p>
        </p:txBody>
      </p:sp>
    </p:spTree>
    <p:extLst>
      <p:ext uri="{BB962C8B-B14F-4D97-AF65-F5344CB8AC3E}">
        <p14:creationId xmlns:p14="http://schemas.microsoft.com/office/powerpoint/2010/main" val="2515069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Grp="1" noChangeArrowheads="1"/>
          </p:cNvSpPr>
          <p:nvPr>
            <p:ph type="title"/>
          </p:nvPr>
        </p:nvSpPr>
        <p:spPr/>
        <p:txBody>
          <a:bodyPr/>
          <a:lstStyle/>
          <a:p>
            <a:pPr eaLnBrk="1" hangingPunct="1"/>
            <a:r>
              <a:rPr lang="en-US" altLang="en-US" dirty="0" smtClean="0"/>
              <a:t>Operational Definitions of Key Terms</a:t>
            </a:r>
          </a:p>
        </p:txBody>
      </p:sp>
      <p:sp>
        <p:nvSpPr>
          <p:cNvPr id="3" name="Text Placeholder 2"/>
          <p:cNvSpPr>
            <a:spLocks noGrp="1"/>
          </p:cNvSpPr>
          <p:nvPr>
            <p:ph type="body" idx="1"/>
          </p:nvPr>
        </p:nvSpPr>
        <p:spPr>
          <a:xfrm>
            <a:off x="311700" y="1152475"/>
            <a:ext cx="3879300" cy="3416400"/>
          </a:xfrm>
        </p:spPr>
        <p:txBody>
          <a:bodyPr/>
          <a:lstStyle/>
          <a:p>
            <a:r>
              <a:rPr lang="en-US" altLang="en-US" b="1" dirty="0"/>
              <a:t>Rail Car –  </a:t>
            </a:r>
            <a:r>
              <a:rPr lang="en-US" altLang="en-US" dirty="0"/>
              <a:t>Railroad car used to bring fresh oil to the factory, and store used oil</a:t>
            </a:r>
          </a:p>
          <a:p>
            <a:endParaRPr lang="en-US" altLang="en-US" b="1" dirty="0" smtClean="0"/>
          </a:p>
          <a:p>
            <a:endParaRPr lang="en-US" altLang="en-US" b="1" dirty="0"/>
          </a:p>
          <a:p>
            <a:endParaRPr lang="en-US" altLang="en-US" b="1" dirty="0" smtClean="0"/>
          </a:p>
          <a:p>
            <a:r>
              <a:rPr lang="en-US" altLang="en-US" b="1" dirty="0" smtClean="0"/>
              <a:t>Slip </a:t>
            </a:r>
            <a:r>
              <a:rPr lang="en-US" altLang="en-US" b="1" dirty="0"/>
              <a:t>Line – </a:t>
            </a:r>
            <a:r>
              <a:rPr lang="en-US" altLang="en-US" dirty="0"/>
              <a:t>A pipe which oil flows from Line 2 fryer to Line 1 Day tank</a:t>
            </a:r>
          </a:p>
          <a:p>
            <a:endParaRPr lang="en-US" dirty="0"/>
          </a:p>
        </p:txBody>
      </p:sp>
      <p:pic>
        <p:nvPicPr>
          <p:cNvPr id="717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0075" y="1162050"/>
            <a:ext cx="3429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0075" y="3067050"/>
            <a:ext cx="3429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a:t>
            </a:fld>
            <a:endParaRPr lang="en" dirty="0"/>
          </a:p>
        </p:txBody>
      </p:sp>
    </p:spTree>
    <p:extLst>
      <p:ext uri="{BB962C8B-B14F-4D97-AF65-F5344CB8AC3E}">
        <p14:creationId xmlns:p14="http://schemas.microsoft.com/office/powerpoint/2010/main" val="3533284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p:cNvSpPr>
            <a:spLocks noGrp="1"/>
          </p:cNvSpPr>
          <p:nvPr>
            <p:ph type="title"/>
          </p:nvPr>
        </p:nvSpPr>
        <p:spPr/>
        <p:txBody>
          <a:bodyPr/>
          <a:lstStyle/>
          <a:p>
            <a:r>
              <a:rPr lang="en-US" altLang="en-US" smtClean="0"/>
              <a:t>Test of Theories X</a:t>
            </a:r>
            <a:r>
              <a:rPr lang="en-US" altLang="en-US" baseline="-25000" smtClean="0"/>
              <a:t>8</a:t>
            </a:r>
            <a:endParaRPr lang="en-US" altLang="en-US" smtClean="0"/>
          </a:p>
        </p:txBody>
      </p:sp>
      <p:sp>
        <p:nvSpPr>
          <p:cNvPr id="3" name="Text Placeholder 2"/>
          <p:cNvSpPr>
            <a:spLocks noGrp="1"/>
          </p:cNvSpPr>
          <p:nvPr>
            <p:ph type="body" idx="1"/>
          </p:nvPr>
        </p:nvSpPr>
        <p:spPr/>
        <p:txBody>
          <a:bodyPr/>
          <a:lstStyle/>
          <a:p>
            <a:r>
              <a:rPr lang="en-US" altLang="en-US" sz="1100" b="1" dirty="0"/>
              <a:t>Theory:</a:t>
            </a:r>
            <a:r>
              <a:rPr lang="en-CA" altLang="en-US" sz="1100" dirty="0"/>
              <a:t> Used oil dissipates/burns up quicker than fresh oil, therefore we use more oil when blending used oil</a:t>
            </a:r>
          </a:p>
          <a:p>
            <a:r>
              <a:rPr lang="en-CA" altLang="en-US" sz="1100" b="1" dirty="0" err="1"/>
              <a:t>H</a:t>
            </a:r>
            <a:r>
              <a:rPr lang="en-CA" altLang="en-US" sz="1100" b="1" baseline="-25000" dirty="0" err="1"/>
              <a:t>o</a:t>
            </a:r>
            <a:r>
              <a:rPr lang="en-CA" altLang="en-US" sz="1100" b="1" dirty="0"/>
              <a:t>: </a:t>
            </a:r>
            <a:r>
              <a:rPr lang="en-CA" altLang="en-US" sz="1100" dirty="0"/>
              <a:t>Oil usage in GPM, at the same fry time, and running the same </a:t>
            </a:r>
            <a:r>
              <a:rPr lang="en-CA" altLang="en-US" sz="1100" dirty="0" err="1"/>
              <a:t>lbs</a:t>
            </a:r>
            <a:r>
              <a:rPr lang="en-CA" altLang="en-US" sz="1100" dirty="0"/>
              <a:t>, while blending used oil = Oil usage in GPM, at the same fry time, and running the same </a:t>
            </a:r>
            <a:r>
              <a:rPr lang="en-CA" altLang="en-US" sz="1100" dirty="0" err="1"/>
              <a:t>lbs</a:t>
            </a:r>
            <a:r>
              <a:rPr lang="en-CA" altLang="en-US" sz="1100" dirty="0"/>
              <a:t> while not blending used oil</a:t>
            </a:r>
          </a:p>
          <a:p>
            <a:r>
              <a:rPr lang="en-CA" altLang="en-US" sz="1100" b="1" dirty="0"/>
              <a:t>H</a:t>
            </a:r>
            <a:r>
              <a:rPr lang="en-CA" altLang="en-US" sz="1100" b="1" baseline="-25000" dirty="0"/>
              <a:t>a</a:t>
            </a:r>
            <a:r>
              <a:rPr lang="en-CA" altLang="en-US" sz="1100" dirty="0"/>
              <a:t>: Oil usage in GPM, at the same fry time, and running the same </a:t>
            </a:r>
            <a:r>
              <a:rPr lang="en-CA" altLang="en-US" sz="1100" dirty="0" err="1"/>
              <a:t>lbs</a:t>
            </a:r>
            <a:r>
              <a:rPr lang="en-CA" altLang="en-US" sz="1100" dirty="0"/>
              <a:t>, while blending used oil = Oil usage in GPM, at the same fry time, and running the same </a:t>
            </a:r>
            <a:r>
              <a:rPr lang="en-CA" altLang="en-US" sz="1100" dirty="0" err="1"/>
              <a:t>lbs</a:t>
            </a:r>
            <a:r>
              <a:rPr lang="en-CA" altLang="en-US" sz="1100" dirty="0"/>
              <a:t> while not blending used oil</a:t>
            </a:r>
          </a:p>
          <a:p>
            <a:r>
              <a:rPr lang="en-CA" altLang="en-US" sz="1100" b="1" dirty="0"/>
              <a:t>Analysis: </a:t>
            </a:r>
            <a:r>
              <a:rPr lang="en-CA" altLang="en-US" sz="1100" dirty="0"/>
              <a:t>Once we were sure that the fry time and pounds we were producing were equal, we then were able to compare the data points taken from the oil flow meter into L1 fryer. A graphical analysis was conducted on the oil flow data and the Anderson-Darling test showed us that the data from both set of flow meter data were not equal. We then compared </a:t>
            </a:r>
            <a:r>
              <a:rPr lang="en-CA" altLang="en-US" sz="1100" dirty="0" smtClean="0"/>
              <a:t>the </a:t>
            </a:r>
            <a:r>
              <a:rPr lang="en-US" altLang="en-US" sz="1100" b="1" dirty="0" smtClean="0"/>
              <a:t>Mann-Whitney </a:t>
            </a:r>
            <a:r>
              <a:rPr lang="en-US" altLang="en-US" sz="1100" b="1" dirty="0"/>
              <a:t>Test and CI: GPM using used oil, GPM not using used oil </a:t>
            </a:r>
          </a:p>
          <a:p>
            <a:endParaRPr lang="en-US" altLang="en-US" sz="1100" b="1" dirty="0"/>
          </a:p>
          <a:p>
            <a:r>
              <a:rPr lang="en-US" altLang="en-US" sz="1100" dirty="0"/>
              <a:t>                                        N  Median</a:t>
            </a:r>
          </a:p>
          <a:p>
            <a:r>
              <a:rPr lang="en-US" altLang="en-US" sz="1100" dirty="0"/>
              <a:t>GPM using used oil        97  3.2500</a:t>
            </a:r>
          </a:p>
          <a:p>
            <a:r>
              <a:rPr lang="en-US" altLang="en-US" sz="1100" dirty="0"/>
              <a:t>GPM not using used oil  76  2.5650</a:t>
            </a:r>
          </a:p>
          <a:p>
            <a:endParaRPr lang="en-US" altLang="en-US" sz="1100" dirty="0"/>
          </a:p>
          <a:p>
            <a:endParaRPr lang="en-US" altLang="en-US" sz="1100" dirty="0"/>
          </a:p>
          <a:p>
            <a:r>
              <a:rPr lang="nn-NO" altLang="en-US" sz="1100" dirty="0"/>
              <a:t>Point estimate for ETA1-ETA2 is 0.7400</a:t>
            </a:r>
          </a:p>
          <a:p>
            <a:r>
              <a:rPr lang="it-IT" altLang="en-US" sz="1100" dirty="0"/>
              <a:t>95.0 Percent CI for ETA1-ETA2 is (0.2302,1.2503)</a:t>
            </a:r>
          </a:p>
          <a:p>
            <a:r>
              <a:rPr lang="en-US" altLang="en-US" sz="1100" dirty="0"/>
              <a:t>W = 9334.0</a:t>
            </a:r>
          </a:p>
          <a:p>
            <a:r>
              <a:rPr lang="en-US" altLang="en-US" sz="1100" dirty="0"/>
              <a:t>Test of ETA1 = ETA2 </a:t>
            </a:r>
            <a:r>
              <a:rPr lang="en-US" altLang="en-US" sz="1100" dirty="0" err="1"/>
              <a:t>vs</a:t>
            </a:r>
            <a:r>
              <a:rPr lang="en-US" altLang="en-US" sz="1100" dirty="0"/>
              <a:t> ETA1 not = ETA2 is significant at 0.0062</a:t>
            </a:r>
          </a:p>
          <a:p>
            <a:r>
              <a:rPr lang="en-US" altLang="en-US" sz="1100" dirty="0"/>
              <a:t>The test is significant at 0.0062 (adjusted for ties</a:t>
            </a:r>
            <a:r>
              <a:rPr lang="en-US" altLang="en-US" sz="1100" dirty="0" smtClean="0"/>
              <a:t>)</a:t>
            </a:r>
          </a:p>
          <a:p>
            <a:r>
              <a:rPr lang="en-CA" altLang="en-US" sz="1100" b="1" dirty="0"/>
              <a:t>Statistical Conclusion: </a:t>
            </a:r>
            <a:r>
              <a:rPr lang="en-CA" altLang="en-US" sz="1100" dirty="0"/>
              <a:t>The P is low so we will reject the null</a:t>
            </a:r>
          </a:p>
          <a:p>
            <a:r>
              <a:rPr lang="en-CA" altLang="en-US" sz="1100" b="1" dirty="0" smtClean="0"/>
              <a:t>Practical </a:t>
            </a:r>
            <a:r>
              <a:rPr lang="en-CA" altLang="en-US" sz="1100" b="1" dirty="0"/>
              <a:t>Conclusion: </a:t>
            </a:r>
            <a:r>
              <a:rPr lang="en-CA" altLang="en-US" sz="1100" dirty="0"/>
              <a:t>Used oil </a:t>
            </a:r>
            <a:r>
              <a:rPr lang="en-CA" altLang="en-US" sz="1100" dirty="0" err="1"/>
              <a:t>disipates</a:t>
            </a:r>
            <a:r>
              <a:rPr lang="en-CA" altLang="en-US" sz="1100" dirty="0"/>
              <a:t> or burns up quicker than fresh oil</a:t>
            </a:r>
            <a:endParaRPr lang="en-US" altLang="en-US" sz="1100" dirty="0"/>
          </a:p>
          <a:p>
            <a:endParaRPr lang="en-US" altLang="en-US" sz="1100" dirty="0"/>
          </a:p>
          <a:p>
            <a:endParaRPr lang="en-US" sz="1100" dirty="0"/>
          </a:p>
        </p:txBody>
      </p:sp>
      <p:pic>
        <p:nvPicPr>
          <p:cNvPr id="532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652367"/>
            <a:ext cx="4114800" cy="2065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255" name="Oval 7"/>
          <p:cNvSpPr>
            <a:spLocks noChangeArrowheads="1"/>
          </p:cNvSpPr>
          <p:nvPr/>
        </p:nvSpPr>
        <p:spPr bwMode="auto">
          <a:xfrm>
            <a:off x="3657600" y="4095750"/>
            <a:ext cx="676275" cy="431006"/>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69963">
              <a:spcBef>
                <a:spcPct val="20000"/>
              </a:spcBef>
              <a:buSzPct val="120000"/>
              <a:buFont typeface="Wingdings" pitchFamily="2" charset="2"/>
              <a:buNone/>
            </a:pPr>
            <a:endParaRPr lang="en-US" altLang="en-US"/>
          </a:p>
        </p:txBody>
      </p:sp>
      <p:sp>
        <p:nvSpPr>
          <p:cNvPr id="53257" name="TextBox 12"/>
          <p:cNvSpPr txBox="1">
            <a:spLocks noChangeArrowheads="1"/>
          </p:cNvSpPr>
          <p:nvPr/>
        </p:nvSpPr>
        <p:spPr bwMode="auto">
          <a:xfrm>
            <a:off x="3602840" y="3816852"/>
            <a:ext cx="7857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folHlink"/>
                </a:solidFill>
                <a:latin typeface="Arial" pitchFamily="34" charset="0"/>
                <a:cs typeface="Arial" pitchFamily="34" charset="0"/>
              </a:defRPr>
            </a:lvl1pPr>
            <a:lvl2pPr marL="742950" indent="-285750">
              <a:defRPr sz="2400">
                <a:solidFill>
                  <a:schemeClr val="folHlink"/>
                </a:solidFill>
                <a:latin typeface="Arial" pitchFamily="34" charset="0"/>
                <a:cs typeface="Arial" pitchFamily="34" charset="0"/>
              </a:defRPr>
            </a:lvl2pPr>
            <a:lvl3pPr marL="1143000" indent="-228600">
              <a:defRPr sz="2200">
                <a:solidFill>
                  <a:schemeClr val="folHlink"/>
                </a:solidFill>
                <a:latin typeface="Arial" pitchFamily="34" charset="0"/>
                <a:cs typeface="Arial" pitchFamily="34" charset="0"/>
              </a:defRPr>
            </a:lvl3pPr>
            <a:lvl4pPr marL="1600200" indent="-228600">
              <a:defRPr sz="2000">
                <a:solidFill>
                  <a:schemeClr val="folHlink"/>
                </a:solidFill>
                <a:latin typeface="Arial" pitchFamily="34" charset="0"/>
                <a:cs typeface="Arial" pitchFamily="34" charset="0"/>
              </a:defRPr>
            </a:lvl4pPr>
            <a:lvl5pPr marL="2057400" indent="-228600">
              <a:defRPr sz="2200">
                <a:solidFill>
                  <a:schemeClr val="tx1"/>
                </a:solidFill>
                <a:latin typeface="Arial" pitchFamily="34" charset="0"/>
                <a:cs typeface="Arial" pitchFamily="34" charset="0"/>
              </a:defRPr>
            </a:lvl5pPr>
            <a:lvl6pPr marL="2514600" indent="-228600" eaLnBrk="0" hangingPunct="0">
              <a:defRPr sz="2200">
                <a:solidFill>
                  <a:schemeClr val="tx1"/>
                </a:solidFill>
                <a:latin typeface="Arial" pitchFamily="34" charset="0"/>
                <a:cs typeface="Arial" pitchFamily="34" charset="0"/>
              </a:defRPr>
            </a:lvl6pPr>
            <a:lvl7pPr marL="2971800" indent="-228600" eaLnBrk="0" hangingPunct="0">
              <a:defRPr sz="2200">
                <a:solidFill>
                  <a:schemeClr val="tx1"/>
                </a:solidFill>
                <a:latin typeface="Arial" pitchFamily="34" charset="0"/>
                <a:cs typeface="Arial" pitchFamily="34" charset="0"/>
              </a:defRPr>
            </a:lvl7pPr>
            <a:lvl8pPr marL="3429000" indent="-228600" eaLnBrk="0" hangingPunct="0">
              <a:defRPr sz="2200">
                <a:solidFill>
                  <a:schemeClr val="tx1"/>
                </a:solidFill>
                <a:latin typeface="Arial" pitchFamily="34" charset="0"/>
                <a:cs typeface="Arial" pitchFamily="34" charset="0"/>
              </a:defRPr>
            </a:lvl8pPr>
            <a:lvl9pPr marL="3886200" indent="-228600" eaLnBrk="0" hangingPunct="0">
              <a:defRPr sz="2200">
                <a:solidFill>
                  <a:schemeClr val="tx1"/>
                </a:solidFill>
                <a:latin typeface="Arial" pitchFamily="34" charset="0"/>
                <a:cs typeface="Arial" pitchFamily="34" charset="0"/>
              </a:defRPr>
            </a:lvl9pPr>
          </a:lstStyle>
          <a:p>
            <a:r>
              <a:rPr lang="en-US" altLang="en-US" sz="800" b="1" dirty="0">
                <a:solidFill>
                  <a:schemeClr val="tx1"/>
                </a:solidFill>
              </a:rPr>
              <a:t>Low P-value</a:t>
            </a:r>
          </a:p>
        </p:txBody>
      </p:sp>
      <p:sp>
        <p:nvSpPr>
          <p:cNvPr id="13"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50</a:t>
            </a:fld>
            <a:endParaRPr lang="en" dirty="0"/>
          </a:p>
        </p:txBody>
      </p:sp>
    </p:spTree>
    <p:extLst>
      <p:ext uri="{BB962C8B-B14F-4D97-AF65-F5344CB8AC3E}">
        <p14:creationId xmlns:p14="http://schemas.microsoft.com/office/powerpoint/2010/main" val="78606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3"/>
          <p:cNvSpPr>
            <a:spLocks noGrp="1" noChangeArrowheads="1"/>
          </p:cNvSpPr>
          <p:nvPr>
            <p:ph type="title"/>
          </p:nvPr>
        </p:nvSpPr>
        <p:spPr/>
        <p:txBody>
          <a:bodyPr/>
          <a:lstStyle/>
          <a:p>
            <a:pPr eaLnBrk="1" hangingPunct="1"/>
            <a:r>
              <a:rPr lang="en-US" altLang="en-US" smtClean="0"/>
              <a:t>Summary of Testing Results</a:t>
            </a:r>
          </a:p>
        </p:txBody>
      </p:sp>
      <p:sp>
        <p:nvSpPr>
          <p:cNvPr id="54275" name="Rectangle 2"/>
          <p:cNvSpPr>
            <a:spLocks noGrp="1" noChangeArrowheads="1"/>
          </p:cNvSpPr>
          <p:nvPr>
            <p:ph type="body" idx="1"/>
          </p:nvPr>
        </p:nvSpPr>
        <p:spPr/>
        <p:txBody>
          <a:bodyPr/>
          <a:lstStyle/>
          <a:p>
            <a:pPr marL="0" indent="0" eaLnBrk="1" hangingPunct="1"/>
            <a:r>
              <a:rPr lang="en-US" altLang="en-US" sz="1200" dirty="0" smtClean="0"/>
              <a:t>X</a:t>
            </a:r>
            <a:r>
              <a:rPr lang="en-US" altLang="en-US" sz="1200" baseline="-25000" dirty="0" smtClean="0"/>
              <a:t>1</a:t>
            </a:r>
            <a:r>
              <a:rPr lang="en-US" altLang="en-US" sz="1200" dirty="0" smtClean="0"/>
              <a:t>: Our salad oil </a:t>
            </a:r>
            <a:r>
              <a:rPr lang="en-US" altLang="en-US" sz="1200" b="1" u="sng" dirty="0" smtClean="0">
                <a:solidFill>
                  <a:srgbClr val="FF0000"/>
                </a:solidFill>
              </a:rPr>
              <a:t>IS NOT</a:t>
            </a:r>
            <a:r>
              <a:rPr lang="en-US" altLang="en-US" sz="1200" b="1" dirty="0" smtClean="0"/>
              <a:t> </a:t>
            </a:r>
            <a:r>
              <a:rPr lang="en-US" altLang="en-US" sz="1200" dirty="0" smtClean="0"/>
              <a:t>being damaged from oil miser airflow. </a:t>
            </a:r>
          </a:p>
          <a:p>
            <a:pPr marL="0" indent="0" eaLnBrk="1" hangingPunct="1"/>
            <a:endParaRPr lang="en-US" altLang="en-US" sz="1200" dirty="0" smtClean="0"/>
          </a:p>
          <a:p>
            <a:pPr marL="0" indent="0" eaLnBrk="1" hangingPunct="1"/>
            <a:r>
              <a:rPr lang="en-US" altLang="en-US" sz="1200" dirty="0" smtClean="0"/>
              <a:t>X</a:t>
            </a:r>
            <a:r>
              <a:rPr lang="en-US" altLang="en-US" sz="1200" baseline="-25000" dirty="0" smtClean="0"/>
              <a:t>2</a:t>
            </a:r>
            <a:r>
              <a:rPr lang="en-US" altLang="en-US" sz="1200" dirty="0" smtClean="0"/>
              <a:t>: Our salad oil </a:t>
            </a:r>
            <a:r>
              <a:rPr lang="en-US" altLang="en-US" sz="1200" b="1" u="sng" dirty="0" smtClean="0">
                <a:solidFill>
                  <a:srgbClr val="00B050"/>
                </a:solidFill>
              </a:rPr>
              <a:t>IS</a:t>
            </a:r>
            <a:r>
              <a:rPr lang="en-US" altLang="en-US" sz="1200" b="1" dirty="0" smtClean="0">
                <a:solidFill>
                  <a:srgbClr val="00B050"/>
                </a:solidFill>
              </a:rPr>
              <a:t> </a:t>
            </a:r>
            <a:r>
              <a:rPr lang="en-US" altLang="en-US" sz="1200" dirty="0" smtClean="0"/>
              <a:t>being damaged from air purges during pumping but it is not of practical significance.</a:t>
            </a:r>
          </a:p>
          <a:p>
            <a:pPr marL="0" indent="0" eaLnBrk="1" hangingPunct="1"/>
            <a:endParaRPr lang="en-US" altLang="en-US" sz="1200" dirty="0" smtClean="0"/>
          </a:p>
          <a:p>
            <a:pPr marL="0" indent="0" eaLnBrk="1" hangingPunct="1"/>
            <a:r>
              <a:rPr lang="en-US" altLang="en-US" sz="1200" dirty="0" smtClean="0"/>
              <a:t>X</a:t>
            </a:r>
            <a:r>
              <a:rPr lang="en-US" altLang="en-US" sz="1200" baseline="-25000" dirty="0" smtClean="0"/>
              <a:t>3</a:t>
            </a:r>
            <a:r>
              <a:rPr lang="en-US" altLang="en-US" sz="1200" dirty="0" smtClean="0"/>
              <a:t>: Our L1 fryer oil capacity </a:t>
            </a:r>
            <a:r>
              <a:rPr lang="en-US" altLang="en-US" sz="1200" b="1" u="sng" dirty="0" smtClean="0">
                <a:solidFill>
                  <a:srgbClr val="FF0000"/>
                </a:solidFill>
              </a:rPr>
              <a:t>IS NOT</a:t>
            </a:r>
            <a:r>
              <a:rPr lang="en-US" altLang="en-US" sz="1200" dirty="0" smtClean="0">
                <a:solidFill>
                  <a:srgbClr val="FF0000"/>
                </a:solidFill>
              </a:rPr>
              <a:t> </a:t>
            </a:r>
            <a:r>
              <a:rPr lang="en-US" altLang="en-US" sz="1200" dirty="0" smtClean="0"/>
              <a:t>too high for our operating range, we turn over the oil quick enough to allow degraded oil to be removed from the fryer.</a:t>
            </a:r>
            <a:r>
              <a:rPr lang="en-US" altLang="en-US" sz="1200" dirty="0" smtClean="0">
                <a:solidFill>
                  <a:srgbClr val="FF0000"/>
                </a:solidFill>
              </a:rPr>
              <a:t> </a:t>
            </a:r>
            <a:endParaRPr lang="en-US" altLang="en-US" sz="1600" b="1" dirty="0" smtClean="0">
              <a:solidFill>
                <a:srgbClr val="FF0000"/>
              </a:solidFill>
            </a:endParaRPr>
          </a:p>
          <a:p>
            <a:pPr marL="0" indent="0" eaLnBrk="1" hangingPunct="1"/>
            <a:r>
              <a:rPr lang="en-US" altLang="en-US" sz="1200" dirty="0" smtClean="0"/>
              <a:t>  </a:t>
            </a:r>
          </a:p>
          <a:p>
            <a:pPr marL="0" indent="0" eaLnBrk="1" hangingPunct="1"/>
            <a:r>
              <a:rPr lang="en-US" altLang="en-US" sz="1200" dirty="0" smtClean="0"/>
              <a:t>X</a:t>
            </a:r>
            <a:r>
              <a:rPr lang="en-US" altLang="en-US" sz="1200" baseline="-25000" dirty="0" smtClean="0"/>
              <a:t>4</a:t>
            </a:r>
            <a:r>
              <a:rPr lang="en-US" altLang="en-US" sz="1200" dirty="0" smtClean="0"/>
              <a:t>: High oil temps during a break </a:t>
            </a:r>
            <a:r>
              <a:rPr lang="en-US" altLang="en-US" sz="1200" b="1" u="sng" dirty="0" smtClean="0">
                <a:solidFill>
                  <a:srgbClr val="FF0000"/>
                </a:solidFill>
              </a:rPr>
              <a:t>DOES NOT</a:t>
            </a:r>
            <a:r>
              <a:rPr lang="en-US" altLang="en-US" sz="1200" dirty="0" smtClean="0">
                <a:solidFill>
                  <a:srgbClr val="FF0000"/>
                </a:solidFill>
              </a:rPr>
              <a:t> </a:t>
            </a:r>
            <a:r>
              <a:rPr lang="en-US" altLang="en-US" sz="1200" dirty="0" smtClean="0"/>
              <a:t>damage our salad oil.</a:t>
            </a:r>
          </a:p>
          <a:p>
            <a:pPr marL="0" indent="0" eaLnBrk="1" hangingPunct="1"/>
            <a:endParaRPr lang="en-US" altLang="en-US" sz="1200" dirty="0" smtClean="0"/>
          </a:p>
          <a:p>
            <a:pPr marL="0" indent="0" eaLnBrk="1" hangingPunct="1"/>
            <a:r>
              <a:rPr lang="en-US" altLang="en-US" sz="1200" dirty="0" smtClean="0"/>
              <a:t>X</a:t>
            </a:r>
            <a:r>
              <a:rPr lang="en-US" altLang="en-US" sz="1200" baseline="-25000" dirty="0" smtClean="0"/>
              <a:t>5</a:t>
            </a:r>
            <a:r>
              <a:rPr lang="en-US" altLang="en-US" sz="1200" dirty="0" smtClean="0"/>
              <a:t>: Using thicker paper on the paper filter for L2 fryer </a:t>
            </a:r>
            <a:r>
              <a:rPr lang="en-US" altLang="en-US" sz="1200" b="1" u="sng" dirty="0" smtClean="0">
                <a:solidFill>
                  <a:srgbClr val="FF0000"/>
                </a:solidFill>
              </a:rPr>
              <a:t>DOES NOT</a:t>
            </a:r>
            <a:r>
              <a:rPr lang="en-US" altLang="en-US" sz="1200" dirty="0" smtClean="0"/>
              <a:t> lessen the degradation of salad oil by removing more solids (burnt crumb). </a:t>
            </a:r>
          </a:p>
          <a:p>
            <a:pPr marL="0" indent="0" eaLnBrk="1" hangingPunct="1"/>
            <a:endParaRPr lang="en-US" altLang="en-US" sz="1200" dirty="0" smtClean="0"/>
          </a:p>
          <a:p>
            <a:pPr marL="0" indent="0" eaLnBrk="1" hangingPunct="1"/>
            <a:r>
              <a:rPr lang="en-US" altLang="en-US" sz="1200" dirty="0" smtClean="0"/>
              <a:t>X</a:t>
            </a:r>
            <a:r>
              <a:rPr lang="en-US" altLang="en-US" sz="1200" baseline="-25000" dirty="0" smtClean="0"/>
              <a:t>6</a:t>
            </a:r>
            <a:r>
              <a:rPr lang="en-US" altLang="en-US" sz="1200" dirty="0" smtClean="0"/>
              <a:t>: Our pickling acid </a:t>
            </a:r>
            <a:r>
              <a:rPr lang="en-US" altLang="en-US" sz="1200" b="1" u="sng" dirty="0" smtClean="0">
                <a:solidFill>
                  <a:srgbClr val="00B050"/>
                </a:solidFill>
              </a:rPr>
              <a:t>IS CAUSING </a:t>
            </a:r>
            <a:r>
              <a:rPr lang="en-US" altLang="en-US" sz="1200" dirty="0" smtClean="0"/>
              <a:t>degradation. </a:t>
            </a:r>
          </a:p>
          <a:p>
            <a:pPr marL="0" indent="0" eaLnBrk="1" hangingPunct="1"/>
            <a:endParaRPr lang="en-US" altLang="en-US" sz="1200" dirty="0" smtClean="0"/>
          </a:p>
          <a:p>
            <a:pPr marL="0" indent="0" eaLnBrk="1" hangingPunct="1"/>
            <a:r>
              <a:rPr lang="en-US" altLang="en-US" sz="1200" dirty="0" smtClean="0"/>
              <a:t>X</a:t>
            </a:r>
            <a:r>
              <a:rPr lang="en-US" altLang="en-US" sz="1200" baseline="-25000" dirty="0" smtClean="0"/>
              <a:t>7</a:t>
            </a:r>
            <a:r>
              <a:rPr lang="en-US" altLang="en-US" sz="1200" dirty="0" smtClean="0"/>
              <a:t>: Blending used salad oil into Mac </a:t>
            </a:r>
            <a:r>
              <a:rPr lang="en-US" altLang="en-US" sz="1200" b="1" u="sng" dirty="0" smtClean="0">
                <a:solidFill>
                  <a:srgbClr val="00B050"/>
                </a:solidFill>
              </a:rPr>
              <a:t>DOES ALLOW </a:t>
            </a:r>
            <a:r>
              <a:rPr lang="en-US" altLang="en-US" sz="1200" dirty="0" smtClean="0"/>
              <a:t>us to blend more used salad oil.</a:t>
            </a:r>
            <a:endParaRPr lang="en-US" altLang="en-US" sz="1600" b="1" dirty="0" smtClean="0">
              <a:solidFill>
                <a:srgbClr val="00B050"/>
              </a:solidFill>
            </a:endParaRPr>
          </a:p>
          <a:p>
            <a:pPr marL="0" indent="0" eaLnBrk="1" hangingPunct="1"/>
            <a:endParaRPr lang="en-US" altLang="en-US" sz="1200" dirty="0" smtClean="0"/>
          </a:p>
          <a:p>
            <a:pPr marL="0" indent="0" eaLnBrk="1" hangingPunct="1"/>
            <a:r>
              <a:rPr lang="en-US" altLang="en-US" sz="1200" dirty="0" smtClean="0"/>
              <a:t>X</a:t>
            </a:r>
            <a:r>
              <a:rPr lang="en-US" altLang="en-US" sz="1200" baseline="-25000" dirty="0" smtClean="0"/>
              <a:t>8</a:t>
            </a:r>
            <a:r>
              <a:rPr lang="en-US" altLang="en-US" sz="1200" dirty="0" smtClean="0"/>
              <a:t>: We </a:t>
            </a:r>
            <a:r>
              <a:rPr lang="en-US" altLang="en-US" sz="1200" b="1" u="sng" dirty="0" smtClean="0">
                <a:solidFill>
                  <a:srgbClr val="00B050"/>
                </a:solidFill>
              </a:rPr>
              <a:t>DO USE </a:t>
            </a:r>
            <a:r>
              <a:rPr lang="en-US" altLang="en-US" sz="1200" dirty="0" smtClean="0"/>
              <a:t>more oil when blending used oil with fresh oil as opposed to only using fresh oil.</a:t>
            </a:r>
            <a:endParaRPr lang="en-US" altLang="en-US" sz="1600" b="1" dirty="0" smtClean="0">
              <a:solidFill>
                <a:srgbClr val="00B050"/>
              </a:solidFill>
            </a:endParaRPr>
          </a:p>
          <a:p>
            <a:pPr marL="0" indent="0" eaLnBrk="1" hangingPunct="1"/>
            <a:endParaRPr lang="en-US" altLang="en-US" sz="1200" dirty="0" smtClean="0"/>
          </a:p>
          <a:p>
            <a:pPr marL="0" indent="0" eaLnBrk="1" hangingPunct="1"/>
            <a:endParaRPr lang="en-US" altLang="en-US" sz="1200" dirty="0" smtClean="0"/>
          </a:p>
        </p:txBody>
      </p:sp>
      <p:sp>
        <p:nvSpPr>
          <p:cNvPr id="5"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51</a:t>
            </a:fld>
            <a:endParaRPr lang="en" dirty="0"/>
          </a:p>
        </p:txBody>
      </p:sp>
    </p:spTree>
    <p:extLst>
      <p:ext uri="{BB962C8B-B14F-4D97-AF65-F5344CB8AC3E}">
        <p14:creationId xmlns:p14="http://schemas.microsoft.com/office/powerpoint/2010/main" val="917898198"/>
      </p:ext>
    </p:extLst>
  </p:cSld>
  <p:clrMapOvr>
    <a:masterClrMapping/>
  </p:clrMapOvr>
  <p:transition>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pPr eaLnBrk="1" hangingPunct="1"/>
            <a:r>
              <a:rPr lang="en-US" altLang="en-US" smtClean="0"/>
              <a:t>Vital Few Xs</a:t>
            </a:r>
          </a:p>
        </p:txBody>
      </p:sp>
      <p:sp>
        <p:nvSpPr>
          <p:cNvPr id="51204" name="Rectangle 3"/>
          <p:cNvSpPr>
            <a:spLocks noGrp="1" noChangeArrowheads="1"/>
          </p:cNvSpPr>
          <p:nvPr>
            <p:ph type="body" idx="1"/>
          </p:nvPr>
        </p:nvSpPr>
        <p:spPr/>
        <p:txBody>
          <a:bodyPr/>
          <a:lstStyle/>
          <a:p>
            <a:pPr marL="0" indent="0" algn="ctr" eaLnBrk="1" hangingPunct="1">
              <a:defRPr/>
            </a:pPr>
            <a:r>
              <a:rPr lang="en-US" altLang="en-US" sz="1800" b="1" dirty="0" smtClean="0"/>
              <a:t>Y=f(X</a:t>
            </a:r>
            <a:r>
              <a:rPr lang="en-US" altLang="en-US" sz="1800" b="1" baseline="-25000" dirty="0" smtClean="0"/>
              <a:t>6,</a:t>
            </a:r>
            <a:r>
              <a:rPr lang="en-US" altLang="en-US" sz="1800" b="1" dirty="0" smtClean="0"/>
              <a:t> X</a:t>
            </a:r>
            <a:r>
              <a:rPr lang="en-US" altLang="en-US" sz="1800" b="1" baseline="-25000" dirty="0" smtClean="0"/>
              <a:t>7</a:t>
            </a:r>
            <a:r>
              <a:rPr lang="en-US" altLang="en-US" sz="1800" b="1" dirty="0" smtClean="0"/>
              <a:t>, X</a:t>
            </a:r>
            <a:r>
              <a:rPr lang="en-US" altLang="en-US" sz="1800" b="1" baseline="-25000" dirty="0" smtClean="0"/>
              <a:t>8</a:t>
            </a:r>
            <a:r>
              <a:rPr lang="en-US" altLang="en-US" sz="1800" b="1" dirty="0" smtClean="0"/>
              <a:t>)</a:t>
            </a:r>
          </a:p>
          <a:p>
            <a:pPr marL="0" indent="0" algn="ctr" eaLnBrk="1" hangingPunct="1">
              <a:defRPr/>
            </a:pPr>
            <a:endParaRPr lang="en-US" altLang="en-US" sz="1800" b="1" dirty="0" smtClean="0"/>
          </a:p>
          <a:p>
            <a:pPr marL="0" indent="0" eaLnBrk="1" hangingPunct="1">
              <a:defRPr/>
            </a:pPr>
            <a:r>
              <a:rPr lang="en-US" altLang="en-US" sz="1800" b="1" dirty="0" smtClean="0"/>
              <a:t>Vital Few </a:t>
            </a:r>
            <a:r>
              <a:rPr lang="en-US" altLang="en-US" sz="1800" b="1" dirty="0" err="1" smtClean="0"/>
              <a:t>Xs</a:t>
            </a:r>
            <a:r>
              <a:rPr lang="en-US" altLang="en-US" sz="1800" b="1" dirty="0" smtClean="0"/>
              <a:t> are:</a:t>
            </a:r>
          </a:p>
          <a:p>
            <a:pPr marL="285750" indent="-285750" eaLnBrk="1" hangingPunct="1">
              <a:buFont typeface="Arial" panose="020B0604020202020204" pitchFamily="34" charset="0"/>
              <a:buChar char="•"/>
              <a:defRPr/>
            </a:pPr>
            <a:r>
              <a:rPr lang="en-US" altLang="en-US" sz="1800" dirty="0" smtClean="0"/>
              <a:t>JDI: </a:t>
            </a:r>
            <a:r>
              <a:rPr lang="en-US" altLang="en-US" sz="1800" dirty="0">
                <a:solidFill>
                  <a:srgbClr val="4A1B65"/>
                </a:solidFill>
              </a:rPr>
              <a:t>A new target picture was introduced for reference while doing </a:t>
            </a:r>
            <a:r>
              <a:rPr lang="en-US" altLang="en-US" sz="1800" dirty="0" smtClean="0">
                <a:solidFill>
                  <a:srgbClr val="4A1B65"/>
                </a:solidFill>
              </a:rPr>
              <a:t>an FFA </a:t>
            </a:r>
            <a:r>
              <a:rPr lang="en-US" altLang="en-US" sz="1800" dirty="0">
                <a:solidFill>
                  <a:srgbClr val="4A1B65"/>
                </a:solidFill>
              </a:rPr>
              <a:t>sample</a:t>
            </a:r>
            <a:endParaRPr lang="en-US" altLang="en-US" sz="1800" dirty="0" smtClean="0"/>
          </a:p>
          <a:p>
            <a:pPr marL="285750" indent="-285750" eaLnBrk="1" hangingPunct="1">
              <a:buFont typeface="Arial" panose="020B0604020202020204" pitchFamily="34" charset="0"/>
              <a:buChar char="•"/>
              <a:defRPr/>
            </a:pPr>
            <a:r>
              <a:rPr lang="en-US" altLang="en-US" sz="1800" dirty="0" smtClean="0"/>
              <a:t>X</a:t>
            </a:r>
            <a:r>
              <a:rPr lang="en-US" altLang="en-US" sz="1800" baseline="-25000" dirty="0" smtClean="0"/>
              <a:t>6</a:t>
            </a:r>
            <a:r>
              <a:rPr lang="en-US" altLang="en-US" sz="1800" dirty="0" smtClean="0"/>
              <a:t>: Our pickling acid </a:t>
            </a:r>
            <a:r>
              <a:rPr lang="en-US" altLang="en-US" sz="1800" b="1" u="sng" dirty="0" smtClean="0">
                <a:solidFill>
                  <a:srgbClr val="00B050"/>
                </a:solidFill>
              </a:rPr>
              <a:t>IS CAUSING </a:t>
            </a:r>
            <a:r>
              <a:rPr lang="en-US" altLang="en-US" sz="1800" dirty="0" smtClean="0"/>
              <a:t>degradation.</a:t>
            </a:r>
            <a:endParaRPr lang="en-US" altLang="en-US" sz="1800" baseline="-25000" dirty="0" smtClean="0"/>
          </a:p>
          <a:p>
            <a:pPr marL="285750" indent="-285750" eaLnBrk="1" hangingPunct="1">
              <a:buFont typeface="Arial" panose="020B0604020202020204" pitchFamily="34" charset="0"/>
              <a:buChar char="•"/>
              <a:defRPr/>
            </a:pPr>
            <a:r>
              <a:rPr lang="en-US" altLang="en-US" sz="1800" dirty="0" smtClean="0"/>
              <a:t>X</a:t>
            </a:r>
            <a:r>
              <a:rPr lang="en-US" altLang="en-US" sz="1800" baseline="-25000" dirty="0" smtClean="0"/>
              <a:t>7</a:t>
            </a:r>
            <a:r>
              <a:rPr lang="en-US" altLang="en-US" sz="1800" dirty="0" smtClean="0"/>
              <a:t>: Blending used salad oil into Mac </a:t>
            </a:r>
            <a:r>
              <a:rPr lang="en-US" altLang="en-US" sz="1800" b="1" u="sng" dirty="0" smtClean="0">
                <a:solidFill>
                  <a:srgbClr val="00B050"/>
                </a:solidFill>
              </a:rPr>
              <a:t>DOES ALLOW </a:t>
            </a:r>
            <a:r>
              <a:rPr lang="en-US" altLang="en-US" sz="1800" dirty="0" smtClean="0"/>
              <a:t>us to blend more used salad oil as a whole.</a:t>
            </a:r>
            <a:endParaRPr lang="en-US" altLang="en-US" sz="1800" b="1" dirty="0" smtClean="0">
              <a:solidFill>
                <a:srgbClr val="00B050"/>
              </a:solidFill>
            </a:endParaRPr>
          </a:p>
          <a:p>
            <a:pPr marL="285750" indent="-285750" eaLnBrk="1" hangingPunct="1">
              <a:buFont typeface="Arial" panose="020B0604020202020204" pitchFamily="34" charset="0"/>
              <a:buChar char="•"/>
              <a:defRPr/>
            </a:pPr>
            <a:r>
              <a:rPr lang="en-US" altLang="en-US" sz="1800" dirty="0" smtClean="0"/>
              <a:t>X</a:t>
            </a:r>
            <a:r>
              <a:rPr lang="en-US" altLang="en-US" sz="1800" baseline="-25000" dirty="0" smtClean="0"/>
              <a:t>8</a:t>
            </a:r>
            <a:r>
              <a:rPr lang="en-US" altLang="en-US" sz="1800" dirty="0" smtClean="0"/>
              <a:t>: </a:t>
            </a:r>
            <a:r>
              <a:rPr lang="en-US" altLang="en-US" sz="1800" dirty="0"/>
              <a:t>We </a:t>
            </a:r>
            <a:r>
              <a:rPr lang="en-US" altLang="en-US" sz="1800" b="1" u="sng" dirty="0">
                <a:solidFill>
                  <a:srgbClr val="00B050"/>
                </a:solidFill>
              </a:rPr>
              <a:t>DO USE </a:t>
            </a:r>
            <a:r>
              <a:rPr lang="en-US" altLang="en-US" sz="1800" dirty="0"/>
              <a:t>more oil when blending used oil with fresh oil as opposed to only using fresh oil.</a:t>
            </a:r>
            <a:endParaRPr lang="en-US" altLang="en-US" sz="1800" b="1" dirty="0" smtClean="0">
              <a:solidFill>
                <a:srgbClr val="00B050"/>
              </a:solidFill>
            </a:endParaRPr>
          </a:p>
          <a:p>
            <a:pPr marL="0" indent="0" eaLnBrk="1" hangingPunct="1">
              <a:buFont typeface="Wingdings" pitchFamily="2" charset="2"/>
              <a:buChar char="§"/>
              <a:defRPr/>
            </a:pPr>
            <a:endParaRPr lang="en-US" altLang="en-US" sz="1800" dirty="0" smtClean="0"/>
          </a:p>
          <a:p>
            <a:pPr marL="0" indent="0" eaLnBrk="1" hangingPunct="1">
              <a:defRPr/>
            </a:pPr>
            <a:endParaRPr lang="en-US" altLang="en-US" sz="1800" b="1" baseline="-25000" dirty="0" smtClean="0"/>
          </a:p>
          <a:p>
            <a:pPr marL="0" indent="0" eaLnBrk="1" hangingPunct="1">
              <a:defRPr/>
            </a:pPr>
            <a:r>
              <a:rPr lang="en-US" altLang="en-US" sz="1800" dirty="0" smtClean="0"/>
              <a:t> </a:t>
            </a:r>
          </a:p>
        </p:txBody>
      </p:sp>
      <p:sp>
        <p:nvSpPr>
          <p:cNvPr id="5"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52</a:t>
            </a:fld>
            <a:endParaRPr lang="en" dirty="0"/>
          </a:p>
        </p:txBody>
      </p:sp>
    </p:spTree>
    <p:extLst>
      <p:ext uri="{BB962C8B-B14F-4D97-AF65-F5344CB8AC3E}">
        <p14:creationId xmlns:p14="http://schemas.microsoft.com/office/powerpoint/2010/main" val="3257412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Six Sigma Roadmap</a:t>
            </a:r>
            <a:br>
              <a:rPr lang="en"/>
            </a:br>
            <a:endParaRPr lang="en"/>
          </a:p>
        </p:txBody>
      </p:sp>
      <p:sp>
        <p:nvSpPr>
          <p:cNvPr id="337" name="Shape 3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53</a:t>
            </a:fld>
            <a:endParaRPr lang="en"/>
          </a:p>
        </p:txBody>
      </p:sp>
      <p:grpSp>
        <p:nvGrpSpPr>
          <p:cNvPr id="338" name="Shape 338"/>
          <p:cNvGrpSpPr/>
          <p:nvPr/>
        </p:nvGrpSpPr>
        <p:grpSpPr>
          <a:xfrm>
            <a:off x="914400" y="1257300"/>
            <a:ext cx="7143750" cy="3219450"/>
            <a:chOff x="576" y="672"/>
            <a:chExt cx="4500" cy="2028"/>
          </a:xfrm>
        </p:grpSpPr>
        <p:sp>
          <p:nvSpPr>
            <p:cNvPr id="339" name="Shape 339"/>
            <p:cNvSpPr/>
            <p:nvPr/>
          </p:nvSpPr>
          <p:spPr>
            <a:xfrm>
              <a:off x="575" y="1104"/>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latin typeface="Proxima Nova"/>
                  <a:ea typeface="Proxima Nova"/>
                  <a:cs typeface="Proxima Nova"/>
                  <a:sym typeface="Proxima Nova"/>
                </a:rPr>
                <a:t>Measure</a:t>
              </a:r>
            </a:p>
          </p:txBody>
        </p:sp>
        <p:sp>
          <p:nvSpPr>
            <p:cNvPr id="340" name="Shape 340"/>
            <p:cNvSpPr/>
            <p:nvPr/>
          </p:nvSpPr>
          <p:spPr>
            <a:xfrm>
              <a:off x="575" y="1536"/>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latin typeface="Proxima Nova"/>
                  <a:ea typeface="Proxima Nova"/>
                  <a:cs typeface="Proxima Nova"/>
                  <a:sym typeface="Proxima Nova"/>
                </a:rPr>
                <a:t>Analyze</a:t>
              </a:r>
            </a:p>
          </p:txBody>
        </p:sp>
        <p:sp>
          <p:nvSpPr>
            <p:cNvPr id="341" name="Shape 341"/>
            <p:cNvSpPr/>
            <p:nvPr/>
          </p:nvSpPr>
          <p:spPr>
            <a:xfrm>
              <a:off x="575" y="1968"/>
              <a:ext cx="4500" cy="300"/>
            </a:xfrm>
            <a:prstGeom prst="roundRect">
              <a:avLst>
                <a:gd name="adj" fmla="val 16667"/>
              </a:avLst>
            </a:prstGeom>
            <a:solidFill>
              <a:srgbClr val="24135F"/>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FFFFFF"/>
                  </a:solidFill>
                  <a:latin typeface="Proxima Nova"/>
                  <a:ea typeface="Proxima Nova"/>
                  <a:cs typeface="Proxima Nova"/>
                  <a:sym typeface="Proxima Nova"/>
                </a:rPr>
                <a:t>Improve</a:t>
              </a:r>
            </a:p>
          </p:txBody>
        </p:sp>
        <p:sp>
          <p:nvSpPr>
            <p:cNvPr id="342" name="Shape 342"/>
            <p:cNvSpPr/>
            <p:nvPr/>
          </p:nvSpPr>
          <p:spPr>
            <a:xfrm>
              <a:off x="575" y="2400"/>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Control</a:t>
              </a:r>
            </a:p>
          </p:txBody>
        </p:sp>
        <p:sp>
          <p:nvSpPr>
            <p:cNvPr id="343" name="Shape 343"/>
            <p:cNvSpPr/>
            <p:nvPr/>
          </p:nvSpPr>
          <p:spPr>
            <a:xfrm>
              <a:off x="575" y="671"/>
              <a:ext cx="4500" cy="299"/>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FFFFFF"/>
                </a:buClr>
                <a:buSzPct val="25000"/>
                <a:buFont typeface="Noto Sans Symbols"/>
                <a:buNone/>
              </a:pPr>
              <a:r>
                <a:rPr lang="en" sz="2400">
                  <a:latin typeface="Proxima Nova"/>
                  <a:ea typeface="Proxima Nova"/>
                  <a:cs typeface="Proxima Nova"/>
                  <a:sym typeface="Proxima Nova"/>
                </a:rPr>
                <a:t>Define</a:t>
              </a:r>
            </a:p>
          </p:txBody>
        </p:sp>
      </p:grpSp>
    </p:spTree>
    <p:extLst>
      <p:ext uri="{BB962C8B-B14F-4D97-AF65-F5344CB8AC3E}">
        <p14:creationId xmlns:p14="http://schemas.microsoft.com/office/powerpoint/2010/main" val="13594112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5"/>
          <p:cNvSpPr>
            <a:spLocks noGrp="1" noChangeArrowheads="1"/>
          </p:cNvSpPr>
          <p:nvPr>
            <p:ph type="title"/>
          </p:nvPr>
        </p:nvSpPr>
        <p:spPr/>
        <p:txBody>
          <a:bodyPr/>
          <a:lstStyle/>
          <a:p>
            <a:pPr eaLnBrk="1" hangingPunct="1"/>
            <a:r>
              <a:rPr lang="en-US" altLang="en-US" dirty="0" smtClean="0"/>
              <a:t>Improvement Strategies for Proven </a:t>
            </a:r>
            <a:r>
              <a:rPr lang="en-US" altLang="en-US" dirty="0" err="1" smtClean="0"/>
              <a:t>Xs</a:t>
            </a:r>
            <a:endParaRPr lang="en-US" altLang="en-US" dirty="0" smtClean="0"/>
          </a:p>
        </p:txBody>
      </p:sp>
      <p:graphicFrame>
        <p:nvGraphicFramePr>
          <p:cNvPr id="772168" name="Group 72"/>
          <p:cNvGraphicFramePr>
            <a:graphicFrameLocks noGrp="1"/>
          </p:cNvGraphicFramePr>
          <p:nvPr>
            <p:ph idx="4294967295"/>
            <p:extLst>
              <p:ext uri="{D42A27DB-BD31-4B8C-83A1-F6EECF244321}">
                <p14:modId xmlns:p14="http://schemas.microsoft.com/office/powerpoint/2010/main" val="513986335"/>
              </p:ext>
            </p:extLst>
          </p:nvPr>
        </p:nvGraphicFramePr>
        <p:xfrm>
          <a:off x="304800" y="1047750"/>
          <a:ext cx="8683625" cy="3294223"/>
        </p:xfrm>
        <a:graphic>
          <a:graphicData uri="http://schemas.openxmlformats.org/drawingml/2006/table">
            <a:tbl>
              <a:tblPr/>
              <a:tblGrid>
                <a:gridCol w="4343400"/>
                <a:gridCol w="4340225"/>
              </a:tblGrid>
              <a:tr h="185160">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200" b="1" i="0" u="sng" strike="noStrike" cap="none" normalizeH="0" baseline="0" dirty="0" smtClean="0">
                          <a:ln>
                            <a:noFill/>
                          </a:ln>
                          <a:solidFill>
                            <a:srgbClr val="24135F"/>
                          </a:solidFill>
                          <a:effectLst/>
                          <a:latin typeface="Proxima Nova" pitchFamily="50" charset="0"/>
                          <a:cs typeface="Arial" charset="0"/>
                        </a:rPr>
                        <a:t>Proven </a:t>
                      </a:r>
                      <a:r>
                        <a:rPr kumimoji="0" lang="en-US" sz="1200" b="1" i="0" u="sng" strike="noStrike" cap="none" normalizeH="0" baseline="0" dirty="0" err="1" smtClean="0">
                          <a:ln>
                            <a:noFill/>
                          </a:ln>
                          <a:solidFill>
                            <a:srgbClr val="24135F"/>
                          </a:solidFill>
                          <a:effectLst/>
                          <a:latin typeface="Proxima Nova" pitchFamily="50" charset="0"/>
                          <a:cs typeface="Arial" charset="0"/>
                        </a:rPr>
                        <a:t>Xs</a:t>
                      </a:r>
                      <a:r>
                        <a:rPr kumimoji="0" lang="en-US" sz="1200" b="1" i="0" u="sng" strike="noStrike" cap="none" normalizeH="0" baseline="0" dirty="0" smtClean="0">
                          <a:ln>
                            <a:noFill/>
                          </a:ln>
                          <a:solidFill>
                            <a:srgbClr val="24135F"/>
                          </a:solidFill>
                          <a:effectLst/>
                          <a:latin typeface="Proxima Nova" pitchFamily="50" charset="0"/>
                          <a:cs typeface="Arial" charset="0"/>
                        </a:rPr>
                        <a:t> (Causes):</a:t>
                      </a:r>
                    </a:p>
                  </a:txBody>
                  <a:tcPr marT="34277" marB="342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200" b="1" i="0" u="sng" strike="noStrike" cap="none" normalizeH="0" baseline="0" dirty="0" smtClean="0">
                          <a:ln>
                            <a:noFill/>
                          </a:ln>
                          <a:solidFill>
                            <a:srgbClr val="24135F"/>
                          </a:solidFill>
                          <a:effectLst/>
                          <a:latin typeface="Proxima Nova" pitchFamily="50" charset="0"/>
                          <a:cs typeface="Arial" charset="0"/>
                        </a:rPr>
                        <a:t>Strategies:</a:t>
                      </a:r>
                    </a:p>
                  </a:txBody>
                  <a:tcPr marT="34277" marB="342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697">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lang="en-US" altLang="en-US" sz="1200" b="1" dirty="0" smtClean="0">
                        <a:solidFill>
                          <a:srgbClr val="24135F"/>
                        </a:solidFill>
                        <a:latin typeface="Proxima Nova" pitchFamily="50" charset="0"/>
                      </a:endParaRP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lang="en-US" altLang="en-US" sz="1200" b="1" dirty="0" smtClean="0">
                          <a:solidFill>
                            <a:srgbClr val="24135F"/>
                          </a:solidFill>
                          <a:latin typeface="Proxima Nova" pitchFamily="50" charset="0"/>
                        </a:rPr>
                        <a:t>X</a:t>
                      </a:r>
                      <a:r>
                        <a:rPr lang="en-US" altLang="en-US" sz="1200" b="1" baseline="-25000" dirty="0" smtClean="0">
                          <a:solidFill>
                            <a:srgbClr val="24135F"/>
                          </a:solidFill>
                          <a:latin typeface="Proxima Nova" pitchFamily="50" charset="0"/>
                        </a:rPr>
                        <a:t>6</a:t>
                      </a:r>
                      <a:r>
                        <a:rPr lang="en-US" altLang="en-US" sz="1200" baseline="-25000" dirty="0" smtClean="0">
                          <a:solidFill>
                            <a:srgbClr val="24135F"/>
                          </a:solidFill>
                          <a:latin typeface="Proxima Nova" pitchFamily="50" charset="0"/>
                        </a:rPr>
                        <a:t> </a:t>
                      </a:r>
                      <a:r>
                        <a:rPr lang="en-US" altLang="en-US" sz="1200" baseline="0" dirty="0" smtClean="0">
                          <a:solidFill>
                            <a:srgbClr val="24135F"/>
                          </a:solidFill>
                          <a:latin typeface="Proxima Nova" pitchFamily="50" charset="0"/>
                        </a:rPr>
                        <a:t>O</a:t>
                      </a:r>
                      <a:r>
                        <a:rPr lang="en-US" sz="1200" dirty="0" smtClean="0">
                          <a:solidFill>
                            <a:srgbClr val="24135F"/>
                          </a:solidFill>
                          <a:latin typeface="Proxima Nova" pitchFamily="50" charset="0"/>
                        </a:rPr>
                        <a:t>ur pickling acid causes degradation on our oil. </a:t>
                      </a:r>
                      <a:endParaRPr kumimoji="0" lang="en-US" sz="1200" b="0" i="0" u="none" strike="noStrike" cap="none" normalizeH="0" baseline="0" dirty="0" smtClean="0">
                        <a:ln>
                          <a:noFill/>
                        </a:ln>
                        <a:solidFill>
                          <a:srgbClr val="24135F"/>
                        </a:solidFill>
                        <a:effectLst/>
                        <a:latin typeface="Proxima Nova" pitchFamily="50" charset="0"/>
                        <a:cs typeface="Arial" charset="0"/>
                      </a:endParaRPr>
                    </a:p>
                  </a:txBody>
                  <a:tcPr marT="34277" marB="342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rgbClr val="FF8F1C"/>
                          </a:solidFill>
                          <a:effectLst/>
                          <a:latin typeface="Proxima Nova" pitchFamily="50" charset="0"/>
                          <a:cs typeface="Arial" charset="0"/>
                        </a:rPr>
                        <a:t>1.</a:t>
                      </a:r>
                      <a:r>
                        <a:rPr kumimoji="0" lang="en-US" sz="1200" b="0" i="0" u="none" strike="noStrike" cap="none" normalizeH="0" baseline="0" dirty="0" smtClean="0">
                          <a:ln>
                            <a:noFill/>
                          </a:ln>
                          <a:solidFill>
                            <a:srgbClr val="FF8F1C"/>
                          </a:solidFill>
                          <a:effectLst/>
                          <a:latin typeface="Proxima Nova" pitchFamily="50" charset="0"/>
                          <a:cs typeface="Arial" charset="0"/>
                        </a:rPr>
                        <a:t>Do not use 400 sanitizer which is the pickling acid we were using to season our chain before putting it in the oil.</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rgbClr val="FF8F1C"/>
                          </a:solidFill>
                          <a:effectLst/>
                          <a:latin typeface="Proxima Nova" pitchFamily="50" charset="0"/>
                          <a:cs typeface="Arial" charset="0"/>
                        </a:rPr>
                        <a:t>2.</a:t>
                      </a:r>
                      <a:r>
                        <a:rPr kumimoji="0" lang="en-US" sz="1200" b="0" i="0" u="none" strike="noStrike" cap="none" normalizeH="0" baseline="0" dirty="0" smtClean="0">
                          <a:ln>
                            <a:noFill/>
                          </a:ln>
                          <a:solidFill>
                            <a:srgbClr val="FF8F1C"/>
                          </a:solidFill>
                          <a:effectLst/>
                          <a:latin typeface="Proxima Nova" pitchFamily="50" charset="0"/>
                          <a:cs typeface="Arial" charset="0"/>
                        </a:rPr>
                        <a:t>Season the chain with an alternative acid.</a:t>
                      </a:r>
                    </a:p>
                  </a:txBody>
                  <a:tcPr marT="34277" marB="342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2264">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lang="en-US" altLang="en-US" sz="1200" b="1" dirty="0" smtClean="0">
                        <a:solidFill>
                          <a:srgbClr val="24135F"/>
                        </a:solidFill>
                        <a:latin typeface="Proxima Nova" pitchFamily="50" charset="0"/>
                      </a:endParaRP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lang="en-US" altLang="en-US" sz="1200" b="1" dirty="0" smtClean="0">
                        <a:solidFill>
                          <a:srgbClr val="24135F"/>
                        </a:solidFill>
                        <a:latin typeface="Proxima Nova" pitchFamily="50" charset="0"/>
                      </a:endParaRP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lang="en-US" altLang="en-US" sz="1200" b="1" dirty="0" smtClean="0">
                        <a:solidFill>
                          <a:srgbClr val="24135F"/>
                        </a:solidFill>
                        <a:latin typeface="Proxima Nova" pitchFamily="50" charset="0"/>
                      </a:endParaRP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lang="en-US" altLang="en-US" sz="1200" b="1" dirty="0" smtClean="0">
                          <a:solidFill>
                            <a:srgbClr val="24135F"/>
                          </a:solidFill>
                          <a:latin typeface="Proxima Nova" pitchFamily="50" charset="0"/>
                        </a:rPr>
                        <a:t>X</a:t>
                      </a:r>
                      <a:r>
                        <a:rPr lang="en-US" altLang="en-US" sz="1200" b="1" baseline="-25000" dirty="0" smtClean="0">
                          <a:solidFill>
                            <a:srgbClr val="24135F"/>
                          </a:solidFill>
                          <a:latin typeface="Proxima Nova" pitchFamily="50" charset="0"/>
                        </a:rPr>
                        <a:t>7</a:t>
                      </a:r>
                      <a:r>
                        <a:rPr lang="en-US" altLang="en-US" sz="1200" baseline="-25000" dirty="0" smtClean="0">
                          <a:solidFill>
                            <a:srgbClr val="24135F"/>
                          </a:solidFill>
                          <a:latin typeface="Proxima Nova" pitchFamily="50" charset="0"/>
                        </a:rPr>
                        <a:t> </a:t>
                      </a:r>
                      <a:r>
                        <a:rPr lang="en-US" altLang="en-US" sz="1200" baseline="0" dirty="0" smtClean="0">
                          <a:solidFill>
                            <a:srgbClr val="24135F"/>
                          </a:solidFill>
                          <a:latin typeface="Proxima Nova" pitchFamily="50" charset="0"/>
                        </a:rPr>
                        <a:t>B</a:t>
                      </a:r>
                      <a:r>
                        <a:rPr lang="en-US" sz="1200" dirty="0" smtClean="0">
                          <a:solidFill>
                            <a:srgbClr val="24135F"/>
                          </a:solidFill>
                          <a:latin typeface="Proxima Nova" pitchFamily="50" charset="0"/>
                        </a:rPr>
                        <a:t>lending Salad oil into Mac oil allows us to use more used oil. </a:t>
                      </a:r>
                      <a:endParaRPr kumimoji="0" lang="en-US" sz="1200" b="0" i="0" u="none" strike="noStrike" cap="none" normalizeH="0" baseline="0" dirty="0" smtClean="0">
                        <a:ln>
                          <a:noFill/>
                        </a:ln>
                        <a:solidFill>
                          <a:srgbClr val="24135F"/>
                        </a:solidFill>
                        <a:effectLst/>
                        <a:latin typeface="Proxima Nova" pitchFamily="50" charset="0"/>
                        <a:cs typeface="Arial" charset="0"/>
                      </a:endParaRPr>
                    </a:p>
                  </a:txBody>
                  <a:tcPr marT="34277" marB="342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rgbClr val="FF8F1C"/>
                          </a:solidFill>
                          <a:effectLst/>
                          <a:latin typeface="Proxima Nova" pitchFamily="50" charset="0"/>
                          <a:cs typeface="Arial" charset="0"/>
                        </a:rPr>
                        <a:t>1.</a:t>
                      </a:r>
                      <a:r>
                        <a:rPr kumimoji="0" lang="en-US" sz="1200" b="0" i="0" u="none" strike="noStrike" cap="none" normalizeH="0" baseline="0" dirty="0" smtClean="0">
                          <a:ln>
                            <a:noFill/>
                          </a:ln>
                          <a:solidFill>
                            <a:srgbClr val="FF8F1C"/>
                          </a:solidFill>
                          <a:effectLst/>
                          <a:latin typeface="Proxima Nova" pitchFamily="50" charset="0"/>
                          <a:cs typeface="Arial" charset="0"/>
                        </a:rPr>
                        <a:t>Blend our used Salad oil into our fresh Mac oil. </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rgbClr val="FF8F1C"/>
                          </a:solidFill>
                          <a:effectLst/>
                          <a:latin typeface="Proxima Nova" pitchFamily="50" charset="0"/>
                          <a:cs typeface="Arial" charset="0"/>
                        </a:rPr>
                        <a:t>2.</a:t>
                      </a:r>
                      <a:r>
                        <a:rPr kumimoji="0" lang="en-US" sz="1200" b="0" i="0" u="none" strike="noStrike" cap="none" normalizeH="0" baseline="0" dirty="0" smtClean="0">
                          <a:ln>
                            <a:noFill/>
                          </a:ln>
                          <a:solidFill>
                            <a:srgbClr val="FF8F1C"/>
                          </a:solidFill>
                          <a:effectLst/>
                          <a:latin typeface="Proxima Nova" pitchFamily="50" charset="0"/>
                          <a:cs typeface="Arial" charset="0"/>
                        </a:rPr>
                        <a:t>Create a procedure to guide operators through the blending process.</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kumimoji="0" lang="en-US" sz="1200" b="1" i="0" u="none" strike="noStrike" cap="none" normalizeH="0" baseline="0" dirty="0" smtClean="0">
                          <a:ln>
                            <a:noFill/>
                          </a:ln>
                          <a:solidFill>
                            <a:srgbClr val="FF8F1C"/>
                          </a:solidFill>
                          <a:effectLst/>
                          <a:latin typeface="Proxima Nova" pitchFamily="50" charset="0"/>
                          <a:cs typeface="Arial" charset="0"/>
                        </a:rPr>
                        <a:t>3.</a:t>
                      </a:r>
                      <a:r>
                        <a:rPr kumimoji="0" lang="en-US" sz="1200" b="0" i="0" u="none" strike="noStrike" cap="none" normalizeH="0" baseline="0" dirty="0" smtClean="0">
                          <a:ln>
                            <a:noFill/>
                          </a:ln>
                          <a:solidFill>
                            <a:srgbClr val="FF8F1C"/>
                          </a:solidFill>
                          <a:effectLst/>
                          <a:latin typeface="Proxima Nova" pitchFamily="50" charset="0"/>
                          <a:cs typeface="Arial" charset="0"/>
                        </a:rPr>
                        <a:t> Idaho can buy all our used Mac oil from us at the same price we purchase it for. So this allows more opportunity to blend more used salad oil into Mac oil.</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200" b="1" i="0" u="none" strike="noStrike" cap="none" normalizeH="0" baseline="0" dirty="0" smtClean="0">
                        <a:ln>
                          <a:noFill/>
                        </a:ln>
                        <a:solidFill>
                          <a:srgbClr val="FF8F1C"/>
                        </a:solidFill>
                        <a:effectLst/>
                        <a:latin typeface="Proxima Nova" pitchFamily="50" charset="0"/>
                        <a:cs typeface="Arial" charset="0"/>
                      </a:endParaRPr>
                    </a:p>
                  </a:txBody>
                  <a:tcPr marT="34277" marB="342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697">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lang="en-US" altLang="en-US" sz="1200" b="1" dirty="0" smtClean="0">
                        <a:solidFill>
                          <a:srgbClr val="24135F"/>
                        </a:solidFill>
                        <a:latin typeface="Proxima Nova" pitchFamily="50" charset="0"/>
                      </a:endParaRP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lang="en-US" altLang="en-US" sz="1200" b="1" dirty="0" smtClean="0">
                          <a:solidFill>
                            <a:srgbClr val="24135F"/>
                          </a:solidFill>
                          <a:latin typeface="Proxima Nova" pitchFamily="50" charset="0"/>
                        </a:rPr>
                        <a:t>X</a:t>
                      </a:r>
                      <a:r>
                        <a:rPr lang="en-US" altLang="en-US" sz="1200" b="1" baseline="-25000" dirty="0" smtClean="0">
                          <a:solidFill>
                            <a:srgbClr val="24135F"/>
                          </a:solidFill>
                          <a:latin typeface="Proxima Nova" pitchFamily="50" charset="0"/>
                        </a:rPr>
                        <a:t>8 </a:t>
                      </a:r>
                      <a:r>
                        <a:rPr lang="en-US" altLang="en-US" sz="1200" dirty="0" smtClean="0">
                          <a:solidFill>
                            <a:srgbClr val="24135F"/>
                          </a:solidFill>
                          <a:latin typeface="Proxima Nova" pitchFamily="50" charset="0"/>
                        </a:rPr>
                        <a:t>We </a:t>
                      </a:r>
                      <a:r>
                        <a:rPr lang="en-US" altLang="en-US" sz="1200" b="0" u="none" dirty="0" smtClean="0">
                          <a:solidFill>
                            <a:srgbClr val="24135F"/>
                          </a:solidFill>
                          <a:latin typeface="Proxima Nova" pitchFamily="50" charset="0"/>
                        </a:rPr>
                        <a:t>do</a:t>
                      </a:r>
                      <a:r>
                        <a:rPr lang="en-US" altLang="en-US" sz="1200" b="0" u="none" baseline="0" dirty="0" smtClean="0">
                          <a:solidFill>
                            <a:srgbClr val="24135F"/>
                          </a:solidFill>
                          <a:latin typeface="Proxima Nova" pitchFamily="50" charset="0"/>
                        </a:rPr>
                        <a:t> use </a:t>
                      </a:r>
                      <a:r>
                        <a:rPr lang="en-US" altLang="en-US" sz="1200" dirty="0" smtClean="0">
                          <a:solidFill>
                            <a:srgbClr val="24135F"/>
                          </a:solidFill>
                          <a:latin typeface="Proxima Nova" pitchFamily="50" charset="0"/>
                        </a:rPr>
                        <a:t>more oil when blending used oil with fresh oil as opposed to only using fresh oil.</a:t>
                      </a:r>
                      <a:endParaRPr kumimoji="0" lang="en-US" sz="1200" b="0" i="0" u="none" strike="noStrike" cap="none" normalizeH="0" baseline="0" dirty="0" smtClean="0">
                        <a:ln>
                          <a:noFill/>
                        </a:ln>
                        <a:solidFill>
                          <a:srgbClr val="24135F"/>
                        </a:solidFill>
                        <a:effectLst/>
                        <a:latin typeface="Proxima Nova" pitchFamily="50" charset="0"/>
                        <a:cs typeface="Arial" charset="0"/>
                      </a:endParaRPr>
                    </a:p>
                  </a:txBody>
                  <a:tcPr marT="34277" marB="342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kumimoji="0" lang="en-US" sz="1200" b="1" i="0" u="none" strike="noStrike" cap="none" normalizeH="0" baseline="0" dirty="0" smtClean="0">
                          <a:ln>
                            <a:noFill/>
                          </a:ln>
                          <a:solidFill>
                            <a:srgbClr val="FF8F1C"/>
                          </a:solidFill>
                          <a:effectLst/>
                          <a:latin typeface="Proxima Nova" pitchFamily="50" charset="0"/>
                          <a:cs typeface="Arial" charset="0"/>
                        </a:rPr>
                        <a:t>1. </a:t>
                      </a:r>
                      <a:r>
                        <a:rPr kumimoji="0" lang="en-US" sz="1200" b="0" i="0" u="none" strike="noStrike" cap="none" normalizeH="0" baseline="0" dirty="0" smtClean="0">
                          <a:ln>
                            <a:noFill/>
                          </a:ln>
                          <a:solidFill>
                            <a:srgbClr val="FF8F1C"/>
                          </a:solidFill>
                          <a:effectLst/>
                          <a:latin typeface="Proxima Nova" pitchFamily="50" charset="0"/>
                          <a:cs typeface="Arial" charset="0"/>
                        </a:rPr>
                        <a:t>Account for used oil at a price less than fresh to allow a higher blend rate without a negative impact on the daily cost reports.</a:t>
                      </a:r>
                      <a:endParaRPr kumimoji="0" lang="en-US" sz="1200" b="1" i="0" u="none" strike="noStrike" cap="none" normalizeH="0" baseline="0" dirty="0" smtClean="0">
                        <a:ln>
                          <a:noFill/>
                        </a:ln>
                        <a:solidFill>
                          <a:srgbClr val="FF8F1C"/>
                        </a:solidFill>
                        <a:effectLst/>
                        <a:latin typeface="Proxima Nova" pitchFamily="50" charset="0"/>
                        <a:cs typeface="Arial" charset="0"/>
                      </a:endParaRP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200" b="1" i="0" u="none" strike="noStrike" cap="none" normalizeH="0" baseline="0" dirty="0" smtClean="0">
                        <a:ln>
                          <a:noFill/>
                        </a:ln>
                        <a:solidFill>
                          <a:srgbClr val="FF8F1C"/>
                        </a:solidFill>
                        <a:effectLst/>
                        <a:latin typeface="Proxima Nova" pitchFamily="50" charset="0"/>
                        <a:cs typeface="Arial" charset="0"/>
                      </a:endParaRPr>
                    </a:p>
                  </a:txBody>
                  <a:tcPr marT="34277" marB="342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54</a:t>
            </a:fld>
            <a:endParaRPr lang="en" dirty="0"/>
          </a:p>
        </p:txBody>
      </p:sp>
    </p:spTree>
    <p:extLst>
      <p:ext uri="{BB962C8B-B14F-4D97-AF65-F5344CB8AC3E}">
        <p14:creationId xmlns:p14="http://schemas.microsoft.com/office/powerpoint/2010/main" val="3128507310"/>
      </p:ext>
    </p:extLst>
  </p:cSld>
  <p:clrMapOvr>
    <a:masterClrMapping/>
  </p:clrMapOvr>
  <p:transition>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5"/>
          <p:cNvSpPr>
            <a:spLocks noGrp="1" noChangeArrowheads="1"/>
          </p:cNvSpPr>
          <p:nvPr>
            <p:ph type="title"/>
          </p:nvPr>
        </p:nvSpPr>
        <p:spPr/>
        <p:txBody>
          <a:bodyPr/>
          <a:lstStyle/>
          <a:p>
            <a:pPr eaLnBrk="1" hangingPunct="1"/>
            <a:r>
              <a:rPr lang="en-US" altLang="en-US" smtClean="0"/>
              <a:t>Descriptions of Possible Solutions (Pros and Cons)</a:t>
            </a:r>
          </a:p>
        </p:txBody>
      </p:sp>
      <p:graphicFrame>
        <p:nvGraphicFramePr>
          <p:cNvPr id="4" name="Table 3"/>
          <p:cNvGraphicFramePr>
            <a:graphicFrameLocks noGrp="1"/>
          </p:cNvGraphicFramePr>
          <p:nvPr>
            <p:extLst>
              <p:ext uri="{D42A27DB-BD31-4B8C-83A1-F6EECF244321}">
                <p14:modId xmlns:p14="http://schemas.microsoft.com/office/powerpoint/2010/main" val="940505869"/>
              </p:ext>
            </p:extLst>
          </p:nvPr>
        </p:nvGraphicFramePr>
        <p:xfrm>
          <a:off x="228600" y="971551"/>
          <a:ext cx="8686800" cy="3870726"/>
        </p:xfrm>
        <a:graphic>
          <a:graphicData uri="http://schemas.openxmlformats.org/drawingml/2006/table">
            <a:tbl>
              <a:tblPr/>
              <a:tblGrid>
                <a:gridCol w="2944678"/>
                <a:gridCol w="2944678"/>
                <a:gridCol w="2797444"/>
              </a:tblGrid>
              <a:tr h="225017">
                <a:tc gridSpan="3">
                  <a:txBody>
                    <a:bodyPr/>
                    <a:lstStyle/>
                    <a:p>
                      <a:pPr algn="ctr" fontAlgn="b"/>
                      <a:r>
                        <a:rPr lang="en-US" sz="1300" b="1" i="0" u="none" strike="noStrike" dirty="0">
                          <a:solidFill>
                            <a:srgbClr val="24135F"/>
                          </a:solidFill>
                          <a:effectLst/>
                          <a:latin typeface="Proxima Nova" pitchFamily="50" charset="0"/>
                        </a:rPr>
                        <a:t>Description of Possible Solutions</a:t>
                      </a:r>
                    </a:p>
                  </a:txBody>
                  <a:tcPr marL="7542" marR="7542" marT="56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1360">
                <a:tc>
                  <a:txBody>
                    <a:bodyPr/>
                    <a:lstStyle/>
                    <a:p>
                      <a:pPr algn="ctr" rtl="0" fontAlgn="ctr"/>
                      <a:r>
                        <a:rPr lang="en-US" sz="1100" b="1" i="0" u="sng" strike="noStrike">
                          <a:solidFill>
                            <a:srgbClr val="24135F"/>
                          </a:solidFill>
                          <a:effectLst/>
                          <a:latin typeface="Proxima Nova" pitchFamily="50" charset="0"/>
                        </a:rPr>
                        <a:t>Possible Solution:</a:t>
                      </a:r>
                    </a:p>
                  </a:txBody>
                  <a:tcPr marL="7542" marR="7542" marT="5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sng" strike="noStrike">
                          <a:solidFill>
                            <a:srgbClr val="24135F"/>
                          </a:solidFill>
                          <a:effectLst/>
                          <a:latin typeface="Proxima Nova" pitchFamily="50" charset="0"/>
                        </a:rPr>
                        <a:t>Strengths (Pros):</a:t>
                      </a:r>
                    </a:p>
                  </a:txBody>
                  <a:tcPr marL="7542" marR="7542" marT="5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sng" strike="noStrike">
                          <a:solidFill>
                            <a:srgbClr val="24135F"/>
                          </a:solidFill>
                          <a:effectLst/>
                          <a:latin typeface="Proxima Nova" pitchFamily="50" charset="0"/>
                        </a:rPr>
                        <a:t>Weaknesses (Cons):</a:t>
                      </a:r>
                    </a:p>
                  </a:txBody>
                  <a:tcPr marL="7542" marR="7542" marT="5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4398">
                <a:tc>
                  <a:txBody>
                    <a:bodyPr/>
                    <a:lstStyle/>
                    <a:p>
                      <a:pPr algn="l" rtl="0" fontAlgn="ctr"/>
                      <a:r>
                        <a:rPr lang="en-US" sz="1000" b="0" i="0" u="none" strike="noStrike">
                          <a:solidFill>
                            <a:srgbClr val="24135F"/>
                          </a:solidFill>
                          <a:effectLst/>
                          <a:latin typeface="Proxima Nova" pitchFamily="50" charset="0"/>
                        </a:rPr>
                        <a:t>1. A picture of the correct shade of pink has been added to the FFA testing to ensure the correct color is chosen.</a:t>
                      </a:r>
                    </a:p>
                  </a:txBody>
                  <a:tcPr marL="7542" marR="7542" marT="5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000" b="0" i="0" u="none" strike="noStrike">
                          <a:solidFill>
                            <a:srgbClr val="24135F"/>
                          </a:solidFill>
                          <a:effectLst/>
                          <a:latin typeface="Proxima Nova" pitchFamily="50" charset="0"/>
                        </a:rPr>
                        <a:t>1. Operators are given a guide to help them choose the correct color.</a:t>
                      </a:r>
                    </a:p>
                  </a:txBody>
                  <a:tcPr marL="7542" marR="7542" marT="5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000" b="0" i="0" u="none" strike="noStrike">
                          <a:solidFill>
                            <a:srgbClr val="24135F"/>
                          </a:solidFill>
                          <a:effectLst/>
                          <a:latin typeface="Proxima Nova" pitchFamily="50" charset="0"/>
                        </a:rPr>
                        <a:t>1. Some operators are color blind</a:t>
                      </a:r>
                    </a:p>
                  </a:txBody>
                  <a:tcPr marL="7542" marR="7542" marT="5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817">
                <a:tc rowSpan="3">
                  <a:txBody>
                    <a:bodyPr/>
                    <a:lstStyle/>
                    <a:p>
                      <a:pPr algn="l" rtl="0" fontAlgn="ctr"/>
                      <a:r>
                        <a:rPr lang="en-US" sz="1000" b="0" i="0" u="none" strike="noStrike">
                          <a:solidFill>
                            <a:srgbClr val="24135F"/>
                          </a:solidFill>
                          <a:effectLst/>
                          <a:latin typeface="Proxima Nova" pitchFamily="50" charset="0"/>
                        </a:rPr>
                        <a:t>1.Find a different acid or method to pickle the L2 fryer chain.</a:t>
                      </a:r>
                    </a:p>
                  </a:txBody>
                  <a:tcPr marL="7542" marR="7542" marT="5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000" b="0" i="0" u="none" strike="noStrike" dirty="0">
                          <a:solidFill>
                            <a:srgbClr val="24135F"/>
                          </a:solidFill>
                          <a:effectLst/>
                          <a:latin typeface="Proxima Nova" pitchFamily="50" charset="0"/>
                        </a:rPr>
                        <a:t>1. A new acid may not cause a rise in the FFA on fryer oil</a:t>
                      </a:r>
                    </a:p>
                  </a:txBody>
                  <a:tcPr marL="7542" marR="7542" marT="5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ctr"/>
                      <a:r>
                        <a:rPr lang="en-US" sz="1000" b="0" i="0" u="none" strike="noStrike">
                          <a:solidFill>
                            <a:srgbClr val="24135F"/>
                          </a:solidFill>
                          <a:effectLst/>
                          <a:latin typeface="Proxima Nova" pitchFamily="50" charset="0"/>
                        </a:rPr>
                        <a:t>1. New solution could be more expensive</a:t>
                      </a:r>
                    </a:p>
                  </a:txBody>
                  <a:tcPr marL="7542" marR="7542" marT="5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4531">
                <a:tc vMerge="1">
                  <a:txBody>
                    <a:bodyPr/>
                    <a:lstStyle/>
                    <a:p>
                      <a:endParaRPr lang="en-US"/>
                    </a:p>
                  </a:txBody>
                  <a:tcPr/>
                </a:tc>
                <a:tc>
                  <a:txBody>
                    <a:bodyPr/>
                    <a:lstStyle/>
                    <a:p>
                      <a:pPr algn="l" rtl="0" fontAlgn="ctr"/>
                      <a:r>
                        <a:rPr lang="en-US" sz="1000" b="0" i="0" u="none" strike="noStrike" dirty="0">
                          <a:solidFill>
                            <a:srgbClr val="24135F"/>
                          </a:solidFill>
                          <a:effectLst/>
                          <a:latin typeface="Proxima Nova" pitchFamily="50" charset="0"/>
                        </a:rPr>
                        <a:t>2. A new acid could </a:t>
                      </a:r>
                      <a:r>
                        <a:rPr lang="en-US" sz="1000" b="0" i="0" u="none" strike="noStrike" dirty="0" smtClean="0">
                          <a:solidFill>
                            <a:srgbClr val="24135F"/>
                          </a:solidFill>
                          <a:effectLst/>
                          <a:latin typeface="Proxima Nova" pitchFamily="50" charset="0"/>
                        </a:rPr>
                        <a:t>be</a:t>
                      </a:r>
                      <a:r>
                        <a:rPr lang="en-US" sz="1000" b="0" i="0" u="none" strike="noStrike" baseline="0" dirty="0" smtClean="0">
                          <a:solidFill>
                            <a:srgbClr val="24135F"/>
                          </a:solidFill>
                          <a:effectLst/>
                          <a:latin typeface="Proxima Nova" pitchFamily="50" charset="0"/>
                        </a:rPr>
                        <a:t> </a:t>
                      </a:r>
                      <a:r>
                        <a:rPr lang="en-US" sz="1000" b="0" i="0" u="none" strike="noStrike" dirty="0" smtClean="0">
                          <a:solidFill>
                            <a:srgbClr val="24135F"/>
                          </a:solidFill>
                          <a:effectLst/>
                          <a:latin typeface="Proxima Nova" pitchFamily="50" charset="0"/>
                        </a:rPr>
                        <a:t>cheaper</a:t>
                      </a:r>
                      <a:r>
                        <a:rPr lang="en-US" sz="1000" b="0" i="0" u="none" strike="noStrike" dirty="0">
                          <a:solidFill>
                            <a:srgbClr val="24135F"/>
                          </a:solidFill>
                          <a:effectLst/>
                          <a:latin typeface="Proxima Nova" pitchFamily="50" charset="0"/>
                        </a:rPr>
                        <a:t>.</a:t>
                      </a:r>
                    </a:p>
                  </a:txBody>
                  <a:tcPr marL="7542" marR="7542" marT="5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l" rtl="0" fontAlgn="ctr"/>
                      <a:r>
                        <a:rPr lang="en-US" sz="1000" b="0" i="0" u="none" strike="noStrike">
                          <a:solidFill>
                            <a:srgbClr val="24135F"/>
                          </a:solidFill>
                          <a:effectLst/>
                          <a:latin typeface="Proxima Nova" pitchFamily="50" charset="0"/>
                        </a:rPr>
                        <a:t>2. A new method could cause more down time</a:t>
                      </a:r>
                    </a:p>
                  </a:txBody>
                  <a:tcPr marL="7542" marR="7542" marT="5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423298">
                <a:tc vMerge="1">
                  <a:txBody>
                    <a:bodyPr/>
                    <a:lstStyle/>
                    <a:p>
                      <a:endParaRPr lang="en-US"/>
                    </a:p>
                  </a:txBody>
                  <a:tcPr/>
                </a:tc>
                <a:tc>
                  <a:txBody>
                    <a:bodyPr/>
                    <a:lstStyle/>
                    <a:p>
                      <a:pPr algn="l" rtl="0" fontAlgn="ctr"/>
                      <a:r>
                        <a:rPr lang="en-US" sz="1000" b="0" i="0" u="none" strike="noStrike">
                          <a:solidFill>
                            <a:srgbClr val="24135F"/>
                          </a:solidFill>
                          <a:effectLst/>
                          <a:latin typeface="Proxima Nova" pitchFamily="50" charset="0"/>
                        </a:rPr>
                        <a:t>3. A new acid or method could give better results, less sticking etc.</a:t>
                      </a:r>
                    </a:p>
                  </a:txBody>
                  <a:tcPr marL="7542" marR="7542" marT="5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r>
              <a:tr h="282199">
                <a:tc rowSpan="2">
                  <a:txBody>
                    <a:bodyPr/>
                    <a:lstStyle/>
                    <a:p>
                      <a:pPr algn="l" rtl="0" fontAlgn="ctr"/>
                      <a:r>
                        <a:rPr lang="en-US" sz="1000" b="0" i="0" u="none" strike="noStrike">
                          <a:solidFill>
                            <a:srgbClr val="24135F"/>
                          </a:solidFill>
                          <a:effectLst/>
                          <a:latin typeface="Proxima Nova" pitchFamily="50" charset="0"/>
                        </a:rPr>
                        <a:t>1. Blend Salad oil into Mac oil.</a:t>
                      </a:r>
                    </a:p>
                  </a:txBody>
                  <a:tcPr marL="7542" marR="7542" marT="5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000" b="0" i="0" u="none" strike="noStrike">
                          <a:solidFill>
                            <a:srgbClr val="24135F"/>
                          </a:solidFill>
                          <a:effectLst/>
                          <a:latin typeface="Proxima Nova" pitchFamily="50" charset="0"/>
                        </a:rPr>
                        <a:t>1. Our blending opportunity increases.</a:t>
                      </a:r>
                    </a:p>
                  </a:txBody>
                  <a:tcPr marL="7542" marR="7542" marT="5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ctr"/>
                      <a:r>
                        <a:rPr lang="en-US" sz="1000" b="0" i="0" u="none" strike="noStrike">
                          <a:solidFill>
                            <a:srgbClr val="24135F"/>
                          </a:solidFill>
                          <a:effectLst/>
                          <a:latin typeface="Proxima Nova" pitchFamily="50" charset="0"/>
                        </a:rPr>
                        <a:t>1. May cause different flavor.</a:t>
                      </a:r>
                    </a:p>
                  </a:txBody>
                  <a:tcPr marL="7542" marR="7542" marT="5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42817">
                <a:tc vMerge="1">
                  <a:txBody>
                    <a:bodyPr/>
                    <a:lstStyle/>
                    <a:p>
                      <a:endParaRPr lang="en-US"/>
                    </a:p>
                  </a:txBody>
                  <a:tcPr/>
                </a:tc>
                <a:tc>
                  <a:txBody>
                    <a:bodyPr/>
                    <a:lstStyle/>
                    <a:p>
                      <a:pPr algn="l" rtl="0" fontAlgn="ctr"/>
                      <a:r>
                        <a:rPr lang="en-US" sz="1000" b="0" i="0" u="none" strike="noStrike">
                          <a:solidFill>
                            <a:srgbClr val="24135F"/>
                          </a:solidFill>
                          <a:effectLst/>
                          <a:latin typeface="Proxima Nova" pitchFamily="50" charset="0"/>
                        </a:rPr>
                        <a:t>2. Higher volumes on Mac will allow a better chance for blending.</a:t>
                      </a:r>
                    </a:p>
                  </a:txBody>
                  <a:tcPr marL="7542" marR="7542" marT="5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ctr"/>
                      <a:r>
                        <a:rPr lang="en-US" sz="1000" b="0" i="0" u="none" strike="noStrike">
                          <a:solidFill>
                            <a:srgbClr val="24135F"/>
                          </a:solidFill>
                          <a:effectLst/>
                          <a:latin typeface="Proxima Nova" pitchFamily="50" charset="0"/>
                        </a:rPr>
                        <a:t>2. Could cause an increase in color on finished product.</a:t>
                      </a:r>
                    </a:p>
                  </a:txBody>
                  <a:tcPr marL="7542" marR="7542" marT="5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564398">
                <a:tc rowSpan="2">
                  <a:txBody>
                    <a:bodyPr/>
                    <a:lstStyle/>
                    <a:p>
                      <a:pPr algn="l" rtl="0" fontAlgn="ctr"/>
                      <a:r>
                        <a:rPr lang="en-US" sz="1000" b="0" i="0" u="none" strike="noStrike">
                          <a:solidFill>
                            <a:srgbClr val="24135F"/>
                          </a:solidFill>
                          <a:effectLst/>
                          <a:latin typeface="Proxima Nova" pitchFamily="50" charset="0"/>
                        </a:rPr>
                        <a:t>1. Account for used oil at a price less than fresh to allow a higher blend rate without a negative impact on the daily cost reports.</a:t>
                      </a:r>
                    </a:p>
                  </a:txBody>
                  <a:tcPr marL="7542" marR="7542" marT="5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000" b="0" i="0" u="none" strike="noStrike">
                          <a:solidFill>
                            <a:srgbClr val="24135F"/>
                          </a:solidFill>
                          <a:effectLst/>
                          <a:latin typeface="Proxima Nova" pitchFamily="50" charset="0"/>
                        </a:rPr>
                        <a:t>1. With this understanding we can cost our used oil differently.</a:t>
                      </a:r>
                    </a:p>
                  </a:txBody>
                  <a:tcPr marL="7542" marR="7542" marT="5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ctr"/>
                      <a:r>
                        <a:rPr lang="en-US" sz="1000" b="0" i="0" u="none" strike="noStrike">
                          <a:solidFill>
                            <a:srgbClr val="24135F"/>
                          </a:solidFill>
                          <a:effectLst/>
                          <a:latin typeface="Proxima Nova" pitchFamily="50" charset="0"/>
                        </a:rPr>
                        <a:t>1. When we use up a large amount of used oil it usually shows up as a loss on the cost reports.</a:t>
                      </a:r>
                    </a:p>
                  </a:txBody>
                  <a:tcPr marL="7542" marR="7542" marT="5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42817">
                <a:tc vMerge="1">
                  <a:txBody>
                    <a:bodyPr/>
                    <a:lstStyle/>
                    <a:p>
                      <a:endParaRPr lang="en-US"/>
                    </a:p>
                  </a:txBody>
                  <a:tcPr/>
                </a:tc>
                <a:tc>
                  <a:txBody>
                    <a:bodyPr/>
                    <a:lstStyle/>
                    <a:p>
                      <a:pPr algn="l" rtl="0" fontAlgn="ctr"/>
                      <a:r>
                        <a:rPr lang="en-US" sz="1000" b="0" i="0" u="none" strike="noStrike">
                          <a:solidFill>
                            <a:srgbClr val="24135F"/>
                          </a:solidFill>
                          <a:effectLst/>
                          <a:latin typeface="Proxima Nova" pitchFamily="50" charset="0"/>
                        </a:rPr>
                        <a:t>2. We can make a plan to use all used oil and explain the loss.</a:t>
                      </a:r>
                    </a:p>
                  </a:txBody>
                  <a:tcPr marL="7542" marR="7542" marT="5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ctr"/>
                      <a:r>
                        <a:rPr lang="en-US" sz="1000" b="0" i="0" u="none" strike="noStrike">
                          <a:solidFill>
                            <a:srgbClr val="24135F"/>
                          </a:solidFill>
                          <a:effectLst/>
                          <a:latin typeface="Proxima Nova" pitchFamily="50" charset="0"/>
                        </a:rPr>
                        <a:t>2. Our oil/lbs of production rate goes up when blending.</a:t>
                      </a:r>
                    </a:p>
                  </a:txBody>
                  <a:tcPr marL="7542" marR="7542" marT="5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417074">
                <a:tc>
                  <a:txBody>
                    <a:bodyPr/>
                    <a:lstStyle/>
                    <a:p>
                      <a:pPr algn="l" rtl="0" fontAlgn="ctr"/>
                      <a:r>
                        <a:rPr lang="en-US" sz="1000" b="0" i="0" u="none" strike="noStrike">
                          <a:solidFill>
                            <a:srgbClr val="24135F"/>
                          </a:solidFill>
                          <a:effectLst/>
                          <a:latin typeface="Proxima Nova" pitchFamily="50" charset="0"/>
                        </a:rPr>
                        <a:t>1. Sell as much used oil to Idaho as we can.</a:t>
                      </a:r>
                    </a:p>
                  </a:txBody>
                  <a:tcPr marL="7542" marR="7542" marT="5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000" b="0" i="0" u="none" strike="noStrike">
                          <a:solidFill>
                            <a:srgbClr val="24135F"/>
                          </a:solidFill>
                          <a:effectLst/>
                          <a:latin typeface="Proxima Nova" pitchFamily="50" charset="0"/>
                        </a:rPr>
                        <a:t>1. We can blend more salad into the Mac if we don't have used Mac.</a:t>
                      </a:r>
                    </a:p>
                  </a:txBody>
                  <a:tcPr marL="7542" marR="7542" marT="5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000" b="0" i="0" u="none" strike="noStrike" dirty="0">
                          <a:solidFill>
                            <a:srgbClr val="24135F"/>
                          </a:solidFill>
                          <a:effectLst/>
                          <a:latin typeface="Proxima Nova" pitchFamily="50" charset="0"/>
                        </a:rPr>
                        <a:t>1. Takes time and money to organize the shipping to Idaho</a:t>
                      </a:r>
                    </a:p>
                  </a:txBody>
                  <a:tcPr marL="7542" marR="7542" marT="5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55</a:t>
            </a:fld>
            <a:endParaRPr lang="en" dirty="0"/>
          </a:p>
        </p:txBody>
      </p:sp>
    </p:spTree>
    <p:extLst>
      <p:ext uri="{BB962C8B-B14F-4D97-AF65-F5344CB8AC3E}">
        <p14:creationId xmlns:p14="http://schemas.microsoft.com/office/powerpoint/2010/main" val="1521361013"/>
      </p:ext>
    </p:extLst>
  </p:cSld>
  <p:clrMapOvr>
    <a:masterClrMapping/>
  </p:clrMapOvr>
  <p:transition>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5"/>
          <p:cNvSpPr>
            <a:spLocks noGrp="1" noChangeArrowheads="1"/>
          </p:cNvSpPr>
          <p:nvPr>
            <p:ph type="title"/>
          </p:nvPr>
        </p:nvSpPr>
        <p:spPr/>
        <p:txBody>
          <a:bodyPr/>
          <a:lstStyle/>
          <a:p>
            <a:pPr eaLnBrk="1" hangingPunct="1"/>
            <a:r>
              <a:rPr lang="en-US" altLang="en-US" dirty="0" smtClean="0"/>
              <a:t>Pay-off Matrix of Selected Solutions</a:t>
            </a:r>
          </a:p>
        </p:txBody>
      </p:sp>
      <p:graphicFrame>
        <p:nvGraphicFramePr>
          <p:cNvPr id="4" name="Table 3"/>
          <p:cNvGraphicFramePr>
            <a:graphicFrameLocks noGrp="1"/>
          </p:cNvGraphicFramePr>
          <p:nvPr>
            <p:extLst>
              <p:ext uri="{D42A27DB-BD31-4B8C-83A1-F6EECF244321}">
                <p14:modId xmlns:p14="http://schemas.microsoft.com/office/powerpoint/2010/main" val="3311615668"/>
              </p:ext>
            </p:extLst>
          </p:nvPr>
        </p:nvGraphicFramePr>
        <p:xfrm>
          <a:off x="2362200" y="1047750"/>
          <a:ext cx="4800600" cy="3301603"/>
        </p:xfrm>
        <a:graphic>
          <a:graphicData uri="http://schemas.openxmlformats.org/drawingml/2006/table">
            <a:tbl>
              <a:tblPr firstRow="1" bandRow="1">
                <a:tableStyleId>{5C22544A-7EE6-4342-B048-85BDC9FD1C3A}</a:tableStyleId>
              </a:tblPr>
              <a:tblGrid>
                <a:gridCol w="2514600"/>
                <a:gridCol w="2286000"/>
              </a:tblGrid>
              <a:tr h="1722575">
                <a:tc>
                  <a: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900" b="0" i="0" u="none" strike="noStrike" cap="none" normalizeH="0" baseline="0" dirty="0" smtClean="0">
                          <a:ln>
                            <a:noFill/>
                          </a:ln>
                          <a:solidFill>
                            <a:schemeClr val="tx1"/>
                          </a:solidFill>
                          <a:effectLst/>
                          <a:latin typeface="Proxima Nova" pitchFamily="50" charset="0"/>
                          <a:cs typeface="Arial" charset="0"/>
                        </a:rPr>
                        <a:t>Use picture of target color for FFA samples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900" b="0" i="0" u="none" strike="noStrike" cap="none" normalizeH="0" baseline="0" dirty="0" smtClean="0">
                          <a:ln>
                            <a:noFill/>
                          </a:ln>
                          <a:solidFill>
                            <a:schemeClr val="tx1"/>
                          </a:solidFill>
                          <a:effectLst/>
                          <a:latin typeface="Proxima Nova" pitchFamily="50" charset="0"/>
                          <a:cs typeface="Arial" charset="0"/>
                        </a:rPr>
                        <a:t>Do not use 400 sanitizer to season the L2 fryer chain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900" b="0" i="0" u="none" strike="noStrike" cap="none" normalizeH="0" baseline="0" dirty="0" smtClean="0">
                          <a:ln>
                            <a:noFill/>
                          </a:ln>
                          <a:solidFill>
                            <a:schemeClr val="tx1"/>
                          </a:solidFill>
                          <a:effectLst/>
                          <a:latin typeface="Proxima Nova" pitchFamily="50" charset="0"/>
                          <a:cs typeface="Arial" charset="0"/>
                        </a:rPr>
                        <a:t>Blend used salad oil into Mac oil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900" b="0" i="0" u="none" strike="noStrike" cap="none" normalizeH="0" baseline="0" dirty="0" smtClean="0">
                          <a:ln>
                            <a:noFill/>
                          </a:ln>
                          <a:solidFill>
                            <a:schemeClr val="tx1"/>
                          </a:solidFill>
                          <a:effectLst/>
                          <a:latin typeface="Proxima Nova" pitchFamily="50" charset="0"/>
                          <a:cs typeface="Arial" charset="0"/>
                        </a:rPr>
                        <a:t>Control with a blending plan so we don’t show such a large loss when we do use  a lot of used oil.</a:t>
                      </a:r>
                      <a:endParaRPr lang="en-US" sz="900" b="0" baseline="-25000" dirty="0" smtClean="0">
                        <a:solidFill>
                          <a:schemeClr val="tx1"/>
                        </a:solidFill>
                        <a:latin typeface="Proxima Nova" pitchFamily="50" charset="0"/>
                      </a:endParaRPr>
                    </a:p>
                  </a:txBody>
                  <a:tcPr marL="91457" marR="91457" marT="34280" marB="342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endParaRPr lang="en-US" sz="900" b="0" dirty="0" smtClean="0">
                        <a:solidFill>
                          <a:schemeClr val="bg1">
                            <a:lumMod val="85000"/>
                          </a:schemeClr>
                        </a:solidFill>
                      </a:endParaRPr>
                    </a:p>
                    <a:p>
                      <a:pPr algn="ctr"/>
                      <a:endParaRPr lang="en-US" sz="900" b="0" dirty="0" smtClean="0">
                        <a:solidFill>
                          <a:schemeClr val="bg1">
                            <a:lumMod val="85000"/>
                          </a:schemeClr>
                        </a:solidFill>
                      </a:endParaRPr>
                    </a:p>
                    <a:p>
                      <a:pPr algn="l"/>
                      <a:endParaRPr lang="en-US" sz="900" b="0" u="sng" dirty="0" smtClean="0">
                        <a:solidFill>
                          <a:schemeClr val="tx1"/>
                        </a:solidFill>
                      </a:endParaRPr>
                    </a:p>
                  </a:txBody>
                  <a:tcPr marL="91457" marR="91457" marT="34280" marB="342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r>
              <a:tr h="15790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dirty="0" smtClean="0">
                        <a:solidFill>
                          <a:schemeClr val="tx1"/>
                        </a:solidFill>
                      </a:endParaRPr>
                    </a:p>
                    <a:p>
                      <a:pPr algn="ctr"/>
                      <a:endParaRPr lang="en-US" sz="900" dirty="0" smtClean="0"/>
                    </a:p>
                    <a:p>
                      <a:pPr algn="ctr"/>
                      <a:endParaRPr lang="en-US" sz="900" dirty="0" smtClean="0"/>
                    </a:p>
                    <a:p>
                      <a:pPr algn="ctr"/>
                      <a:endParaRPr lang="en-US" sz="900" dirty="0" smtClean="0"/>
                    </a:p>
                    <a:p>
                      <a:pPr algn="ctr"/>
                      <a:endParaRPr lang="en-US" sz="900" dirty="0" smtClean="0"/>
                    </a:p>
                    <a:p>
                      <a:pPr algn="ctr"/>
                      <a:endParaRPr lang="en-US" sz="900" dirty="0" smtClean="0"/>
                    </a:p>
                    <a:p>
                      <a:pPr algn="ctr"/>
                      <a:endParaRPr lang="en-US" sz="900" dirty="0"/>
                    </a:p>
                  </a:txBody>
                  <a:tcPr marL="91457" marR="91457" marT="34280" marB="342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b="0" dirty="0" smtClean="0">
                        <a:solidFill>
                          <a:schemeClr val="bg1">
                            <a:lumMod val="85000"/>
                          </a:schemeClr>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900" b="0" dirty="0" smtClean="0">
                        <a:solidFill>
                          <a:schemeClr val="bg1">
                            <a:lumMod val="85000"/>
                          </a:schemeClr>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900" b="0" u="sng" dirty="0" smtClean="0">
                        <a:solidFill>
                          <a:schemeClr val="bg1"/>
                        </a:solidFill>
                      </a:endParaRPr>
                    </a:p>
                    <a:p>
                      <a:pPr algn="ctr"/>
                      <a:endParaRPr lang="en-US" sz="900" dirty="0" smtClean="0"/>
                    </a:p>
                  </a:txBody>
                  <a:tcPr marL="91457" marR="91457" marT="34280" marB="342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r>
            </a:tbl>
          </a:graphicData>
        </a:graphic>
      </p:graphicFrame>
      <p:sp>
        <p:nvSpPr>
          <p:cNvPr id="5" name="Right Arrow 4"/>
          <p:cNvSpPr/>
          <p:nvPr/>
        </p:nvSpPr>
        <p:spPr>
          <a:xfrm rot="16200000">
            <a:off x="530423" y="2527102"/>
            <a:ext cx="2958704" cy="342900"/>
          </a:xfrm>
          <a:prstGeom prst="rightArrow">
            <a:avLst>
              <a:gd name="adj1" fmla="val 36208"/>
              <a:gd name="adj2" fmla="val 50000"/>
            </a:avLst>
          </a:prstGeom>
          <a:gradFill flip="none" rotWithShape="1">
            <a:gsLst>
              <a:gs pos="0">
                <a:srgbClr val="FFFF00"/>
              </a:gs>
              <a:gs pos="100000">
                <a:srgbClr val="00B050"/>
              </a:gs>
            </a:gsLst>
            <a:lin ang="0" scaled="1"/>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sz="900">
              <a:latin typeface="Proxima Nova" pitchFamily="50" charset="0"/>
            </a:endParaRPr>
          </a:p>
        </p:txBody>
      </p:sp>
      <p:sp>
        <p:nvSpPr>
          <p:cNvPr id="6" name="Right Arrow 5"/>
          <p:cNvSpPr/>
          <p:nvPr/>
        </p:nvSpPr>
        <p:spPr>
          <a:xfrm>
            <a:off x="2819400" y="4413648"/>
            <a:ext cx="3886200" cy="234553"/>
          </a:xfrm>
          <a:prstGeom prst="rightArrow">
            <a:avLst>
              <a:gd name="adj1" fmla="val 36208"/>
              <a:gd name="adj2" fmla="val 50000"/>
            </a:avLst>
          </a:prstGeom>
          <a:gradFill flip="none" rotWithShape="1">
            <a:gsLst>
              <a:gs pos="0">
                <a:srgbClr val="FFFF00"/>
              </a:gs>
              <a:gs pos="100000">
                <a:srgbClr val="FF0000"/>
              </a:gs>
              <a:gs pos="100000">
                <a:srgbClr val="FF0000">
                  <a:alpha val="75000"/>
                </a:srgbClr>
              </a:gs>
            </a:gsLst>
            <a:lin ang="0" scaled="1"/>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sz="900">
              <a:latin typeface="Proxima Nova" pitchFamily="50" charset="0"/>
            </a:endParaRPr>
          </a:p>
        </p:txBody>
      </p:sp>
      <p:sp>
        <p:nvSpPr>
          <p:cNvPr id="7" name="Title 1"/>
          <p:cNvSpPr txBox="1">
            <a:spLocks/>
          </p:cNvSpPr>
          <p:nvPr/>
        </p:nvSpPr>
        <p:spPr>
          <a:xfrm rot="16200000">
            <a:off x="685799" y="2495551"/>
            <a:ext cx="1905001" cy="533400"/>
          </a:xfrm>
          <a:prstGeom prst="rect">
            <a:avLst/>
          </a:prstGeom>
        </p:spPr>
        <p:txBody>
          <a:bodyPr anchor="ctr"/>
          <a:lstStyle/>
          <a:p>
            <a:pPr algn="ctr" fontAlgn="auto">
              <a:spcAft>
                <a:spcPts val="0"/>
              </a:spcAft>
              <a:defRPr/>
            </a:pPr>
            <a:r>
              <a:rPr lang="en-US" sz="1600" dirty="0">
                <a:latin typeface="Proxima Nova" pitchFamily="50" charset="0"/>
                <a:ea typeface="+mj-ea"/>
                <a:cs typeface="+mj-cs"/>
              </a:rPr>
              <a:t>Benefit</a:t>
            </a:r>
          </a:p>
        </p:txBody>
      </p:sp>
      <p:sp>
        <p:nvSpPr>
          <p:cNvPr id="8" name="Title 1"/>
          <p:cNvSpPr txBox="1">
            <a:spLocks/>
          </p:cNvSpPr>
          <p:nvPr/>
        </p:nvSpPr>
        <p:spPr>
          <a:xfrm>
            <a:off x="3962400" y="4552950"/>
            <a:ext cx="1371600" cy="400050"/>
          </a:xfrm>
          <a:prstGeom prst="rect">
            <a:avLst/>
          </a:prstGeom>
        </p:spPr>
        <p:txBody>
          <a:bodyPr anchor="ctr"/>
          <a:lstStyle/>
          <a:p>
            <a:pPr algn="ctr" fontAlgn="auto">
              <a:spcAft>
                <a:spcPts val="0"/>
              </a:spcAft>
              <a:defRPr/>
            </a:pPr>
            <a:r>
              <a:rPr lang="en-US" sz="1600" dirty="0">
                <a:latin typeface="Proxima Nova" pitchFamily="50" charset="0"/>
                <a:ea typeface="+mj-ea"/>
                <a:cs typeface="+mj-cs"/>
              </a:rPr>
              <a:t>Effort</a:t>
            </a:r>
          </a:p>
        </p:txBody>
      </p:sp>
      <p:sp>
        <p:nvSpPr>
          <p:cNvPr id="11"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56</a:t>
            </a:fld>
            <a:endParaRPr lang="en" dirty="0"/>
          </a:p>
        </p:txBody>
      </p:sp>
    </p:spTree>
    <p:extLst>
      <p:ext uri="{BB962C8B-B14F-4D97-AF65-F5344CB8AC3E}">
        <p14:creationId xmlns:p14="http://schemas.microsoft.com/office/powerpoint/2010/main" val="4267023936"/>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ppt_w/2"/>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noGrp="1" noChangeArrowheads="1"/>
          </p:cNvSpPr>
          <p:nvPr>
            <p:ph type="title"/>
          </p:nvPr>
        </p:nvSpPr>
        <p:spPr/>
        <p:txBody>
          <a:bodyPr/>
          <a:lstStyle/>
          <a:p>
            <a:pPr eaLnBrk="1" hangingPunct="1"/>
            <a:r>
              <a:rPr lang="en-US" altLang="en-US" smtClean="0"/>
              <a:t>Selected Solutions</a:t>
            </a:r>
          </a:p>
        </p:txBody>
      </p:sp>
      <p:sp>
        <p:nvSpPr>
          <p:cNvPr id="3" name="Text Placeholder 2"/>
          <p:cNvSpPr>
            <a:spLocks noGrp="1"/>
          </p:cNvSpPr>
          <p:nvPr>
            <p:ph type="body" idx="1"/>
          </p:nvPr>
        </p:nvSpPr>
        <p:spPr/>
        <p:txBody>
          <a:bodyPr/>
          <a:lstStyle/>
          <a:p>
            <a:r>
              <a:rPr lang="en-US" altLang="en-US" dirty="0"/>
              <a:t>S</a:t>
            </a:r>
            <a:r>
              <a:rPr lang="en-US" altLang="en-US" baseline="-25000" dirty="0"/>
              <a:t>1</a:t>
            </a:r>
            <a:r>
              <a:rPr lang="en-US" altLang="en-US" dirty="0"/>
              <a:t> – Use the target reference when doing an FFA sample.</a:t>
            </a:r>
          </a:p>
          <a:p>
            <a:endParaRPr lang="en-US" altLang="en-US" dirty="0"/>
          </a:p>
          <a:p>
            <a:r>
              <a:rPr lang="en-US" altLang="en-US" dirty="0"/>
              <a:t>S</a:t>
            </a:r>
            <a:r>
              <a:rPr lang="en-US" altLang="en-US" baseline="-25000" dirty="0"/>
              <a:t>2</a:t>
            </a:r>
            <a:r>
              <a:rPr lang="en-US" altLang="en-US" dirty="0"/>
              <a:t> – Discontinue the use of 400 sanitizer to season L2 fryer chain. Create a new procedure with direction to use PL-10 for seasoning.</a:t>
            </a:r>
          </a:p>
          <a:p>
            <a:endParaRPr lang="en-US" altLang="en-US" dirty="0"/>
          </a:p>
          <a:p>
            <a:r>
              <a:rPr lang="en-US" altLang="en-US" dirty="0"/>
              <a:t>S</a:t>
            </a:r>
            <a:r>
              <a:rPr lang="en-US" altLang="en-US" baseline="-25000" dirty="0"/>
              <a:t>3</a:t>
            </a:r>
            <a:r>
              <a:rPr lang="en-US" altLang="en-US" dirty="0"/>
              <a:t> – Blend used Salad oil into fresh Mac oil when running </a:t>
            </a:r>
            <a:r>
              <a:rPr lang="en-US" altLang="en-US" dirty="0" smtClean="0"/>
              <a:t>Fries</a:t>
            </a:r>
            <a:r>
              <a:rPr lang="en-US" altLang="en-US" dirty="0"/>
              <a:t>. Sell used Mac oil to Idaho.</a:t>
            </a:r>
          </a:p>
          <a:p>
            <a:endParaRPr lang="en-US" altLang="en-US" dirty="0"/>
          </a:p>
          <a:p>
            <a:r>
              <a:rPr lang="en-US" altLang="en-US" dirty="0"/>
              <a:t>S</a:t>
            </a:r>
            <a:r>
              <a:rPr lang="en-US" altLang="en-US" baseline="-25000" dirty="0"/>
              <a:t>4</a:t>
            </a:r>
            <a:r>
              <a:rPr lang="en-US" altLang="en-US" dirty="0"/>
              <a:t> – Blend used oil  at a ratio of 10% used, 90% fresh.</a:t>
            </a:r>
          </a:p>
          <a:p>
            <a:endParaRPr lang="en-US" dirty="0"/>
          </a:p>
        </p:txBody>
      </p:sp>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57</a:t>
            </a:fld>
            <a:endParaRPr lang="en" dirty="0"/>
          </a:p>
        </p:txBody>
      </p:sp>
    </p:spTree>
    <p:extLst>
      <p:ext uri="{BB962C8B-B14F-4D97-AF65-F5344CB8AC3E}">
        <p14:creationId xmlns:p14="http://schemas.microsoft.com/office/powerpoint/2010/main" val="2532388124"/>
      </p:ext>
    </p:extLst>
  </p:cSld>
  <p:clrMapOvr>
    <a:masterClrMapping/>
  </p:clrMapOvr>
  <p:transition>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5"/>
          <p:cNvSpPr>
            <a:spLocks noGrp="1" noChangeArrowheads="1"/>
          </p:cNvSpPr>
          <p:nvPr>
            <p:ph type="title"/>
          </p:nvPr>
        </p:nvSpPr>
        <p:spPr/>
        <p:txBody>
          <a:bodyPr/>
          <a:lstStyle/>
          <a:p>
            <a:pPr eaLnBrk="1" hangingPunct="1"/>
            <a:r>
              <a:rPr lang="en-US" altLang="en-US" smtClean="0"/>
              <a:t>Updated Process FMEA</a:t>
            </a:r>
          </a:p>
        </p:txBody>
      </p:sp>
      <p:pic>
        <p:nvPicPr>
          <p:cNvPr id="6144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47487"/>
            <a:ext cx="7924800" cy="391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58</a:t>
            </a:fld>
            <a:endParaRPr lang="en" dirty="0"/>
          </a:p>
        </p:txBody>
      </p:sp>
      <p:sp>
        <p:nvSpPr>
          <p:cNvPr id="2" name="Rectangle 1"/>
          <p:cNvSpPr/>
          <p:nvPr/>
        </p:nvSpPr>
        <p:spPr>
          <a:xfrm>
            <a:off x="4648200" y="2114550"/>
            <a:ext cx="3810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p:cNvSpPr/>
          <p:nvPr/>
        </p:nvSpPr>
        <p:spPr>
          <a:xfrm>
            <a:off x="3124200" y="2228850"/>
            <a:ext cx="5334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3124200" y="3409950"/>
            <a:ext cx="5334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3124200" y="4324350"/>
            <a:ext cx="5334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4667250" y="4210050"/>
            <a:ext cx="3810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4667250" y="3257550"/>
            <a:ext cx="3810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9607872"/>
      </p:ext>
    </p:extLst>
  </p:cSld>
  <p:clrMapOvr>
    <a:masterClrMapping/>
  </p:clrMapOvr>
  <p:transition>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pPr eaLnBrk="1" hangingPunct="1"/>
            <a:r>
              <a:rPr lang="en-US" altLang="en-US" smtClean="0"/>
              <a:t>Implementation Plan</a:t>
            </a:r>
          </a:p>
        </p:txBody>
      </p:sp>
      <p:graphicFrame>
        <p:nvGraphicFramePr>
          <p:cNvPr id="2" name="Table 1"/>
          <p:cNvGraphicFramePr>
            <a:graphicFrameLocks noGrp="1"/>
          </p:cNvGraphicFramePr>
          <p:nvPr>
            <p:extLst>
              <p:ext uri="{D42A27DB-BD31-4B8C-83A1-F6EECF244321}">
                <p14:modId xmlns:p14="http://schemas.microsoft.com/office/powerpoint/2010/main" val="3036195455"/>
              </p:ext>
            </p:extLst>
          </p:nvPr>
        </p:nvGraphicFramePr>
        <p:xfrm>
          <a:off x="228601" y="1048940"/>
          <a:ext cx="8686799" cy="3732610"/>
        </p:xfrm>
        <a:graphic>
          <a:graphicData uri="http://schemas.openxmlformats.org/drawingml/2006/table">
            <a:tbl>
              <a:tblPr/>
              <a:tblGrid>
                <a:gridCol w="2393512"/>
                <a:gridCol w="3136327"/>
                <a:gridCol w="3156960"/>
              </a:tblGrid>
              <a:tr h="257777">
                <a:tc>
                  <a:txBody>
                    <a:bodyPr/>
                    <a:lstStyle/>
                    <a:p>
                      <a:pPr algn="ctr" fontAlgn="ctr"/>
                      <a:r>
                        <a:rPr lang="en-US" sz="1500" b="1" i="0" u="none" strike="noStrike" dirty="0">
                          <a:solidFill>
                            <a:srgbClr val="24135F"/>
                          </a:solidFill>
                          <a:effectLst/>
                          <a:latin typeface="Proxima Nova" pitchFamily="50" charset="0"/>
                        </a:rPr>
                        <a:t>Improvement</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24135F"/>
                          </a:solidFill>
                          <a:effectLst/>
                          <a:latin typeface="Proxima Nova" pitchFamily="50" charset="0"/>
                        </a:rPr>
                        <a:t>Implementation Plan</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24135F"/>
                          </a:solidFill>
                          <a:effectLst/>
                          <a:latin typeface="Proxima Nova" pitchFamily="50" charset="0"/>
                        </a:rPr>
                        <a:t>Who is Responsible</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3001">
                <a:tc>
                  <a:txBody>
                    <a:bodyPr/>
                    <a:lstStyle/>
                    <a:p>
                      <a:pPr algn="ctr" fontAlgn="ctr"/>
                      <a:r>
                        <a:rPr lang="en-US" sz="1200" b="0" i="0" u="none" strike="noStrike">
                          <a:solidFill>
                            <a:srgbClr val="24135F"/>
                          </a:solidFill>
                          <a:effectLst/>
                          <a:latin typeface="Proxima Nova" pitchFamily="50" charset="0"/>
                        </a:rPr>
                        <a:t>Use the Target color when doing an FFA sample</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24135F"/>
                          </a:solidFill>
                          <a:effectLst/>
                          <a:latin typeface="Proxima Nova" pitchFamily="50" charset="0"/>
                        </a:rPr>
                        <a:t>1-Jun-14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24135F"/>
                          </a:solidFill>
                          <a:effectLst/>
                          <a:latin typeface="Proxima Nova" pitchFamily="50" charset="0"/>
                        </a:rPr>
                        <a:t>XXXX, </a:t>
                      </a:r>
                      <a:r>
                        <a:rPr lang="en-US" sz="1200" b="0" i="0" u="none" strike="noStrike" dirty="0">
                          <a:solidFill>
                            <a:srgbClr val="24135F"/>
                          </a:solidFill>
                          <a:effectLst/>
                          <a:latin typeface="Proxima Nova" pitchFamily="50" charset="0"/>
                        </a:rPr>
                        <a:t>Shift Managers, L2 Operators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0696">
                <a:tc>
                  <a:txBody>
                    <a:bodyPr/>
                    <a:lstStyle/>
                    <a:p>
                      <a:pPr algn="ctr" fontAlgn="ctr"/>
                      <a:r>
                        <a:rPr lang="en-US" sz="1200" b="0" i="0" u="none" strike="noStrike">
                          <a:solidFill>
                            <a:srgbClr val="24135F"/>
                          </a:solidFill>
                          <a:effectLst/>
                          <a:latin typeface="Proxima Nova" pitchFamily="50" charset="0"/>
                        </a:rPr>
                        <a:t>Use PL-10 to pickle the L2 fryer chain</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24135F"/>
                          </a:solidFill>
                          <a:effectLst/>
                          <a:latin typeface="Proxima Nova" pitchFamily="50" charset="0"/>
                        </a:rPr>
                        <a:t>10-Jan-15</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24135F"/>
                          </a:solidFill>
                          <a:effectLst/>
                          <a:latin typeface="Proxima Nova" pitchFamily="50" charset="0"/>
                        </a:rPr>
                        <a:t>XXXX, </a:t>
                      </a:r>
                      <a:r>
                        <a:rPr lang="en-US" sz="1200" b="0" i="0" u="none" strike="noStrike" dirty="0">
                          <a:solidFill>
                            <a:srgbClr val="24135F"/>
                          </a:solidFill>
                          <a:effectLst/>
                          <a:latin typeface="Proxima Nova" pitchFamily="50" charset="0"/>
                        </a:rPr>
                        <a:t>Shift Managers, L2 Operators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1711">
                <a:tc>
                  <a:txBody>
                    <a:bodyPr/>
                    <a:lstStyle/>
                    <a:p>
                      <a:pPr algn="ctr" fontAlgn="ctr"/>
                      <a:r>
                        <a:rPr lang="en-US" sz="1200" b="0" i="0" u="none" strike="noStrike">
                          <a:solidFill>
                            <a:srgbClr val="24135F"/>
                          </a:solidFill>
                          <a:effectLst/>
                          <a:latin typeface="Proxima Nova" pitchFamily="50" charset="0"/>
                        </a:rPr>
                        <a:t>Control Plan for blending used salad oil into Mac oil</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24135F"/>
                          </a:solidFill>
                          <a:effectLst/>
                          <a:latin typeface="Proxima Nova" pitchFamily="50" charset="0"/>
                        </a:rPr>
                        <a:t>17-Oct-14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24135F"/>
                          </a:solidFill>
                          <a:effectLst/>
                          <a:latin typeface="Proxima Nova" pitchFamily="50" charset="0"/>
                        </a:rPr>
                        <a:t>XXXX, </a:t>
                      </a:r>
                      <a:r>
                        <a:rPr lang="en-US" sz="1200" b="0" i="0" u="none" strike="noStrike" dirty="0">
                          <a:solidFill>
                            <a:srgbClr val="24135F"/>
                          </a:solidFill>
                          <a:effectLst/>
                          <a:latin typeface="Proxima Nova" pitchFamily="50" charset="0"/>
                        </a:rPr>
                        <a:t>Shift Managers, Process Operators, Control Room Operators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9425">
                <a:tc>
                  <a:txBody>
                    <a:bodyPr/>
                    <a:lstStyle/>
                    <a:p>
                      <a:pPr algn="ctr" fontAlgn="ctr"/>
                      <a:r>
                        <a:rPr lang="en-US" sz="1200" b="0" i="0" u="none" strike="noStrike" dirty="0">
                          <a:solidFill>
                            <a:srgbClr val="24135F"/>
                          </a:solidFill>
                          <a:effectLst/>
                          <a:latin typeface="Proxima Nova" pitchFamily="50" charset="0"/>
                        </a:rPr>
                        <a:t>Plan to blend used salad oil at a rate that won't hit our cost reports as a hard loss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24135F"/>
                          </a:solidFill>
                          <a:effectLst/>
                          <a:latin typeface="Proxima Nova" pitchFamily="50" charset="0"/>
                        </a:rPr>
                        <a:t>17-Oct-14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24135F"/>
                          </a:solidFill>
                          <a:effectLst/>
                          <a:latin typeface="Proxima Nova" pitchFamily="50" charset="0"/>
                        </a:rPr>
                        <a:t>XXXX, </a:t>
                      </a:r>
                      <a:r>
                        <a:rPr lang="en-US" sz="1200" b="0" i="0" u="none" strike="noStrike" dirty="0">
                          <a:solidFill>
                            <a:srgbClr val="24135F"/>
                          </a:solidFill>
                          <a:effectLst/>
                          <a:latin typeface="Proxima Nova" pitchFamily="50" charset="0"/>
                        </a:rPr>
                        <a:t>Shift Managers, Process Operators, Control Room Operators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59</a:t>
            </a:fld>
            <a:endParaRPr lang="en" dirty="0"/>
          </a:p>
        </p:txBody>
      </p:sp>
    </p:spTree>
    <p:extLst>
      <p:ext uri="{BB962C8B-B14F-4D97-AF65-F5344CB8AC3E}">
        <p14:creationId xmlns:p14="http://schemas.microsoft.com/office/powerpoint/2010/main" val="2913277862"/>
      </p:ext>
    </p:extLst>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Grp="1" noChangeArrowheads="1"/>
          </p:cNvSpPr>
          <p:nvPr>
            <p:ph type="title"/>
          </p:nvPr>
        </p:nvSpPr>
        <p:spPr/>
        <p:txBody>
          <a:bodyPr/>
          <a:lstStyle/>
          <a:p>
            <a:pPr eaLnBrk="1" hangingPunct="1"/>
            <a:r>
              <a:rPr lang="en-US" altLang="en-US" dirty="0" smtClean="0"/>
              <a:t>Operational Definitions of Key Terms</a:t>
            </a:r>
          </a:p>
        </p:txBody>
      </p:sp>
      <p:sp>
        <p:nvSpPr>
          <p:cNvPr id="3" name="Text Placeholder 2"/>
          <p:cNvSpPr>
            <a:spLocks noGrp="1"/>
          </p:cNvSpPr>
          <p:nvPr>
            <p:ph type="body" idx="1"/>
          </p:nvPr>
        </p:nvSpPr>
        <p:spPr>
          <a:xfrm>
            <a:off x="311700" y="1152475"/>
            <a:ext cx="4260300" cy="3416400"/>
          </a:xfrm>
        </p:spPr>
        <p:txBody>
          <a:bodyPr/>
          <a:lstStyle/>
          <a:p>
            <a:pPr>
              <a:spcBef>
                <a:spcPct val="50000"/>
              </a:spcBef>
            </a:pPr>
            <a:r>
              <a:rPr lang="en-US" altLang="en-US" b="1" dirty="0"/>
              <a:t>Used Oil – </a:t>
            </a:r>
            <a:r>
              <a:rPr lang="en-US" altLang="en-US" dirty="0"/>
              <a:t>Salad oil which has been used to fry product</a:t>
            </a:r>
          </a:p>
          <a:p>
            <a:pPr>
              <a:spcBef>
                <a:spcPct val="50000"/>
              </a:spcBef>
            </a:pPr>
            <a:endParaRPr lang="en-US" altLang="en-US" dirty="0"/>
          </a:p>
          <a:p>
            <a:pPr>
              <a:spcBef>
                <a:spcPct val="50000"/>
              </a:spcBef>
            </a:pPr>
            <a:r>
              <a:rPr lang="en-US" altLang="en-US" b="1" dirty="0"/>
              <a:t>Used Oil tank – </a:t>
            </a:r>
            <a:r>
              <a:rPr lang="en-US" altLang="en-US" dirty="0"/>
              <a:t>A storage tank used to store, used oil</a:t>
            </a:r>
          </a:p>
          <a:p>
            <a:endParaRPr lang="en-US" dirty="0"/>
          </a:p>
        </p:txBody>
      </p:sp>
      <p:sp>
        <p:nvSpPr>
          <p:cNvPr id="8197" name="Rectangle 6"/>
          <p:cNvSpPr>
            <a:spLocks noChangeArrowheads="1"/>
          </p:cNvSpPr>
          <p:nvPr/>
        </p:nvSpPr>
        <p:spPr bwMode="auto">
          <a:xfrm>
            <a:off x="0" y="2743200"/>
            <a:ext cx="91440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endParaRPr lang="en-US" altLang="en-US" b="1" dirty="0">
              <a:solidFill>
                <a:srgbClr val="FF8F1C"/>
              </a:solidFill>
              <a:latin typeface="Proxima Nova" pitchFamily="50" charset="0"/>
            </a:endParaRPr>
          </a:p>
          <a:p>
            <a:pPr algn="ctr">
              <a:spcBef>
                <a:spcPct val="50000"/>
              </a:spcBef>
            </a:pPr>
            <a:endParaRPr lang="en-US" altLang="en-US" b="1" dirty="0">
              <a:solidFill>
                <a:srgbClr val="FF8F1C"/>
              </a:solidFill>
              <a:latin typeface="Proxima Nova" pitchFamily="50" charset="0"/>
            </a:endParaRPr>
          </a:p>
          <a:p>
            <a:pPr algn="ctr">
              <a:spcBef>
                <a:spcPct val="50000"/>
              </a:spcBef>
            </a:pPr>
            <a:endParaRPr lang="en-US" altLang="en-US" b="1" dirty="0">
              <a:solidFill>
                <a:srgbClr val="FF8F1C"/>
              </a:solidFill>
              <a:latin typeface="Proxima Nova" pitchFamily="50" charset="0"/>
            </a:endParaRPr>
          </a:p>
          <a:p>
            <a:pPr algn="ctr">
              <a:spcBef>
                <a:spcPct val="50000"/>
              </a:spcBef>
            </a:pPr>
            <a:r>
              <a:rPr lang="en-US" altLang="en-US" b="1" dirty="0">
                <a:solidFill>
                  <a:srgbClr val="FF8F1C"/>
                </a:solidFill>
                <a:latin typeface="Proxima Nova" pitchFamily="50" charset="0"/>
              </a:rPr>
              <a:t>Tank Farm – </a:t>
            </a:r>
            <a:r>
              <a:rPr lang="en-US" altLang="en-US" dirty="0">
                <a:solidFill>
                  <a:srgbClr val="FF8F1C"/>
                </a:solidFill>
                <a:latin typeface="Proxima Nova" pitchFamily="50" charset="0"/>
              </a:rPr>
              <a:t>Storage room where all oil storage tanks are located</a:t>
            </a:r>
          </a:p>
        </p:txBody>
      </p:sp>
      <p:pic>
        <p:nvPicPr>
          <p:cNvPr id="819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76350"/>
            <a:ext cx="4114800" cy="200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6</a:t>
            </a:fld>
            <a:endParaRPr lang="en" dirty="0"/>
          </a:p>
        </p:txBody>
      </p:sp>
    </p:spTree>
    <p:extLst>
      <p:ext uri="{BB962C8B-B14F-4D97-AF65-F5344CB8AC3E}">
        <p14:creationId xmlns:p14="http://schemas.microsoft.com/office/powerpoint/2010/main" val="1321697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4"/>
          <p:cNvSpPr>
            <a:spLocks noGrp="1" noChangeArrowheads="1"/>
          </p:cNvSpPr>
          <p:nvPr>
            <p:ph type="title"/>
          </p:nvPr>
        </p:nvSpPr>
        <p:spPr/>
        <p:txBody>
          <a:bodyPr/>
          <a:lstStyle/>
          <a:p>
            <a:pPr eaLnBrk="1" hangingPunct="1"/>
            <a:r>
              <a:rPr lang="en-US" altLang="en-US" dirty="0" smtClean="0"/>
              <a:t>Statistical Proof of Improvements</a:t>
            </a:r>
          </a:p>
        </p:txBody>
      </p:sp>
      <p:sp>
        <p:nvSpPr>
          <p:cNvPr id="3" name="Text Placeholder 2"/>
          <p:cNvSpPr>
            <a:spLocks noGrp="1"/>
          </p:cNvSpPr>
          <p:nvPr>
            <p:ph type="body" idx="1"/>
          </p:nvPr>
        </p:nvSpPr>
        <p:spPr>
          <a:xfrm>
            <a:off x="311700" y="907950"/>
            <a:ext cx="8520600" cy="3416400"/>
          </a:xfrm>
        </p:spPr>
        <p:txBody>
          <a:bodyPr/>
          <a:lstStyle/>
          <a:p>
            <a:r>
              <a:rPr lang="en-US" altLang="en-US" sz="1100" b="1" dirty="0"/>
              <a:t>Theory:</a:t>
            </a:r>
            <a:r>
              <a:rPr lang="en-CA" altLang="en-US" sz="1100" dirty="0"/>
              <a:t> The rate of accumulation of used salad oil was higher before the start of this project. </a:t>
            </a:r>
          </a:p>
          <a:p>
            <a:r>
              <a:rPr lang="en-CA" altLang="en-US" sz="1100" b="1" dirty="0" err="1"/>
              <a:t>H</a:t>
            </a:r>
            <a:r>
              <a:rPr lang="en-CA" altLang="en-US" sz="1100" b="1" baseline="-25000" dirty="0" err="1"/>
              <a:t>o</a:t>
            </a:r>
            <a:r>
              <a:rPr lang="en-CA" altLang="en-US" sz="1100" b="1" dirty="0"/>
              <a:t>: </a:t>
            </a:r>
            <a:r>
              <a:rPr lang="en-CA" altLang="en-US" sz="1100" dirty="0"/>
              <a:t>The accumulation of used salad oil </a:t>
            </a:r>
            <a:r>
              <a:rPr lang="en-CA" altLang="en-US" sz="1100" b="1" dirty="0"/>
              <a:t>before</a:t>
            </a:r>
            <a:r>
              <a:rPr lang="en-CA" altLang="en-US" sz="1100" dirty="0"/>
              <a:t> the project start = The accumulation of salad oil after improvements were put into place</a:t>
            </a:r>
            <a:endParaRPr lang="en-US" altLang="en-US" sz="1100" dirty="0"/>
          </a:p>
          <a:p>
            <a:r>
              <a:rPr lang="en-CA" altLang="en-US" sz="1100" b="1" dirty="0"/>
              <a:t>H</a:t>
            </a:r>
            <a:r>
              <a:rPr lang="en-CA" altLang="en-US" sz="1100" b="1" baseline="-25000" dirty="0"/>
              <a:t>a</a:t>
            </a:r>
            <a:r>
              <a:rPr lang="en-CA" altLang="en-US" sz="1100" dirty="0"/>
              <a:t>: The accumulation of used salad oil </a:t>
            </a:r>
            <a:r>
              <a:rPr lang="en-CA" altLang="en-US" sz="1100" b="1" dirty="0"/>
              <a:t>before</a:t>
            </a:r>
            <a:r>
              <a:rPr lang="en-CA" altLang="en-US" sz="1100" dirty="0"/>
              <a:t> the project start ≠ The accumulation of salad oil after improvements were put into place</a:t>
            </a:r>
          </a:p>
          <a:p>
            <a:r>
              <a:rPr lang="en-CA" altLang="en-US" sz="1100" b="1" dirty="0"/>
              <a:t>Analysis: </a:t>
            </a:r>
            <a:r>
              <a:rPr lang="en-CA" altLang="en-US" sz="1100" dirty="0"/>
              <a:t>Graphical Summary was conducted on before and after data and it was concluded that both sets were normal. A Mann-Whitney test was then conducted to compare both set of data statistically.</a:t>
            </a:r>
          </a:p>
          <a:p>
            <a:endParaRPr lang="en-US" sz="1100" dirty="0"/>
          </a:p>
        </p:txBody>
      </p:sp>
      <p:sp>
        <p:nvSpPr>
          <p:cNvPr id="63493" name="Rectangle 7"/>
          <p:cNvSpPr>
            <a:spLocks noChangeArrowheads="1"/>
          </p:cNvSpPr>
          <p:nvPr/>
        </p:nvSpPr>
        <p:spPr bwMode="auto">
          <a:xfrm>
            <a:off x="304800" y="4400550"/>
            <a:ext cx="8686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altLang="en-US" sz="1100" dirty="0">
                <a:solidFill>
                  <a:srgbClr val="24135F"/>
                </a:solidFill>
                <a:latin typeface="Proxima Nova" pitchFamily="50" charset="0"/>
              </a:rPr>
              <a:t>Statistical Conclusion: With the low P-value we reject the null hypothesis which means the two set of data are not equal</a:t>
            </a:r>
          </a:p>
          <a:p>
            <a:r>
              <a:rPr lang="en-CA" altLang="en-US" sz="1100" dirty="0" smtClean="0">
                <a:solidFill>
                  <a:srgbClr val="24135F"/>
                </a:solidFill>
                <a:latin typeface="Proxima Nova" pitchFamily="50" charset="0"/>
              </a:rPr>
              <a:t>Practical </a:t>
            </a:r>
            <a:r>
              <a:rPr lang="en-CA" altLang="en-US" sz="1100" dirty="0">
                <a:solidFill>
                  <a:srgbClr val="24135F"/>
                </a:solidFill>
                <a:latin typeface="Proxima Nova" pitchFamily="50" charset="0"/>
              </a:rPr>
              <a:t>Conclusion: The weekly accumulation of salad oil before the project started was statistically higher than after the project started.</a:t>
            </a:r>
            <a:endParaRPr lang="en-US" altLang="en-US" sz="1100" dirty="0">
              <a:solidFill>
                <a:srgbClr val="24135F"/>
              </a:solidFill>
              <a:latin typeface="Proxima Nova" pitchFamily="50" charset="0"/>
            </a:endParaRPr>
          </a:p>
        </p:txBody>
      </p:sp>
      <p:sp>
        <p:nvSpPr>
          <p:cNvPr id="63494" name="Rectangle 3"/>
          <p:cNvSpPr>
            <a:spLocks noChangeArrowheads="1"/>
          </p:cNvSpPr>
          <p:nvPr/>
        </p:nvSpPr>
        <p:spPr bwMode="auto">
          <a:xfrm>
            <a:off x="304800" y="1885950"/>
            <a:ext cx="38862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100" dirty="0">
                <a:solidFill>
                  <a:srgbClr val="24135F"/>
                </a:solidFill>
                <a:latin typeface="Proxima Nova" pitchFamily="50" charset="0"/>
              </a:rPr>
              <a:t>Variance </a:t>
            </a:r>
            <a:r>
              <a:rPr lang="en-US" altLang="en-US" sz="1100" dirty="0" smtClean="0">
                <a:solidFill>
                  <a:srgbClr val="24135F"/>
                </a:solidFill>
                <a:latin typeface="Proxima Nova" pitchFamily="50" charset="0"/>
              </a:rPr>
              <a:t>Tests</a:t>
            </a:r>
            <a:endParaRPr lang="en-US" altLang="en-US" sz="1100" dirty="0">
              <a:solidFill>
                <a:srgbClr val="24135F"/>
              </a:solidFill>
              <a:latin typeface="Proxima Nova" pitchFamily="50" charset="0"/>
            </a:endParaRPr>
          </a:p>
          <a:p>
            <a:r>
              <a:rPr lang="en-US" altLang="en-US" sz="1100" dirty="0">
                <a:solidFill>
                  <a:srgbClr val="24135F"/>
                </a:solidFill>
                <a:latin typeface="Proxima Nova" pitchFamily="50" charset="0"/>
              </a:rPr>
              <a:t>Method                              DF1   DF2  Statistic  </a:t>
            </a:r>
            <a:r>
              <a:rPr lang="en-US" altLang="en-US" sz="1100" dirty="0" smtClean="0">
                <a:solidFill>
                  <a:srgbClr val="24135F"/>
                </a:solidFill>
                <a:latin typeface="Proxima Nova" pitchFamily="50" charset="0"/>
              </a:rPr>
              <a:t>P-Value</a:t>
            </a:r>
            <a:endParaRPr lang="en-US" altLang="en-US" sz="1100" dirty="0">
              <a:solidFill>
                <a:srgbClr val="24135F"/>
              </a:solidFill>
              <a:latin typeface="Proxima Nova" pitchFamily="50" charset="0"/>
            </a:endParaRPr>
          </a:p>
          <a:p>
            <a:r>
              <a:rPr lang="en-US" altLang="en-US" sz="1100" dirty="0">
                <a:solidFill>
                  <a:srgbClr val="24135F"/>
                </a:solidFill>
                <a:latin typeface="Proxima Nova" pitchFamily="50" charset="0"/>
              </a:rPr>
              <a:t>F Test (normal)                  30     17        0.85       0.686</a:t>
            </a:r>
          </a:p>
        </p:txBody>
      </p:sp>
      <p:sp>
        <p:nvSpPr>
          <p:cNvPr id="63495" name="Oval 4"/>
          <p:cNvSpPr>
            <a:spLocks noChangeArrowheads="1"/>
          </p:cNvSpPr>
          <p:nvPr/>
        </p:nvSpPr>
        <p:spPr bwMode="auto">
          <a:xfrm>
            <a:off x="3124200" y="1957864"/>
            <a:ext cx="685800" cy="565858"/>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69963">
              <a:spcBef>
                <a:spcPct val="20000"/>
              </a:spcBef>
              <a:buSzPct val="120000"/>
              <a:buFont typeface="Wingdings" pitchFamily="2" charset="2"/>
              <a:buNone/>
            </a:pPr>
            <a:endParaRPr lang="en-US" altLang="en-US"/>
          </a:p>
        </p:txBody>
      </p:sp>
      <p:sp>
        <p:nvSpPr>
          <p:cNvPr id="63497" name="TextBox 10"/>
          <p:cNvSpPr txBox="1">
            <a:spLocks noChangeArrowheads="1"/>
          </p:cNvSpPr>
          <p:nvPr/>
        </p:nvSpPr>
        <p:spPr bwMode="auto">
          <a:xfrm>
            <a:off x="3841750" y="2026867"/>
            <a:ext cx="774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folHlink"/>
                </a:solidFill>
                <a:latin typeface="Arial" pitchFamily="34" charset="0"/>
                <a:cs typeface="Arial" pitchFamily="34" charset="0"/>
              </a:defRPr>
            </a:lvl1pPr>
            <a:lvl2pPr marL="742950" indent="-285750">
              <a:defRPr sz="2400">
                <a:solidFill>
                  <a:schemeClr val="folHlink"/>
                </a:solidFill>
                <a:latin typeface="Arial" pitchFamily="34" charset="0"/>
                <a:cs typeface="Arial" pitchFamily="34" charset="0"/>
              </a:defRPr>
            </a:lvl2pPr>
            <a:lvl3pPr marL="1143000" indent="-228600">
              <a:defRPr sz="2200">
                <a:solidFill>
                  <a:schemeClr val="folHlink"/>
                </a:solidFill>
                <a:latin typeface="Arial" pitchFamily="34" charset="0"/>
                <a:cs typeface="Arial" pitchFamily="34" charset="0"/>
              </a:defRPr>
            </a:lvl3pPr>
            <a:lvl4pPr marL="1600200" indent="-228600">
              <a:defRPr sz="2000">
                <a:solidFill>
                  <a:schemeClr val="folHlink"/>
                </a:solidFill>
                <a:latin typeface="Arial" pitchFamily="34" charset="0"/>
                <a:cs typeface="Arial" pitchFamily="34" charset="0"/>
              </a:defRPr>
            </a:lvl4pPr>
            <a:lvl5pPr marL="2057400" indent="-228600">
              <a:defRPr sz="2200">
                <a:solidFill>
                  <a:schemeClr val="tx1"/>
                </a:solidFill>
                <a:latin typeface="Arial" pitchFamily="34" charset="0"/>
                <a:cs typeface="Arial" pitchFamily="34" charset="0"/>
              </a:defRPr>
            </a:lvl5pPr>
            <a:lvl6pPr marL="2514600" indent="-228600" eaLnBrk="0" hangingPunct="0">
              <a:defRPr sz="2200">
                <a:solidFill>
                  <a:schemeClr val="tx1"/>
                </a:solidFill>
                <a:latin typeface="Arial" pitchFamily="34" charset="0"/>
                <a:cs typeface="Arial" pitchFamily="34" charset="0"/>
              </a:defRPr>
            </a:lvl6pPr>
            <a:lvl7pPr marL="2971800" indent="-228600" eaLnBrk="0" hangingPunct="0">
              <a:defRPr sz="2200">
                <a:solidFill>
                  <a:schemeClr val="tx1"/>
                </a:solidFill>
                <a:latin typeface="Arial" pitchFamily="34" charset="0"/>
                <a:cs typeface="Arial" pitchFamily="34" charset="0"/>
              </a:defRPr>
            </a:lvl7pPr>
            <a:lvl8pPr marL="3429000" indent="-228600" eaLnBrk="0" hangingPunct="0">
              <a:defRPr sz="2200">
                <a:solidFill>
                  <a:schemeClr val="tx1"/>
                </a:solidFill>
                <a:latin typeface="Arial" pitchFamily="34" charset="0"/>
                <a:cs typeface="Arial" pitchFamily="34" charset="0"/>
              </a:defRPr>
            </a:lvl8pPr>
            <a:lvl9pPr marL="3886200" indent="-228600" eaLnBrk="0" hangingPunct="0">
              <a:defRPr sz="2200">
                <a:solidFill>
                  <a:schemeClr val="tx1"/>
                </a:solidFill>
                <a:latin typeface="Arial" pitchFamily="34" charset="0"/>
                <a:cs typeface="Arial" pitchFamily="34" charset="0"/>
              </a:defRPr>
            </a:lvl9pPr>
          </a:lstStyle>
          <a:p>
            <a:r>
              <a:rPr lang="en-US" altLang="en-US" sz="800" b="1" dirty="0">
                <a:solidFill>
                  <a:schemeClr val="tx1"/>
                </a:solidFill>
              </a:rPr>
              <a:t>Assume Variance is the same.</a:t>
            </a:r>
          </a:p>
        </p:txBody>
      </p:sp>
      <p:sp>
        <p:nvSpPr>
          <p:cNvPr id="63498" name="Rectangle 11"/>
          <p:cNvSpPr>
            <a:spLocks noChangeArrowheads="1"/>
          </p:cNvSpPr>
          <p:nvPr/>
        </p:nvSpPr>
        <p:spPr bwMode="auto">
          <a:xfrm>
            <a:off x="304800" y="2571750"/>
            <a:ext cx="4572000"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100" dirty="0">
                <a:solidFill>
                  <a:srgbClr val="24135F"/>
                </a:solidFill>
                <a:latin typeface="Proxima Nova" pitchFamily="50" charset="0"/>
              </a:rPr>
              <a:t>Two-sample T for Baseline </a:t>
            </a:r>
            <a:r>
              <a:rPr lang="en-US" altLang="en-US" sz="1100" dirty="0" err="1">
                <a:solidFill>
                  <a:srgbClr val="24135F"/>
                </a:solidFill>
                <a:latin typeface="Proxima Nova" pitchFamily="50" charset="0"/>
              </a:rPr>
              <a:t>vs</a:t>
            </a:r>
            <a:r>
              <a:rPr lang="en-US" altLang="en-US" sz="1100" dirty="0">
                <a:solidFill>
                  <a:srgbClr val="24135F"/>
                </a:solidFill>
                <a:latin typeface="Proxima Nova" pitchFamily="50" charset="0"/>
              </a:rPr>
              <a:t> After Oct. 10th</a:t>
            </a:r>
          </a:p>
          <a:p>
            <a:r>
              <a:rPr lang="en-US" altLang="en-US" sz="1100" dirty="0">
                <a:solidFill>
                  <a:srgbClr val="24135F"/>
                </a:solidFill>
                <a:latin typeface="Proxima Nova" pitchFamily="50" charset="0"/>
              </a:rPr>
              <a:t>                               N     Mean      St </a:t>
            </a:r>
            <a:r>
              <a:rPr lang="en-US" altLang="en-US" sz="1100" dirty="0" err="1">
                <a:solidFill>
                  <a:srgbClr val="24135F"/>
                </a:solidFill>
                <a:latin typeface="Proxima Nova" pitchFamily="50" charset="0"/>
              </a:rPr>
              <a:t>Dev</a:t>
            </a:r>
            <a:r>
              <a:rPr lang="en-US" altLang="en-US" sz="1100" dirty="0">
                <a:solidFill>
                  <a:srgbClr val="24135F"/>
                </a:solidFill>
                <a:latin typeface="Proxima Nova" pitchFamily="50" charset="0"/>
              </a:rPr>
              <a:t>      SE     </a:t>
            </a:r>
          </a:p>
          <a:p>
            <a:r>
              <a:rPr lang="nn-NO" altLang="en-US" sz="1100" dirty="0">
                <a:solidFill>
                  <a:srgbClr val="24135F"/>
                </a:solidFill>
                <a:latin typeface="Proxima Nova" pitchFamily="50" charset="0"/>
              </a:rPr>
              <a:t>Baseline               31     30869     25978     4666</a:t>
            </a:r>
          </a:p>
          <a:p>
            <a:r>
              <a:rPr lang="en-US" altLang="en-US" sz="1100" dirty="0">
                <a:solidFill>
                  <a:srgbClr val="24135F"/>
                </a:solidFill>
                <a:latin typeface="Proxima Nova" pitchFamily="50" charset="0"/>
              </a:rPr>
              <a:t>After Oct. 10th     18      3577      28102     </a:t>
            </a:r>
            <a:r>
              <a:rPr lang="en-US" altLang="en-US" sz="1100" dirty="0" smtClean="0">
                <a:solidFill>
                  <a:srgbClr val="24135F"/>
                </a:solidFill>
                <a:latin typeface="Proxima Nova" pitchFamily="50" charset="0"/>
              </a:rPr>
              <a:t>6624</a:t>
            </a:r>
            <a:endParaRPr lang="en-US" altLang="en-US" sz="1100" dirty="0">
              <a:solidFill>
                <a:srgbClr val="24135F"/>
              </a:solidFill>
              <a:latin typeface="Proxima Nova" pitchFamily="50" charset="0"/>
            </a:endParaRPr>
          </a:p>
          <a:p>
            <a:endParaRPr lang="en-US" altLang="en-US" sz="1100" dirty="0">
              <a:solidFill>
                <a:srgbClr val="24135F"/>
              </a:solidFill>
              <a:latin typeface="Proxima Nova" pitchFamily="50" charset="0"/>
            </a:endParaRPr>
          </a:p>
          <a:p>
            <a:r>
              <a:rPr lang="en-US" altLang="en-US" sz="1100" dirty="0">
                <a:solidFill>
                  <a:srgbClr val="24135F"/>
                </a:solidFill>
                <a:latin typeface="Proxima Nova" pitchFamily="50" charset="0"/>
              </a:rPr>
              <a:t>Difference = mu (Baseline) - mu (After Oct. 10th)</a:t>
            </a:r>
          </a:p>
          <a:p>
            <a:r>
              <a:rPr lang="en-US" altLang="en-US" sz="1100" dirty="0">
                <a:solidFill>
                  <a:srgbClr val="24135F"/>
                </a:solidFill>
                <a:latin typeface="Proxima Nova" pitchFamily="50" charset="0"/>
              </a:rPr>
              <a:t>Estimate for difference:  27292</a:t>
            </a:r>
          </a:p>
          <a:p>
            <a:r>
              <a:rPr lang="it-IT" altLang="en-US" sz="1100" dirty="0">
                <a:solidFill>
                  <a:srgbClr val="24135F"/>
                </a:solidFill>
                <a:latin typeface="Proxima Nova" pitchFamily="50" charset="0"/>
              </a:rPr>
              <a:t>95% CI for difference:  (11336, 43248)</a:t>
            </a:r>
          </a:p>
          <a:p>
            <a:r>
              <a:rPr lang="en-US" altLang="en-US" sz="1100" dirty="0">
                <a:solidFill>
                  <a:srgbClr val="24135F"/>
                </a:solidFill>
                <a:latin typeface="Proxima Nova" pitchFamily="50" charset="0"/>
              </a:rPr>
              <a:t>T-Test of difference = 0 (</a:t>
            </a:r>
            <a:r>
              <a:rPr lang="en-US" altLang="en-US" sz="1100" dirty="0" err="1">
                <a:solidFill>
                  <a:srgbClr val="24135F"/>
                </a:solidFill>
                <a:latin typeface="Proxima Nova" pitchFamily="50" charset="0"/>
              </a:rPr>
              <a:t>vs</a:t>
            </a:r>
            <a:r>
              <a:rPr lang="en-US" altLang="en-US" sz="1100" dirty="0">
                <a:solidFill>
                  <a:srgbClr val="24135F"/>
                </a:solidFill>
                <a:latin typeface="Proxima Nova" pitchFamily="50" charset="0"/>
              </a:rPr>
              <a:t> not =): T-Value = 3.44  P-Value = 0.001                                                                                                                 DF = 47 Both use Pooled St </a:t>
            </a:r>
            <a:r>
              <a:rPr lang="en-US" altLang="en-US" sz="1100" dirty="0" err="1">
                <a:solidFill>
                  <a:srgbClr val="24135F"/>
                </a:solidFill>
                <a:latin typeface="Proxima Nova" pitchFamily="50" charset="0"/>
              </a:rPr>
              <a:t>Dev</a:t>
            </a:r>
            <a:r>
              <a:rPr lang="en-US" altLang="en-US" sz="1100" dirty="0">
                <a:solidFill>
                  <a:srgbClr val="24135F"/>
                </a:solidFill>
                <a:latin typeface="Proxima Nova" pitchFamily="50" charset="0"/>
              </a:rPr>
              <a:t> = 26765.481</a:t>
            </a:r>
          </a:p>
          <a:p>
            <a:endParaRPr lang="en-US" altLang="en-US" sz="1100" dirty="0">
              <a:solidFill>
                <a:srgbClr val="24135F"/>
              </a:solidFill>
              <a:latin typeface="Proxima Nova" pitchFamily="50" charset="0"/>
            </a:endParaRPr>
          </a:p>
        </p:txBody>
      </p:sp>
      <p:sp>
        <p:nvSpPr>
          <p:cNvPr id="63499" name="Oval 13"/>
          <p:cNvSpPr>
            <a:spLocks noChangeArrowheads="1"/>
          </p:cNvSpPr>
          <p:nvPr/>
        </p:nvSpPr>
        <p:spPr bwMode="auto">
          <a:xfrm>
            <a:off x="3309937" y="3828010"/>
            <a:ext cx="1152525" cy="514350"/>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69963">
              <a:spcBef>
                <a:spcPct val="20000"/>
              </a:spcBef>
              <a:buSzPct val="120000"/>
              <a:buFont typeface="Wingdings" pitchFamily="2" charset="2"/>
              <a:buNone/>
            </a:pPr>
            <a:endParaRPr lang="en-US" altLang="en-US"/>
          </a:p>
        </p:txBody>
      </p:sp>
      <p:sp>
        <p:nvSpPr>
          <p:cNvPr id="63501" name="TextBox 18"/>
          <p:cNvSpPr txBox="1">
            <a:spLocks noChangeArrowheads="1"/>
          </p:cNvSpPr>
          <p:nvPr/>
        </p:nvSpPr>
        <p:spPr bwMode="auto">
          <a:xfrm>
            <a:off x="3673475" y="3443887"/>
            <a:ext cx="914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folHlink"/>
                </a:solidFill>
                <a:latin typeface="Arial" pitchFamily="34" charset="0"/>
                <a:cs typeface="Arial" pitchFamily="34" charset="0"/>
              </a:defRPr>
            </a:lvl1pPr>
            <a:lvl2pPr marL="742950" indent="-285750">
              <a:defRPr sz="2400">
                <a:solidFill>
                  <a:schemeClr val="folHlink"/>
                </a:solidFill>
                <a:latin typeface="Arial" pitchFamily="34" charset="0"/>
                <a:cs typeface="Arial" pitchFamily="34" charset="0"/>
              </a:defRPr>
            </a:lvl2pPr>
            <a:lvl3pPr marL="1143000" indent="-228600">
              <a:defRPr sz="2200">
                <a:solidFill>
                  <a:schemeClr val="folHlink"/>
                </a:solidFill>
                <a:latin typeface="Arial" pitchFamily="34" charset="0"/>
                <a:cs typeface="Arial" pitchFamily="34" charset="0"/>
              </a:defRPr>
            </a:lvl3pPr>
            <a:lvl4pPr marL="1600200" indent="-228600">
              <a:defRPr sz="2000">
                <a:solidFill>
                  <a:schemeClr val="folHlink"/>
                </a:solidFill>
                <a:latin typeface="Arial" pitchFamily="34" charset="0"/>
                <a:cs typeface="Arial" pitchFamily="34" charset="0"/>
              </a:defRPr>
            </a:lvl4pPr>
            <a:lvl5pPr marL="2057400" indent="-228600">
              <a:defRPr sz="2200">
                <a:solidFill>
                  <a:schemeClr val="tx1"/>
                </a:solidFill>
                <a:latin typeface="Arial" pitchFamily="34" charset="0"/>
                <a:cs typeface="Arial" pitchFamily="34" charset="0"/>
              </a:defRPr>
            </a:lvl5pPr>
            <a:lvl6pPr marL="2514600" indent="-228600" eaLnBrk="0" hangingPunct="0">
              <a:defRPr sz="2200">
                <a:solidFill>
                  <a:schemeClr val="tx1"/>
                </a:solidFill>
                <a:latin typeface="Arial" pitchFamily="34" charset="0"/>
                <a:cs typeface="Arial" pitchFamily="34" charset="0"/>
              </a:defRPr>
            </a:lvl6pPr>
            <a:lvl7pPr marL="2971800" indent="-228600" eaLnBrk="0" hangingPunct="0">
              <a:defRPr sz="2200">
                <a:solidFill>
                  <a:schemeClr val="tx1"/>
                </a:solidFill>
                <a:latin typeface="Arial" pitchFamily="34" charset="0"/>
                <a:cs typeface="Arial" pitchFamily="34" charset="0"/>
              </a:defRPr>
            </a:lvl7pPr>
            <a:lvl8pPr marL="3429000" indent="-228600" eaLnBrk="0" hangingPunct="0">
              <a:defRPr sz="2200">
                <a:solidFill>
                  <a:schemeClr val="tx1"/>
                </a:solidFill>
                <a:latin typeface="Arial" pitchFamily="34" charset="0"/>
                <a:cs typeface="Arial" pitchFamily="34" charset="0"/>
              </a:defRPr>
            </a:lvl8pPr>
            <a:lvl9pPr marL="3886200" indent="-228600" eaLnBrk="0" hangingPunct="0">
              <a:defRPr sz="2200">
                <a:solidFill>
                  <a:schemeClr val="tx1"/>
                </a:solidFill>
                <a:latin typeface="Arial" pitchFamily="34" charset="0"/>
                <a:cs typeface="Arial" pitchFamily="34" charset="0"/>
              </a:defRPr>
            </a:lvl9pPr>
          </a:lstStyle>
          <a:p>
            <a:r>
              <a:rPr lang="en-US" altLang="en-US" sz="800" b="1" dirty="0">
                <a:solidFill>
                  <a:schemeClr val="tx1"/>
                </a:solidFill>
              </a:rPr>
              <a:t>P is low, the null must go!</a:t>
            </a:r>
          </a:p>
        </p:txBody>
      </p:sp>
      <p:pic>
        <p:nvPicPr>
          <p:cNvPr id="6350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57864"/>
            <a:ext cx="4165600" cy="2119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lvl1pPr>
              <a:defRPr sz="900">
                <a:solidFill>
                  <a:schemeClr val="bg1"/>
                </a:solidFill>
                <a:latin typeface="Proxima Nova" charset="0"/>
              </a:defRPr>
            </a:lvl1pPr>
          </a:lstStyle>
          <a:p>
            <a:fld id="{00000000-1234-1234-1234-123412341234}" type="slidenum">
              <a:rPr lang="en" smtClean="0"/>
              <a:pPr/>
              <a:t>60</a:t>
            </a:fld>
            <a:endParaRPr lang="en" dirty="0"/>
          </a:p>
        </p:txBody>
      </p:sp>
    </p:spTree>
    <p:extLst>
      <p:ext uri="{BB962C8B-B14F-4D97-AF65-F5344CB8AC3E}">
        <p14:creationId xmlns:p14="http://schemas.microsoft.com/office/powerpoint/2010/main" val="3093009751"/>
      </p:ext>
    </p:extLst>
  </p:cSld>
  <p:clrMapOvr>
    <a:masterClrMapping/>
  </p:clrMapOvr>
  <p:transition>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Six Sigma Roadmap</a:t>
            </a:r>
            <a:br>
              <a:rPr lang="en"/>
            </a:br>
            <a:endParaRPr lang="en"/>
          </a:p>
        </p:txBody>
      </p:sp>
      <p:sp>
        <p:nvSpPr>
          <p:cNvPr id="429" name="Shape 4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61</a:t>
            </a:fld>
            <a:endParaRPr lang="en"/>
          </a:p>
        </p:txBody>
      </p:sp>
      <p:grpSp>
        <p:nvGrpSpPr>
          <p:cNvPr id="430" name="Shape 430"/>
          <p:cNvGrpSpPr/>
          <p:nvPr/>
        </p:nvGrpSpPr>
        <p:grpSpPr>
          <a:xfrm>
            <a:off x="914400" y="1257300"/>
            <a:ext cx="7143750" cy="3219450"/>
            <a:chOff x="576" y="672"/>
            <a:chExt cx="4500" cy="2028"/>
          </a:xfrm>
        </p:grpSpPr>
        <p:sp>
          <p:nvSpPr>
            <p:cNvPr id="431" name="Shape 431"/>
            <p:cNvSpPr/>
            <p:nvPr/>
          </p:nvSpPr>
          <p:spPr>
            <a:xfrm>
              <a:off x="575" y="1104"/>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latin typeface="Proxima Nova"/>
                  <a:ea typeface="Proxima Nova"/>
                  <a:cs typeface="Proxima Nova"/>
                  <a:sym typeface="Proxima Nova"/>
                </a:rPr>
                <a:t>Measure</a:t>
              </a:r>
            </a:p>
          </p:txBody>
        </p:sp>
        <p:sp>
          <p:nvSpPr>
            <p:cNvPr id="432" name="Shape 432"/>
            <p:cNvSpPr/>
            <p:nvPr/>
          </p:nvSpPr>
          <p:spPr>
            <a:xfrm>
              <a:off x="575" y="1536"/>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latin typeface="Proxima Nova"/>
                  <a:ea typeface="Proxima Nova"/>
                  <a:cs typeface="Proxima Nova"/>
                  <a:sym typeface="Proxima Nova"/>
                </a:rPr>
                <a:t>Analyze</a:t>
              </a:r>
            </a:p>
          </p:txBody>
        </p:sp>
        <p:sp>
          <p:nvSpPr>
            <p:cNvPr id="433" name="Shape 433"/>
            <p:cNvSpPr/>
            <p:nvPr/>
          </p:nvSpPr>
          <p:spPr>
            <a:xfrm>
              <a:off x="575" y="1968"/>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latin typeface="Proxima Nova"/>
                  <a:ea typeface="Proxima Nova"/>
                  <a:cs typeface="Proxima Nova"/>
                  <a:sym typeface="Proxima Nova"/>
                </a:rPr>
                <a:t>Improve</a:t>
              </a:r>
            </a:p>
          </p:txBody>
        </p:sp>
        <p:sp>
          <p:nvSpPr>
            <p:cNvPr id="434" name="Shape 434"/>
            <p:cNvSpPr/>
            <p:nvPr/>
          </p:nvSpPr>
          <p:spPr>
            <a:xfrm>
              <a:off x="575" y="2400"/>
              <a:ext cx="4500" cy="300"/>
            </a:xfrm>
            <a:prstGeom prst="roundRect">
              <a:avLst>
                <a:gd name="adj" fmla="val 16667"/>
              </a:avLst>
            </a:prstGeom>
            <a:solidFill>
              <a:srgbClr val="24135F"/>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FFFFFF"/>
                  </a:solidFill>
                  <a:latin typeface="Proxima Nova"/>
                  <a:ea typeface="Proxima Nova"/>
                  <a:cs typeface="Proxima Nova"/>
                  <a:sym typeface="Proxima Nova"/>
                </a:rPr>
                <a:t>Control</a:t>
              </a:r>
            </a:p>
          </p:txBody>
        </p:sp>
        <p:sp>
          <p:nvSpPr>
            <p:cNvPr id="435" name="Shape 435"/>
            <p:cNvSpPr/>
            <p:nvPr/>
          </p:nvSpPr>
          <p:spPr>
            <a:xfrm>
              <a:off x="575" y="671"/>
              <a:ext cx="4500" cy="299"/>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FFFFFF"/>
                </a:buClr>
                <a:buSzPct val="25000"/>
                <a:buFont typeface="Noto Sans Symbols"/>
                <a:buNone/>
              </a:pPr>
              <a:r>
                <a:rPr lang="en" sz="2400">
                  <a:latin typeface="Proxima Nova"/>
                  <a:ea typeface="Proxima Nova"/>
                  <a:cs typeface="Proxima Nova"/>
                  <a:sym typeface="Proxima Nova"/>
                </a:rPr>
                <a:t>Define</a:t>
              </a:r>
            </a:p>
          </p:txBody>
        </p:sp>
      </p:grpSp>
    </p:spTree>
    <p:extLst>
      <p:ext uri="{BB962C8B-B14F-4D97-AF65-F5344CB8AC3E}">
        <p14:creationId xmlns:p14="http://schemas.microsoft.com/office/powerpoint/2010/main" val="20913277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4"/>
          <p:cNvSpPr>
            <a:spLocks noGrp="1" noChangeArrowheads="1"/>
          </p:cNvSpPr>
          <p:nvPr>
            <p:ph type="title"/>
          </p:nvPr>
        </p:nvSpPr>
        <p:spPr/>
        <p:txBody>
          <a:bodyPr/>
          <a:lstStyle/>
          <a:p>
            <a:pPr eaLnBrk="1" hangingPunct="1"/>
            <a:r>
              <a:rPr lang="en-US" altLang="en-US" smtClean="0"/>
              <a:t>Control Plan</a:t>
            </a:r>
          </a:p>
        </p:txBody>
      </p:sp>
      <p:graphicFrame>
        <p:nvGraphicFramePr>
          <p:cNvPr id="3" name="Table 2"/>
          <p:cNvGraphicFramePr>
            <a:graphicFrameLocks noGrp="1"/>
          </p:cNvGraphicFramePr>
          <p:nvPr>
            <p:extLst>
              <p:ext uri="{D42A27DB-BD31-4B8C-83A1-F6EECF244321}">
                <p14:modId xmlns:p14="http://schemas.microsoft.com/office/powerpoint/2010/main" val="3660120992"/>
              </p:ext>
            </p:extLst>
          </p:nvPr>
        </p:nvGraphicFramePr>
        <p:xfrm>
          <a:off x="304800" y="971550"/>
          <a:ext cx="8685212" cy="3943353"/>
        </p:xfrm>
        <a:graphic>
          <a:graphicData uri="http://schemas.openxmlformats.org/drawingml/2006/table">
            <a:tbl>
              <a:tblPr/>
              <a:tblGrid>
                <a:gridCol w="195246"/>
                <a:gridCol w="714598"/>
                <a:gridCol w="1371099"/>
                <a:gridCol w="412492"/>
                <a:gridCol w="472525"/>
                <a:gridCol w="573228"/>
                <a:gridCol w="642945"/>
                <a:gridCol w="480272"/>
                <a:gridCol w="505447"/>
                <a:gridCol w="828856"/>
                <a:gridCol w="898573"/>
                <a:gridCol w="519003"/>
                <a:gridCol w="551925"/>
                <a:gridCol w="519003"/>
              </a:tblGrid>
              <a:tr h="173035">
                <a:tc gridSpan="14">
                  <a:txBody>
                    <a:bodyPr/>
                    <a:lstStyle/>
                    <a:p>
                      <a:pPr algn="ctr" fontAlgn="b"/>
                      <a:r>
                        <a:rPr lang="en-US" sz="700" b="1" i="0" u="none" strike="noStrike" dirty="0" err="1">
                          <a:solidFill>
                            <a:srgbClr val="FFFFFF"/>
                          </a:solidFill>
                          <a:effectLst/>
                          <a:latin typeface="Arial"/>
                        </a:rPr>
                        <a:t>Juran's</a:t>
                      </a:r>
                      <a:r>
                        <a:rPr lang="en-US" sz="700" b="1" i="0" u="none" strike="noStrike" dirty="0">
                          <a:solidFill>
                            <a:srgbClr val="FFFFFF"/>
                          </a:solidFill>
                          <a:effectLst/>
                          <a:latin typeface="Arial"/>
                        </a:rPr>
                        <a:t> Process Control Plan Matrix</a:t>
                      </a:r>
                    </a:p>
                  </a:txBody>
                  <a:tcPr marL="5815" marR="5815" marT="4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471">
                <a:tc>
                  <a:txBody>
                    <a:bodyPr/>
                    <a:lstStyle/>
                    <a:p>
                      <a:pPr algn="l" fontAlgn="b"/>
                      <a:r>
                        <a:rPr lang="en-US" sz="800" b="0" i="0" u="none" strike="noStrike" dirty="0">
                          <a:effectLst/>
                          <a:latin typeface="Arial"/>
                        </a:rPr>
                        <a:t> </a:t>
                      </a:r>
                    </a:p>
                  </a:txBody>
                  <a:tcPr marL="5815" marR="5815" marT="436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800" b="0" i="0" u="none" strike="noStrike">
                          <a:effectLst/>
                          <a:latin typeface="Arial"/>
                        </a:rPr>
                        <a:t> </a:t>
                      </a:r>
                    </a:p>
                  </a:txBody>
                  <a:tcPr marL="5815" marR="5815" marT="436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800" b="0" i="0" u="none" strike="noStrike">
                          <a:effectLst/>
                          <a:latin typeface="Arial"/>
                        </a:rPr>
                        <a:t> </a:t>
                      </a:r>
                    </a:p>
                  </a:txBody>
                  <a:tcPr marL="5815" marR="5815" marT="436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800" b="0" i="0" u="none" strike="noStrike">
                          <a:effectLst/>
                          <a:latin typeface="Arial"/>
                        </a:rPr>
                        <a:t> </a:t>
                      </a:r>
                    </a:p>
                  </a:txBody>
                  <a:tcPr marL="5815" marR="5815" marT="436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800" b="0" i="0" u="none" strike="noStrike">
                          <a:effectLst/>
                          <a:latin typeface="Arial"/>
                        </a:rPr>
                        <a:t> </a:t>
                      </a:r>
                    </a:p>
                  </a:txBody>
                  <a:tcPr marL="5815" marR="5815" marT="436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800" b="0" i="0" u="none" strike="noStrike">
                          <a:effectLst/>
                          <a:latin typeface="Arial"/>
                        </a:rPr>
                        <a:t> </a:t>
                      </a:r>
                    </a:p>
                  </a:txBody>
                  <a:tcPr marL="5815" marR="5815" marT="436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800" b="0" i="0" u="none" strike="noStrike">
                          <a:effectLst/>
                          <a:latin typeface="Arial"/>
                        </a:rPr>
                        <a:t> </a:t>
                      </a:r>
                    </a:p>
                  </a:txBody>
                  <a:tcPr marL="5815" marR="5815" marT="436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800" b="0" i="0" u="none" strike="noStrike">
                          <a:effectLst/>
                          <a:latin typeface="Arial"/>
                        </a:rPr>
                        <a:t> </a:t>
                      </a:r>
                    </a:p>
                  </a:txBody>
                  <a:tcPr marL="5815" marR="5815" marT="436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800" b="0" i="0" u="none" strike="noStrike">
                          <a:effectLst/>
                          <a:latin typeface="Arial"/>
                        </a:rPr>
                        <a:t> </a:t>
                      </a:r>
                    </a:p>
                  </a:txBody>
                  <a:tcPr marL="5815" marR="5815" marT="436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800" b="0" i="0" u="none" strike="noStrike">
                          <a:effectLst/>
                          <a:latin typeface="Arial"/>
                        </a:rPr>
                        <a:t> </a:t>
                      </a:r>
                    </a:p>
                  </a:txBody>
                  <a:tcPr marL="5815" marR="5815" marT="436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800" b="0" i="0" u="none" strike="noStrike">
                          <a:effectLst/>
                          <a:latin typeface="Arial"/>
                        </a:rPr>
                        <a:t> </a:t>
                      </a:r>
                    </a:p>
                  </a:txBody>
                  <a:tcPr marL="5815" marR="5815" marT="436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800" b="0" i="0" u="none" strike="noStrike">
                          <a:effectLst/>
                          <a:latin typeface="Arial"/>
                        </a:rPr>
                        <a:t> </a:t>
                      </a:r>
                    </a:p>
                  </a:txBody>
                  <a:tcPr marL="5815" marR="5815" marT="436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800" b="0" i="0" u="none" strike="noStrike">
                          <a:effectLst/>
                          <a:latin typeface="Arial"/>
                        </a:rPr>
                        <a:t> </a:t>
                      </a:r>
                    </a:p>
                  </a:txBody>
                  <a:tcPr marL="5815" marR="5815" marT="436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800" b="0" i="0" u="none" strike="noStrike">
                          <a:effectLst/>
                          <a:latin typeface="Arial"/>
                        </a:rPr>
                        <a:t> </a:t>
                      </a:r>
                    </a:p>
                  </a:txBody>
                  <a:tcPr marL="5815" marR="5815" marT="436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405235">
                <a:tc>
                  <a:txBody>
                    <a:bodyPr/>
                    <a:lstStyle/>
                    <a:p>
                      <a:pPr algn="l" fontAlgn="b"/>
                      <a:r>
                        <a:rPr lang="en-US" sz="800" b="0" i="0" u="none" strike="noStrike" dirty="0">
                          <a:effectLst/>
                          <a:latin typeface="Arial"/>
                        </a:rPr>
                        <a:t> </a:t>
                      </a:r>
                    </a:p>
                  </a:txBody>
                  <a:tcPr marL="5815" marR="5815" marT="4361"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800" b="1" i="0" u="none" strike="noStrike" dirty="0">
                          <a:effectLst/>
                          <a:latin typeface="Arial"/>
                        </a:rPr>
                        <a:t>Process Control Plan for: Used Salad oil Accumulation</a:t>
                      </a:r>
                    </a:p>
                  </a:txBody>
                  <a:tcPr marL="5815" marR="5815" marT="436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4">
                  <a:txBody>
                    <a:bodyPr/>
                    <a:lstStyle/>
                    <a:p>
                      <a:pPr algn="ctr" fontAlgn="b"/>
                      <a:r>
                        <a:rPr lang="en-US" sz="800" b="1" i="0" u="none" strike="noStrike">
                          <a:effectLst/>
                          <a:latin typeface="Arial"/>
                        </a:rPr>
                        <a:t>Improvements on used salad oil</a:t>
                      </a:r>
                    </a:p>
                  </a:txBody>
                  <a:tcPr marL="5815" marR="5815" marT="436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1" i="0" u="none" strike="noStrike">
                          <a:effectLst/>
                          <a:latin typeface="Arial"/>
                        </a:rPr>
                        <a:t>Date</a:t>
                      </a:r>
                      <a:r>
                        <a:rPr lang="en-US" sz="800" b="0" i="0" u="none" strike="noStrike">
                          <a:effectLst/>
                          <a:latin typeface="Arial"/>
                        </a:rPr>
                        <a:t>: April 10, 2015</a:t>
                      </a:r>
                      <a:endParaRPr lang="en-US" sz="800" b="1" i="0" u="none" strike="noStrike">
                        <a:effectLst/>
                        <a:latin typeface="Arial"/>
                      </a:endParaRPr>
                    </a:p>
                  </a:txBody>
                  <a:tcPr marL="5815" marR="5815" marT="436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effectLst/>
                          <a:latin typeface="Arial"/>
                        </a:rPr>
                        <a:t> </a:t>
                      </a:r>
                    </a:p>
                  </a:txBody>
                  <a:tcPr marL="5815" marR="5815" marT="436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effectLst/>
                          <a:latin typeface="Arial"/>
                        </a:rPr>
                        <a:t>Revision Level:</a:t>
                      </a:r>
                    </a:p>
                  </a:txBody>
                  <a:tcPr marL="5815" marR="5815" marT="436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effectLst/>
                          <a:latin typeface="Arial"/>
                        </a:rPr>
                        <a:t>New</a:t>
                      </a:r>
                    </a:p>
                  </a:txBody>
                  <a:tcPr marL="5815" marR="5815" marT="436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800" b="1" i="0" u="none" strike="noStrike">
                          <a:effectLst/>
                          <a:latin typeface="Arial"/>
                        </a:rPr>
                        <a:t>Approved By:</a:t>
                      </a:r>
                    </a:p>
                  </a:txBody>
                  <a:tcPr marL="5815" marR="5815" marT="436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800" b="0" i="0" u="none" strike="noStrike">
                          <a:effectLst/>
                          <a:latin typeface="Arial"/>
                        </a:rPr>
                        <a:t> </a:t>
                      </a:r>
                    </a:p>
                  </a:txBody>
                  <a:tcPr marL="5815" marR="5815" marT="4361"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138471">
                <a:tc>
                  <a:txBody>
                    <a:bodyPr/>
                    <a:lstStyle/>
                    <a:p>
                      <a:pPr algn="l" fontAlgn="b"/>
                      <a:r>
                        <a:rPr lang="en-US" sz="800" b="0" i="0" u="none" strike="noStrike">
                          <a:effectLst/>
                          <a:latin typeface="Arial"/>
                        </a:rPr>
                        <a:t> </a:t>
                      </a:r>
                    </a:p>
                  </a:txBody>
                  <a:tcPr marL="5815" marR="5815" marT="436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800" b="0" i="0" u="none" strike="noStrike" dirty="0">
                          <a:effectLst/>
                          <a:latin typeface="Arial"/>
                        </a:rPr>
                        <a:t> </a:t>
                      </a:r>
                    </a:p>
                  </a:txBody>
                  <a:tcPr marL="5815" marR="5815" marT="4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800" b="0" i="0" u="none" strike="noStrike" dirty="0">
                          <a:effectLst/>
                          <a:latin typeface="Arial"/>
                        </a:rPr>
                        <a:t> </a:t>
                      </a:r>
                    </a:p>
                  </a:txBody>
                  <a:tcPr marL="5815" marR="5815" marT="4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800" b="0" i="0" u="none" strike="noStrike">
                          <a:effectLst/>
                          <a:latin typeface="Arial"/>
                        </a:rPr>
                        <a:t> </a:t>
                      </a:r>
                    </a:p>
                  </a:txBody>
                  <a:tcPr marL="5815" marR="5815" marT="4361"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800" b="0" i="0" u="none" strike="noStrike">
                          <a:effectLst/>
                          <a:latin typeface="Arial"/>
                        </a:rPr>
                        <a:t> </a:t>
                      </a:r>
                    </a:p>
                  </a:txBody>
                  <a:tcPr marL="5815" marR="5815" marT="43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l" fontAlgn="b"/>
                      <a:r>
                        <a:rPr lang="en-US" sz="800" b="0" i="0" u="none" strike="noStrike">
                          <a:effectLst/>
                          <a:latin typeface="Arial"/>
                        </a:rPr>
                        <a:t> </a:t>
                      </a:r>
                    </a:p>
                  </a:txBody>
                  <a:tcPr marL="5815" marR="5815" marT="4361"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a:rPr>
                        <a:t> </a:t>
                      </a:r>
                    </a:p>
                  </a:txBody>
                  <a:tcPr marL="5815" marR="5815" marT="4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a:rPr>
                        <a:t> </a:t>
                      </a:r>
                    </a:p>
                  </a:txBody>
                  <a:tcPr marL="5815" marR="5815" marT="4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a:rPr>
                        <a:t> </a:t>
                      </a:r>
                    </a:p>
                  </a:txBody>
                  <a:tcPr marL="5815" marR="5815" marT="4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effectLst/>
                          <a:latin typeface="Arial"/>
                        </a:rPr>
                        <a:t> </a:t>
                      </a:r>
                    </a:p>
                  </a:txBody>
                  <a:tcPr marL="5815" marR="5815" marT="4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l" fontAlgn="b"/>
                      <a:r>
                        <a:rPr lang="en-US" sz="800" b="0" i="0" u="none" strike="noStrike">
                          <a:effectLst/>
                          <a:latin typeface="Arial"/>
                        </a:rPr>
                        <a:t> </a:t>
                      </a:r>
                    </a:p>
                  </a:txBody>
                  <a:tcPr marL="5815" marR="5815" marT="4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l" fontAlgn="b"/>
                      <a:r>
                        <a:rPr lang="en-US" sz="800" b="0" i="0" u="none" strike="noStrike">
                          <a:effectLst/>
                          <a:latin typeface="Arial"/>
                        </a:rPr>
                        <a:t> </a:t>
                      </a:r>
                    </a:p>
                  </a:txBody>
                  <a:tcPr marL="5815" marR="5815" marT="4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l" fontAlgn="b"/>
                      <a:r>
                        <a:rPr lang="en-US" sz="800" b="0" i="0" u="none" strike="noStrike">
                          <a:effectLst/>
                          <a:latin typeface="Arial"/>
                        </a:rPr>
                        <a:t> </a:t>
                      </a:r>
                    </a:p>
                  </a:txBody>
                  <a:tcPr marL="5815" marR="5815" marT="4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l" fontAlgn="b"/>
                      <a:r>
                        <a:rPr lang="en-US" sz="800" b="0" i="0" u="none" strike="noStrike">
                          <a:effectLst/>
                          <a:latin typeface="Arial"/>
                        </a:rPr>
                        <a:t> </a:t>
                      </a:r>
                    </a:p>
                  </a:txBody>
                  <a:tcPr marL="5815" marR="5815" marT="436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80"/>
                    </a:solidFill>
                  </a:tcPr>
                </a:tc>
              </a:tr>
              <a:tr h="671999">
                <a:tc>
                  <a:txBody>
                    <a:bodyPr/>
                    <a:lstStyle/>
                    <a:p>
                      <a:pPr algn="ctr" fontAlgn="ctr"/>
                      <a:r>
                        <a:rPr lang="en-US" sz="800" b="1" i="0" u="none" strike="noStrike">
                          <a:effectLst/>
                          <a:latin typeface="Arial"/>
                        </a:rPr>
                        <a:t>Ref.</a:t>
                      </a:r>
                    </a:p>
                  </a:txBody>
                  <a:tcPr marL="5815" marR="5815" marT="43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Arial"/>
                        </a:rPr>
                        <a:t>Control Subject</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Arial"/>
                        </a:rPr>
                        <a:t>Subject Goal (Standard)</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Arial"/>
                        </a:rPr>
                        <a:t>Unit of Measure</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Arial"/>
                        </a:rPr>
                        <a:t>Sensor</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Arial"/>
                        </a:rPr>
                        <a:t>Frequency of Measurement</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Arial"/>
                        </a:rPr>
                        <a:t>Sample Size</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Arial"/>
                        </a:rPr>
                        <a:t>Where Measurement Recorded</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Arial"/>
                        </a:rPr>
                        <a:t>Measured by Whom</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Arial"/>
                        </a:rPr>
                        <a:t>Criteria for Taking Action</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Arial"/>
                        </a:rPr>
                        <a:t>What Actions to Take</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Arial"/>
                        </a:rPr>
                        <a:t>Who Decides</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Arial"/>
                        </a:rPr>
                        <a:t>Who Acts</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Arial"/>
                        </a:rPr>
                        <a:t>Where Action Recorded</a:t>
                      </a:r>
                    </a:p>
                  </a:txBody>
                  <a:tcPr marL="5815" marR="5815" marT="43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1999">
                <a:tc>
                  <a:txBody>
                    <a:bodyPr/>
                    <a:lstStyle/>
                    <a:p>
                      <a:pPr algn="ctr" fontAlgn="ctr"/>
                      <a:r>
                        <a:rPr lang="en-US" sz="800" b="0" i="0" u="none" strike="noStrike">
                          <a:effectLst/>
                          <a:latin typeface="Arial"/>
                        </a:rPr>
                        <a:t>1</a:t>
                      </a:r>
                    </a:p>
                  </a:txBody>
                  <a:tcPr marL="5815" marR="5815" marT="43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Blend used salad oil into fresh Mac oil on L1 at 10%</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To maintain 10%  used salad oil and 90% Fresh Mac oil blend</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a:rPr>
                        <a:t>Gallons</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a:rPr>
                        <a:t>MMS oil usage log</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a:rPr>
                        <a:t>Every oil Transfer</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a:rPr>
                        <a:t>1000 - 2000 gallons</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MMS</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Control room operator</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If no used salad oil is being blended into fresh Mac</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Correct behavior</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Production manager</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Shift manager</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MMS</a:t>
                      </a:r>
                    </a:p>
                  </a:txBody>
                  <a:tcPr marL="5815" marR="5815" marT="43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2144">
                <a:tc>
                  <a:txBody>
                    <a:bodyPr/>
                    <a:lstStyle/>
                    <a:p>
                      <a:pPr algn="ctr" fontAlgn="ctr"/>
                      <a:r>
                        <a:rPr lang="en-US" sz="800" b="0" i="0" u="none" strike="noStrike">
                          <a:effectLst/>
                          <a:latin typeface="Arial"/>
                        </a:rPr>
                        <a:t>2</a:t>
                      </a:r>
                    </a:p>
                  </a:txBody>
                  <a:tcPr marL="5815" marR="5815" marT="43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Ship used Mac oil to Idaho at the same cost as fresh</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Send all used Mac oil to Idaho until they cannot take anymore</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Gallons</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Used Mac oil inventory</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Daily</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a:rPr>
                        <a:t>Transfers between 0 and 100,000 gallons</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a:rPr>
                        <a:t>MMS</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a:rPr>
                        <a:t>Utility Employees</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a:rPr>
                        <a:t>If Idaho stops taking used Mac oil. If the utility workers stop recording oil transfers</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a:rPr>
                        <a:t>Find a different means of blending or using our used Mac oil. Correct the </a:t>
                      </a:r>
                      <a:r>
                        <a:rPr lang="en-US" sz="800" b="0" i="0" u="none" strike="noStrike" dirty="0" smtClean="0">
                          <a:effectLst/>
                          <a:latin typeface="Arial"/>
                        </a:rPr>
                        <a:t>behavior </a:t>
                      </a:r>
                      <a:r>
                        <a:rPr lang="en-US" sz="800" b="0" i="0" u="none" strike="noStrike" dirty="0">
                          <a:effectLst/>
                          <a:latin typeface="Arial"/>
                        </a:rPr>
                        <a:t>of the utility workers</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Production manager</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Purchasing coordinator</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Purchasing, MMS</a:t>
                      </a:r>
                    </a:p>
                  </a:txBody>
                  <a:tcPr marL="5815" marR="5815" marT="43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1999">
                <a:tc>
                  <a:txBody>
                    <a:bodyPr/>
                    <a:lstStyle/>
                    <a:p>
                      <a:pPr algn="ctr" fontAlgn="ctr"/>
                      <a:r>
                        <a:rPr lang="en-US" sz="800" b="0" i="0" u="none" strike="noStrike">
                          <a:effectLst/>
                          <a:latin typeface="Arial"/>
                        </a:rPr>
                        <a:t>3</a:t>
                      </a:r>
                    </a:p>
                  </a:txBody>
                  <a:tcPr marL="5815" marR="5815" marT="43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Use PL-10 to pickle the L2 fryer chain</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To not have issues on startup which would cause FFA to rise out of control and refresh the fryer</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Litres</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Ruler on the GP Sprayer</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Every 20 days on a major cleanup</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a:rPr>
                        <a:t>6 </a:t>
                      </a:r>
                      <a:r>
                        <a:rPr lang="en-US" sz="800" b="0" i="0" u="none" strike="noStrike" dirty="0" err="1">
                          <a:effectLst/>
                          <a:latin typeface="Arial"/>
                        </a:rPr>
                        <a:t>litres</a:t>
                      </a:r>
                      <a:r>
                        <a:rPr lang="en-US" sz="800" b="0" i="0" u="none" strike="noStrike" dirty="0">
                          <a:effectLst/>
                          <a:latin typeface="Arial"/>
                        </a:rPr>
                        <a:t> of PL-10/6 liters of water</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Sanitation forms</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Process Operator</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a:rPr>
                        <a:t>If PL-10 is not used to pickle L2 fryer chain</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a:rPr>
                        <a:t>Correct </a:t>
                      </a:r>
                      <a:r>
                        <a:rPr lang="en-US" sz="800" b="0" i="0" u="none" strike="noStrike" dirty="0" smtClean="0">
                          <a:effectLst/>
                          <a:latin typeface="Arial"/>
                        </a:rPr>
                        <a:t>behavior </a:t>
                      </a:r>
                      <a:r>
                        <a:rPr lang="en-US" sz="800" b="0" i="0" u="none" strike="noStrike" dirty="0">
                          <a:effectLst/>
                          <a:latin typeface="Arial"/>
                        </a:rPr>
                        <a:t>of process operator</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a:rPr>
                        <a:t>Production manager</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a:rPr>
                        <a:t>Shift manager</a:t>
                      </a:r>
                    </a:p>
                  </a:txBody>
                  <a:tcPr marL="5815" marR="5815" marT="43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a:rPr>
                        <a:t>Sanitation forms</a:t>
                      </a:r>
                    </a:p>
                  </a:txBody>
                  <a:tcPr marL="5815" marR="5815" marT="43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lvl1pPr>
              <a:defRPr sz="900">
                <a:solidFill>
                  <a:schemeClr val="bg1"/>
                </a:solidFill>
                <a:latin typeface="Proxima Nova" charset="0"/>
              </a:defRPr>
            </a:lvl1pPr>
          </a:lstStyle>
          <a:p>
            <a:fld id="{00000000-1234-1234-1234-123412341234}" type="slidenum">
              <a:rPr lang="en" smtClean="0"/>
              <a:pPr/>
              <a:t>62</a:t>
            </a:fld>
            <a:endParaRPr lang="en"/>
          </a:p>
        </p:txBody>
      </p:sp>
    </p:spTree>
    <p:extLst>
      <p:ext uri="{BB962C8B-B14F-4D97-AF65-F5344CB8AC3E}">
        <p14:creationId xmlns:p14="http://schemas.microsoft.com/office/powerpoint/2010/main" val="1784081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4"/>
          <p:cNvSpPr>
            <a:spLocks noGrp="1" noChangeArrowheads="1"/>
          </p:cNvSpPr>
          <p:nvPr>
            <p:ph type="title"/>
          </p:nvPr>
        </p:nvSpPr>
        <p:spPr/>
        <p:txBody>
          <a:bodyPr/>
          <a:lstStyle/>
          <a:p>
            <a:pPr eaLnBrk="1" hangingPunct="1"/>
            <a:r>
              <a:rPr lang="en-US" altLang="en-US" smtClean="0"/>
              <a:t>Communication Plan</a:t>
            </a:r>
          </a:p>
        </p:txBody>
      </p:sp>
      <p:graphicFrame>
        <p:nvGraphicFramePr>
          <p:cNvPr id="2" name="Table 1"/>
          <p:cNvGraphicFramePr>
            <a:graphicFrameLocks noGrp="1"/>
          </p:cNvGraphicFramePr>
          <p:nvPr>
            <p:extLst>
              <p:ext uri="{D42A27DB-BD31-4B8C-83A1-F6EECF244321}">
                <p14:modId xmlns:p14="http://schemas.microsoft.com/office/powerpoint/2010/main" val="422105826"/>
              </p:ext>
            </p:extLst>
          </p:nvPr>
        </p:nvGraphicFramePr>
        <p:xfrm>
          <a:off x="685801" y="1047750"/>
          <a:ext cx="7772399" cy="3124199"/>
        </p:xfrm>
        <a:graphic>
          <a:graphicData uri="http://schemas.openxmlformats.org/drawingml/2006/table">
            <a:tbl>
              <a:tblPr/>
              <a:tblGrid>
                <a:gridCol w="2123192"/>
                <a:gridCol w="2679266"/>
                <a:gridCol w="2969941"/>
              </a:tblGrid>
              <a:tr h="347133">
                <a:tc>
                  <a:txBody>
                    <a:bodyPr/>
                    <a:lstStyle/>
                    <a:p>
                      <a:pPr algn="l" fontAlgn="b"/>
                      <a:r>
                        <a:rPr lang="en-US" sz="1500" b="1" i="0" u="none" strike="noStrike" dirty="0">
                          <a:solidFill>
                            <a:srgbClr val="24135F"/>
                          </a:solidFill>
                          <a:effectLst/>
                          <a:latin typeface="Proxima Nova" pitchFamily="50" charset="0"/>
                        </a:rPr>
                        <a:t>Improvement</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a:solidFill>
                            <a:srgbClr val="24135F"/>
                          </a:solidFill>
                          <a:effectLst/>
                          <a:latin typeface="Proxima Nova" pitchFamily="50" charset="0"/>
                        </a:rPr>
                        <a:t>Completion Date </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a:solidFill>
                            <a:srgbClr val="24135F"/>
                          </a:solidFill>
                          <a:effectLst/>
                          <a:latin typeface="Proxima Nova" pitchFamily="50" charset="0"/>
                        </a:rPr>
                        <a:t>Who Is Responsible</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33120">
                <a:tc>
                  <a:txBody>
                    <a:bodyPr/>
                    <a:lstStyle/>
                    <a:p>
                      <a:pPr algn="ctr" fontAlgn="ctr"/>
                      <a:r>
                        <a:rPr lang="en-US" sz="1200" b="0" i="0" u="none" strike="noStrike" dirty="0">
                          <a:solidFill>
                            <a:srgbClr val="24135F"/>
                          </a:solidFill>
                          <a:effectLst/>
                          <a:latin typeface="Proxima Nova" pitchFamily="50" charset="0"/>
                        </a:rPr>
                        <a:t>Using the picture of a target color for FFA samples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24135F"/>
                          </a:solidFill>
                          <a:effectLst/>
                          <a:latin typeface="Proxima Nova" pitchFamily="50" charset="0"/>
                        </a:rPr>
                        <a:t>1-Jun-14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24135F"/>
                          </a:solidFill>
                          <a:effectLst/>
                          <a:latin typeface="Proxima Nova" pitchFamily="50" charset="0"/>
                        </a:rPr>
                        <a:t>All production L2 process operators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33120">
                <a:tc>
                  <a:txBody>
                    <a:bodyPr/>
                    <a:lstStyle/>
                    <a:p>
                      <a:pPr algn="ctr" fontAlgn="ctr"/>
                      <a:r>
                        <a:rPr lang="en-US" sz="1200" b="0" i="0" u="none" strike="noStrike">
                          <a:solidFill>
                            <a:srgbClr val="24135F"/>
                          </a:solidFill>
                          <a:effectLst/>
                          <a:latin typeface="Proxima Nova" pitchFamily="50" charset="0"/>
                        </a:rPr>
                        <a:t>Blending used salad oil into Mac oil</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24135F"/>
                          </a:solidFill>
                          <a:effectLst/>
                          <a:latin typeface="Proxima Nova" pitchFamily="50" charset="0"/>
                        </a:rPr>
                        <a:t>17-Oct-14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24135F"/>
                          </a:solidFill>
                          <a:effectLst/>
                          <a:latin typeface="Proxima Nova" pitchFamily="50" charset="0"/>
                        </a:rPr>
                        <a:t>All production control room operators and all process operators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10826">
                <a:tc>
                  <a:txBody>
                    <a:bodyPr/>
                    <a:lstStyle/>
                    <a:p>
                      <a:pPr algn="ctr" fontAlgn="ctr"/>
                      <a:r>
                        <a:rPr lang="en-US" sz="1200" b="0" i="0" u="none" strike="noStrike">
                          <a:solidFill>
                            <a:srgbClr val="24135F"/>
                          </a:solidFill>
                          <a:effectLst/>
                          <a:latin typeface="Proxima Nova" pitchFamily="50" charset="0"/>
                        </a:rPr>
                        <a:t>Using PL10 to condition L2 fryer chain instead of 400 sanitizer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24135F"/>
                          </a:solidFill>
                          <a:effectLst/>
                          <a:latin typeface="Proxima Nova" pitchFamily="50" charset="0"/>
                        </a:rPr>
                        <a:t>10-Jan-14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24135F"/>
                          </a:solidFill>
                          <a:effectLst/>
                          <a:latin typeface="Proxima Nova" pitchFamily="50" charset="0"/>
                        </a:rPr>
                        <a:t>All production L2 process operators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lvl1pPr>
              <a:defRPr sz="900">
                <a:solidFill>
                  <a:schemeClr val="bg1"/>
                </a:solidFill>
                <a:latin typeface="Proxima Nova" charset="0"/>
              </a:defRPr>
            </a:lvl1pPr>
          </a:lstStyle>
          <a:p>
            <a:fld id="{00000000-1234-1234-1234-123412341234}" type="slidenum">
              <a:rPr lang="en" smtClean="0"/>
              <a:pPr/>
              <a:t>63</a:t>
            </a:fld>
            <a:endParaRPr lang="en"/>
          </a:p>
        </p:txBody>
      </p:sp>
    </p:spTree>
    <p:extLst>
      <p:ext uri="{BB962C8B-B14F-4D97-AF65-F5344CB8AC3E}">
        <p14:creationId xmlns:p14="http://schemas.microsoft.com/office/powerpoint/2010/main" val="1848397119"/>
      </p:ext>
    </p:extLst>
  </p:cSld>
  <p:clrMapOvr>
    <a:masterClrMapping/>
  </p:clrMapOvr>
  <p:transition>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4"/>
          <p:cNvSpPr>
            <a:spLocks noGrp="1" noChangeArrowheads="1"/>
          </p:cNvSpPr>
          <p:nvPr>
            <p:ph type="title"/>
          </p:nvPr>
        </p:nvSpPr>
        <p:spPr/>
        <p:txBody>
          <a:bodyPr/>
          <a:lstStyle/>
          <a:p>
            <a:pPr eaLnBrk="1" hangingPunct="1"/>
            <a:r>
              <a:rPr lang="en-US" altLang="en-US" smtClean="0"/>
              <a:t>Training Plans</a:t>
            </a:r>
          </a:p>
        </p:txBody>
      </p:sp>
      <p:pic>
        <p:nvPicPr>
          <p:cNvPr id="696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489" y="971550"/>
            <a:ext cx="667702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lvl1pPr>
              <a:defRPr sz="900">
                <a:solidFill>
                  <a:schemeClr val="bg1"/>
                </a:solidFill>
                <a:latin typeface="Proxima Nova" charset="0"/>
              </a:defRPr>
            </a:lvl1pPr>
          </a:lstStyle>
          <a:p>
            <a:fld id="{00000000-1234-1234-1234-123412341234}" type="slidenum">
              <a:rPr lang="en" smtClean="0"/>
              <a:pPr/>
              <a:t>64</a:t>
            </a:fld>
            <a:endParaRPr lang="en"/>
          </a:p>
        </p:txBody>
      </p:sp>
      <p:sp>
        <p:nvSpPr>
          <p:cNvPr id="2" name="Rectangle 1"/>
          <p:cNvSpPr/>
          <p:nvPr/>
        </p:nvSpPr>
        <p:spPr>
          <a:xfrm>
            <a:off x="6934200" y="1581150"/>
            <a:ext cx="8382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6915150" y="2419350"/>
            <a:ext cx="8382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6905625" y="2838450"/>
            <a:ext cx="8382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6905625" y="3257550"/>
            <a:ext cx="8382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6905625" y="3714750"/>
            <a:ext cx="8382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6905625" y="4095750"/>
            <a:ext cx="8382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p:cNvSpPr/>
          <p:nvPr/>
        </p:nvSpPr>
        <p:spPr>
          <a:xfrm>
            <a:off x="6962775" y="4552950"/>
            <a:ext cx="8382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p:cNvSpPr/>
          <p:nvPr/>
        </p:nvSpPr>
        <p:spPr>
          <a:xfrm>
            <a:off x="6915150" y="1962150"/>
            <a:ext cx="8382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0775797"/>
      </p:ext>
    </p:extLst>
  </p:cSld>
  <p:clrMapOvr>
    <a:masterClrMapping/>
  </p:clrMapOvr>
  <p:transition>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4"/>
          <p:cNvSpPr>
            <a:spLocks noGrp="1" noChangeArrowheads="1"/>
          </p:cNvSpPr>
          <p:nvPr>
            <p:ph type="title"/>
          </p:nvPr>
        </p:nvSpPr>
        <p:spPr/>
        <p:txBody>
          <a:bodyPr/>
          <a:lstStyle/>
          <a:p>
            <a:pPr eaLnBrk="1" hangingPunct="1"/>
            <a:r>
              <a:rPr lang="en-US" altLang="en-US" smtClean="0"/>
              <a:t>Control Charts</a:t>
            </a:r>
          </a:p>
        </p:txBody>
      </p:sp>
      <p:pic>
        <p:nvPicPr>
          <p:cNvPr id="7066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047750"/>
            <a:ext cx="6750756"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hape 27"/>
          <p:cNvSpPr txBox="1">
            <a:spLocks noGrp="1"/>
          </p:cNvSpPr>
          <p:nvPr>
            <p:ph type="sldNum" idx="12"/>
          </p:nvPr>
        </p:nvSpPr>
        <p:spPr>
          <a:xfrm>
            <a:off x="8472457" y="4629150"/>
            <a:ext cx="548700" cy="393600"/>
          </a:xfrm>
          <a:prstGeom prst="rect">
            <a:avLst/>
          </a:prstGeom>
        </p:spPr>
        <p:txBody>
          <a:bodyPr lIns="91425" tIns="91425" rIns="91425" bIns="91425" anchor="ctr" anchorCtr="0">
            <a:noAutofit/>
          </a:bodyPr>
          <a:lstStyle>
            <a:lvl1pPr>
              <a:defRPr sz="900">
                <a:solidFill>
                  <a:schemeClr val="bg1"/>
                </a:solidFill>
                <a:latin typeface="Proxima Nova" charset="0"/>
              </a:defRPr>
            </a:lvl1pPr>
          </a:lstStyle>
          <a:p>
            <a:fld id="{00000000-1234-1234-1234-123412341234}" type="slidenum">
              <a:rPr lang="en" smtClean="0"/>
              <a:pPr/>
              <a:t>65</a:t>
            </a:fld>
            <a:endParaRPr lang="en"/>
          </a:p>
        </p:txBody>
      </p:sp>
    </p:spTree>
    <p:extLst>
      <p:ext uri="{BB962C8B-B14F-4D97-AF65-F5344CB8AC3E}">
        <p14:creationId xmlns:p14="http://schemas.microsoft.com/office/powerpoint/2010/main" val="4292477584"/>
      </p:ext>
    </p:extLst>
  </p:cSld>
  <p:clrMapOvr>
    <a:masterClrMapping/>
  </p:clrMapOvr>
  <p:transition>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4"/>
          <p:cNvSpPr>
            <a:spLocks noGrp="1" noChangeArrowheads="1"/>
          </p:cNvSpPr>
          <p:nvPr>
            <p:ph type="title"/>
          </p:nvPr>
        </p:nvSpPr>
        <p:spPr/>
        <p:txBody>
          <a:bodyPr/>
          <a:lstStyle/>
          <a:p>
            <a:pPr eaLnBrk="1" hangingPunct="1"/>
            <a:r>
              <a:rPr lang="en-US" altLang="en-US" smtClean="0"/>
              <a:t>Updated Process Capability</a:t>
            </a:r>
          </a:p>
        </p:txBody>
      </p:sp>
      <p:pic>
        <p:nvPicPr>
          <p:cNvPr id="7168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4014" y="498872"/>
            <a:ext cx="1743075" cy="1621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03" y="1276350"/>
            <a:ext cx="5268686"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6" name="Oval 2"/>
          <p:cNvSpPr>
            <a:spLocks noChangeArrowheads="1"/>
          </p:cNvSpPr>
          <p:nvPr/>
        </p:nvSpPr>
        <p:spPr bwMode="auto">
          <a:xfrm>
            <a:off x="6172200" y="1309687"/>
            <a:ext cx="914400" cy="560784"/>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69963">
              <a:spcBef>
                <a:spcPct val="20000"/>
              </a:spcBef>
              <a:buSzPct val="120000"/>
              <a:buFont typeface="Wingdings" pitchFamily="2" charset="2"/>
              <a:buNone/>
            </a:pPr>
            <a:endParaRPr lang="en-US" altLang="en-US"/>
          </a:p>
        </p:txBody>
      </p:sp>
      <p:cxnSp>
        <p:nvCxnSpPr>
          <p:cNvPr id="71687" name="Straight Connector 4"/>
          <p:cNvCxnSpPr>
            <a:cxnSpLocks noChangeShapeType="1"/>
            <a:endCxn id="71686" idx="6"/>
          </p:cNvCxnSpPr>
          <p:nvPr/>
        </p:nvCxnSpPr>
        <p:spPr bwMode="auto">
          <a:xfrm flipH="1" flipV="1">
            <a:off x="7086600" y="1590079"/>
            <a:ext cx="685800" cy="422702"/>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688" name="TextBox 7"/>
          <p:cNvSpPr txBox="1">
            <a:spLocks noChangeArrowheads="1"/>
          </p:cNvSpPr>
          <p:nvPr/>
        </p:nvSpPr>
        <p:spPr bwMode="auto">
          <a:xfrm>
            <a:off x="7429500" y="2012781"/>
            <a:ext cx="1371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folHlink"/>
                </a:solidFill>
                <a:latin typeface="Arial" pitchFamily="34" charset="0"/>
                <a:cs typeface="Arial" pitchFamily="34" charset="0"/>
              </a:defRPr>
            </a:lvl1pPr>
            <a:lvl2pPr marL="742950" indent="-285750">
              <a:defRPr sz="2400">
                <a:solidFill>
                  <a:schemeClr val="folHlink"/>
                </a:solidFill>
                <a:latin typeface="Arial" pitchFamily="34" charset="0"/>
                <a:cs typeface="Arial" pitchFamily="34" charset="0"/>
              </a:defRPr>
            </a:lvl2pPr>
            <a:lvl3pPr marL="1143000" indent="-228600">
              <a:defRPr sz="2200">
                <a:solidFill>
                  <a:schemeClr val="folHlink"/>
                </a:solidFill>
                <a:latin typeface="Arial" pitchFamily="34" charset="0"/>
                <a:cs typeface="Arial" pitchFamily="34" charset="0"/>
              </a:defRPr>
            </a:lvl3pPr>
            <a:lvl4pPr marL="1600200" indent="-228600">
              <a:defRPr sz="2000">
                <a:solidFill>
                  <a:schemeClr val="folHlink"/>
                </a:solidFill>
                <a:latin typeface="Arial" pitchFamily="34" charset="0"/>
                <a:cs typeface="Arial" pitchFamily="34" charset="0"/>
              </a:defRPr>
            </a:lvl4pPr>
            <a:lvl5pPr marL="2057400" indent="-228600">
              <a:defRPr sz="2200">
                <a:solidFill>
                  <a:schemeClr val="tx1"/>
                </a:solidFill>
                <a:latin typeface="Arial" pitchFamily="34" charset="0"/>
                <a:cs typeface="Arial" pitchFamily="34" charset="0"/>
              </a:defRPr>
            </a:lvl5pPr>
            <a:lvl6pPr marL="2514600" indent="-228600" eaLnBrk="0" hangingPunct="0">
              <a:defRPr sz="2200">
                <a:solidFill>
                  <a:schemeClr val="tx1"/>
                </a:solidFill>
                <a:latin typeface="Arial" pitchFamily="34" charset="0"/>
                <a:cs typeface="Arial" pitchFamily="34" charset="0"/>
              </a:defRPr>
            </a:lvl6pPr>
            <a:lvl7pPr marL="2971800" indent="-228600" eaLnBrk="0" hangingPunct="0">
              <a:defRPr sz="2200">
                <a:solidFill>
                  <a:schemeClr val="tx1"/>
                </a:solidFill>
                <a:latin typeface="Arial" pitchFamily="34" charset="0"/>
                <a:cs typeface="Arial" pitchFamily="34" charset="0"/>
              </a:defRPr>
            </a:lvl7pPr>
            <a:lvl8pPr marL="3429000" indent="-228600" eaLnBrk="0" hangingPunct="0">
              <a:defRPr sz="2200">
                <a:solidFill>
                  <a:schemeClr val="tx1"/>
                </a:solidFill>
                <a:latin typeface="Arial" pitchFamily="34" charset="0"/>
                <a:cs typeface="Arial" pitchFamily="34" charset="0"/>
              </a:defRPr>
            </a:lvl8pPr>
            <a:lvl9pPr marL="3886200" indent="-228600" eaLnBrk="0" hangingPunct="0">
              <a:defRPr sz="2200">
                <a:solidFill>
                  <a:schemeClr val="tx1"/>
                </a:solidFill>
                <a:latin typeface="Arial" pitchFamily="34" charset="0"/>
                <a:cs typeface="Arial" pitchFamily="34" charset="0"/>
              </a:defRPr>
            </a:lvl9pPr>
          </a:lstStyle>
          <a:p>
            <a:r>
              <a:rPr lang="en-US" altLang="en-US" sz="800" b="1" dirty="0">
                <a:solidFill>
                  <a:schemeClr val="tx1"/>
                </a:solidFill>
              </a:rPr>
              <a:t>Improved Sigma Level</a:t>
            </a:r>
          </a:p>
        </p:txBody>
      </p:sp>
      <p:sp>
        <p:nvSpPr>
          <p:cNvPr id="12"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lvl1pPr>
              <a:defRPr sz="900">
                <a:solidFill>
                  <a:schemeClr val="bg1"/>
                </a:solidFill>
                <a:latin typeface="Proxima Nova" charset="0"/>
              </a:defRPr>
            </a:lvl1pPr>
          </a:lstStyle>
          <a:p>
            <a:fld id="{00000000-1234-1234-1234-123412341234}" type="slidenum">
              <a:rPr lang="en" smtClean="0"/>
              <a:pPr/>
              <a:t>66</a:t>
            </a:fld>
            <a:endParaRPr lang="en"/>
          </a:p>
        </p:txBody>
      </p:sp>
    </p:spTree>
    <p:extLst>
      <p:ext uri="{BB962C8B-B14F-4D97-AF65-F5344CB8AC3E}">
        <p14:creationId xmlns:p14="http://schemas.microsoft.com/office/powerpoint/2010/main" val="2438978299"/>
      </p:ext>
    </p:extLst>
  </p:cSld>
  <p:clrMapOvr>
    <a:masterClrMapping/>
  </p:clrMapOvr>
  <p:transition>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7"/>
          <p:cNvSpPr>
            <a:spLocks noGrp="1" noChangeArrowheads="1"/>
          </p:cNvSpPr>
          <p:nvPr>
            <p:ph type="title"/>
          </p:nvPr>
        </p:nvSpPr>
        <p:spPr/>
        <p:txBody>
          <a:bodyPr/>
          <a:lstStyle/>
          <a:p>
            <a:pPr eaLnBrk="1" hangingPunct="1"/>
            <a:r>
              <a:rPr lang="en-US" altLang="en-US" smtClean="0"/>
              <a:t>Project Results</a:t>
            </a:r>
          </a:p>
        </p:txBody>
      </p:sp>
      <p:graphicFrame>
        <p:nvGraphicFramePr>
          <p:cNvPr id="810052" name="Group 68"/>
          <p:cNvGraphicFramePr>
            <a:graphicFrameLocks noGrp="1"/>
          </p:cNvGraphicFramePr>
          <p:nvPr>
            <p:ph sz="half" idx="4294967295"/>
            <p:extLst>
              <p:ext uri="{D42A27DB-BD31-4B8C-83A1-F6EECF244321}">
                <p14:modId xmlns:p14="http://schemas.microsoft.com/office/powerpoint/2010/main" val="2708343016"/>
              </p:ext>
            </p:extLst>
          </p:nvPr>
        </p:nvGraphicFramePr>
        <p:xfrm>
          <a:off x="228600" y="1123950"/>
          <a:ext cx="8686800" cy="3370115"/>
        </p:xfrm>
        <a:graphic>
          <a:graphicData uri="http://schemas.openxmlformats.org/drawingml/2006/table">
            <a:tbl>
              <a:tblPr/>
              <a:tblGrid>
                <a:gridCol w="1446213"/>
                <a:gridCol w="1524000"/>
                <a:gridCol w="1371600"/>
                <a:gridCol w="1598612"/>
                <a:gridCol w="1293813"/>
                <a:gridCol w="1452562"/>
              </a:tblGrid>
              <a:tr h="523862">
                <a:tc gridSpan="2">
                  <a:txBody>
                    <a:bodyPr/>
                    <a:lstStyle>
                      <a:lvl1pPr defTabSz="969963" eaLnBrk="0" hangingPunct="0">
                        <a:spcBef>
                          <a:spcPct val="20000"/>
                        </a:spcBef>
                        <a:buFont typeface="Wingdings" pitchFamily="2" charset="2"/>
                        <a:defRPr sz="2000">
                          <a:solidFill>
                            <a:schemeClr val="folHlink"/>
                          </a:solidFill>
                          <a:latin typeface="Arial" pitchFamily="34" charset="0"/>
                          <a:cs typeface="Arial" pitchFamily="34" charset="0"/>
                        </a:defRPr>
                      </a:lvl1pPr>
                      <a:lvl2pPr marL="742950" indent="-285750" defTabSz="969963" eaLnBrk="0" hangingPunct="0">
                        <a:spcBef>
                          <a:spcPct val="20000"/>
                        </a:spcBef>
                        <a:buFont typeface="Wingdings" pitchFamily="2" charset="2"/>
                        <a:defRPr sz="2000">
                          <a:solidFill>
                            <a:schemeClr val="folHlink"/>
                          </a:solidFill>
                          <a:latin typeface="Arial" pitchFamily="34" charset="0"/>
                          <a:cs typeface="Arial" pitchFamily="34" charset="0"/>
                        </a:defRPr>
                      </a:lvl2pPr>
                      <a:lvl3pPr marL="1143000" indent="-228600" defTabSz="969963" eaLnBrk="0" hangingPunct="0">
                        <a:spcBef>
                          <a:spcPct val="20000"/>
                        </a:spcBef>
                        <a:buFont typeface="Times New Roman" pitchFamily="18" charset="0"/>
                        <a:defRPr sz="2000">
                          <a:solidFill>
                            <a:schemeClr val="folHlink"/>
                          </a:solidFill>
                          <a:latin typeface="Arial" pitchFamily="34" charset="0"/>
                          <a:cs typeface="Arial" pitchFamily="34" charset="0"/>
                        </a:defRPr>
                      </a:lvl3pPr>
                      <a:lvl4pPr marL="1600200" indent="-228600" defTabSz="969963" eaLnBrk="0" hangingPunct="0">
                        <a:spcBef>
                          <a:spcPct val="20000"/>
                        </a:spcBef>
                        <a:buFont typeface="Times New Roman" pitchFamily="18" charset="0"/>
                        <a:defRPr>
                          <a:solidFill>
                            <a:schemeClr val="folHlink"/>
                          </a:solidFill>
                          <a:latin typeface="Arial" pitchFamily="34" charset="0"/>
                          <a:cs typeface="Arial" pitchFamily="34" charset="0"/>
                        </a:defRPr>
                      </a:lvl4pPr>
                      <a:lvl5pPr marL="2057400" indent="-228600" defTabSz="969963" eaLnBrk="0" hangingPunct="0">
                        <a:spcBef>
                          <a:spcPct val="20000"/>
                        </a:spcBef>
                        <a:buSzPct val="120000"/>
                        <a:buFont typeface="Wingdings" pitchFamily="2" charset="2"/>
                        <a:defRPr sz="2000">
                          <a:solidFill>
                            <a:schemeClr val="tx1"/>
                          </a:solidFill>
                          <a:latin typeface="Arial" pitchFamily="34" charset="0"/>
                          <a:cs typeface="Arial" pitchFamily="34" charset="0"/>
                        </a:defRPr>
                      </a:lvl5pPr>
                      <a:lvl6pPr marL="25146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6pPr>
                      <a:lvl7pPr marL="29718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7pPr>
                      <a:lvl8pPr marL="34290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8pPr>
                      <a:lvl9pPr marL="38862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9p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altLang="en-US" sz="1400" b="1" i="0" u="sng" strike="noStrike" cap="none" normalizeH="0" baseline="0" dirty="0" smtClean="0">
                          <a:ln>
                            <a:noFill/>
                          </a:ln>
                          <a:solidFill>
                            <a:srgbClr val="FF8F1C"/>
                          </a:solidFill>
                          <a:effectLst/>
                          <a:latin typeface="Proxima Nova" pitchFamily="50" charset="0"/>
                          <a:cs typeface="Arial" pitchFamily="34" charset="0"/>
                        </a:rPr>
                        <a:t>Project Baseline:</a:t>
                      </a:r>
                    </a:p>
                  </a:txBody>
                  <a:tcPr marT="34288" marB="342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lvl1pPr defTabSz="969963" eaLnBrk="0" hangingPunct="0">
                        <a:spcBef>
                          <a:spcPct val="20000"/>
                        </a:spcBef>
                        <a:buFont typeface="Wingdings" pitchFamily="2" charset="2"/>
                        <a:defRPr sz="2000">
                          <a:solidFill>
                            <a:schemeClr val="folHlink"/>
                          </a:solidFill>
                          <a:latin typeface="Arial" pitchFamily="34" charset="0"/>
                          <a:cs typeface="Arial" pitchFamily="34" charset="0"/>
                        </a:defRPr>
                      </a:lvl1pPr>
                      <a:lvl2pPr marL="742950" indent="-285750" defTabSz="969963" eaLnBrk="0" hangingPunct="0">
                        <a:spcBef>
                          <a:spcPct val="20000"/>
                        </a:spcBef>
                        <a:buFont typeface="Wingdings" pitchFamily="2" charset="2"/>
                        <a:defRPr sz="2000">
                          <a:solidFill>
                            <a:schemeClr val="folHlink"/>
                          </a:solidFill>
                          <a:latin typeface="Arial" pitchFamily="34" charset="0"/>
                          <a:cs typeface="Arial" pitchFamily="34" charset="0"/>
                        </a:defRPr>
                      </a:lvl2pPr>
                      <a:lvl3pPr marL="1143000" indent="-228600" defTabSz="969963" eaLnBrk="0" hangingPunct="0">
                        <a:spcBef>
                          <a:spcPct val="20000"/>
                        </a:spcBef>
                        <a:buFont typeface="Times New Roman" pitchFamily="18" charset="0"/>
                        <a:defRPr sz="2000">
                          <a:solidFill>
                            <a:schemeClr val="folHlink"/>
                          </a:solidFill>
                          <a:latin typeface="Arial" pitchFamily="34" charset="0"/>
                          <a:cs typeface="Arial" pitchFamily="34" charset="0"/>
                        </a:defRPr>
                      </a:lvl3pPr>
                      <a:lvl4pPr marL="1600200" indent="-228600" defTabSz="969963" eaLnBrk="0" hangingPunct="0">
                        <a:spcBef>
                          <a:spcPct val="20000"/>
                        </a:spcBef>
                        <a:buFont typeface="Times New Roman" pitchFamily="18" charset="0"/>
                        <a:defRPr>
                          <a:solidFill>
                            <a:schemeClr val="folHlink"/>
                          </a:solidFill>
                          <a:latin typeface="Arial" pitchFamily="34" charset="0"/>
                          <a:cs typeface="Arial" pitchFamily="34" charset="0"/>
                        </a:defRPr>
                      </a:lvl4pPr>
                      <a:lvl5pPr marL="2057400" indent="-228600" defTabSz="969963" eaLnBrk="0" hangingPunct="0">
                        <a:spcBef>
                          <a:spcPct val="20000"/>
                        </a:spcBef>
                        <a:buSzPct val="120000"/>
                        <a:buFont typeface="Wingdings" pitchFamily="2" charset="2"/>
                        <a:defRPr sz="2000">
                          <a:solidFill>
                            <a:schemeClr val="tx1"/>
                          </a:solidFill>
                          <a:latin typeface="Arial" pitchFamily="34" charset="0"/>
                          <a:cs typeface="Arial" pitchFamily="34" charset="0"/>
                        </a:defRPr>
                      </a:lvl5pPr>
                      <a:lvl6pPr marL="25146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6pPr>
                      <a:lvl7pPr marL="29718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7pPr>
                      <a:lvl8pPr marL="34290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8pPr>
                      <a:lvl9pPr marL="38862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9p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altLang="en-US" sz="1400" b="1" i="0" u="sng" strike="noStrike" cap="none" normalizeH="0" baseline="0" dirty="0" smtClean="0">
                          <a:ln>
                            <a:noFill/>
                          </a:ln>
                          <a:solidFill>
                            <a:srgbClr val="FF8F1C"/>
                          </a:solidFill>
                          <a:effectLst/>
                          <a:latin typeface="Proxima Nova" pitchFamily="50" charset="0"/>
                          <a:cs typeface="Arial" pitchFamily="34" charset="0"/>
                        </a:rPr>
                        <a:t>Project Target:</a:t>
                      </a:r>
                    </a:p>
                  </a:txBody>
                  <a:tcPr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lvl1pPr defTabSz="969963" eaLnBrk="0" hangingPunct="0">
                        <a:spcBef>
                          <a:spcPct val="20000"/>
                        </a:spcBef>
                        <a:buFont typeface="Wingdings" pitchFamily="2" charset="2"/>
                        <a:defRPr sz="2000">
                          <a:solidFill>
                            <a:schemeClr val="folHlink"/>
                          </a:solidFill>
                          <a:latin typeface="Arial" pitchFamily="34" charset="0"/>
                          <a:cs typeface="Arial" pitchFamily="34" charset="0"/>
                        </a:defRPr>
                      </a:lvl1pPr>
                      <a:lvl2pPr marL="742950" indent="-285750" defTabSz="969963" eaLnBrk="0" hangingPunct="0">
                        <a:spcBef>
                          <a:spcPct val="20000"/>
                        </a:spcBef>
                        <a:buFont typeface="Wingdings" pitchFamily="2" charset="2"/>
                        <a:defRPr sz="2000">
                          <a:solidFill>
                            <a:schemeClr val="folHlink"/>
                          </a:solidFill>
                          <a:latin typeface="Arial" pitchFamily="34" charset="0"/>
                          <a:cs typeface="Arial" pitchFamily="34" charset="0"/>
                        </a:defRPr>
                      </a:lvl2pPr>
                      <a:lvl3pPr marL="1143000" indent="-228600" defTabSz="969963" eaLnBrk="0" hangingPunct="0">
                        <a:spcBef>
                          <a:spcPct val="20000"/>
                        </a:spcBef>
                        <a:buFont typeface="Times New Roman" pitchFamily="18" charset="0"/>
                        <a:defRPr sz="2000">
                          <a:solidFill>
                            <a:schemeClr val="folHlink"/>
                          </a:solidFill>
                          <a:latin typeface="Arial" pitchFamily="34" charset="0"/>
                          <a:cs typeface="Arial" pitchFamily="34" charset="0"/>
                        </a:defRPr>
                      </a:lvl3pPr>
                      <a:lvl4pPr marL="1600200" indent="-228600" defTabSz="969963" eaLnBrk="0" hangingPunct="0">
                        <a:spcBef>
                          <a:spcPct val="20000"/>
                        </a:spcBef>
                        <a:buFont typeface="Times New Roman" pitchFamily="18" charset="0"/>
                        <a:defRPr>
                          <a:solidFill>
                            <a:schemeClr val="folHlink"/>
                          </a:solidFill>
                          <a:latin typeface="Arial" pitchFamily="34" charset="0"/>
                          <a:cs typeface="Arial" pitchFamily="34" charset="0"/>
                        </a:defRPr>
                      </a:lvl4pPr>
                      <a:lvl5pPr marL="2057400" indent="-228600" defTabSz="969963" eaLnBrk="0" hangingPunct="0">
                        <a:spcBef>
                          <a:spcPct val="20000"/>
                        </a:spcBef>
                        <a:buSzPct val="120000"/>
                        <a:buFont typeface="Wingdings" pitchFamily="2" charset="2"/>
                        <a:defRPr sz="2000">
                          <a:solidFill>
                            <a:schemeClr val="tx1"/>
                          </a:solidFill>
                          <a:latin typeface="Arial" pitchFamily="34" charset="0"/>
                          <a:cs typeface="Arial" pitchFamily="34" charset="0"/>
                        </a:defRPr>
                      </a:lvl5pPr>
                      <a:lvl6pPr marL="25146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6pPr>
                      <a:lvl7pPr marL="29718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7pPr>
                      <a:lvl8pPr marL="34290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8pPr>
                      <a:lvl9pPr marL="38862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9p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altLang="en-US" sz="1400" b="1" i="0" u="sng" strike="noStrike" cap="none" normalizeH="0" baseline="0" dirty="0" smtClean="0">
                          <a:ln>
                            <a:noFill/>
                          </a:ln>
                          <a:solidFill>
                            <a:srgbClr val="FF8F1C"/>
                          </a:solidFill>
                          <a:effectLst/>
                          <a:latin typeface="Proxima Nova" pitchFamily="50" charset="0"/>
                          <a:cs typeface="Arial" pitchFamily="34" charset="0"/>
                        </a:rPr>
                        <a:t>Project Actual:</a:t>
                      </a:r>
                    </a:p>
                  </a:txBody>
                  <a:tcPr marT="34288" marB="34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23862">
                <a:tc>
                  <a:txBody>
                    <a:bodyPr/>
                    <a:lstStyle>
                      <a:lvl1pPr defTabSz="969963" eaLnBrk="0" hangingPunct="0">
                        <a:spcBef>
                          <a:spcPct val="20000"/>
                        </a:spcBef>
                        <a:buFont typeface="Wingdings" pitchFamily="2" charset="2"/>
                        <a:defRPr sz="2000">
                          <a:solidFill>
                            <a:schemeClr val="folHlink"/>
                          </a:solidFill>
                          <a:latin typeface="Arial" pitchFamily="34" charset="0"/>
                          <a:cs typeface="Arial" pitchFamily="34" charset="0"/>
                        </a:defRPr>
                      </a:lvl1pPr>
                      <a:lvl2pPr marL="742950" indent="-285750" defTabSz="969963" eaLnBrk="0" hangingPunct="0">
                        <a:spcBef>
                          <a:spcPct val="20000"/>
                        </a:spcBef>
                        <a:buFont typeface="Wingdings" pitchFamily="2" charset="2"/>
                        <a:defRPr sz="2000">
                          <a:solidFill>
                            <a:schemeClr val="folHlink"/>
                          </a:solidFill>
                          <a:latin typeface="Arial" pitchFamily="34" charset="0"/>
                          <a:cs typeface="Arial" pitchFamily="34" charset="0"/>
                        </a:defRPr>
                      </a:lvl2pPr>
                      <a:lvl3pPr marL="1143000" indent="-228600" defTabSz="969963" eaLnBrk="0" hangingPunct="0">
                        <a:spcBef>
                          <a:spcPct val="20000"/>
                        </a:spcBef>
                        <a:buFont typeface="Times New Roman" pitchFamily="18" charset="0"/>
                        <a:defRPr sz="2000">
                          <a:solidFill>
                            <a:schemeClr val="folHlink"/>
                          </a:solidFill>
                          <a:latin typeface="Arial" pitchFamily="34" charset="0"/>
                          <a:cs typeface="Arial" pitchFamily="34" charset="0"/>
                        </a:defRPr>
                      </a:lvl3pPr>
                      <a:lvl4pPr marL="1600200" indent="-228600" defTabSz="969963" eaLnBrk="0" hangingPunct="0">
                        <a:spcBef>
                          <a:spcPct val="20000"/>
                        </a:spcBef>
                        <a:buFont typeface="Times New Roman" pitchFamily="18" charset="0"/>
                        <a:defRPr>
                          <a:solidFill>
                            <a:schemeClr val="folHlink"/>
                          </a:solidFill>
                          <a:latin typeface="Arial" pitchFamily="34" charset="0"/>
                          <a:cs typeface="Arial" pitchFamily="34" charset="0"/>
                        </a:defRPr>
                      </a:lvl4pPr>
                      <a:lvl5pPr marL="2057400" indent="-228600" defTabSz="969963" eaLnBrk="0" hangingPunct="0">
                        <a:spcBef>
                          <a:spcPct val="20000"/>
                        </a:spcBef>
                        <a:buSzPct val="120000"/>
                        <a:buFont typeface="Wingdings" pitchFamily="2" charset="2"/>
                        <a:defRPr sz="2000">
                          <a:solidFill>
                            <a:schemeClr val="tx1"/>
                          </a:solidFill>
                          <a:latin typeface="Arial" pitchFamily="34" charset="0"/>
                          <a:cs typeface="Arial" pitchFamily="34" charset="0"/>
                        </a:defRPr>
                      </a:lvl5pPr>
                      <a:lvl6pPr marL="25146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6pPr>
                      <a:lvl7pPr marL="29718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7pPr>
                      <a:lvl8pPr marL="34290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8pPr>
                      <a:lvl9pPr marL="38862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9p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altLang="en-US" sz="1400" b="1" i="0" u="none" strike="noStrike" cap="none" normalizeH="0" baseline="0" dirty="0" smtClean="0">
                          <a:ln>
                            <a:noFill/>
                          </a:ln>
                          <a:solidFill>
                            <a:srgbClr val="FF8F1C"/>
                          </a:solidFill>
                          <a:effectLst/>
                          <a:latin typeface="Proxima Nova" pitchFamily="50" charset="0"/>
                          <a:cs typeface="Arial" pitchFamily="34" charset="0"/>
                        </a:rPr>
                        <a:t>COPQ=</a:t>
                      </a:r>
                    </a:p>
                  </a:txBody>
                  <a:tcPr marT="34288" marB="342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9963" eaLnBrk="0" hangingPunct="0">
                        <a:spcBef>
                          <a:spcPct val="20000"/>
                        </a:spcBef>
                        <a:buFont typeface="Wingdings" pitchFamily="2" charset="2"/>
                        <a:defRPr sz="2000">
                          <a:solidFill>
                            <a:schemeClr val="folHlink"/>
                          </a:solidFill>
                          <a:latin typeface="Arial" pitchFamily="34" charset="0"/>
                          <a:cs typeface="Arial" pitchFamily="34" charset="0"/>
                        </a:defRPr>
                      </a:lvl1pPr>
                      <a:lvl2pPr marL="742950" indent="-285750" defTabSz="969963" eaLnBrk="0" hangingPunct="0">
                        <a:spcBef>
                          <a:spcPct val="20000"/>
                        </a:spcBef>
                        <a:buFont typeface="Wingdings" pitchFamily="2" charset="2"/>
                        <a:defRPr sz="2000">
                          <a:solidFill>
                            <a:schemeClr val="folHlink"/>
                          </a:solidFill>
                          <a:latin typeface="Arial" pitchFamily="34" charset="0"/>
                          <a:cs typeface="Arial" pitchFamily="34" charset="0"/>
                        </a:defRPr>
                      </a:lvl2pPr>
                      <a:lvl3pPr marL="1143000" indent="-228600" defTabSz="969963" eaLnBrk="0" hangingPunct="0">
                        <a:spcBef>
                          <a:spcPct val="20000"/>
                        </a:spcBef>
                        <a:buFont typeface="Times New Roman" pitchFamily="18" charset="0"/>
                        <a:defRPr sz="2000">
                          <a:solidFill>
                            <a:schemeClr val="folHlink"/>
                          </a:solidFill>
                          <a:latin typeface="Arial" pitchFamily="34" charset="0"/>
                          <a:cs typeface="Arial" pitchFamily="34" charset="0"/>
                        </a:defRPr>
                      </a:lvl3pPr>
                      <a:lvl4pPr marL="1600200" indent="-228600" defTabSz="969963" eaLnBrk="0" hangingPunct="0">
                        <a:spcBef>
                          <a:spcPct val="20000"/>
                        </a:spcBef>
                        <a:buFont typeface="Times New Roman" pitchFamily="18" charset="0"/>
                        <a:defRPr>
                          <a:solidFill>
                            <a:schemeClr val="folHlink"/>
                          </a:solidFill>
                          <a:latin typeface="Arial" pitchFamily="34" charset="0"/>
                          <a:cs typeface="Arial" pitchFamily="34" charset="0"/>
                        </a:defRPr>
                      </a:lvl4pPr>
                      <a:lvl5pPr marL="2057400" indent="-228600" defTabSz="969963" eaLnBrk="0" hangingPunct="0">
                        <a:spcBef>
                          <a:spcPct val="20000"/>
                        </a:spcBef>
                        <a:buSzPct val="120000"/>
                        <a:buFont typeface="Wingdings" pitchFamily="2" charset="2"/>
                        <a:defRPr sz="2000">
                          <a:solidFill>
                            <a:schemeClr val="tx1"/>
                          </a:solidFill>
                          <a:latin typeface="Arial" pitchFamily="34" charset="0"/>
                          <a:cs typeface="Arial" pitchFamily="34" charset="0"/>
                        </a:defRPr>
                      </a:lvl5pPr>
                      <a:lvl6pPr marL="25146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6pPr>
                      <a:lvl7pPr marL="29718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7pPr>
                      <a:lvl8pPr marL="34290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8pPr>
                      <a:lvl9pPr marL="38862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9p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Proxima Nova" pitchFamily="50" charset="0"/>
                          <a:cs typeface="Arial" pitchFamily="34" charset="0"/>
                        </a:rPr>
                        <a:t>$186,371.71</a:t>
                      </a:r>
                      <a:endParaRPr kumimoji="0" lang="en-US" altLang="en-US" sz="1400" b="0" i="0" u="none" strike="noStrike" cap="none" normalizeH="0" baseline="0" dirty="0" smtClean="0">
                        <a:ln>
                          <a:noFill/>
                        </a:ln>
                        <a:solidFill>
                          <a:schemeClr val="folHlink"/>
                        </a:solidFill>
                        <a:effectLst/>
                        <a:latin typeface="Proxima Nova" pitchFamily="50" charset="0"/>
                        <a:cs typeface="Arial" pitchFamily="34" charset="0"/>
                      </a:endParaRPr>
                    </a:p>
                  </a:txBody>
                  <a:tcPr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9963" eaLnBrk="0" hangingPunct="0">
                        <a:spcBef>
                          <a:spcPct val="20000"/>
                        </a:spcBef>
                        <a:buFont typeface="Wingdings" pitchFamily="2" charset="2"/>
                        <a:defRPr sz="2000">
                          <a:solidFill>
                            <a:schemeClr val="folHlink"/>
                          </a:solidFill>
                          <a:latin typeface="Arial" pitchFamily="34" charset="0"/>
                          <a:cs typeface="Arial" pitchFamily="34" charset="0"/>
                        </a:defRPr>
                      </a:lvl1pPr>
                      <a:lvl2pPr marL="742950" indent="-285750" defTabSz="969963" eaLnBrk="0" hangingPunct="0">
                        <a:spcBef>
                          <a:spcPct val="20000"/>
                        </a:spcBef>
                        <a:buFont typeface="Wingdings" pitchFamily="2" charset="2"/>
                        <a:defRPr sz="2000">
                          <a:solidFill>
                            <a:schemeClr val="folHlink"/>
                          </a:solidFill>
                          <a:latin typeface="Arial" pitchFamily="34" charset="0"/>
                          <a:cs typeface="Arial" pitchFamily="34" charset="0"/>
                        </a:defRPr>
                      </a:lvl2pPr>
                      <a:lvl3pPr marL="1143000" indent="-228600" defTabSz="969963" eaLnBrk="0" hangingPunct="0">
                        <a:spcBef>
                          <a:spcPct val="20000"/>
                        </a:spcBef>
                        <a:buFont typeface="Times New Roman" pitchFamily="18" charset="0"/>
                        <a:defRPr sz="2000">
                          <a:solidFill>
                            <a:schemeClr val="folHlink"/>
                          </a:solidFill>
                          <a:latin typeface="Arial" pitchFamily="34" charset="0"/>
                          <a:cs typeface="Arial" pitchFamily="34" charset="0"/>
                        </a:defRPr>
                      </a:lvl3pPr>
                      <a:lvl4pPr marL="1600200" indent="-228600" defTabSz="969963" eaLnBrk="0" hangingPunct="0">
                        <a:spcBef>
                          <a:spcPct val="20000"/>
                        </a:spcBef>
                        <a:buFont typeface="Times New Roman" pitchFamily="18" charset="0"/>
                        <a:defRPr>
                          <a:solidFill>
                            <a:schemeClr val="folHlink"/>
                          </a:solidFill>
                          <a:latin typeface="Arial" pitchFamily="34" charset="0"/>
                          <a:cs typeface="Arial" pitchFamily="34" charset="0"/>
                        </a:defRPr>
                      </a:lvl4pPr>
                      <a:lvl5pPr marL="2057400" indent="-228600" defTabSz="969963" eaLnBrk="0" hangingPunct="0">
                        <a:spcBef>
                          <a:spcPct val="20000"/>
                        </a:spcBef>
                        <a:buSzPct val="120000"/>
                        <a:buFont typeface="Wingdings" pitchFamily="2" charset="2"/>
                        <a:defRPr sz="2000">
                          <a:solidFill>
                            <a:schemeClr val="tx1"/>
                          </a:solidFill>
                          <a:latin typeface="Arial" pitchFamily="34" charset="0"/>
                          <a:cs typeface="Arial" pitchFamily="34" charset="0"/>
                        </a:defRPr>
                      </a:lvl5pPr>
                      <a:lvl6pPr marL="25146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6pPr>
                      <a:lvl7pPr marL="29718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7pPr>
                      <a:lvl8pPr marL="34290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8pPr>
                      <a:lvl9pPr marL="38862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9p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altLang="en-US" sz="1400" b="1" i="0" u="none" strike="noStrike" cap="none" normalizeH="0" baseline="0" smtClean="0">
                          <a:ln>
                            <a:noFill/>
                          </a:ln>
                          <a:solidFill>
                            <a:srgbClr val="FF8F1C"/>
                          </a:solidFill>
                          <a:effectLst/>
                          <a:latin typeface="Proxima Nova" pitchFamily="50" charset="0"/>
                          <a:cs typeface="Arial" pitchFamily="34" charset="0"/>
                        </a:rPr>
                        <a:t>COPQ=</a:t>
                      </a:r>
                    </a:p>
                  </a:txBody>
                  <a:tcPr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9963" eaLnBrk="0" hangingPunct="0">
                        <a:spcBef>
                          <a:spcPct val="20000"/>
                        </a:spcBef>
                        <a:buFont typeface="Wingdings" pitchFamily="2" charset="2"/>
                        <a:defRPr sz="2000">
                          <a:solidFill>
                            <a:schemeClr val="folHlink"/>
                          </a:solidFill>
                          <a:latin typeface="Arial" pitchFamily="34" charset="0"/>
                          <a:cs typeface="Arial" pitchFamily="34" charset="0"/>
                        </a:defRPr>
                      </a:lvl1pPr>
                      <a:lvl2pPr marL="742950" indent="-285750" defTabSz="969963" eaLnBrk="0" hangingPunct="0">
                        <a:spcBef>
                          <a:spcPct val="20000"/>
                        </a:spcBef>
                        <a:buFont typeface="Wingdings" pitchFamily="2" charset="2"/>
                        <a:defRPr sz="2000">
                          <a:solidFill>
                            <a:schemeClr val="folHlink"/>
                          </a:solidFill>
                          <a:latin typeface="Arial" pitchFamily="34" charset="0"/>
                          <a:cs typeface="Arial" pitchFamily="34" charset="0"/>
                        </a:defRPr>
                      </a:lvl2pPr>
                      <a:lvl3pPr marL="1143000" indent="-228600" defTabSz="969963" eaLnBrk="0" hangingPunct="0">
                        <a:spcBef>
                          <a:spcPct val="20000"/>
                        </a:spcBef>
                        <a:buFont typeface="Times New Roman" pitchFamily="18" charset="0"/>
                        <a:defRPr sz="2000">
                          <a:solidFill>
                            <a:schemeClr val="folHlink"/>
                          </a:solidFill>
                          <a:latin typeface="Arial" pitchFamily="34" charset="0"/>
                          <a:cs typeface="Arial" pitchFamily="34" charset="0"/>
                        </a:defRPr>
                      </a:lvl3pPr>
                      <a:lvl4pPr marL="1600200" indent="-228600" defTabSz="969963" eaLnBrk="0" hangingPunct="0">
                        <a:spcBef>
                          <a:spcPct val="20000"/>
                        </a:spcBef>
                        <a:buFont typeface="Times New Roman" pitchFamily="18" charset="0"/>
                        <a:defRPr>
                          <a:solidFill>
                            <a:schemeClr val="folHlink"/>
                          </a:solidFill>
                          <a:latin typeface="Arial" pitchFamily="34" charset="0"/>
                          <a:cs typeface="Arial" pitchFamily="34" charset="0"/>
                        </a:defRPr>
                      </a:lvl4pPr>
                      <a:lvl5pPr marL="2057400" indent="-228600" defTabSz="969963" eaLnBrk="0" hangingPunct="0">
                        <a:spcBef>
                          <a:spcPct val="20000"/>
                        </a:spcBef>
                        <a:buSzPct val="120000"/>
                        <a:buFont typeface="Wingdings" pitchFamily="2" charset="2"/>
                        <a:defRPr sz="2000">
                          <a:solidFill>
                            <a:schemeClr val="tx1"/>
                          </a:solidFill>
                          <a:latin typeface="Arial" pitchFamily="34" charset="0"/>
                          <a:cs typeface="Arial" pitchFamily="34" charset="0"/>
                        </a:defRPr>
                      </a:lvl5pPr>
                      <a:lvl6pPr marL="25146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6pPr>
                      <a:lvl7pPr marL="29718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7pPr>
                      <a:lvl8pPr marL="34290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8pPr>
                      <a:lvl9pPr marL="38862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9p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Proxima Nova" pitchFamily="50" charset="0"/>
                          <a:cs typeface="Arial" pitchFamily="34" charset="0"/>
                        </a:rPr>
                        <a:t>$46,592.93</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altLang="en-US" sz="1400" b="0" i="0" u="none" strike="noStrike" cap="none" normalizeH="0" baseline="0" dirty="0" smtClean="0">
                        <a:ln>
                          <a:noFill/>
                        </a:ln>
                        <a:solidFill>
                          <a:schemeClr val="folHlink"/>
                        </a:solidFill>
                        <a:effectLst/>
                        <a:latin typeface="Proxima Nova" pitchFamily="50" charset="0"/>
                        <a:cs typeface="Arial" pitchFamily="34" charset="0"/>
                      </a:endParaRPr>
                    </a:p>
                  </a:txBody>
                  <a:tcPr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9963" eaLnBrk="0" hangingPunct="0">
                        <a:spcBef>
                          <a:spcPct val="20000"/>
                        </a:spcBef>
                        <a:buFont typeface="Wingdings" pitchFamily="2" charset="2"/>
                        <a:defRPr sz="2000">
                          <a:solidFill>
                            <a:schemeClr val="folHlink"/>
                          </a:solidFill>
                          <a:latin typeface="Arial" pitchFamily="34" charset="0"/>
                          <a:cs typeface="Arial" pitchFamily="34" charset="0"/>
                        </a:defRPr>
                      </a:lvl1pPr>
                      <a:lvl2pPr marL="742950" indent="-285750" defTabSz="969963" eaLnBrk="0" hangingPunct="0">
                        <a:spcBef>
                          <a:spcPct val="20000"/>
                        </a:spcBef>
                        <a:buFont typeface="Wingdings" pitchFamily="2" charset="2"/>
                        <a:defRPr sz="2000">
                          <a:solidFill>
                            <a:schemeClr val="folHlink"/>
                          </a:solidFill>
                          <a:latin typeface="Arial" pitchFamily="34" charset="0"/>
                          <a:cs typeface="Arial" pitchFamily="34" charset="0"/>
                        </a:defRPr>
                      </a:lvl2pPr>
                      <a:lvl3pPr marL="1143000" indent="-228600" defTabSz="969963" eaLnBrk="0" hangingPunct="0">
                        <a:spcBef>
                          <a:spcPct val="20000"/>
                        </a:spcBef>
                        <a:buFont typeface="Times New Roman" pitchFamily="18" charset="0"/>
                        <a:defRPr sz="2000">
                          <a:solidFill>
                            <a:schemeClr val="folHlink"/>
                          </a:solidFill>
                          <a:latin typeface="Arial" pitchFamily="34" charset="0"/>
                          <a:cs typeface="Arial" pitchFamily="34" charset="0"/>
                        </a:defRPr>
                      </a:lvl3pPr>
                      <a:lvl4pPr marL="1600200" indent="-228600" defTabSz="969963" eaLnBrk="0" hangingPunct="0">
                        <a:spcBef>
                          <a:spcPct val="20000"/>
                        </a:spcBef>
                        <a:buFont typeface="Times New Roman" pitchFamily="18" charset="0"/>
                        <a:defRPr>
                          <a:solidFill>
                            <a:schemeClr val="folHlink"/>
                          </a:solidFill>
                          <a:latin typeface="Arial" pitchFamily="34" charset="0"/>
                          <a:cs typeface="Arial" pitchFamily="34" charset="0"/>
                        </a:defRPr>
                      </a:lvl4pPr>
                      <a:lvl5pPr marL="2057400" indent="-228600" defTabSz="969963" eaLnBrk="0" hangingPunct="0">
                        <a:spcBef>
                          <a:spcPct val="20000"/>
                        </a:spcBef>
                        <a:buSzPct val="120000"/>
                        <a:buFont typeface="Wingdings" pitchFamily="2" charset="2"/>
                        <a:defRPr sz="2000">
                          <a:solidFill>
                            <a:schemeClr val="tx1"/>
                          </a:solidFill>
                          <a:latin typeface="Arial" pitchFamily="34" charset="0"/>
                          <a:cs typeface="Arial" pitchFamily="34" charset="0"/>
                        </a:defRPr>
                      </a:lvl5pPr>
                      <a:lvl6pPr marL="25146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6pPr>
                      <a:lvl7pPr marL="29718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7pPr>
                      <a:lvl8pPr marL="34290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8pPr>
                      <a:lvl9pPr marL="38862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9p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altLang="en-US" sz="1400" b="1" i="0" u="none" strike="noStrike" cap="none" normalizeH="0" baseline="0" smtClean="0">
                          <a:ln>
                            <a:noFill/>
                          </a:ln>
                          <a:solidFill>
                            <a:srgbClr val="FF8F1C"/>
                          </a:solidFill>
                          <a:effectLst/>
                          <a:latin typeface="Proxima Nova" pitchFamily="50" charset="0"/>
                          <a:cs typeface="Arial" pitchFamily="34" charset="0"/>
                        </a:rPr>
                        <a:t>COPQ=</a:t>
                      </a:r>
                    </a:p>
                  </a:txBody>
                  <a:tcPr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9963" eaLnBrk="0" hangingPunct="0">
                        <a:spcBef>
                          <a:spcPct val="20000"/>
                        </a:spcBef>
                        <a:buFont typeface="Wingdings" pitchFamily="2" charset="2"/>
                        <a:defRPr sz="2000">
                          <a:solidFill>
                            <a:schemeClr val="folHlink"/>
                          </a:solidFill>
                          <a:latin typeface="Arial" pitchFamily="34" charset="0"/>
                          <a:cs typeface="Arial" pitchFamily="34" charset="0"/>
                        </a:defRPr>
                      </a:lvl1pPr>
                      <a:lvl2pPr marL="742950" indent="-285750" defTabSz="969963" eaLnBrk="0" hangingPunct="0">
                        <a:spcBef>
                          <a:spcPct val="20000"/>
                        </a:spcBef>
                        <a:buFont typeface="Wingdings" pitchFamily="2" charset="2"/>
                        <a:defRPr sz="2000">
                          <a:solidFill>
                            <a:schemeClr val="folHlink"/>
                          </a:solidFill>
                          <a:latin typeface="Arial" pitchFamily="34" charset="0"/>
                          <a:cs typeface="Arial" pitchFamily="34" charset="0"/>
                        </a:defRPr>
                      </a:lvl2pPr>
                      <a:lvl3pPr marL="1143000" indent="-228600" defTabSz="969963" eaLnBrk="0" hangingPunct="0">
                        <a:spcBef>
                          <a:spcPct val="20000"/>
                        </a:spcBef>
                        <a:buFont typeface="Times New Roman" pitchFamily="18" charset="0"/>
                        <a:defRPr sz="2000">
                          <a:solidFill>
                            <a:schemeClr val="folHlink"/>
                          </a:solidFill>
                          <a:latin typeface="Arial" pitchFamily="34" charset="0"/>
                          <a:cs typeface="Arial" pitchFamily="34" charset="0"/>
                        </a:defRPr>
                      </a:lvl3pPr>
                      <a:lvl4pPr marL="1600200" indent="-228600" defTabSz="969963" eaLnBrk="0" hangingPunct="0">
                        <a:spcBef>
                          <a:spcPct val="20000"/>
                        </a:spcBef>
                        <a:buFont typeface="Times New Roman" pitchFamily="18" charset="0"/>
                        <a:defRPr>
                          <a:solidFill>
                            <a:schemeClr val="folHlink"/>
                          </a:solidFill>
                          <a:latin typeface="Arial" pitchFamily="34" charset="0"/>
                          <a:cs typeface="Arial" pitchFamily="34" charset="0"/>
                        </a:defRPr>
                      </a:lvl4pPr>
                      <a:lvl5pPr marL="2057400" indent="-228600" defTabSz="969963" eaLnBrk="0" hangingPunct="0">
                        <a:spcBef>
                          <a:spcPct val="20000"/>
                        </a:spcBef>
                        <a:buSzPct val="120000"/>
                        <a:buFont typeface="Wingdings" pitchFamily="2" charset="2"/>
                        <a:defRPr sz="2000">
                          <a:solidFill>
                            <a:schemeClr val="tx1"/>
                          </a:solidFill>
                          <a:latin typeface="Arial" pitchFamily="34" charset="0"/>
                          <a:cs typeface="Arial" pitchFamily="34" charset="0"/>
                        </a:defRPr>
                      </a:lvl5pPr>
                      <a:lvl6pPr marL="25146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6pPr>
                      <a:lvl7pPr marL="29718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7pPr>
                      <a:lvl8pPr marL="34290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8pPr>
                      <a:lvl9pPr marL="38862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9p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altLang="en-US" sz="1400" b="0" i="0" u="none" strike="noStrike" cap="none" normalizeH="0" baseline="0" dirty="0" smtClean="0">
                          <a:ln>
                            <a:noFill/>
                          </a:ln>
                          <a:solidFill>
                            <a:srgbClr val="FF8F1C"/>
                          </a:solidFill>
                          <a:effectLst/>
                          <a:latin typeface="Proxima Nova" pitchFamily="50" charset="0"/>
                          <a:cs typeface="Arial" pitchFamily="34" charset="0"/>
                        </a:rPr>
                        <a:t>$27,568.79</a:t>
                      </a:r>
                    </a:p>
                  </a:txBody>
                  <a:tcPr marT="34288" marB="34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2349">
                <a:tc>
                  <a:txBody>
                    <a:bodyPr/>
                    <a:lstStyle>
                      <a:lvl1pPr defTabSz="969963" eaLnBrk="0" hangingPunct="0">
                        <a:spcBef>
                          <a:spcPct val="20000"/>
                        </a:spcBef>
                        <a:buFont typeface="Wingdings" pitchFamily="2" charset="2"/>
                        <a:defRPr sz="2000">
                          <a:solidFill>
                            <a:schemeClr val="folHlink"/>
                          </a:solidFill>
                          <a:latin typeface="Arial" pitchFamily="34" charset="0"/>
                          <a:cs typeface="Arial" pitchFamily="34" charset="0"/>
                        </a:defRPr>
                      </a:lvl1pPr>
                      <a:lvl2pPr marL="742950" indent="-285750" defTabSz="969963" eaLnBrk="0" hangingPunct="0">
                        <a:spcBef>
                          <a:spcPct val="20000"/>
                        </a:spcBef>
                        <a:buFont typeface="Wingdings" pitchFamily="2" charset="2"/>
                        <a:defRPr sz="2000">
                          <a:solidFill>
                            <a:schemeClr val="folHlink"/>
                          </a:solidFill>
                          <a:latin typeface="Arial" pitchFamily="34" charset="0"/>
                          <a:cs typeface="Arial" pitchFamily="34" charset="0"/>
                        </a:defRPr>
                      </a:lvl2pPr>
                      <a:lvl3pPr marL="1143000" indent="-228600" defTabSz="969963" eaLnBrk="0" hangingPunct="0">
                        <a:spcBef>
                          <a:spcPct val="20000"/>
                        </a:spcBef>
                        <a:buFont typeface="Times New Roman" pitchFamily="18" charset="0"/>
                        <a:defRPr sz="2000">
                          <a:solidFill>
                            <a:schemeClr val="folHlink"/>
                          </a:solidFill>
                          <a:latin typeface="Arial" pitchFamily="34" charset="0"/>
                          <a:cs typeface="Arial" pitchFamily="34" charset="0"/>
                        </a:defRPr>
                      </a:lvl3pPr>
                      <a:lvl4pPr marL="1600200" indent="-228600" defTabSz="969963" eaLnBrk="0" hangingPunct="0">
                        <a:spcBef>
                          <a:spcPct val="20000"/>
                        </a:spcBef>
                        <a:buFont typeface="Times New Roman" pitchFamily="18" charset="0"/>
                        <a:defRPr>
                          <a:solidFill>
                            <a:schemeClr val="folHlink"/>
                          </a:solidFill>
                          <a:latin typeface="Arial" pitchFamily="34" charset="0"/>
                          <a:cs typeface="Arial" pitchFamily="34" charset="0"/>
                        </a:defRPr>
                      </a:lvl4pPr>
                      <a:lvl5pPr marL="2057400" indent="-228600" defTabSz="969963" eaLnBrk="0" hangingPunct="0">
                        <a:spcBef>
                          <a:spcPct val="20000"/>
                        </a:spcBef>
                        <a:buSzPct val="120000"/>
                        <a:buFont typeface="Wingdings" pitchFamily="2" charset="2"/>
                        <a:defRPr sz="2000">
                          <a:solidFill>
                            <a:schemeClr val="tx1"/>
                          </a:solidFill>
                          <a:latin typeface="Arial" pitchFamily="34" charset="0"/>
                          <a:cs typeface="Arial" pitchFamily="34" charset="0"/>
                        </a:defRPr>
                      </a:lvl5pPr>
                      <a:lvl6pPr marL="25146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6pPr>
                      <a:lvl7pPr marL="29718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7pPr>
                      <a:lvl8pPr marL="34290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8pPr>
                      <a:lvl9pPr marL="38862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9p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altLang="en-US" sz="1400" b="1" i="0" u="none" strike="noStrike" cap="none" normalizeH="0" baseline="0" smtClean="0">
                          <a:ln>
                            <a:noFill/>
                          </a:ln>
                          <a:solidFill>
                            <a:srgbClr val="FF8F1C"/>
                          </a:solidFill>
                          <a:effectLst/>
                          <a:latin typeface="Proxima Nova" pitchFamily="50" charset="0"/>
                          <a:cs typeface="Arial" pitchFamily="34" charset="0"/>
                        </a:rPr>
                        <a:t>Metric=</a:t>
                      </a:r>
                    </a:p>
                  </a:txBody>
                  <a:tcPr marT="34288" marB="342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9963" eaLnBrk="0" hangingPunct="0">
                        <a:spcBef>
                          <a:spcPct val="20000"/>
                        </a:spcBef>
                        <a:buFont typeface="Wingdings" pitchFamily="2" charset="2"/>
                        <a:defRPr sz="2000">
                          <a:solidFill>
                            <a:schemeClr val="folHlink"/>
                          </a:solidFill>
                          <a:latin typeface="Arial" pitchFamily="34" charset="0"/>
                          <a:cs typeface="Arial" pitchFamily="34" charset="0"/>
                        </a:defRPr>
                      </a:lvl1pPr>
                      <a:lvl2pPr marL="742950" indent="-285750" defTabSz="969963" eaLnBrk="0" hangingPunct="0">
                        <a:spcBef>
                          <a:spcPct val="20000"/>
                        </a:spcBef>
                        <a:buFont typeface="Wingdings" pitchFamily="2" charset="2"/>
                        <a:defRPr sz="2000">
                          <a:solidFill>
                            <a:schemeClr val="folHlink"/>
                          </a:solidFill>
                          <a:latin typeface="Arial" pitchFamily="34" charset="0"/>
                          <a:cs typeface="Arial" pitchFamily="34" charset="0"/>
                        </a:defRPr>
                      </a:lvl2pPr>
                      <a:lvl3pPr marL="1143000" indent="-228600" defTabSz="969963" eaLnBrk="0" hangingPunct="0">
                        <a:spcBef>
                          <a:spcPct val="20000"/>
                        </a:spcBef>
                        <a:buFont typeface="Times New Roman" pitchFamily="18" charset="0"/>
                        <a:defRPr sz="2000">
                          <a:solidFill>
                            <a:schemeClr val="folHlink"/>
                          </a:solidFill>
                          <a:latin typeface="Arial" pitchFamily="34" charset="0"/>
                          <a:cs typeface="Arial" pitchFamily="34" charset="0"/>
                        </a:defRPr>
                      </a:lvl3pPr>
                      <a:lvl4pPr marL="1600200" indent="-228600" defTabSz="969963" eaLnBrk="0" hangingPunct="0">
                        <a:spcBef>
                          <a:spcPct val="20000"/>
                        </a:spcBef>
                        <a:buFont typeface="Times New Roman" pitchFamily="18" charset="0"/>
                        <a:defRPr>
                          <a:solidFill>
                            <a:schemeClr val="folHlink"/>
                          </a:solidFill>
                          <a:latin typeface="Arial" pitchFamily="34" charset="0"/>
                          <a:cs typeface="Arial" pitchFamily="34" charset="0"/>
                        </a:defRPr>
                      </a:lvl4pPr>
                      <a:lvl5pPr marL="2057400" indent="-228600" defTabSz="969963" eaLnBrk="0" hangingPunct="0">
                        <a:spcBef>
                          <a:spcPct val="20000"/>
                        </a:spcBef>
                        <a:buSzPct val="120000"/>
                        <a:buFont typeface="Wingdings" pitchFamily="2" charset="2"/>
                        <a:defRPr sz="2000">
                          <a:solidFill>
                            <a:schemeClr val="tx1"/>
                          </a:solidFill>
                          <a:latin typeface="Arial" pitchFamily="34" charset="0"/>
                          <a:cs typeface="Arial" pitchFamily="34" charset="0"/>
                        </a:defRPr>
                      </a:lvl5pPr>
                      <a:lvl6pPr marL="25146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6pPr>
                      <a:lvl7pPr marL="29718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7pPr>
                      <a:lvl8pPr marL="34290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8pPr>
                      <a:lvl9pPr marL="38862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9p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altLang="en-US" sz="1400" b="0" i="0" u="none" strike="noStrike" cap="none" normalizeH="0" baseline="0" smtClean="0">
                          <a:ln>
                            <a:noFill/>
                          </a:ln>
                          <a:solidFill>
                            <a:schemeClr val="tx1"/>
                          </a:solidFill>
                          <a:effectLst/>
                          <a:latin typeface="Proxima Nova" pitchFamily="50" charset="0"/>
                          <a:cs typeface="Arial" pitchFamily="34" charset="0"/>
                        </a:rPr>
                        <a:t>Y = lbs of used Soy/Salad oil accumulated</a:t>
                      </a:r>
                      <a:endParaRPr kumimoji="0" lang="en-US" altLang="en-US" sz="1400" b="0" i="0" u="none" strike="noStrike" cap="none" normalizeH="0" baseline="0" smtClean="0">
                        <a:ln>
                          <a:noFill/>
                        </a:ln>
                        <a:solidFill>
                          <a:schemeClr val="folHlink"/>
                        </a:solidFill>
                        <a:effectLst/>
                        <a:latin typeface="Proxima Nova" pitchFamily="50" charset="0"/>
                        <a:cs typeface="Arial" pitchFamily="34" charset="0"/>
                      </a:endParaRPr>
                    </a:p>
                  </a:txBody>
                  <a:tcPr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9963" eaLnBrk="0" hangingPunct="0">
                        <a:spcBef>
                          <a:spcPct val="20000"/>
                        </a:spcBef>
                        <a:buFont typeface="Wingdings" pitchFamily="2" charset="2"/>
                        <a:defRPr sz="2000">
                          <a:solidFill>
                            <a:schemeClr val="folHlink"/>
                          </a:solidFill>
                          <a:latin typeface="Arial" pitchFamily="34" charset="0"/>
                          <a:cs typeface="Arial" pitchFamily="34" charset="0"/>
                        </a:defRPr>
                      </a:lvl1pPr>
                      <a:lvl2pPr marL="742950" indent="-285750" defTabSz="969963" eaLnBrk="0" hangingPunct="0">
                        <a:spcBef>
                          <a:spcPct val="20000"/>
                        </a:spcBef>
                        <a:buFont typeface="Wingdings" pitchFamily="2" charset="2"/>
                        <a:defRPr sz="2000">
                          <a:solidFill>
                            <a:schemeClr val="folHlink"/>
                          </a:solidFill>
                          <a:latin typeface="Arial" pitchFamily="34" charset="0"/>
                          <a:cs typeface="Arial" pitchFamily="34" charset="0"/>
                        </a:defRPr>
                      </a:lvl2pPr>
                      <a:lvl3pPr marL="1143000" indent="-228600" defTabSz="969963" eaLnBrk="0" hangingPunct="0">
                        <a:spcBef>
                          <a:spcPct val="20000"/>
                        </a:spcBef>
                        <a:buFont typeface="Times New Roman" pitchFamily="18" charset="0"/>
                        <a:defRPr sz="2000">
                          <a:solidFill>
                            <a:schemeClr val="folHlink"/>
                          </a:solidFill>
                          <a:latin typeface="Arial" pitchFamily="34" charset="0"/>
                          <a:cs typeface="Arial" pitchFamily="34" charset="0"/>
                        </a:defRPr>
                      </a:lvl3pPr>
                      <a:lvl4pPr marL="1600200" indent="-228600" defTabSz="969963" eaLnBrk="0" hangingPunct="0">
                        <a:spcBef>
                          <a:spcPct val="20000"/>
                        </a:spcBef>
                        <a:buFont typeface="Times New Roman" pitchFamily="18" charset="0"/>
                        <a:defRPr>
                          <a:solidFill>
                            <a:schemeClr val="folHlink"/>
                          </a:solidFill>
                          <a:latin typeface="Arial" pitchFamily="34" charset="0"/>
                          <a:cs typeface="Arial" pitchFamily="34" charset="0"/>
                        </a:defRPr>
                      </a:lvl4pPr>
                      <a:lvl5pPr marL="2057400" indent="-228600" defTabSz="969963" eaLnBrk="0" hangingPunct="0">
                        <a:spcBef>
                          <a:spcPct val="20000"/>
                        </a:spcBef>
                        <a:buSzPct val="120000"/>
                        <a:buFont typeface="Wingdings" pitchFamily="2" charset="2"/>
                        <a:defRPr sz="2000">
                          <a:solidFill>
                            <a:schemeClr val="tx1"/>
                          </a:solidFill>
                          <a:latin typeface="Arial" pitchFamily="34" charset="0"/>
                          <a:cs typeface="Arial" pitchFamily="34" charset="0"/>
                        </a:defRPr>
                      </a:lvl5pPr>
                      <a:lvl6pPr marL="25146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6pPr>
                      <a:lvl7pPr marL="29718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7pPr>
                      <a:lvl8pPr marL="34290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8pPr>
                      <a:lvl9pPr marL="38862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9p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altLang="en-US" sz="1400" b="1" i="0" u="none" strike="noStrike" cap="none" normalizeH="0" baseline="0" smtClean="0">
                          <a:ln>
                            <a:noFill/>
                          </a:ln>
                          <a:solidFill>
                            <a:srgbClr val="FF8F1C"/>
                          </a:solidFill>
                          <a:effectLst/>
                          <a:latin typeface="Proxima Nova" pitchFamily="50" charset="0"/>
                          <a:cs typeface="Arial" pitchFamily="34" charset="0"/>
                        </a:rPr>
                        <a:t>Metric= </a:t>
                      </a:r>
                    </a:p>
                  </a:txBody>
                  <a:tcPr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9963" eaLnBrk="0" hangingPunct="0">
                        <a:spcBef>
                          <a:spcPct val="20000"/>
                        </a:spcBef>
                        <a:buFont typeface="Wingdings" pitchFamily="2" charset="2"/>
                        <a:defRPr sz="2000">
                          <a:solidFill>
                            <a:schemeClr val="folHlink"/>
                          </a:solidFill>
                          <a:latin typeface="Arial" pitchFamily="34" charset="0"/>
                          <a:cs typeface="Arial" pitchFamily="34" charset="0"/>
                        </a:defRPr>
                      </a:lvl1pPr>
                      <a:lvl2pPr marL="742950" indent="-285750" defTabSz="969963" eaLnBrk="0" hangingPunct="0">
                        <a:spcBef>
                          <a:spcPct val="20000"/>
                        </a:spcBef>
                        <a:buFont typeface="Wingdings" pitchFamily="2" charset="2"/>
                        <a:defRPr sz="2000">
                          <a:solidFill>
                            <a:schemeClr val="folHlink"/>
                          </a:solidFill>
                          <a:latin typeface="Arial" pitchFamily="34" charset="0"/>
                          <a:cs typeface="Arial" pitchFamily="34" charset="0"/>
                        </a:defRPr>
                      </a:lvl2pPr>
                      <a:lvl3pPr marL="1143000" indent="-228600" defTabSz="969963" eaLnBrk="0" hangingPunct="0">
                        <a:spcBef>
                          <a:spcPct val="20000"/>
                        </a:spcBef>
                        <a:buFont typeface="Times New Roman" pitchFamily="18" charset="0"/>
                        <a:defRPr sz="2000">
                          <a:solidFill>
                            <a:schemeClr val="folHlink"/>
                          </a:solidFill>
                          <a:latin typeface="Arial" pitchFamily="34" charset="0"/>
                          <a:cs typeface="Arial" pitchFamily="34" charset="0"/>
                        </a:defRPr>
                      </a:lvl3pPr>
                      <a:lvl4pPr marL="1600200" indent="-228600" defTabSz="969963" eaLnBrk="0" hangingPunct="0">
                        <a:spcBef>
                          <a:spcPct val="20000"/>
                        </a:spcBef>
                        <a:buFont typeface="Times New Roman" pitchFamily="18" charset="0"/>
                        <a:defRPr>
                          <a:solidFill>
                            <a:schemeClr val="folHlink"/>
                          </a:solidFill>
                          <a:latin typeface="Arial" pitchFamily="34" charset="0"/>
                          <a:cs typeface="Arial" pitchFamily="34" charset="0"/>
                        </a:defRPr>
                      </a:lvl4pPr>
                      <a:lvl5pPr marL="2057400" indent="-228600" defTabSz="969963" eaLnBrk="0" hangingPunct="0">
                        <a:spcBef>
                          <a:spcPct val="20000"/>
                        </a:spcBef>
                        <a:buSzPct val="120000"/>
                        <a:buFont typeface="Wingdings" pitchFamily="2" charset="2"/>
                        <a:defRPr sz="2000">
                          <a:solidFill>
                            <a:schemeClr val="tx1"/>
                          </a:solidFill>
                          <a:latin typeface="Arial" pitchFamily="34" charset="0"/>
                          <a:cs typeface="Arial" pitchFamily="34" charset="0"/>
                        </a:defRPr>
                      </a:lvl5pPr>
                      <a:lvl6pPr marL="25146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6pPr>
                      <a:lvl7pPr marL="29718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7pPr>
                      <a:lvl8pPr marL="34290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8pPr>
                      <a:lvl9pPr marL="38862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9p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Proxima Nova" pitchFamily="50" charset="0"/>
                          <a:cs typeface="Arial" pitchFamily="34" charset="0"/>
                        </a:rPr>
                        <a:t>Y = </a:t>
                      </a:r>
                      <a:r>
                        <a:rPr kumimoji="0" lang="en-US" altLang="en-US" sz="1400" b="0" i="0" u="none" strike="noStrike" cap="none" normalizeH="0" baseline="0" dirty="0" err="1" smtClean="0">
                          <a:ln>
                            <a:noFill/>
                          </a:ln>
                          <a:solidFill>
                            <a:schemeClr val="tx1"/>
                          </a:solidFill>
                          <a:effectLst/>
                          <a:latin typeface="Proxima Nova" pitchFamily="50" charset="0"/>
                          <a:cs typeface="Arial" pitchFamily="34" charset="0"/>
                        </a:rPr>
                        <a:t>lbs</a:t>
                      </a:r>
                      <a:r>
                        <a:rPr kumimoji="0" lang="en-US" altLang="en-US" sz="1400" b="0" i="0" u="none" strike="noStrike" cap="none" normalizeH="0" baseline="0" dirty="0" smtClean="0">
                          <a:ln>
                            <a:noFill/>
                          </a:ln>
                          <a:solidFill>
                            <a:schemeClr val="tx1"/>
                          </a:solidFill>
                          <a:effectLst/>
                          <a:latin typeface="Proxima Nova" pitchFamily="50" charset="0"/>
                          <a:cs typeface="Arial" pitchFamily="34" charset="0"/>
                        </a:rPr>
                        <a:t> of used Soy/Salad oil accumulated</a:t>
                      </a:r>
                      <a:endParaRPr kumimoji="0" lang="en-US" altLang="en-US" sz="1400" b="0" i="0" u="none" strike="noStrike" cap="none" normalizeH="0" baseline="0" dirty="0" smtClean="0">
                        <a:ln>
                          <a:noFill/>
                        </a:ln>
                        <a:solidFill>
                          <a:schemeClr val="folHlink"/>
                        </a:solidFill>
                        <a:effectLst/>
                        <a:latin typeface="Proxima Nova" pitchFamily="50" charset="0"/>
                        <a:cs typeface="Arial" pitchFamily="34" charset="0"/>
                      </a:endParaRP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altLang="en-US" sz="1400" b="0" i="0" u="none" strike="noStrike" cap="none" normalizeH="0" baseline="0" dirty="0" smtClean="0">
                        <a:ln>
                          <a:noFill/>
                        </a:ln>
                        <a:solidFill>
                          <a:schemeClr val="folHlink"/>
                        </a:solidFill>
                        <a:effectLst/>
                        <a:latin typeface="Proxima Nova" pitchFamily="50" charset="0"/>
                        <a:cs typeface="Arial" pitchFamily="34" charset="0"/>
                      </a:endParaRPr>
                    </a:p>
                  </a:txBody>
                  <a:tcPr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9963" eaLnBrk="0" hangingPunct="0">
                        <a:spcBef>
                          <a:spcPct val="20000"/>
                        </a:spcBef>
                        <a:buFont typeface="Wingdings" pitchFamily="2" charset="2"/>
                        <a:defRPr sz="2000">
                          <a:solidFill>
                            <a:schemeClr val="folHlink"/>
                          </a:solidFill>
                          <a:latin typeface="Arial" pitchFamily="34" charset="0"/>
                          <a:cs typeface="Arial" pitchFamily="34" charset="0"/>
                        </a:defRPr>
                      </a:lvl1pPr>
                      <a:lvl2pPr marL="742950" indent="-285750" defTabSz="969963" eaLnBrk="0" hangingPunct="0">
                        <a:spcBef>
                          <a:spcPct val="20000"/>
                        </a:spcBef>
                        <a:buFont typeface="Wingdings" pitchFamily="2" charset="2"/>
                        <a:defRPr sz="2000">
                          <a:solidFill>
                            <a:schemeClr val="folHlink"/>
                          </a:solidFill>
                          <a:latin typeface="Arial" pitchFamily="34" charset="0"/>
                          <a:cs typeface="Arial" pitchFamily="34" charset="0"/>
                        </a:defRPr>
                      </a:lvl2pPr>
                      <a:lvl3pPr marL="1143000" indent="-228600" defTabSz="969963" eaLnBrk="0" hangingPunct="0">
                        <a:spcBef>
                          <a:spcPct val="20000"/>
                        </a:spcBef>
                        <a:buFont typeface="Times New Roman" pitchFamily="18" charset="0"/>
                        <a:defRPr sz="2000">
                          <a:solidFill>
                            <a:schemeClr val="folHlink"/>
                          </a:solidFill>
                          <a:latin typeface="Arial" pitchFamily="34" charset="0"/>
                          <a:cs typeface="Arial" pitchFamily="34" charset="0"/>
                        </a:defRPr>
                      </a:lvl3pPr>
                      <a:lvl4pPr marL="1600200" indent="-228600" defTabSz="969963" eaLnBrk="0" hangingPunct="0">
                        <a:spcBef>
                          <a:spcPct val="20000"/>
                        </a:spcBef>
                        <a:buFont typeface="Times New Roman" pitchFamily="18" charset="0"/>
                        <a:defRPr>
                          <a:solidFill>
                            <a:schemeClr val="folHlink"/>
                          </a:solidFill>
                          <a:latin typeface="Arial" pitchFamily="34" charset="0"/>
                          <a:cs typeface="Arial" pitchFamily="34" charset="0"/>
                        </a:defRPr>
                      </a:lvl4pPr>
                      <a:lvl5pPr marL="2057400" indent="-228600" defTabSz="969963" eaLnBrk="0" hangingPunct="0">
                        <a:spcBef>
                          <a:spcPct val="20000"/>
                        </a:spcBef>
                        <a:buSzPct val="120000"/>
                        <a:buFont typeface="Wingdings" pitchFamily="2" charset="2"/>
                        <a:defRPr sz="2000">
                          <a:solidFill>
                            <a:schemeClr val="tx1"/>
                          </a:solidFill>
                          <a:latin typeface="Arial" pitchFamily="34" charset="0"/>
                          <a:cs typeface="Arial" pitchFamily="34" charset="0"/>
                        </a:defRPr>
                      </a:lvl5pPr>
                      <a:lvl6pPr marL="25146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6pPr>
                      <a:lvl7pPr marL="29718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7pPr>
                      <a:lvl8pPr marL="34290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8pPr>
                      <a:lvl9pPr marL="38862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9p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altLang="en-US" sz="1400" b="1" i="0" u="none" strike="noStrike" cap="none" normalizeH="0" baseline="0" dirty="0" smtClean="0">
                          <a:ln>
                            <a:noFill/>
                          </a:ln>
                          <a:solidFill>
                            <a:srgbClr val="FF8F1C"/>
                          </a:solidFill>
                          <a:effectLst/>
                          <a:latin typeface="Proxima Nova" pitchFamily="50" charset="0"/>
                          <a:cs typeface="Arial" pitchFamily="34" charset="0"/>
                        </a:rPr>
                        <a:t>Metric=</a:t>
                      </a:r>
                    </a:p>
                  </a:txBody>
                  <a:tcPr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9963" eaLnBrk="0" hangingPunct="0">
                        <a:spcBef>
                          <a:spcPct val="20000"/>
                        </a:spcBef>
                        <a:buFont typeface="Wingdings" pitchFamily="2" charset="2"/>
                        <a:defRPr sz="2000">
                          <a:solidFill>
                            <a:schemeClr val="folHlink"/>
                          </a:solidFill>
                          <a:latin typeface="Arial" pitchFamily="34" charset="0"/>
                          <a:cs typeface="Arial" pitchFamily="34" charset="0"/>
                        </a:defRPr>
                      </a:lvl1pPr>
                      <a:lvl2pPr marL="742950" indent="-285750" defTabSz="969963" eaLnBrk="0" hangingPunct="0">
                        <a:spcBef>
                          <a:spcPct val="20000"/>
                        </a:spcBef>
                        <a:buFont typeface="Wingdings" pitchFamily="2" charset="2"/>
                        <a:defRPr sz="2000">
                          <a:solidFill>
                            <a:schemeClr val="folHlink"/>
                          </a:solidFill>
                          <a:latin typeface="Arial" pitchFamily="34" charset="0"/>
                          <a:cs typeface="Arial" pitchFamily="34" charset="0"/>
                        </a:defRPr>
                      </a:lvl2pPr>
                      <a:lvl3pPr marL="1143000" indent="-228600" defTabSz="969963" eaLnBrk="0" hangingPunct="0">
                        <a:spcBef>
                          <a:spcPct val="20000"/>
                        </a:spcBef>
                        <a:buFont typeface="Times New Roman" pitchFamily="18" charset="0"/>
                        <a:defRPr sz="2000">
                          <a:solidFill>
                            <a:schemeClr val="folHlink"/>
                          </a:solidFill>
                          <a:latin typeface="Arial" pitchFamily="34" charset="0"/>
                          <a:cs typeface="Arial" pitchFamily="34" charset="0"/>
                        </a:defRPr>
                      </a:lvl3pPr>
                      <a:lvl4pPr marL="1600200" indent="-228600" defTabSz="969963" eaLnBrk="0" hangingPunct="0">
                        <a:spcBef>
                          <a:spcPct val="20000"/>
                        </a:spcBef>
                        <a:buFont typeface="Times New Roman" pitchFamily="18" charset="0"/>
                        <a:defRPr>
                          <a:solidFill>
                            <a:schemeClr val="folHlink"/>
                          </a:solidFill>
                          <a:latin typeface="Arial" pitchFamily="34" charset="0"/>
                          <a:cs typeface="Arial" pitchFamily="34" charset="0"/>
                        </a:defRPr>
                      </a:lvl4pPr>
                      <a:lvl5pPr marL="2057400" indent="-228600" defTabSz="969963" eaLnBrk="0" hangingPunct="0">
                        <a:spcBef>
                          <a:spcPct val="20000"/>
                        </a:spcBef>
                        <a:buSzPct val="120000"/>
                        <a:buFont typeface="Wingdings" pitchFamily="2" charset="2"/>
                        <a:defRPr sz="2000">
                          <a:solidFill>
                            <a:schemeClr val="tx1"/>
                          </a:solidFill>
                          <a:latin typeface="Arial" pitchFamily="34" charset="0"/>
                          <a:cs typeface="Arial" pitchFamily="34" charset="0"/>
                        </a:defRPr>
                      </a:lvl5pPr>
                      <a:lvl6pPr marL="25146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6pPr>
                      <a:lvl7pPr marL="29718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7pPr>
                      <a:lvl8pPr marL="34290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8pPr>
                      <a:lvl9pPr marL="38862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9p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altLang="en-US" sz="1400" b="0" i="0" u="none" strike="noStrike" cap="none" normalizeH="0" baseline="0" smtClean="0">
                          <a:ln>
                            <a:noFill/>
                          </a:ln>
                          <a:solidFill>
                            <a:schemeClr val="tx1"/>
                          </a:solidFill>
                          <a:effectLst/>
                          <a:latin typeface="Proxima Nova" pitchFamily="50" charset="0"/>
                          <a:cs typeface="Arial" pitchFamily="34" charset="0"/>
                        </a:rPr>
                        <a:t>Y = lbs of used Soy/Salad oil accumulated</a:t>
                      </a:r>
                      <a:endParaRPr kumimoji="0" lang="en-US" altLang="en-US" sz="1400" b="0" i="0" u="none" strike="noStrike" cap="none" normalizeH="0" baseline="0" smtClean="0">
                        <a:ln>
                          <a:noFill/>
                        </a:ln>
                        <a:solidFill>
                          <a:schemeClr val="folHlink"/>
                        </a:solidFill>
                        <a:effectLst/>
                        <a:latin typeface="Proxima Nova" pitchFamily="50" charset="0"/>
                        <a:cs typeface="Arial" pitchFamily="34" charset="0"/>
                      </a:endParaRP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altLang="en-US" sz="1400" b="0" i="0" u="none" strike="noStrike" cap="none" normalizeH="0" baseline="0" smtClean="0">
                        <a:ln>
                          <a:noFill/>
                        </a:ln>
                        <a:solidFill>
                          <a:schemeClr val="folHlink"/>
                        </a:solidFill>
                        <a:effectLst/>
                        <a:latin typeface="Proxima Nova" pitchFamily="50" charset="0"/>
                        <a:cs typeface="Arial" pitchFamily="34" charset="0"/>
                      </a:endParaRPr>
                    </a:p>
                  </a:txBody>
                  <a:tcPr marT="34288" marB="34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62">
                <a:tc>
                  <a:txBody>
                    <a:bodyPr/>
                    <a:lstStyle>
                      <a:lvl1pPr defTabSz="969963" eaLnBrk="0" hangingPunct="0">
                        <a:spcBef>
                          <a:spcPct val="20000"/>
                        </a:spcBef>
                        <a:buFont typeface="Wingdings" pitchFamily="2" charset="2"/>
                        <a:defRPr sz="2000">
                          <a:solidFill>
                            <a:schemeClr val="folHlink"/>
                          </a:solidFill>
                          <a:latin typeface="Arial" pitchFamily="34" charset="0"/>
                          <a:cs typeface="Arial" pitchFamily="34" charset="0"/>
                        </a:defRPr>
                      </a:lvl1pPr>
                      <a:lvl2pPr marL="742950" indent="-285750" defTabSz="969963" eaLnBrk="0" hangingPunct="0">
                        <a:spcBef>
                          <a:spcPct val="20000"/>
                        </a:spcBef>
                        <a:buFont typeface="Wingdings" pitchFamily="2" charset="2"/>
                        <a:defRPr sz="2000">
                          <a:solidFill>
                            <a:schemeClr val="folHlink"/>
                          </a:solidFill>
                          <a:latin typeface="Arial" pitchFamily="34" charset="0"/>
                          <a:cs typeface="Arial" pitchFamily="34" charset="0"/>
                        </a:defRPr>
                      </a:lvl2pPr>
                      <a:lvl3pPr marL="1143000" indent="-228600" defTabSz="969963" eaLnBrk="0" hangingPunct="0">
                        <a:spcBef>
                          <a:spcPct val="20000"/>
                        </a:spcBef>
                        <a:buFont typeface="Times New Roman" pitchFamily="18" charset="0"/>
                        <a:defRPr sz="2000">
                          <a:solidFill>
                            <a:schemeClr val="folHlink"/>
                          </a:solidFill>
                          <a:latin typeface="Arial" pitchFamily="34" charset="0"/>
                          <a:cs typeface="Arial" pitchFamily="34" charset="0"/>
                        </a:defRPr>
                      </a:lvl3pPr>
                      <a:lvl4pPr marL="1600200" indent="-228600" defTabSz="969963" eaLnBrk="0" hangingPunct="0">
                        <a:spcBef>
                          <a:spcPct val="20000"/>
                        </a:spcBef>
                        <a:buFont typeface="Times New Roman" pitchFamily="18" charset="0"/>
                        <a:defRPr>
                          <a:solidFill>
                            <a:schemeClr val="folHlink"/>
                          </a:solidFill>
                          <a:latin typeface="Arial" pitchFamily="34" charset="0"/>
                          <a:cs typeface="Arial" pitchFamily="34" charset="0"/>
                        </a:defRPr>
                      </a:lvl4pPr>
                      <a:lvl5pPr marL="2057400" indent="-228600" defTabSz="969963" eaLnBrk="0" hangingPunct="0">
                        <a:spcBef>
                          <a:spcPct val="20000"/>
                        </a:spcBef>
                        <a:buSzPct val="120000"/>
                        <a:buFont typeface="Wingdings" pitchFamily="2" charset="2"/>
                        <a:defRPr sz="2000">
                          <a:solidFill>
                            <a:schemeClr val="tx1"/>
                          </a:solidFill>
                          <a:latin typeface="Arial" pitchFamily="34" charset="0"/>
                          <a:cs typeface="Arial" pitchFamily="34" charset="0"/>
                        </a:defRPr>
                      </a:lvl5pPr>
                      <a:lvl6pPr marL="25146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6pPr>
                      <a:lvl7pPr marL="29718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7pPr>
                      <a:lvl8pPr marL="34290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8pPr>
                      <a:lvl9pPr marL="38862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9p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altLang="en-US" sz="1400" b="1" i="0" u="none" strike="noStrike" cap="none" normalizeH="0" baseline="0" smtClean="0">
                          <a:ln>
                            <a:noFill/>
                          </a:ln>
                          <a:solidFill>
                            <a:srgbClr val="FF8F1C"/>
                          </a:solidFill>
                          <a:effectLst/>
                          <a:latin typeface="Proxima Nova" pitchFamily="50" charset="0"/>
                          <a:cs typeface="Arial" pitchFamily="34" charset="0"/>
                        </a:rPr>
                        <a:t>DPMO=</a:t>
                      </a:r>
                    </a:p>
                  </a:txBody>
                  <a:tcPr marT="34288" marB="342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folHlink"/>
                          </a:solidFill>
                          <a:latin typeface="Arial" pitchFamily="34" charset="0"/>
                          <a:cs typeface="Arial" pitchFamily="34" charset="0"/>
                        </a:defRPr>
                      </a:lvl1pPr>
                      <a:lvl2pPr marL="742950" indent="-285750" eaLnBrk="0" hangingPunct="0">
                        <a:spcBef>
                          <a:spcPct val="20000"/>
                        </a:spcBef>
                        <a:buFont typeface="Wingdings" pitchFamily="2" charset="2"/>
                        <a:defRPr sz="2000">
                          <a:solidFill>
                            <a:schemeClr val="folHlink"/>
                          </a:solidFill>
                          <a:latin typeface="Arial" pitchFamily="34" charset="0"/>
                          <a:cs typeface="Arial" pitchFamily="34" charset="0"/>
                        </a:defRPr>
                      </a:lvl2pPr>
                      <a:lvl3pPr marL="1143000" indent="-228600" eaLnBrk="0" hangingPunct="0">
                        <a:spcBef>
                          <a:spcPct val="20000"/>
                        </a:spcBef>
                        <a:buFont typeface="Times New Roman" pitchFamily="18" charset="0"/>
                        <a:defRPr sz="2000">
                          <a:solidFill>
                            <a:schemeClr val="folHlink"/>
                          </a:solidFill>
                          <a:latin typeface="Arial" pitchFamily="34" charset="0"/>
                          <a:cs typeface="Arial" pitchFamily="34" charset="0"/>
                        </a:defRPr>
                      </a:lvl3pPr>
                      <a:lvl4pPr marL="1600200" indent="-228600" eaLnBrk="0" hangingPunct="0">
                        <a:spcBef>
                          <a:spcPct val="20000"/>
                        </a:spcBef>
                        <a:buFont typeface="Times New Roman" pitchFamily="18" charset="0"/>
                        <a:defRPr>
                          <a:solidFill>
                            <a:schemeClr val="folHlink"/>
                          </a:solidFill>
                          <a:latin typeface="Arial" pitchFamily="34" charset="0"/>
                          <a:cs typeface="Arial" pitchFamily="34" charset="0"/>
                        </a:defRPr>
                      </a:lvl4pPr>
                      <a:lvl5pPr marL="2057400" indent="-228600" eaLnBrk="0" hangingPunct="0">
                        <a:spcBef>
                          <a:spcPct val="20000"/>
                        </a:spcBef>
                        <a:buSzPct val="120000"/>
                        <a:buFont typeface="Wingdings" pitchFamily="2" charset="2"/>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Proxima Nova" pitchFamily="50" charset="0"/>
                          <a:cs typeface="Arial" pitchFamily="34" charset="0"/>
                        </a:rPr>
                        <a:t>882315.86</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1400" b="0" i="0" u="none" strike="noStrike" cap="none" normalizeH="0" baseline="0" smtClean="0">
                        <a:ln>
                          <a:noFill/>
                        </a:ln>
                        <a:solidFill>
                          <a:schemeClr val="folHlink"/>
                        </a:solidFill>
                        <a:effectLst/>
                        <a:latin typeface="Proxima Nova" pitchFamily="50" charset="0"/>
                        <a:cs typeface="Arial" pitchFamily="34" charset="0"/>
                      </a:endParaRPr>
                    </a:p>
                  </a:txBody>
                  <a:tcPr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9963" eaLnBrk="0" hangingPunct="0">
                        <a:spcBef>
                          <a:spcPct val="20000"/>
                        </a:spcBef>
                        <a:buFont typeface="Wingdings" pitchFamily="2" charset="2"/>
                        <a:defRPr sz="2000">
                          <a:solidFill>
                            <a:schemeClr val="folHlink"/>
                          </a:solidFill>
                          <a:latin typeface="Arial" pitchFamily="34" charset="0"/>
                          <a:cs typeface="Arial" pitchFamily="34" charset="0"/>
                        </a:defRPr>
                      </a:lvl1pPr>
                      <a:lvl2pPr marL="742950" indent="-285750" defTabSz="969963" eaLnBrk="0" hangingPunct="0">
                        <a:spcBef>
                          <a:spcPct val="20000"/>
                        </a:spcBef>
                        <a:buFont typeface="Wingdings" pitchFamily="2" charset="2"/>
                        <a:defRPr sz="2000">
                          <a:solidFill>
                            <a:schemeClr val="folHlink"/>
                          </a:solidFill>
                          <a:latin typeface="Arial" pitchFamily="34" charset="0"/>
                          <a:cs typeface="Arial" pitchFamily="34" charset="0"/>
                        </a:defRPr>
                      </a:lvl2pPr>
                      <a:lvl3pPr marL="1143000" indent="-228600" defTabSz="969963" eaLnBrk="0" hangingPunct="0">
                        <a:spcBef>
                          <a:spcPct val="20000"/>
                        </a:spcBef>
                        <a:buFont typeface="Times New Roman" pitchFamily="18" charset="0"/>
                        <a:defRPr sz="2000">
                          <a:solidFill>
                            <a:schemeClr val="folHlink"/>
                          </a:solidFill>
                          <a:latin typeface="Arial" pitchFamily="34" charset="0"/>
                          <a:cs typeface="Arial" pitchFamily="34" charset="0"/>
                        </a:defRPr>
                      </a:lvl3pPr>
                      <a:lvl4pPr marL="1600200" indent="-228600" defTabSz="969963" eaLnBrk="0" hangingPunct="0">
                        <a:spcBef>
                          <a:spcPct val="20000"/>
                        </a:spcBef>
                        <a:buFont typeface="Times New Roman" pitchFamily="18" charset="0"/>
                        <a:defRPr>
                          <a:solidFill>
                            <a:schemeClr val="folHlink"/>
                          </a:solidFill>
                          <a:latin typeface="Arial" pitchFamily="34" charset="0"/>
                          <a:cs typeface="Arial" pitchFamily="34" charset="0"/>
                        </a:defRPr>
                      </a:lvl4pPr>
                      <a:lvl5pPr marL="2057400" indent="-228600" defTabSz="969963" eaLnBrk="0" hangingPunct="0">
                        <a:spcBef>
                          <a:spcPct val="20000"/>
                        </a:spcBef>
                        <a:buSzPct val="120000"/>
                        <a:buFont typeface="Wingdings" pitchFamily="2" charset="2"/>
                        <a:defRPr sz="2000">
                          <a:solidFill>
                            <a:schemeClr val="tx1"/>
                          </a:solidFill>
                          <a:latin typeface="Arial" pitchFamily="34" charset="0"/>
                          <a:cs typeface="Arial" pitchFamily="34" charset="0"/>
                        </a:defRPr>
                      </a:lvl5pPr>
                      <a:lvl6pPr marL="25146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6pPr>
                      <a:lvl7pPr marL="29718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7pPr>
                      <a:lvl8pPr marL="34290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8pPr>
                      <a:lvl9pPr marL="38862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9p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altLang="en-US" sz="1400" b="1" i="0" u="none" strike="noStrike" cap="none" normalizeH="0" baseline="0" smtClean="0">
                          <a:ln>
                            <a:noFill/>
                          </a:ln>
                          <a:solidFill>
                            <a:srgbClr val="FF8F1C"/>
                          </a:solidFill>
                          <a:effectLst/>
                          <a:latin typeface="Proxima Nova" pitchFamily="50" charset="0"/>
                          <a:cs typeface="Arial" pitchFamily="34" charset="0"/>
                        </a:rPr>
                        <a:t>DPMO=</a:t>
                      </a:r>
                    </a:p>
                  </a:txBody>
                  <a:tcPr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folHlink"/>
                          </a:solidFill>
                          <a:latin typeface="Arial" pitchFamily="34" charset="0"/>
                          <a:cs typeface="Arial" pitchFamily="34" charset="0"/>
                        </a:defRPr>
                      </a:lvl1pPr>
                      <a:lvl2pPr marL="742950" indent="-285750" eaLnBrk="0" hangingPunct="0">
                        <a:spcBef>
                          <a:spcPct val="20000"/>
                        </a:spcBef>
                        <a:buFont typeface="Wingdings" pitchFamily="2" charset="2"/>
                        <a:defRPr sz="2000">
                          <a:solidFill>
                            <a:schemeClr val="folHlink"/>
                          </a:solidFill>
                          <a:latin typeface="Arial" pitchFamily="34" charset="0"/>
                          <a:cs typeface="Arial" pitchFamily="34" charset="0"/>
                        </a:defRPr>
                      </a:lvl2pPr>
                      <a:lvl3pPr marL="1143000" indent="-228600" eaLnBrk="0" hangingPunct="0">
                        <a:spcBef>
                          <a:spcPct val="20000"/>
                        </a:spcBef>
                        <a:buFont typeface="Times New Roman" pitchFamily="18" charset="0"/>
                        <a:defRPr sz="2000">
                          <a:solidFill>
                            <a:schemeClr val="folHlink"/>
                          </a:solidFill>
                          <a:latin typeface="Arial" pitchFamily="34" charset="0"/>
                          <a:cs typeface="Arial" pitchFamily="34" charset="0"/>
                        </a:defRPr>
                      </a:lvl3pPr>
                      <a:lvl4pPr marL="1600200" indent="-228600" eaLnBrk="0" hangingPunct="0">
                        <a:spcBef>
                          <a:spcPct val="20000"/>
                        </a:spcBef>
                        <a:buFont typeface="Times New Roman" pitchFamily="18" charset="0"/>
                        <a:defRPr>
                          <a:solidFill>
                            <a:schemeClr val="folHlink"/>
                          </a:solidFill>
                          <a:latin typeface="Arial" pitchFamily="34" charset="0"/>
                          <a:cs typeface="Arial" pitchFamily="34" charset="0"/>
                        </a:defRPr>
                      </a:lvl4pPr>
                      <a:lvl5pPr marL="2057400" indent="-228600" eaLnBrk="0" hangingPunct="0">
                        <a:spcBef>
                          <a:spcPct val="20000"/>
                        </a:spcBef>
                        <a:buSzPct val="120000"/>
                        <a:buFont typeface="Wingdings" pitchFamily="2" charset="2"/>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Proxima Nova" pitchFamily="50" charset="0"/>
                          <a:cs typeface="Arial" pitchFamily="34" charset="0"/>
                        </a:rPr>
                        <a:t>220578.97</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1400" b="0" i="0" u="none" strike="noStrike" cap="none" normalizeH="0" baseline="0" smtClean="0">
                        <a:ln>
                          <a:noFill/>
                        </a:ln>
                        <a:solidFill>
                          <a:schemeClr val="folHlink"/>
                        </a:solidFill>
                        <a:effectLst/>
                        <a:latin typeface="Proxima Nova" pitchFamily="50" charset="0"/>
                        <a:cs typeface="Arial" pitchFamily="34" charset="0"/>
                      </a:endParaRPr>
                    </a:p>
                  </a:txBody>
                  <a:tcPr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9963" eaLnBrk="0" hangingPunct="0">
                        <a:spcBef>
                          <a:spcPct val="20000"/>
                        </a:spcBef>
                        <a:buFont typeface="Wingdings" pitchFamily="2" charset="2"/>
                        <a:defRPr sz="2000">
                          <a:solidFill>
                            <a:schemeClr val="folHlink"/>
                          </a:solidFill>
                          <a:latin typeface="Arial" pitchFamily="34" charset="0"/>
                          <a:cs typeface="Arial" pitchFamily="34" charset="0"/>
                        </a:defRPr>
                      </a:lvl1pPr>
                      <a:lvl2pPr marL="742950" indent="-285750" defTabSz="969963" eaLnBrk="0" hangingPunct="0">
                        <a:spcBef>
                          <a:spcPct val="20000"/>
                        </a:spcBef>
                        <a:buFont typeface="Wingdings" pitchFamily="2" charset="2"/>
                        <a:defRPr sz="2000">
                          <a:solidFill>
                            <a:schemeClr val="folHlink"/>
                          </a:solidFill>
                          <a:latin typeface="Arial" pitchFamily="34" charset="0"/>
                          <a:cs typeface="Arial" pitchFamily="34" charset="0"/>
                        </a:defRPr>
                      </a:lvl2pPr>
                      <a:lvl3pPr marL="1143000" indent="-228600" defTabSz="969963" eaLnBrk="0" hangingPunct="0">
                        <a:spcBef>
                          <a:spcPct val="20000"/>
                        </a:spcBef>
                        <a:buFont typeface="Times New Roman" pitchFamily="18" charset="0"/>
                        <a:defRPr sz="2000">
                          <a:solidFill>
                            <a:schemeClr val="folHlink"/>
                          </a:solidFill>
                          <a:latin typeface="Arial" pitchFamily="34" charset="0"/>
                          <a:cs typeface="Arial" pitchFamily="34" charset="0"/>
                        </a:defRPr>
                      </a:lvl3pPr>
                      <a:lvl4pPr marL="1600200" indent="-228600" defTabSz="969963" eaLnBrk="0" hangingPunct="0">
                        <a:spcBef>
                          <a:spcPct val="20000"/>
                        </a:spcBef>
                        <a:buFont typeface="Times New Roman" pitchFamily="18" charset="0"/>
                        <a:defRPr>
                          <a:solidFill>
                            <a:schemeClr val="folHlink"/>
                          </a:solidFill>
                          <a:latin typeface="Arial" pitchFamily="34" charset="0"/>
                          <a:cs typeface="Arial" pitchFamily="34" charset="0"/>
                        </a:defRPr>
                      </a:lvl4pPr>
                      <a:lvl5pPr marL="2057400" indent="-228600" defTabSz="969963" eaLnBrk="0" hangingPunct="0">
                        <a:spcBef>
                          <a:spcPct val="20000"/>
                        </a:spcBef>
                        <a:buSzPct val="120000"/>
                        <a:buFont typeface="Wingdings" pitchFamily="2" charset="2"/>
                        <a:defRPr sz="2000">
                          <a:solidFill>
                            <a:schemeClr val="tx1"/>
                          </a:solidFill>
                          <a:latin typeface="Arial" pitchFamily="34" charset="0"/>
                          <a:cs typeface="Arial" pitchFamily="34" charset="0"/>
                        </a:defRPr>
                      </a:lvl5pPr>
                      <a:lvl6pPr marL="25146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6pPr>
                      <a:lvl7pPr marL="29718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7pPr>
                      <a:lvl8pPr marL="34290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8pPr>
                      <a:lvl9pPr marL="38862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9p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altLang="en-US" sz="1400" b="1" i="0" u="none" strike="noStrike" cap="none" normalizeH="0" baseline="0" smtClean="0">
                          <a:ln>
                            <a:noFill/>
                          </a:ln>
                          <a:solidFill>
                            <a:srgbClr val="FF8F1C"/>
                          </a:solidFill>
                          <a:effectLst/>
                          <a:latin typeface="Proxima Nova" pitchFamily="50" charset="0"/>
                          <a:cs typeface="Arial" pitchFamily="34" charset="0"/>
                        </a:rPr>
                        <a:t>DPMO=</a:t>
                      </a:r>
                    </a:p>
                  </a:txBody>
                  <a:tcPr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9963" eaLnBrk="0" hangingPunct="0">
                        <a:spcBef>
                          <a:spcPct val="20000"/>
                        </a:spcBef>
                        <a:buFont typeface="Wingdings" pitchFamily="2" charset="2"/>
                        <a:defRPr sz="2000">
                          <a:solidFill>
                            <a:schemeClr val="folHlink"/>
                          </a:solidFill>
                          <a:latin typeface="Arial" pitchFamily="34" charset="0"/>
                          <a:cs typeface="Arial" pitchFamily="34" charset="0"/>
                        </a:defRPr>
                      </a:lvl1pPr>
                      <a:lvl2pPr marL="742950" indent="-285750" defTabSz="969963" eaLnBrk="0" hangingPunct="0">
                        <a:spcBef>
                          <a:spcPct val="20000"/>
                        </a:spcBef>
                        <a:buFont typeface="Wingdings" pitchFamily="2" charset="2"/>
                        <a:defRPr sz="2000">
                          <a:solidFill>
                            <a:schemeClr val="folHlink"/>
                          </a:solidFill>
                          <a:latin typeface="Arial" pitchFamily="34" charset="0"/>
                          <a:cs typeface="Arial" pitchFamily="34" charset="0"/>
                        </a:defRPr>
                      </a:lvl2pPr>
                      <a:lvl3pPr marL="1143000" indent="-228600" defTabSz="969963" eaLnBrk="0" hangingPunct="0">
                        <a:spcBef>
                          <a:spcPct val="20000"/>
                        </a:spcBef>
                        <a:buFont typeface="Times New Roman" pitchFamily="18" charset="0"/>
                        <a:defRPr sz="2000">
                          <a:solidFill>
                            <a:schemeClr val="folHlink"/>
                          </a:solidFill>
                          <a:latin typeface="Arial" pitchFamily="34" charset="0"/>
                          <a:cs typeface="Arial" pitchFamily="34" charset="0"/>
                        </a:defRPr>
                      </a:lvl3pPr>
                      <a:lvl4pPr marL="1600200" indent="-228600" defTabSz="969963" eaLnBrk="0" hangingPunct="0">
                        <a:spcBef>
                          <a:spcPct val="20000"/>
                        </a:spcBef>
                        <a:buFont typeface="Times New Roman" pitchFamily="18" charset="0"/>
                        <a:defRPr>
                          <a:solidFill>
                            <a:schemeClr val="folHlink"/>
                          </a:solidFill>
                          <a:latin typeface="Arial" pitchFamily="34" charset="0"/>
                          <a:cs typeface="Arial" pitchFamily="34" charset="0"/>
                        </a:defRPr>
                      </a:lvl4pPr>
                      <a:lvl5pPr marL="2057400" indent="-228600" defTabSz="969963" eaLnBrk="0" hangingPunct="0">
                        <a:spcBef>
                          <a:spcPct val="20000"/>
                        </a:spcBef>
                        <a:buSzPct val="120000"/>
                        <a:buFont typeface="Wingdings" pitchFamily="2" charset="2"/>
                        <a:defRPr sz="2000">
                          <a:solidFill>
                            <a:schemeClr val="tx1"/>
                          </a:solidFill>
                          <a:latin typeface="Arial" pitchFamily="34" charset="0"/>
                          <a:cs typeface="Arial" pitchFamily="34" charset="0"/>
                        </a:defRPr>
                      </a:lvl5pPr>
                      <a:lvl6pPr marL="25146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6pPr>
                      <a:lvl7pPr marL="29718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7pPr>
                      <a:lvl8pPr marL="34290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8pPr>
                      <a:lvl9pPr marL="38862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9p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altLang="en-US" sz="1400" b="0" i="0" u="none" strike="noStrike" cap="none" normalizeH="0" baseline="0" smtClean="0">
                          <a:ln>
                            <a:noFill/>
                          </a:ln>
                          <a:solidFill>
                            <a:srgbClr val="FF8F1C"/>
                          </a:solidFill>
                          <a:effectLst/>
                          <a:latin typeface="Proxima Nova" pitchFamily="50" charset="0"/>
                          <a:cs typeface="Arial" pitchFamily="34" charset="0"/>
                        </a:rPr>
                        <a:t>785310.85</a:t>
                      </a:r>
                    </a:p>
                  </a:txBody>
                  <a:tcPr marT="34288" marB="34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62">
                <a:tc>
                  <a:txBody>
                    <a:bodyPr/>
                    <a:lstStyle>
                      <a:lvl1pPr defTabSz="969963" eaLnBrk="0" hangingPunct="0">
                        <a:spcBef>
                          <a:spcPct val="20000"/>
                        </a:spcBef>
                        <a:buFont typeface="Wingdings" pitchFamily="2" charset="2"/>
                        <a:defRPr sz="2000">
                          <a:solidFill>
                            <a:schemeClr val="folHlink"/>
                          </a:solidFill>
                          <a:latin typeface="Arial" pitchFamily="34" charset="0"/>
                          <a:cs typeface="Arial" pitchFamily="34" charset="0"/>
                        </a:defRPr>
                      </a:lvl1pPr>
                      <a:lvl2pPr marL="742950" indent="-285750" defTabSz="969963" eaLnBrk="0" hangingPunct="0">
                        <a:spcBef>
                          <a:spcPct val="20000"/>
                        </a:spcBef>
                        <a:buFont typeface="Wingdings" pitchFamily="2" charset="2"/>
                        <a:defRPr sz="2000">
                          <a:solidFill>
                            <a:schemeClr val="folHlink"/>
                          </a:solidFill>
                          <a:latin typeface="Arial" pitchFamily="34" charset="0"/>
                          <a:cs typeface="Arial" pitchFamily="34" charset="0"/>
                        </a:defRPr>
                      </a:lvl2pPr>
                      <a:lvl3pPr marL="1143000" indent="-228600" defTabSz="969963" eaLnBrk="0" hangingPunct="0">
                        <a:spcBef>
                          <a:spcPct val="20000"/>
                        </a:spcBef>
                        <a:buFont typeface="Times New Roman" pitchFamily="18" charset="0"/>
                        <a:defRPr sz="2000">
                          <a:solidFill>
                            <a:schemeClr val="folHlink"/>
                          </a:solidFill>
                          <a:latin typeface="Arial" pitchFamily="34" charset="0"/>
                          <a:cs typeface="Arial" pitchFamily="34" charset="0"/>
                        </a:defRPr>
                      </a:lvl3pPr>
                      <a:lvl4pPr marL="1600200" indent="-228600" defTabSz="969963" eaLnBrk="0" hangingPunct="0">
                        <a:spcBef>
                          <a:spcPct val="20000"/>
                        </a:spcBef>
                        <a:buFont typeface="Times New Roman" pitchFamily="18" charset="0"/>
                        <a:defRPr>
                          <a:solidFill>
                            <a:schemeClr val="folHlink"/>
                          </a:solidFill>
                          <a:latin typeface="Arial" pitchFamily="34" charset="0"/>
                          <a:cs typeface="Arial" pitchFamily="34" charset="0"/>
                        </a:defRPr>
                      </a:lvl4pPr>
                      <a:lvl5pPr marL="2057400" indent="-228600" defTabSz="969963" eaLnBrk="0" hangingPunct="0">
                        <a:spcBef>
                          <a:spcPct val="20000"/>
                        </a:spcBef>
                        <a:buSzPct val="120000"/>
                        <a:buFont typeface="Wingdings" pitchFamily="2" charset="2"/>
                        <a:defRPr sz="2000">
                          <a:solidFill>
                            <a:schemeClr val="tx1"/>
                          </a:solidFill>
                          <a:latin typeface="Arial" pitchFamily="34" charset="0"/>
                          <a:cs typeface="Arial" pitchFamily="34" charset="0"/>
                        </a:defRPr>
                      </a:lvl5pPr>
                      <a:lvl6pPr marL="25146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6pPr>
                      <a:lvl7pPr marL="29718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7pPr>
                      <a:lvl8pPr marL="34290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8pPr>
                      <a:lvl9pPr marL="38862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9p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altLang="en-US" sz="1400" b="1" i="0" u="none" strike="noStrike" cap="none" normalizeH="0" baseline="0" dirty="0" smtClean="0">
                          <a:ln>
                            <a:noFill/>
                          </a:ln>
                          <a:solidFill>
                            <a:srgbClr val="FF8F1C"/>
                          </a:solidFill>
                          <a:effectLst/>
                          <a:latin typeface="Proxima Nova" pitchFamily="50" charset="0"/>
                          <a:cs typeface="Arial" pitchFamily="34" charset="0"/>
                        </a:rPr>
                        <a:t>Sigma Level=</a:t>
                      </a:r>
                    </a:p>
                  </a:txBody>
                  <a:tcPr marT="34288" marB="342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969963" eaLnBrk="0" hangingPunct="0">
                        <a:spcBef>
                          <a:spcPct val="20000"/>
                        </a:spcBef>
                        <a:buFont typeface="Wingdings" pitchFamily="2" charset="2"/>
                        <a:defRPr sz="2000">
                          <a:solidFill>
                            <a:schemeClr val="folHlink"/>
                          </a:solidFill>
                          <a:latin typeface="Arial" pitchFamily="34" charset="0"/>
                          <a:cs typeface="Arial" pitchFamily="34" charset="0"/>
                        </a:defRPr>
                      </a:lvl1pPr>
                      <a:lvl2pPr marL="742950" indent="-285750" defTabSz="969963" eaLnBrk="0" hangingPunct="0">
                        <a:spcBef>
                          <a:spcPct val="20000"/>
                        </a:spcBef>
                        <a:buFont typeface="Wingdings" pitchFamily="2" charset="2"/>
                        <a:defRPr sz="2000">
                          <a:solidFill>
                            <a:schemeClr val="folHlink"/>
                          </a:solidFill>
                          <a:latin typeface="Arial" pitchFamily="34" charset="0"/>
                          <a:cs typeface="Arial" pitchFamily="34" charset="0"/>
                        </a:defRPr>
                      </a:lvl2pPr>
                      <a:lvl3pPr marL="1143000" indent="-228600" defTabSz="969963" eaLnBrk="0" hangingPunct="0">
                        <a:spcBef>
                          <a:spcPct val="20000"/>
                        </a:spcBef>
                        <a:buFont typeface="Times New Roman" pitchFamily="18" charset="0"/>
                        <a:defRPr sz="2000">
                          <a:solidFill>
                            <a:schemeClr val="folHlink"/>
                          </a:solidFill>
                          <a:latin typeface="Arial" pitchFamily="34" charset="0"/>
                          <a:cs typeface="Arial" pitchFamily="34" charset="0"/>
                        </a:defRPr>
                      </a:lvl3pPr>
                      <a:lvl4pPr marL="1600200" indent="-228600" defTabSz="969963" eaLnBrk="0" hangingPunct="0">
                        <a:spcBef>
                          <a:spcPct val="20000"/>
                        </a:spcBef>
                        <a:buFont typeface="Times New Roman" pitchFamily="18" charset="0"/>
                        <a:defRPr>
                          <a:solidFill>
                            <a:schemeClr val="folHlink"/>
                          </a:solidFill>
                          <a:latin typeface="Arial" pitchFamily="34" charset="0"/>
                          <a:cs typeface="Arial" pitchFamily="34" charset="0"/>
                        </a:defRPr>
                      </a:lvl4pPr>
                      <a:lvl5pPr marL="2057400" indent="-228600" defTabSz="969963" eaLnBrk="0" hangingPunct="0">
                        <a:spcBef>
                          <a:spcPct val="20000"/>
                        </a:spcBef>
                        <a:buSzPct val="120000"/>
                        <a:buFont typeface="Wingdings" pitchFamily="2" charset="2"/>
                        <a:defRPr sz="2000">
                          <a:solidFill>
                            <a:schemeClr val="tx1"/>
                          </a:solidFill>
                          <a:latin typeface="Arial" pitchFamily="34" charset="0"/>
                          <a:cs typeface="Arial" pitchFamily="34" charset="0"/>
                        </a:defRPr>
                      </a:lvl5pPr>
                      <a:lvl6pPr marL="25146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6pPr>
                      <a:lvl7pPr marL="29718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7pPr>
                      <a:lvl8pPr marL="34290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8pPr>
                      <a:lvl9pPr marL="38862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9p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altLang="en-US" sz="1400" b="0" i="0" u="none" strike="noStrike" cap="none" normalizeH="0" baseline="0" smtClean="0">
                          <a:ln>
                            <a:noFill/>
                          </a:ln>
                          <a:solidFill>
                            <a:schemeClr val="tx1"/>
                          </a:solidFill>
                          <a:effectLst/>
                          <a:latin typeface="Proxima Nova" pitchFamily="50" charset="0"/>
                          <a:cs typeface="Arial" pitchFamily="34" charset="0"/>
                        </a:rPr>
                        <a:t>0.31</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altLang="en-US" sz="1400" b="0" i="0" u="none" strike="noStrike" cap="none" normalizeH="0" baseline="0" smtClean="0">
                        <a:ln>
                          <a:noFill/>
                        </a:ln>
                        <a:solidFill>
                          <a:schemeClr val="folHlink"/>
                        </a:solidFill>
                        <a:effectLst/>
                        <a:latin typeface="Proxima Nova" pitchFamily="50" charset="0"/>
                        <a:cs typeface="Arial" pitchFamily="34" charset="0"/>
                      </a:endParaRPr>
                    </a:p>
                  </a:txBody>
                  <a:tcPr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969963" eaLnBrk="0" hangingPunct="0">
                        <a:spcBef>
                          <a:spcPct val="20000"/>
                        </a:spcBef>
                        <a:buFont typeface="Wingdings" pitchFamily="2" charset="2"/>
                        <a:defRPr sz="2000">
                          <a:solidFill>
                            <a:schemeClr val="folHlink"/>
                          </a:solidFill>
                          <a:latin typeface="Arial" pitchFamily="34" charset="0"/>
                          <a:cs typeface="Arial" pitchFamily="34" charset="0"/>
                        </a:defRPr>
                      </a:lvl1pPr>
                      <a:lvl2pPr marL="742950" indent="-285750" defTabSz="969963" eaLnBrk="0" hangingPunct="0">
                        <a:spcBef>
                          <a:spcPct val="20000"/>
                        </a:spcBef>
                        <a:buFont typeface="Wingdings" pitchFamily="2" charset="2"/>
                        <a:defRPr sz="2000">
                          <a:solidFill>
                            <a:schemeClr val="folHlink"/>
                          </a:solidFill>
                          <a:latin typeface="Arial" pitchFamily="34" charset="0"/>
                          <a:cs typeface="Arial" pitchFamily="34" charset="0"/>
                        </a:defRPr>
                      </a:lvl2pPr>
                      <a:lvl3pPr marL="1143000" indent="-228600" defTabSz="969963" eaLnBrk="0" hangingPunct="0">
                        <a:spcBef>
                          <a:spcPct val="20000"/>
                        </a:spcBef>
                        <a:buFont typeface="Times New Roman" pitchFamily="18" charset="0"/>
                        <a:defRPr sz="2000">
                          <a:solidFill>
                            <a:schemeClr val="folHlink"/>
                          </a:solidFill>
                          <a:latin typeface="Arial" pitchFamily="34" charset="0"/>
                          <a:cs typeface="Arial" pitchFamily="34" charset="0"/>
                        </a:defRPr>
                      </a:lvl3pPr>
                      <a:lvl4pPr marL="1600200" indent="-228600" defTabSz="969963" eaLnBrk="0" hangingPunct="0">
                        <a:spcBef>
                          <a:spcPct val="20000"/>
                        </a:spcBef>
                        <a:buFont typeface="Times New Roman" pitchFamily="18" charset="0"/>
                        <a:defRPr>
                          <a:solidFill>
                            <a:schemeClr val="folHlink"/>
                          </a:solidFill>
                          <a:latin typeface="Arial" pitchFamily="34" charset="0"/>
                          <a:cs typeface="Arial" pitchFamily="34" charset="0"/>
                        </a:defRPr>
                      </a:lvl4pPr>
                      <a:lvl5pPr marL="2057400" indent="-228600" defTabSz="969963" eaLnBrk="0" hangingPunct="0">
                        <a:spcBef>
                          <a:spcPct val="20000"/>
                        </a:spcBef>
                        <a:buSzPct val="120000"/>
                        <a:buFont typeface="Wingdings" pitchFamily="2" charset="2"/>
                        <a:defRPr sz="2000">
                          <a:solidFill>
                            <a:schemeClr val="tx1"/>
                          </a:solidFill>
                          <a:latin typeface="Arial" pitchFamily="34" charset="0"/>
                          <a:cs typeface="Arial" pitchFamily="34" charset="0"/>
                        </a:defRPr>
                      </a:lvl5pPr>
                      <a:lvl6pPr marL="25146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6pPr>
                      <a:lvl7pPr marL="29718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7pPr>
                      <a:lvl8pPr marL="34290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8pPr>
                      <a:lvl9pPr marL="38862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9p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altLang="en-US" sz="1400" b="1" i="0" u="none" strike="noStrike" cap="none" normalizeH="0" baseline="0" dirty="0" smtClean="0">
                          <a:ln>
                            <a:noFill/>
                          </a:ln>
                          <a:solidFill>
                            <a:srgbClr val="FF8F1C"/>
                          </a:solidFill>
                          <a:effectLst/>
                          <a:latin typeface="Proxima Nova" pitchFamily="50" charset="0"/>
                          <a:cs typeface="Arial" pitchFamily="34" charset="0"/>
                        </a:rPr>
                        <a:t>Sigma Level=</a:t>
                      </a:r>
                    </a:p>
                  </a:txBody>
                  <a:tcPr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969963" eaLnBrk="0" hangingPunct="0">
                        <a:spcBef>
                          <a:spcPct val="20000"/>
                        </a:spcBef>
                        <a:buFont typeface="Wingdings" pitchFamily="2" charset="2"/>
                        <a:defRPr sz="2000">
                          <a:solidFill>
                            <a:schemeClr val="folHlink"/>
                          </a:solidFill>
                          <a:latin typeface="Arial" pitchFamily="34" charset="0"/>
                          <a:cs typeface="Arial" pitchFamily="34" charset="0"/>
                        </a:defRPr>
                      </a:lvl1pPr>
                      <a:lvl2pPr marL="742950" indent="-285750" defTabSz="969963" eaLnBrk="0" hangingPunct="0">
                        <a:spcBef>
                          <a:spcPct val="20000"/>
                        </a:spcBef>
                        <a:buFont typeface="Wingdings" pitchFamily="2" charset="2"/>
                        <a:defRPr sz="2000">
                          <a:solidFill>
                            <a:schemeClr val="folHlink"/>
                          </a:solidFill>
                          <a:latin typeface="Arial" pitchFamily="34" charset="0"/>
                          <a:cs typeface="Arial" pitchFamily="34" charset="0"/>
                        </a:defRPr>
                      </a:lvl2pPr>
                      <a:lvl3pPr marL="1143000" indent="-228600" defTabSz="969963" eaLnBrk="0" hangingPunct="0">
                        <a:spcBef>
                          <a:spcPct val="20000"/>
                        </a:spcBef>
                        <a:buFont typeface="Times New Roman" pitchFamily="18" charset="0"/>
                        <a:defRPr sz="2000">
                          <a:solidFill>
                            <a:schemeClr val="folHlink"/>
                          </a:solidFill>
                          <a:latin typeface="Arial" pitchFamily="34" charset="0"/>
                          <a:cs typeface="Arial" pitchFamily="34" charset="0"/>
                        </a:defRPr>
                      </a:lvl3pPr>
                      <a:lvl4pPr marL="1600200" indent="-228600" defTabSz="969963" eaLnBrk="0" hangingPunct="0">
                        <a:spcBef>
                          <a:spcPct val="20000"/>
                        </a:spcBef>
                        <a:buFont typeface="Times New Roman" pitchFamily="18" charset="0"/>
                        <a:defRPr>
                          <a:solidFill>
                            <a:schemeClr val="folHlink"/>
                          </a:solidFill>
                          <a:latin typeface="Arial" pitchFamily="34" charset="0"/>
                          <a:cs typeface="Arial" pitchFamily="34" charset="0"/>
                        </a:defRPr>
                      </a:lvl4pPr>
                      <a:lvl5pPr marL="2057400" indent="-228600" defTabSz="969963" eaLnBrk="0" hangingPunct="0">
                        <a:spcBef>
                          <a:spcPct val="20000"/>
                        </a:spcBef>
                        <a:buSzPct val="120000"/>
                        <a:buFont typeface="Wingdings" pitchFamily="2" charset="2"/>
                        <a:defRPr sz="2000">
                          <a:solidFill>
                            <a:schemeClr val="tx1"/>
                          </a:solidFill>
                          <a:latin typeface="Arial" pitchFamily="34" charset="0"/>
                          <a:cs typeface="Arial" pitchFamily="34" charset="0"/>
                        </a:defRPr>
                      </a:lvl5pPr>
                      <a:lvl6pPr marL="25146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6pPr>
                      <a:lvl7pPr marL="29718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7pPr>
                      <a:lvl8pPr marL="34290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8pPr>
                      <a:lvl9pPr marL="38862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9p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altLang="en-US" sz="1400" b="0" i="0" u="none" strike="noStrike" cap="none" normalizeH="0" baseline="0" smtClean="0">
                          <a:ln>
                            <a:noFill/>
                          </a:ln>
                          <a:solidFill>
                            <a:schemeClr val="tx1"/>
                          </a:solidFill>
                          <a:effectLst/>
                          <a:latin typeface="Proxima Nova" pitchFamily="50" charset="0"/>
                          <a:cs typeface="Arial" pitchFamily="34" charset="0"/>
                        </a:rPr>
                        <a:t>2.2</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altLang="en-US" sz="1400" b="0" i="0" u="none" strike="noStrike" cap="none" normalizeH="0" baseline="0" smtClean="0">
                        <a:ln>
                          <a:noFill/>
                        </a:ln>
                        <a:solidFill>
                          <a:schemeClr val="folHlink"/>
                        </a:solidFill>
                        <a:effectLst/>
                        <a:latin typeface="Proxima Nova" pitchFamily="50" charset="0"/>
                        <a:cs typeface="Arial" pitchFamily="34" charset="0"/>
                      </a:endParaRPr>
                    </a:p>
                  </a:txBody>
                  <a:tcPr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969963" eaLnBrk="0" hangingPunct="0">
                        <a:spcBef>
                          <a:spcPct val="20000"/>
                        </a:spcBef>
                        <a:buFont typeface="Wingdings" pitchFamily="2" charset="2"/>
                        <a:defRPr sz="2000">
                          <a:solidFill>
                            <a:schemeClr val="folHlink"/>
                          </a:solidFill>
                          <a:latin typeface="Arial" pitchFamily="34" charset="0"/>
                          <a:cs typeface="Arial" pitchFamily="34" charset="0"/>
                        </a:defRPr>
                      </a:lvl1pPr>
                      <a:lvl2pPr marL="742950" indent="-285750" defTabSz="969963" eaLnBrk="0" hangingPunct="0">
                        <a:spcBef>
                          <a:spcPct val="20000"/>
                        </a:spcBef>
                        <a:buFont typeface="Wingdings" pitchFamily="2" charset="2"/>
                        <a:defRPr sz="2000">
                          <a:solidFill>
                            <a:schemeClr val="folHlink"/>
                          </a:solidFill>
                          <a:latin typeface="Arial" pitchFamily="34" charset="0"/>
                          <a:cs typeface="Arial" pitchFamily="34" charset="0"/>
                        </a:defRPr>
                      </a:lvl2pPr>
                      <a:lvl3pPr marL="1143000" indent="-228600" defTabSz="969963" eaLnBrk="0" hangingPunct="0">
                        <a:spcBef>
                          <a:spcPct val="20000"/>
                        </a:spcBef>
                        <a:buFont typeface="Times New Roman" pitchFamily="18" charset="0"/>
                        <a:defRPr sz="2000">
                          <a:solidFill>
                            <a:schemeClr val="folHlink"/>
                          </a:solidFill>
                          <a:latin typeface="Arial" pitchFamily="34" charset="0"/>
                          <a:cs typeface="Arial" pitchFamily="34" charset="0"/>
                        </a:defRPr>
                      </a:lvl3pPr>
                      <a:lvl4pPr marL="1600200" indent="-228600" defTabSz="969963" eaLnBrk="0" hangingPunct="0">
                        <a:spcBef>
                          <a:spcPct val="20000"/>
                        </a:spcBef>
                        <a:buFont typeface="Times New Roman" pitchFamily="18" charset="0"/>
                        <a:defRPr>
                          <a:solidFill>
                            <a:schemeClr val="folHlink"/>
                          </a:solidFill>
                          <a:latin typeface="Arial" pitchFamily="34" charset="0"/>
                          <a:cs typeface="Arial" pitchFamily="34" charset="0"/>
                        </a:defRPr>
                      </a:lvl4pPr>
                      <a:lvl5pPr marL="2057400" indent="-228600" defTabSz="969963" eaLnBrk="0" hangingPunct="0">
                        <a:spcBef>
                          <a:spcPct val="20000"/>
                        </a:spcBef>
                        <a:buSzPct val="120000"/>
                        <a:buFont typeface="Wingdings" pitchFamily="2" charset="2"/>
                        <a:defRPr sz="2000">
                          <a:solidFill>
                            <a:schemeClr val="tx1"/>
                          </a:solidFill>
                          <a:latin typeface="Arial" pitchFamily="34" charset="0"/>
                          <a:cs typeface="Arial" pitchFamily="34" charset="0"/>
                        </a:defRPr>
                      </a:lvl5pPr>
                      <a:lvl6pPr marL="25146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6pPr>
                      <a:lvl7pPr marL="29718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7pPr>
                      <a:lvl8pPr marL="34290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8pPr>
                      <a:lvl9pPr marL="38862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9p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altLang="en-US" sz="1400" b="1" i="0" u="none" strike="noStrike" cap="none" normalizeH="0" baseline="0" dirty="0" smtClean="0">
                          <a:ln>
                            <a:noFill/>
                          </a:ln>
                          <a:solidFill>
                            <a:srgbClr val="FF8F1C"/>
                          </a:solidFill>
                          <a:effectLst/>
                          <a:latin typeface="Proxima Nova" pitchFamily="50" charset="0"/>
                          <a:cs typeface="Arial" pitchFamily="34" charset="0"/>
                        </a:rPr>
                        <a:t>Sigma Level=</a:t>
                      </a:r>
                    </a:p>
                  </a:txBody>
                  <a:tcPr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969963" eaLnBrk="0" hangingPunct="0">
                        <a:spcBef>
                          <a:spcPct val="20000"/>
                        </a:spcBef>
                        <a:buFont typeface="Wingdings" pitchFamily="2" charset="2"/>
                        <a:defRPr sz="2000">
                          <a:solidFill>
                            <a:schemeClr val="folHlink"/>
                          </a:solidFill>
                          <a:latin typeface="Arial" pitchFamily="34" charset="0"/>
                          <a:cs typeface="Arial" pitchFamily="34" charset="0"/>
                        </a:defRPr>
                      </a:lvl1pPr>
                      <a:lvl2pPr marL="742950" indent="-285750" defTabSz="969963" eaLnBrk="0" hangingPunct="0">
                        <a:spcBef>
                          <a:spcPct val="20000"/>
                        </a:spcBef>
                        <a:buFont typeface="Wingdings" pitchFamily="2" charset="2"/>
                        <a:defRPr sz="2000">
                          <a:solidFill>
                            <a:schemeClr val="folHlink"/>
                          </a:solidFill>
                          <a:latin typeface="Arial" pitchFamily="34" charset="0"/>
                          <a:cs typeface="Arial" pitchFamily="34" charset="0"/>
                        </a:defRPr>
                      </a:lvl2pPr>
                      <a:lvl3pPr marL="1143000" indent="-228600" defTabSz="969963" eaLnBrk="0" hangingPunct="0">
                        <a:spcBef>
                          <a:spcPct val="20000"/>
                        </a:spcBef>
                        <a:buFont typeface="Times New Roman" pitchFamily="18" charset="0"/>
                        <a:defRPr sz="2000">
                          <a:solidFill>
                            <a:schemeClr val="folHlink"/>
                          </a:solidFill>
                          <a:latin typeface="Arial" pitchFamily="34" charset="0"/>
                          <a:cs typeface="Arial" pitchFamily="34" charset="0"/>
                        </a:defRPr>
                      </a:lvl3pPr>
                      <a:lvl4pPr marL="1600200" indent="-228600" defTabSz="969963" eaLnBrk="0" hangingPunct="0">
                        <a:spcBef>
                          <a:spcPct val="20000"/>
                        </a:spcBef>
                        <a:buFont typeface="Times New Roman" pitchFamily="18" charset="0"/>
                        <a:defRPr>
                          <a:solidFill>
                            <a:schemeClr val="folHlink"/>
                          </a:solidFill>
                          <a:latin typeface="Arial" pitchFamily="34" charset="0"/>
                          <a:cs typeface="Arial" pitchFamily="34" charset="0"/>
                        </a:defRPr>
                      </a:lvl4pPr>
                      <a:lvl5pPr marL="2057400" indent="-228600" defTabSz="969963" eaLnBrk="0" hangingPunct="0">
                        <a:spcBef>
                          <a:spcPct val="20000"/>
                        </a:spcBef>
                        <a:buSzPct val="120000"/>
                        <a:buFont typeface="Wingdings" pitchFamily="2" charset="2"/>
                        <a:defRPr sz="2000">
                          <a:solidFill>
                            <a:schemeClr val="tx1"/>
                          </a:solidFill>
                          <a:latin typeface="Arial" pitchFamily="34" charset="0"/>
                          <a:cs typeface="Arial" pitchFamily="34" charset="0"/>
                        </a:defRPr>
                      </a:lvl5pPr>
                      <a:lvl6pPr marL="25146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6pPr>
                      <a:lvl7pPr marL="29718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7pPr>
                      <a:lvl8pPr marL="34290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8pPr>
                      <a:lvl9pPr marL="3886200" indent="-228600" defTabSz="969963" eaLnBrk="0" fontAlgn="base" hangingPunct="0">
                        <a:spcBef>
                          <a:spcPct val="20000"/>
                        </a:spcBef>
                        <a:spcAft>
                          <a:spcPct val="0"/>
                        </a:spcAft>
                        <a:buSzPct val="120000"/>
                        <a:buFont typeface="Wingdings" pitchFamily="2" charset="2"/>
                        <a:defRPr sz="2000">
                          <a:solidFill>
                            <a:schemeClr val="tx1"/>
                          </a:solidFill>
                          <a:latin typeface="Arial" pitchFamily="34" charset="0"/>
                          <a:cs typeface="Arial" pitchFamily="34" charset="0"/>
                        </a:defRPr>
                      </a:lvl9p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altLang="en-US" sz="1400" b="0" i="0" u="none" strike="noStrike" cap="none" normalizeH="0" baseline="0" dirty="0" smtClean="0">
                          <a:ln>
                            <a:noFill/>
                          </a:ln>
                          <a:solidFill>
                            <a:srgbClr val="FF8F1C"/>
                          </a:solidFill>
                          <a:effectLst/>
                          <a:latin typeface="Proxima Nova" pitchFamily="50" charset="0"/>
                          <a:cs typeface="Arial" pitchFamily="34" charset="0"/>
                        </a:rPr>
                        <a:t>0.71</a:t>
                      </a:r>
                    </a:p>
                  </a:txBody>
                  <a:tcPr marT="34288" marB="34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49" name="Oval 1"/>
          <p:cNvSpPr>
            <a:spLocks noChangeArrowheads="1"/>
          </p:cNvSpPr>
          <p:nvPr/>
        </p:nvSpPr>
        <p:spPr bwMode="auto">
          <a:xfrm>
            <a:off x="7437437" y="1578741"/>
            <a:ext cx="1366837" cy="342900"/>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69963">
              <a:spcBef>
                <a:spcPct val="20000"/>
              </a:spcBef>
              <a:buSzPct val="120000"/>
              <a:buFont typeface="Wingdings" pitchFamily="2" charset="2"/>
              <a:buNone/>
            </a:pPr>
            <a:endParaRPr lang="en-US" altLang="en-US"/>
          </a:p>
        </p:txBody>
      </p:sp>
      <p:cxnSp>
        <p:nvCxnSpPr>
          <p:cNvPr id="72750" name="Straight Connector 3"/>
          <p:cNvCxnSpPr>
            <a:cxnSpLocks noChangeShapeType="1"/>
            <a:stCxn id="72749" idx="3"/>
          </p:cNvCxnSpPr>
          <p:nvPr/>
        </p:nvCxnSpPr>
        <p:spPr bwMode="auto">
          <a:xfrm flipH="1">
            <a:off x="6858000" y="1871635"/>
            <a:ext cx="779463" cy="12620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751" name="TextBox 6"/>
          <p:cNvSpPr txBox="1">
            <a:spLocks noChangeArrowheads="1"/>
          </p:cNvSpPr>
          <p:nvPr/>
        </p:nvSpPr>
        <p:spPr bwMode="auto">
          <a:xfrm>
            <a:off x="6145732" y="1823763"/>
            <a:ext cx="914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folHlink"/>
                </a:solidFill>
                <a:latin typeface="Arial" pitchFamily="34" charset="0"/>
                <a:cs typeface="Arial" pitchFamily="34" charset="0"/>
              </a:defRPr>
            </a:lvl1pPr>
            <a:lvl2pPr marL="742950" indent="-285750">
              <a:defRPr sz="2400">
                <a:solidFill>
                  <a:schemeClr val="folHlink"/>
                </a:solidFill>
                <a:latin typeface="Arial" pitchFamily="34" charset="0"/>
                <a:cs typeface="Arial" pitchFamily="34" charset="0"/>
              </a:defRPr>
            </a:lvl2pPr>
            <a:lvl3pPr marL="1143000" indent="-228600">
              <a:defRPr sz="2200">
                <a:solidFill>
                  <a:schemeClr val="folHlink"/>
                </a:solidFill>
                <a:latin typeface="Arial" pitchFamily="34" charset="0"/>
                <a:cs typeface="Arial" pitchFamily="34" charset="0"/>
              </a:defRPr>
            </a:lvl3pPr>
            <a:lvl4pPr marL="1600200" indent="-228600">
              <a:defRPr sz="2000">
                <a:solidFill>
                  <a:schemeClr val="folHlink"/>
                </a:solidFill>
                <a:latin typeface="Arial" pitchFamily="34" charset="0"/>
                <a:cs typeface="Arial" pitchFamily="34" charset="0"/>
              </a:defRPr>
            </a:lvl4pPr>
            <a:lvl5pPr marL="2057400" indent="-228600">
              <a:defRPr sz="2200">
                <a:solidFill>
                  <a:schemeClr val="tx1"/>
                </a:solidFill>
                <a:latin typeface="Arial" pitchFamily="34" charset="0"/>
                <a:cs typeface="Arial" pitchFamily="34" charset="0"/>
              </a:defRPr>
            </a:lvl5pPr>
            <a:lvl6pPr marL="2514600" indent="-228600" eaLnBrk="0" hangingPunct="0">
              <a:defRPr sz="2200">
                <a:solidFill>
                  <a:schemeClr val="tx1"/>
                </a:solidFill>
                <a:latin typeface="Arial" pitchFamily="34" charset="0"/>
                <a:cs typeface="Arial" pitchFamily="34" charset="0"/>
              </a:defRPr>
            </a:lvl6pPr>
            <a:lvl7pPr marL="2971800" indent="-228600" eaLnBrk="0" hangingPunct="0">
              <a:defRPr sz="2200">
                <a:solidFill>
                  <a:schemeClr val="tx1"/>
                </a:solidFill>
                <a:latin typeface="Arial" pitchFamily="34" charset="0"/>
                <a:cs typeface="Arial" pitchFamily="34" charset="0"/>
              </a:defRPr>
            </a:lvl7pPr>
            <a:lvl8pPr marL="3429000" indent="-228600" eaLnBrk="0" hangingPunct="0">
              <a:defRPr sz="2200">
                <a:solidFill>
                  <a:schemeClr val="tx1"/>
                </a:solidFill>
                <a:latin typeface="Arial" pitchFamily="34" charset="0"/>
                <a:cs typeface="Arial" pitchFamily="34" charset="0"/>
              </a:defRPr>
            </a:lvl8pPr>
            <a:lvl9pPr marL="3886200" indent="-228600" eaLnBrk="0" hangingPunct="0">
              <a:defRPr sz="2200">
                <a:solidFill>
                  <a:schemeClr val="tx1"/>
                </a:solidFill>
                <a:latin typeface="Arial" pitchFamily="34" charset="0"/>
                <a:cs typeface="Arial" pitchFamily="34" charset="0"/>
              </a:defRPr>
            </a:lvl9pPr>
          </a:lstStyle>
          <a:p>
            <a:r>
              <a:rPr lang="en-US" altLang="en-US" sz="800" b="1" dirty="0">
                <a:solidFill>
                  <a:schemeClr val="tx1"/>
                </a:solidFill>
              </a:rPr>
              <a:t>87% improvement</a:t>
            </a:r>
          </a:p>
        </p:txBody>
      </p:sp>
      <p:sp>
        <p:nvSpPr>
          <p:cNvPr id="72752" name="Oval 11"/>
          <p:cNvSpPr>
            <a:spLocks noChangeArrowheads="1"/>
          </p:cNvSpPr>
          <p:nvPr/>
        </p:nvSpPr>
        <p:spPr bwMode="auto">
          <a:xfrm>
            <a:off x="7034214" y="3937398"/>
            <a:ext cx="1423987" cy="410170"/>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69963">
              <a:spcBef>
                <a:spcPct val="20000"/>
              </a:spcBef>
              <a:buSzPct val="120000"/>
              <a:buFont typeface="Wingdings" pitchFamily="2" charset="2"/>
              <a:buNone/>
            </a:pPr>
            <a:endParaRPr lang="en-US" altLang="en-US"/>
          </a:p>
        </p:txBody>
      </p:sp>
      <p:cxnSp>
        <p:nvCxnSpPr>
          <p:cNvPr id="72753" name="Straight Connector 12"/>
          <p:cNvCxnSpPr>
            <a:cxnSpLocks noChangeShapeType="1"/>
          </p:cNvCxnSpPr>
          <p:nvPr/>
        </p:nvCxnSpPr>
        <p:spPr bwMode="auto">
          <a:xfrm>
            <a:off x="6548438" y="3862187"/>
            <a:ext cx="619125" cy="214313"/>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754" name="TextBox 14"/>
          <p:cNvSpPr txBox="1">
            <a:spLocks noChangeArrowheads="1"/>
          </p:cNvSpPr>
          <p:nvPr/>
        </p:nvSpPr>
        <p:spPr bwMode="auto">
          <a:xfrm>
            <a:off x="5576113" y="3569800"/>
            <a:ext cx="91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folHlink"/>
                </a:solidFill>
                <a:latin typeface="Arial" pitchFamily="34" charset="0"/>
                <a:cs typeface="Arial" pitchFamily="34" charset="0"/>
              </a:defRPr>
            </a:lvl1pPr>
            <a:lvl2pPr marL="742950" indent="-285750">
              <a:defRPr sz="2400">
                <a:solidFill>
                  <a:schemeClr val="folHlink"/>
                </a:solidFill>
                <a:latin typeface="Arial" pitchFamily="34" charset="0"/>
                <a:cs typeface="Arial" pitchFamily="34" charset="0"/>
              </a:defRPr>
            </a:lvl2pPr>
            <a:lvl3pPr marL="1143000" indent="-228600">
              <a:defRPr sz="2200">
                <a:solidFill>
                  <a:schemeClr val="folHlink"/>
                </a:solidFill>
                <a:latin typeface="Arial" pitchFamily="34" charset="0"/>
                <a:cs typeface="Arial" pitchFamily="34" charset="0"/>
              </a:defRPr>
            </a:lvl3pPr>
            <a:lvl4pPr marL="1600200" indent="-228600">
              <a:defRPr sz="2000">
                <a:solidFill>
                  <a:schemeClr val="folHlink"/>
                </a:solidFill>
                <a:latin typeface="Arial" pitchFamily="34" charset="0"/>
                <a:cs typeface="Arial" pitchFamily="34" charset="0"/>
              </a:defRPr>
            </a:lvl4pPr>
            <a:lvl5pPr marL="2057400" indent="-228600">
              <a:defRPr sz="2200">
                <a:solidFill>
                  <a:schemeClr val="tx1"/>
                </a:solidFill>
                <a:latin typeface="Arial" pitchFamily="34" charset="0"/>
                <a:cs typeface="Arial" pitchFamily="34" charset="0"/>
              </a:defRPr>
            </a:lvl5pPr>
            <a:lvl6pPr marL="2514600" indent="-228600" eaLnBrk="0" hangingPunct="0">
              <a:defRPr sz="2200">
                <a:solidFill>
                  <a:schemeClr val="tx1"/>
                </a:solidFill>
                <a:latin typeface="Arial" pitchFamily="34" charset="0"/>
                <a:cs typeface="Arial" pitchFamily="34" charset="0"/>
              </a:defRPr>
            </a:lvl6pPr>
            <a:lvl7pPr marL="2971800" indent="-228600" eaLnBrk="0" hangingPunct="0">
              <a:defRPr sz="2200">
                <a:solidFill>
                  <a:schemeClr val="tx1"/>
                </a:solidFill>
                <a:latin typeface="Arial" pitchFamily="34" charset="0"/>
                <a:cs typeface="Arial" pitchFamily="34" charset="0"/>
              </a:defRPr>
            </a:lvl7pPr>
            <a:lvl8pPr marL="3429000" indent="-228600" eaLnBrk="0" hangingPunct="0">
              <a:defRPr sz="2200">
                <a:solidFill>
                  <a:schemeClr val="tx1"/>
                </a:solidFill>
                <a:latin typeface="Arial" pitchFamily="34" charset="0"/>
                <a:cs typeface="Arial" pitchFamily="34" charset="0"/>
              </a:defRPr>
            </a:lvl8pPr>
            <a:lvl9pPr marL="3886200" indent="-228600" eaLnBrk="0" hangingPunct="0">
              <a:defRPr sz="2200">
                <a:solidFill>
                  <a:schemeClr val="tx1"/>
                </a:solidFill>
                <a:latin typeface="Arial" pitchFamily="34" charset="0"/>
                <a:cs typeface="Arial" pitchFamily="34" charset="0"/>
              </a:defRPr>
            </a:lvl9pPr>
          </a:lstStyle>
          <a:p>
            <a:r>
              <a:rPr lang="en-US" altLang="en-US" sz="800" b="1">
                <a:solidFill>
                  <a:schemeClr val="tx1"/>
                </a:solidFill>
              </a:rPr>
              <a:t>0.40 point improvement on the sigma level</a:t>
            </a:r>
          </a:p>
        </p:txBody>
      </p:sp>
      <p:sp>
        <p:nvSpPr>
          <p:cNvPr id="13"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lvl1pPr>
              <a:defRPr sz="900">
                <a:solidFill>
                  <a:schemeClr val="bg1"/>
                </a:solidFill>
                <a:latin typeface="Proxima Nova" charset="0"/>
              </a:defRPr>
            </a:lvl1pPr>
          </a:lstStyle>
          <a:p>
            <a:fld id="{00000000-1234-1234-1234-123412341234}" type="slidenum">
              <a:rPr lang="en" smtClean="0"/>
              <a:pPr/>
              <a:t>67</a:t>
            </a:fld>
            <a:endParaRPr lang="en"/>
          </a:p>
        </p:txBody>
      </p:sp>
    </p:spTree>
    <p:extLst>
      <p:ext uri="{BB962C8B-B14F-4D97-AF65-F5344CB8AC3E}">
        <p14:creationId xmlns:p14="http://schemas.microsoft.com/office/powerpoint/2010/main" val="918568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7"/>
          <p:cNvSpPr>
            <a:spLocks noGrp="1" noChangeArrowheads="1"/>
          </p:cNvSpPr>
          <p:nvPr>
            <p:ph type="title"/>
          </p:nvPr>
        </p:nvSpPr>
        <p:spPr/>
        <p:txBody>
          <a:bodyPr/>
          <a:lstStyle/>
          <a:p>
            <a:pPr eaLnBrk="1" hangingPunct="1"/>
            <a:r>
              <a:rPr lang="en-US" altLang="en-US" dirty="0" smtClean="0"/>
              <a:t>Project Results</a:t>
            </a:r>
          </a:p>
        </p:txBody>
      </p:sp>
      <p:sp>
        <p:nvSpPr>
          <p:cNvPr id="3" name="Text Placeholder 2"/>
          <p:cNvSpPr>
            <a:spLocks noGrp="1"/>
          </p:cNvSpPr>
          <p:nvPr>
            <p:ph type="body" idx="1"/>
          </p:nvPr>
        </p:nvSpPr>
        <p:spPr/>
        <p:txBody>
          <a:bodyPr/>
          <a:lstStyle/>
          <a:p>
            <a:r>
              <a:rPr lang="en-US" altLang="en-US" sz="1200" dirty="0"/>
              <a:t>Now that we are able to blend used salad oil into Mac oil there will be a savings. The savings will come because Mac is a higher cost to purchase. We purchase Salad oil at $0.5346/</a:t>
            </a:r>
            <a:r>
              <a:rPr lang="en-US" altLang="en-US" sz="1200" dirty="0" err="1"/>
              <a:t>lb</a:t>
            </a:r>
            <a:r>
              <a:rPr lang="en-US" altLang="en-US" sz="1200" dirty="0"/>
              <a:t> and we purchase Mac oil at $0.8311/lb. If we use less Mac and more salad we will save the difference in cost.</a:t>
            </a:r>
          </a:p>
          <a:p>
            <a:endParaRPr lang="en-US" sz="1200" dirty="0"/>
          </a:p>
        </p:txBody>
      </p:sp>
      <p:graphicFrame>
        <p:nvGraphicFramePr>
          <p:cNvPr id="11" name="Table 10"/>
          <p:cNvGraphicFramePr>
            <a:graphicFrameLocks noGrp="1"/>
          </p:cNvGraphicFramePr>
          <p:nvPr>
            <p:extLst>
              <p:ext uri="{D42A27DB-BD31-4B8C-83A1-F6EECF244321}">
                <p14:modId xmlns:p14="http://schemas.microsoft.com/office/powerpoint/2010/main" val="3775584682"/>
              </p:ext>
            </p:extLst>
          </p:nvPr>
        </p:nvGraphicFramePr>
        <p:xfrm>
          <a:off x="1600200" y="1885948"/>
          <a:ext cx="5943600" cy="2743202"/>
        </p:xfrm>
        <a:graphic>
          <a:graphicData uri="http://schemas.openxmlformats.org/drawingml/2006/table">
            <a:tbl>
              <a:tblPr/>
              <a:tblGrid>
                <a:gridCol w="4635331"/>
                <a:gridCol w="1308269"/>
              </a:tblGrid>
              <a:tr h="273227">
                <a:tc gridSpan="2">
                  <a:txBody>
                    <a:bodyPr/>
                    <a:lstStyle/>
                    <a:p>
                      <a:pPr algn="ctr" fontAlgn="b"/>
                      <a:r>
                        <a:rPr lang="en-US" sz="1100" b="1" i="0" u="sng" strike="noStrike" dirty="0">
                          <a:solidFill>
                            <a:srgbClr val="000000"/>
                          </a:solidFill>
                          <a:effectLst/>
                          <a:latin typeface="Proxima Nova" pitchFamily="50" charset="0"/>
                        </a:rPr>
                        <a:t>Savings From blending salad oil instead of Mac oil</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73227">
                <a:tc>
                  <a:txBody>
                    <a:bodyPr/>
                    <a:lstStyle/>
                    <a:p>
                      <a:pPr algn="l" fontAlgn="b"/>
                      <a:r>
                        <a:rPr lang="en-US" sz="1100" b="0" i="0" u="none" strike="noStrike">
                          <a:solidFill>
                            <a:srgbClr val="000000"/>
                          </a:solidFill>
                          <a:effectLst/>
                          <a:latin typeface="Proxima Nova" pitchFamily="50" charset="0"/>
                        </a:rPr>
                        <a:t>Median for used salad blended/week in lbs</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Proxima Nova" pitchFamily="50" charset="0"/>
                        </a:rPr>
                        <a:t>7,762 </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6455">
                <a:tc>
                  <a:txBody>
                    <a:bodyPr/>
                    <a:lstStyle/>
                    <a:p>
                      <a:pPr algn="l" fontAlgn="ctr"/>
                      <a:r>
                        <a:rPr lang="en-US" sz="1100" b="0" i="0" u="none" strike="noStrike">
                          <a:solidFill>
                            <a:srgbClr val="000000"/>
                          </a:solidFill>
                          <a:effectLst/>
                          <a:latin typeface="Proxima Nova" pitchFamily="50" charset="0"/>
                        </a:rPr>
                        <a:t>Forecast of Used salad blended instead of using Mac oil over the next 52 weeks in lbs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Proxima Nova" pitchFamily="50" charset="0"/>
                        </a:rPr>
                        <a:t>403,624 </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6455">
                <a:tc>
                  <a:txBody>
                    <a:bodyPr/>
                    <a:lstStyle/>
                    <a:p>
                      <a:pPr algn="l" fontAlgn="b"/>
                      <a:r>
                        <a:rPr lang="en-US" sz="1100" b="0" i="0" u="none" strike="noStrike" dirty="0">
                          <a:solidFill>
                            <a:srgbClr val="000000"/>
                          </a:solidFill>
                          <a:effectLst/>
                          <a:latin typeface="Proxima Nova" pitchFamily="50" charset="0"/>
                        </a:rPr>
                        <a:t>The cost of using Mac oil instead of salad over the next 52 weeks</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Proxima Nova" pitchFamily="50" charset="0"/>
                        </a:rPr>
                        <a:t>$335,451.91 </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6455">
                <a:tc>
                  <a:txBody>
                    <a:bodyPr/>
                    <a:lstStyle/>
                    <a:p>
                      <a:pPr algn="l" fontAlgn="b"/>
                      <a:r>
                        <a:rPr lang="en-US" sz="1100" b="0" i="0" u="none" strike="noStrike">
                          <a:solidFill>
                            <a:srgbClr val="000000"/>
                          </a:solidFill>
                          <a:effectLst/>
                          <a:latin typeface="Proxima Nova" pitchFamily="50" charset="0"/>
                        </a:rPr>
                        <a:t>The cost of using Salad oil instead of Mac over the next 52 weeks</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Proxima Nova" pitchFamily="50" charset="0"/>
                        </a:rPr>
                        <a:t>$215,777.39 </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227">
                <a:tc>
                  <a:txBody>
                    <a:bodyPr/>
                    <a:lstStyle/>
                    <a:p>
                      <a:pPr algn="l" fontAlgn="b"/>
                      <a:r>
                        <a:rPr lang="en-US" sz="1100" b="0" i="0" u="none" strike="noStrike">
                          <a:solidFill>
                            <a:srgbClr val="000000"/>
                          </a:solidFill>
                          <a:effectLst/>
                          <a:latin typeface="Proxima Nova" pitchFamily="50" charset="0"/>
                        </a:rPr>
                        <a:t>The cost to ship used Mac to Caldwell at $0.05/lb</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Proxima Nova" pitchFamily="50" charset="0"/>
                        </a:rPr>
                        <a:t>$20,181.20 </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156">
                <a:tc>
                  <a:txBody>
                    <a:bodyPr/>
                    <a:lstStyle/>
                    <a:p>
                      <a:pPr algn="l" fontAlgn="b"/>
                      <a:r>
                        <a:rPr lang="en-US" sz="1100" b="0" i="0" u="none" strike="noStrike">
                          <a:solidFill>
                            <a:srgbClr val="000000"/>
                          </a:solidFill>
                          <a:effectLst/>
                          <a:latin typeface="Proxima Nova" pitchFamily="50" charset="0"/>
                        </a:rPr>
                        <a:t>Savings from  blending used salad instead of Mac</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Proxima Nova" pitchFamily="50" charset="0"/>
                        </a:rPr>
                        <a:t>$99,493.32 </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
        <p:nvSpPr>
          <p:cNvPr id="8"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lvl1pPr>
              <a:defRPr sz="900">
                <a:solidFill>
                  <a:schemeClr val="bg1"/>
                </a:solidFill>
                <a:latin typeface="Proxima Nova" charset="0"/>
              </a:defRPr>
            </a:lvl1pPr>
          </a:lstStyle>
          <a:p>
            <a:fld id="{00000000-1234-1234-1234-123412341234}" type="slidenum">
              <a:rPr lang="en" smtClean="0"/>
              <a:pPr/>
              <a:t>68</a:t>
            </a:fld>
            <a:endParaRPr lang="en"/>
          </a:p>
        </p:txBody>
      </p:sp>
    </p:spTree>
    <p:extLst>
      <p:ext uri="{BB962C8B-B14F-4D97-AF65-F5344CB8AC3E}">
        <p14:creationId xmlns:p14="http://schemas.microsoft.com/office/powerpoint/2010/main" val="27181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title"/>
          </p:nvPr>
        </p:nvSpPr>
        <p:spPr/>
        <p:txBody>
          <a:bodyPr/>
          <a:lstStyle/>
          <a:p>
            <a:pPr eaLnBrk="1" hangingPunct="1"/>
            <a:r>
              <a:rPr lang="en-US" altLang="en-US" smtClean="0"/>
              <a:t>Lessons Learned</a:t>
            </a:r>
          </a:p>
        </p:txBody>
      </p:sp>
      <p:sp>
        <p:nvSpPr>
          <p:cNvPr id="3" name="Text Placeholder 2"/>
          <p:cNvSpPr>
            <a:spLocks noGrp="1"/>
          </p:cNvSpPr>
          <p:nvPr>
            <p:ph type="body" idx="1"/>
          </p:nvPr>
        </p:nvSpPr>
        <p:spPr/>
        <p:txBody>
          <a:bodyPr/>
          <a:lstStyle/>
          <a:p>
            <a:pPr marL="342900" indent="-342900" eaLnBrk="1" hangingPunct="1">
              <a:spcBef>
                <a:spcPct val="0"/>
              </a:spcBef>
              <a:buFont typeface="+mj-lt"/>
              <a:buAutoNum type="arabicPeriod"/>
              <a:defRPr/>
            </a:pPr>
            <a:r>
              <a:rPr lang="en-US" altLang="en-US" dirty="0" smtClean="0"/>
              <a:t> Keep </a:t>
            </a:r>
            <a:r>
              <a:rPr lang="en-US" altLang="en-US" dirty="0"/>
              <a:t>on working away, just because it is taking longer to complete doesn’t mean there won’t be a savings.</a:t>
            </a:r>
          </a:p>
          <a:p>
            <a:pPr marL="342900" indent="-342900" eaLnBrk="1" hangingPunct="1">
              <a:spcBef>
                <a:spcPct val="0"/>
              </a:spcBef>
              <a:buFont typeface="+mj-lt"/>
              <a:buAutoNum type="arabicPeriod"/>
              <a:defRPr/>
            </a:pPr>
            <a:endParaRPr lang="en-US" altLang="en-US" dirty="0"/>
          </a:p>
          <a:p>
            <a:pPr marL="342900" indent="-342900" eaLnBrk="1" hangingPunct="1">
              <a:spcBef>
                <a:spcPct val="0"/>
              </a:spcBef>
              <a:buFont typeface="+mj-lt"/>
              <a:buAutoNum type="arabicPeriod"/>
              <a:defRPr/>
            </a:pPr>
            <a:r>
              <a:rPr lang="en-US" altLang="en-US" dirty="0" smtClean="0"/>
              <a:t> Always </a:t>
            </a:r>
            <a:r>
              <a:rPr lang="en-US" altLang="en-US" dirty="0"/>
              <a:t>test, don’t go off of what others think.</a:t>
            </a:r>
          </a:p>
          <a:p>
            <a:pPr marL="342900" indent="-342900" eaLnBrk="1" hangingPunct="1">
              <a:spcBef>
                <a:spcPct val="0"/>
              </a:spcBef>
              <a:buFont typeface="+mj-lt"/>
              <a:buAutoNum type="arabicPeriod"/>
              <a:defRPr/>
            </a:pPr>
            <a:endParaRPr lang="en-US" altLang="en-US" dirty="0"/>
          </a:p>
          <a:p>
            <a:pPr marL="342900" indent="-342900" eaLnBrk="1" hangingPunct="1">
              <a:spcBef>
                <a:spcPct val="0"/>
              </a:spcBef>
              <a:buFont typeface="+mj-lt"/>
              <a:buAutoNum type="arabicPeriod"/>
              <a:defRPr/>
            </a:pPr>
            <a:r>
              <a:rPr lang="en-US" altLang="en-US" dirty="0" smtClean="0"/>
              <a:t> Better </a:t>
            </a:r>
            <a:r>
              <a:rPr lang="en-US" altLang="en-US" dirty="0"/>
              <a:t>time management in order to find the time to work on your project.</a:t>
            </a:r>
          </a:p>
          <a:p>
            <a:endParaRPr lang="en-US" dirty="0"/>
          </a:p>
        </p:txBody>
      </p:sp>
      <p:sp>
        <p:nvSpPr>
          <p:cNvPr id="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lvl1pPr>
              <a:defRPr sz="900">
                <a:solidFill>
                  <a:schemeClr val="bg1"/>
                </a:solidFill>
                <a:latin typeface="Proxima Nova" charset="0"/>
              </a:defRPr>
            </a:lvl1pPr>
          </a:lstStyle>
          <a:p>
            <a:fld id="{00000000-1234-1234-1234-123412341234}" type="slidenum">
              <a:rPr lang="en" smtClean="0"/>
              <a:pPr/>
              <a:t>69</a:t>
            </a:fld>
            <a:endParaRPr lang="en"/>
          </a:p>
        </p:txBody>
      </p:sp>
    </p:spTree>
    <p:extLst>
      <p:ext uri="{BB962C8B-B14F-4D97-AF65-F5344CB8AC3E}">
        <p14:creationId xmlns:p14="http://schemas.microsoft.com/office/powerpoint/2010/main" val="3371836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Grp="1" noChangeArrowheads="1"/>
          </p:cNvSpPr>
          <p:nvPr>
            <p:ph type="title"/>
          </p:nvPr>
        </p:nvSpPr>
        <p:spPr/>
        <p:txBody>
          <a:bodyPr/>
          <a:lstStyle/>
          <a:p>
            <a:pPr eaLnBrk="1" hangingPunct="1"/>
            <a:r>
              <a:rPr lang="en-US" altLang="en-US" dirty="0" smtClean="0"/>
              <a:t>Operational Definitions of Key Terms</a:t>
            </a:r>
          </a:p>
        </p:txBody>
      </p:sp>
      <p:sp>
        <p:nvSpPr>
          <p:cNvPr id="3" name="Text Placeholder 2"/>
          <p:cNvSpPr>
            <a:spLocks noGrp="1"/>
          </p:cNvSpPr>
          <p:nvPr>
            <p:ph type="body" idx="1"/>
          </p:nvPr>
        </p:nvSpPr>
        <p:spPr/>
        <p:txBody>
          <a:bodyPr/>
          <a:lstStyle/>
          <a:p>
            <a:r>
              <a:rPr lang="en-US" altLang="en-US" b="1" dirty="0"/>
              <a:t>Fresh Tank </a:t>
            </a:r>
            <a:r>
              <a:rPr lang="en-US" altLang="en-US" dirty="0"/>
              <a:t>– Storage tank used to store fresh oil</a:t>
            </a:r>
          </a:p>
          <a:p>
            <a:endParaRPr lang="en-US" dirty="0"/>
          </a:p>
        </p:txBody>
      </p:sp>
      <p:sp>
        <p:nvSpPr>
          <p:cNvPr id="9221" name="Rectangle 6"/>
          <p:cNvSpPr>
            <a:spLocks noChangeArrowheads="1"/>
          </p:cNvSpPr>
          <p:nvPr/>
        </p:nvSpPr>
        <p:spPr bwMode="auto">
          <a:xfrm>
            <a:off x="0" y="3522643"/>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endParaRPr lang="en-US" altLang="en-US" b="1" dirty="0">
              <a:latin typeface="Proxima Nova" pitchFamily="50" charset="0"/>
            </a:endParaRPr>
          </a:p>
          <a:p>
            <a:pPr algn="ctr">
              <a:spcBef>
                <a:spcPct val="50000"/>
              </a:spcBef>
            </a:pPr>
            <a:r>
              <a:rPr lang="en-US" altLang="en-US" b="1" dirty="0">
                <a:solidFill>
                  <a:srgbClr val="FF8F1C"/>
                </a:solidFill>
                <a:latin typeface="Proxima Nova" pitchFamily="50" charset="0"/>
              </a:rPr>
              <a:t>Salad Oil </a:t>
            </a:r>
            <a:r>
              <a:rPr lang="en-US" altLang="en-US" dirty="0">
                <a:solidFill>
                  <a:srgbClr val="FF8F1C"/>
                </a:solidFill>
                <a:latin typeface="Proxima Nova" pitchFamily="50" charset="0"/>
              </a:rPr>
              <a:t>– Frying oil made from soy </a:t>
            </a:r>
            <a:r>
              <a:rPr lang="en-US" altLang="en-US" dirty="0" smtClean="0">
                <a:solidFill>
                  <a:srgbClr val="FF8F1C"/>
                </a:solidFill>
                <a:latin typeface="Proxima Nova" pitchFamily="50" charset="0"/>
              </a:rPr>
              <a:t>beans</a:t>
            </a:r>
            <a:endParaRPr lang="en-US" altLang="en-US" dirty="0">
              <a:solidFill>
                <a:srgbClr val="FF8F1C"/>
              </a:solidFill>
              <a:latin typeface="Proxima Nova" pitchFamily="50" charset="0"/>
            </a:endParaRPr>
          </a:p>
          <a:p>
            <a:pPr algn="ctr">
              <a:spcBef>
                <a:spcPct val="50000"/>
              </a:spcBef>
            </a:pPr>
            <a:r>
              <a:rPr lang="en-US" altLang="en-US" b="1" dirty="0">
                <a:solidFill>
                  <a:srgbClr val="FF8F1C"/>
                </a:solidFill>
                <a:latin typeface="Proxima Nova" pitchFamily="50" charset="0"/>
              </a:rPr>
              <a:t>Mac Oil </a:t>
            </a:r>
            <a:r>
              <a:rPr lang="en-US" altLang="en-US" dirty="0">
                <a:solidFill>
                  <a:srgbClr val="FF8F1C"/>
                </a:solidFill>
                <a:latin typeface="Proxima Nova" pitchFamily="50" charset="0"/>
              </a:rPr>
              <a:t>– Special oil </a:t>
            </a:r>
            <a:r>
              <a:rPr lang="en-US" altLang="en-US" dirty="0" smtClean="0">
                <a:solidFill>
                  <a:srgbClr val="FF8F1C"/>
                </a:solidFill>
                <a:latin typeface="Proxima Nova" pitchFamily="50" charset="0"/>
              </a:rPr>
              <a:t>blend</a:t>
            </a:r>
            <a:endParaRPr lang="en-US" altLang="en-US" dirty="0">
              <a:solidFill>
                <a:srgbClr val="FF8F1C"/>
              </a:solidFill>
              <a:latin typeface="Proxima Nova" pitchFamily="50" charset="0"/>
            </a:endParaRPr>
          </a:p>
        </p:txBody>
      </p:sp>
      <p:pic>
        <p:nvPicPr>
          <p:cNvPr id="922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94707"/>
            <a:ext cx="5029200" cy="213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7</a:t>
            </a:fld>
            <a:endParaRPr lang="en" dirty="0"/>
          </a:p>
        </p:txBody>
      </p:sp>
    </p:spTree>
    <p:extLst>
      <p:ext uri="{BB962C8B-B14F-4D97-AF65-F5344CB8AC3E}">
        <p14:creationId xmlns:p14="http://schemas.microsoft.com/office/powerpoint/2010/main" val="424197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Grp="1" noChangeArrowheads="1"/>
          </p:cNvSpPr>
          <p:nvPr>
            <p:ph type="title"/>
          </p:nvPr>
        </p:nvSpPr>
        <p:spPr/>
        <p:txBody>
          <a:bodyPr/>
          <a:lstStyle/>
          <a:p>
            <a:pPr eaLnBrk="1" hangingPunct="1"/>
            <a:r>
              <a:rPr lang="en-US" altLang="en-US" smtClean="0"/>
              <a:t>Problem and Goal</a:t>
            </a:r>
          </a:p>
        </p:txBody>
      </p:sp>
      <p:sp>
        <p:nvSpPr>
          <p:cNvPr id="10244" name="Rectangle 6"/>
          <p:cNvSpPr>
            <a:spLocks noGrp="1" noChangeArrowheads="1"/>
          </p:cNvSpPr>
          <p:nvPr>
            <p:ph type="body" idx="1"/>
          </p:nvPr>
        </p:nvSpPr>
        <p:spPr/>
        <p:txBody>
          <a:bodyPr/>
          <a:lstStyle/>
          <a:p>
            <a:pPr marL="0" indent="0" eaLnBrk="1" hangingPunct="1"/>
            <a:r>
              <a:rPr lang="en-US" altLang="en-US" sz="1800" b="1" dirty="0" smtClean="0"/>
              <a:t>Problem Statement: </a:t>
            </a:r>
            <a:r>
              <a:rPr lang="en-US" altLang="en-US" sz="1800" dirty="0" smtClean="0"/>
              <a:t>From</a:t>
            </a:r>
            <a:r>
              <a:rPr lang="en-US" altLang="en-US" sz="1800" b="1" dirty="0" smtClean="0"/>
              <a:t> </a:t>
            </a:r>
            <a:r>
              <a:rPr lang="en-US" altLang="en-US" sz="1800" dirty="0" smtClean="0"/>
              <a:t>01/01/13 to 01/01/14 we have accumulated an average of 30,869lb of used salad oil at the Plant factory per week. In the next 12 months we are forecasted to produce using salad oil for 14.74 weeks. At 30,869lbs of accumulation/week we would be looking at 455,009lbs of used salad oil accumulated over the next 12 months. This accumulation would cost our factory, $186,371.71</a:t>
            </a:r>
          </a:p>
          <a:p>
            <a:pPr marL="0" indent="0" eaLnBrk="1" hangingPunct="1"/>
            <a:endParaRPr lang="en-US" altLang="en-US" sz="1800" b="1" dirty="0" smtClean="0"/>
          </a:p>
          <a:p>
            <a:pPr marL="0" indent="0" eaLnBrk="1" hangingPunct="1"/>
            <a:r>
              <a:rPr lang="en-US" altLang="en-US" sz="1800" b="1" dirty="0" smtClean="0"/>
              <a:t>Goals/Objective(s): </a:t>
            </a:r>
            <a:r>
              <a:rPr lang="en-US" altLang="en-US" sz="1800" dirty="0" smtClean="0">
                <a:solidFill>
                  <a:srgbClr val="FF8F1C"/>
                </a:solidFill>
              </a:rPr>
              <a:t>Reduce the accumulation of used salad oil by 75% by June 2015. </a:t>
            </a:r>
          </a:p>
        </p:txBody>
      </p:sp>
      <p:sp>
        <p:nvSpPr>
          <p:cNvPr id="5"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8</a:t>
            </a:fld>
            <a:endParaRPr lang="en" dirty="0"/>
          </a:p>
        </p:txBody>
      </p:sp>
    </p:spTree>
    <p:extLst>
      <p:ext uri="{BB962C8B-B14F-4D97-AF65-F5344CB8AC3E}">
        <p14:creationId xmlns:p14="http://schemas.microsoft.com/office/powerpoint/2010/main" val="1505161778"/>
      </p:ext>
    </p:extLst>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6"/>
          <p:cNvSpPr>
            <a:spLocks noGrp="1" noChangeArrowheads="1"/>
          </p:cNvSpPr>
          <p:nvPr>
            <p:ph type="title"/>
          </p:nvPr>
        </p:nvSpPr>
        <p:spPr/>
        <p:txBody>
          <a:bodyPr/>
          <a:lstStyle/>
          <a:p>
            <a:pPr eaLnBrk="1" hangingPunct="1"/>
            <a:r>
              <a:rPr lang="en-US" altLang="en-US" smtClean="0"/>
              <a:t>Project Scope</a:t>
            </a:r>
          </a:p>
        </p:txBody>
      </p:sp>
      <p:sp>
        <p:nvSpPr>
          <p:cNvPr id="11268" name="Rectangle 7"/>
          <p:cNvSpPr>
            <a:spLocks noGrp="1" noChangeArrowheads="1"/>
          </p:cNvSpPr>
          <p:nvPr>
            <p:ph type="body" idx="1"/>
          </p:nvPr>
        </p:nvSpPr>
        <p:spPr/>
        <p:txBody>
          <a:bodyPr/>
          <a:lstStyle/>
          <a:p>
            <a:pPr marL="0" indent="0" eaLnBrk="1" hangingPunct="1"/>
            <a:r>
              <a:rPr lang="en-US" altLang="en-US" sz="1800" b="1" dirty="0" smtClean="0"/>
              <a:t>In Scope: </a:t>
            </a:r>
            <a:r>
              <a:rPr lang="en-US" altLang="en-US" sz="1800" dirty="0" smtClean="0"/>
              <a:t>Salad oil</a:t>
            </a:r>
            <a:r>
              <a:rPr lang="en-US" altLang="en-US" sz="1800" b="1" dirty="0" smtClean="0"/>
              <a:t>, </a:t>
            </a:r>
            <a:r>
              <a:rPr lang="en-US" altLang="en-US" sz="1800" dirty="0" smtClean="0"/>
              <a:t>L1 and L2 oil storage, Oil shipping for rendering, L1 and L2 oil transfer, L1 and L2 frying, L1 and L2 FFA sampling, L1 and L2 oil miser operation and fat content on finished product. L1 and L2 finished solids. L1 and L2 drying.</a:t>
            </a:r>
          </a:p>
          <a:p>
            <a:pPr marL="0" indent="0" eaLnBrk="1" hangingPunct="1"/>
            <a:endParaRPr lang="en-US" altLang="en-US" sz="1800" dirty="0" smtClean="0"/>
          </a:p>
          <a:p>
            <a:pPr marL="0" indent="0" eaLnBrk="1" hangingPunct="1"/>
            <a:endParaRPr lang="en-US" altLang="en-US" sz="1800" dirty="0" smtClean="0"/>
          </a:p>
          <a:p>
            <a:pPr marL="0" indent="0" eaLnBrk="1" hangingPunct="1"/>
            <a:r>
              <a:rPr lang="en-US" altLang="en-US" sz="1800" b="1" dirty="0" smtClean="0"/>
              <a:t>Items Out of Scope:</a:t>
            </a:r>
            <a:r>
              <a:rPr lang="en-US" altLang="en-US" b="1" dirty="0" smtClean="0"/>
              <a:t> </a:t>
            </a:r>
            <a:r>
              <a:rPr lang="en-US" altLang="en-US" sz="1800" dirty="0" smtClean="0"/>
              <a:t>Mac oil</a:t>
            </a:r>
            <a:r>
              <a:rPr lang="en-US" altLang="en-US" b="1" dirty="0" smtClean="0"/>
              <a:t>, </a:t>
            </a:r>
            <a:r>
              <a:rPr lang="en-US" altLang="en-US" sz="1800" dirty="0" smtClean="0"/>
              <a:t>all L1 processing up to the dryer, L1 Freeze Tunnel, all L1 packaging and freezer storage. All L2 processing up to the dryer, the spiral freezer, packaging and freezer storage.</a:t>
            </a:r>
            <a:endParaRPr lang="en-US" altLang="en-US" dirty="0" smtClean="0"/>
          </a:p>
        </p:txBody>
      </p:sp>
      <p:sp>
        <p:nvSpPr>
          <p:cNvPr id="5"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9</a:t>
            </a:fld>
            <a:endParaRPr lang="en" dirty="0"/>
          </a:p>
        </p:txBody>
      </p:sp>
    </p:spTree>
    <p:extLst>
      <p:ext uri="{BB962C8B-B14F-4D97-AF65-F5344CB8AC3E}">
        <p14:creationId xmlns:p14="http://schemas.microsoft.com/office/powerpoint/2010/main" val="106647690"/>
      </p:ext>
    </p:extLst>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5563E910682E4EA55C9FA3FD51D38F" ma:contentTypeVersion="21" ma:contentTypeDescription="Create a new document." ma:contentTypeScope="" ma:versionID="33e29789ca11f85b9346d46db164352d">
  <xsd:schema xmlns:xsd="http://www.w3.org/2001/XMLSchema" xmlns:xs="http://www.w3.org/2001/XMLSchema" xmlns:p="http://schemas.microsoft.com/office/2006/metadata/properties" xmlns:ns2="11117e2b-2f14-4feb-a07f-cf85806264d2" xmlns:ns3="1c797442-1677-4e80-a4df-5e806a73cf22" targetNamespace="http://schemas.microsoft.com/office/2006/metadata/properties" ma:root="true" ma:fieldsID="1822191d3846a9a07b06660e70425006" ns2:_="" ns3:_="">
    <xsd:import namespace="11117e2b-2f14-4feb-a07f-cf85806264d2"/>
    <xsd:import namespace="1c797442-1677-4e80-a4df-5e806a73cf22"/>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117e2b-2f14-4feb-a07f-cf85806264d2"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5ab3d45-1a4e-44e5-8ad5-10b115d6302e"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797442-1677-4e80-a4df-5e806a73cf2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29783af-577e-415e-92a6-79916f205856}" ma:internalName="TaxCatchAll" ma:showField="CatchAllData" ma:web="1c797442-1677-4e80-a4df-5e806a73cf22">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Permissions xmlns="11117e2b-2f14-4feb-a07f-cf85806264d2" xsi:nil="true"/>
    <MigrationWizIdSecurityGroups xmlns="11117e2b-2f14-4feb-a07f-cf85806264d2" xsi:nil="true"/>
    <MigrationWizId xmlns="11117e2b-2f14-4feb-a07f-cf85806264d2">0B8A0a7Jzrk3UOXc0VFY0YkhjWk0</MigrationWizId>
    <TaxCatchAll xmlns="1c797442-1677-4e80-a4df-5e806a73cf22" xsi:nil="true"/>
    <MigrationWizIdDocumentLibraryPermissions xmlns="11117e2b-2f14-4feb-a07f-cf85806264d2" xsi:nil="true"/>
    <lcf76f155ced4ddcb4097134ff3c332f xmlns="11117e2b-2f14-4feb-a07f-cf85806264d2">
      <Terms xmlns="http://schemas.microsoft.com/office/infopath/2007/PartnerControls"/>
    </lcf76f155ced4ddcb4097134ff3c332f>
    <MigrationWizIdPermissionLevels xmlns="11117e2b-2f14-4feb-a07f-cf85806264d2" xsi:nil="true"/>
  </documentManagement>
</p:properties>
</file>

<file path=customXml/itemProps1.xml><?xml version="1.0" encoding="utf-8"?>
<ds:datastoreItem xmlns:ds="http://schemas.openxmlformats.org/officeDocument/2006/customXml" ds:itemID="{BAA69421-AE21-4C2E-BFFD-AEB39B31CFE2}"/>
</file>

<file path=customXml/itemProps2.xml><?xml version="1.0" encoding="utf-8"?>
<ds:datastoreItem xmlns:ds="http://schemas.openxmlformats.org/officeDocument/2006/customXml" ds:itemID="{DF2850E5-C646-4B69-B716-B67E38EC62C0}"/>
</file>

<file path=customXml/itemProps3.xml><?xml version="1.0" encoding="utf-8"?>
<ds:datastoreItem xmlns:ds="http://schemas.openxmlformats.org/officeDocument/2006/customXml" ds:itemID="{884D1016-1DA0-4277-8200-2B6D2ACA0DFC}"/>
</file>

<file path=docProps/app.xml><?xml version="1.0" encoding="utf-8"?>
<Properties xmlns="http://schemas.openxmlformats.org/officeDocument/2006/extended-properties" xmlns:vt="http://schemas.openxmlformats.org/officeDocument/2006/docPropsVTypes">
  <TotalTime>444</TotalTime>
  <Words>6567</Words>
  <Application>Microsoft Office PowerPoint</Application>
  <PresentationFormat>On-screen Show (16:9)</PresentationFormat>
  <Paragraphs>1131</Paragraphs>
  <Slides>69</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Proxima Nova</vt:lpstr>
      <vt:lpstr>Monotype Sorts</vt:lpstr>
      <vt:lpstr>Calibri</vt:lpstr>
      <vt:lpstr>Noto Sans Symbols</vt:lpstr>
      <vt:lpstr>Courier New</vt:lpstr>
      <vt:lpstr>Oswald</vt:lpstr>
      <vt:lpstr>Times New Roman</vt:lpstr>
      <vt:lpstr>Wingdings</vt:lpstr>
      <vt:lpstr>simple-light-2</vt:lpstr>
      <vt:lpstr>Six Sigma Black Belt</vt:lpstr>
      <vt:lpstr>Six Sigma Roadmap</vt:lpstr>
      <vt:lpstr>Operational Definitions of Key Terms</vt:lpstr>
      <vt:lpstr>Operational Definitions of Key Terms</vt:lpstr>
      <vt:lpstr>Operational Definitions of Key Terms</vt:lpstr>
      <vt:lpstr>Operational Definitions of Key Terms</vt:lpstr>
      <vt:lpstr>Operational Definitions of Key Terms</vt:lpstr>
      <vt:lpstr>Problem and Goal</vt:lpstr>
      <vt:lpstr>Project Scope</vt:lpstr>
      <vt:lpstr>Project Justification and Expected Results</vt:lpstr>
      <vt:lpstr>Financial Impact: Business Case or COPQ Calculation</vt:lpstr>
      <vt:lpstr>Financial Impact: Business Case or COPQ Calculation</vt:lpstr>
      <vt:lpstr>Project Team Membership</vt:lpstr>
      <vt:lpstr>Project Plan- Milestones and Timing</vt:lpstr>
      <vt:lpstr>Voice of the Customer - VOC</vt:lpstr>
      <vt:lpstr>High Level Process Map</vt:lpstr>
      <vt:lpstr>Six Sigma Roadmap </vt:lpstr>
      <vt:lpstr>Project Y (or Ys) in Y=f(x)</vt:lpstr>
      <vt:lpstr>Detailed Process Map – Fresh Oil Tank Farm</vt:lpstr>
      <vt:lpstr>Detailed Process Map – Used Oil Tank Farm </vt:lpstr>
      <vt:lpstr>Detailed Process Map – L1 Day Tank</vt:lpstr>
      <vt:lpstr>Detailed Process Map – L2 Day Tank</vt:lpstr>
      <vt:lpstr>Detailed Process Map – L1 Fryer</vt:lpstr>
      <vt:lpstr>Detailed Process Map – L2 Fryer</vt:lpstr>
      <vt:lpstr>Plan for Data Collection</vt:lpstr>
      <vt:lpstr>Validate Measurement System</vt:lpstr>
      <vt:lpstr>Validate Measurement System(Attribute Agreement Analysis)</vt:lpstr>
      <vt:lpstr>Validate Measurement System(Gage R and R)</vt:lpstr>
      <vt:lpstr>Validate Measurement System(Gage R and R)</vt:lpstr>
      <vt:lpstr>Validate Measurement System(Attribute Agreement Analysis)</vt:lpstr>
      <vt:lpstr>Validate Measurement System(Attribute Agreement Analysis)</vt:lpstr>
      <vt:lpstr>Measure Process Capability</vt:lpstr>
      <vt:lpstr>Measure Baseline Performance</vt:lpstr>
      <vt:lpstr>Cause-Effect Diagram</vt:lpstr>
      <vt:lpstr>Process FMEA</vt:lpstr>
      <vt:lpstr>Process FMEA</vt:lpstr>
      <vt:lpstr>Potential Xs—Theories To Be Tested</vt:lpstr>
      <vt:lpstr>Six Sigma Roadmap </vt:lpstr>
      <vt:lpstr>Potential Xs—Theories To Be Tested</vt:lpstr>
      <vt:lpstr>Just Do Its</vt:lpstr>
      <vt:lpstr>Data Collection Plan for Analyze Phase</vt:lpstr>
      <vt:lpstr>Data Collection Plan for Analyze Phase</vt:lpstr>
      <vt:lpstr>Test of Theories for X1</vt:lpstr>
      <vt:lpstr>Test of Theories X2</vt:lpstr>
      <vt:lpstr>Test of Theories X3</vt:lpstr>
      <vt:lpstr>Test of Theories X4</vt:lpstr>
      <vt:lpstr>Test of Theories X5</vt:lpstr>
      <vt:lpstr>Test of Theories X6</vt:lpstr>
      <vt:lpstr>Test of Theories X7</vt:lpstr>
      <vt:lpstr>Test of Theories X8</vt:lpstr>
      <vt:lpstr>Summary of Testing Results</vt:lpstr>
      <vt:lpstr>Vital Few Xs</vt:lpstr>
      <vt:lpstr>Six Sigma Roadmap </vt:lpstr>
      <vt:lpstr>Improvement Strategies for Proven Xs</vt:lpstr>
      <vt:lpstr>Descriptions of Possible Solutions (Pros and Cons)</vt:lpstr>
      <vt:lpstr>Pay-off Matrix of Selected Solutions</vt:lpstr>
      <vt:lpstr>Selected Solutions</vt:lpstr>
      <vt:lpstr>Updated Process FMEA</vt:lpstr>
      <vt:lpstr>Implementation Plan</vt:lpstr>
      <vt:lpstr>Statistical Proof of Improvements</vt:lpstr>
      <vt:lpstr>Six Sigma Roadmap </vt:lpstr>
      <vt:lpstr>Control Plan</vt:lpstr>
      <vt:lpstr>Communication Plan</vt:lpstr>
      <vt:lpstr>Training Plans</vt:lpstr>
      <vt:lpstr>Control Charts</vt:lpstr>
      <vt:lpstr>Updated Process Capability</vt:lpstr>
      <vt:lpstr>Project Results</vt:lpstr>
      <vt:lpstr>Project Results</vt:lpstr>
      <vt:lpstr>Lessons Learned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 Sigma</dc:title>
  <dc:creator>Audra DAgostino</dc:creator>
  <cp:lastModifiedBy>TFRIGERI</cp:lastModifiedBy>
  <cp:revision>31</cp:revision>
  <dcterms:modified xsi:type="dcterms:W3CDTF">2017-07-21T17:38:41Z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0x010100A85563E910682E4EA55C9FA3FD51D38F</vt:lpwstr>
  </property>
  <property fmtid="{D5CDD505-2E9C-101B-9397-08002B2CF9AE}" pid="3" name="Order">
    <vt:r8>11800</vt:r8>
  </property>
  <property fmtid="{D5CDD505-2E9C-101B-9397-08002B2CF9AE}" pid="4" name="MediaServiceImageTags">
    <vt:lpwstr/>
  </property>
</Properties>
</file>