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11.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10.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theme/themeOverride4.xml" ContentType="application/vnd.openxmlformats-officedocument.themeOverride+xml"/>
  <Override PartName="/ppt/theme/theme2.xml" ContentType="application/vnd.openxmlformats-officedocument.theme+xml"/>
  <Override PartName="/ppt/charts/chart7.xml" ContentType="application/vnd.openxmlformats-officedocument.drawingml.chart+xml"/>
  <Override PartName="/ppt/charts/chart6.xml" ContentType="application/vnd.openxmlformats-officedocument.drawingml.chart+xml"/>
  <Override PartName="/ppt/theme/themeOverride6.xml" ContentType="application/vnd.openxmlformats-officedocument.themeOverride+xml"/>
  <Override PartName="/ppt/theme/themeOverride7.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charts/chart5.xml" ContentType="application/vnd.openxmlformats-officedocument.drawingml.chart+xml"/>
  <Override PartName="/ppt/charts/chart2.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charts/chart8.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1"/>
  </p:notesMasterIdLst>
  <p:sldIdLst>
    <p:sldId id="256" r:id="rId2"/>
    <p:sldId id="492"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493"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494"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95" r:id="rId79"/>
    <p:sldId id="431" r:id="rId80"/>
    <p:sldId id="432" r:id="rId81"/>
    <p:sldId id="433" r:id="rId82"/>
    <p:sldId id="434" r:id="rId83"/>
    <p:sldId id="435" r:id="rId84"/>
    <p:sldId id="436" r:id="rId85"/>
    <p:sldId id="437" r:id="rId86"/>
    <p:sldId id="438" r:id="rId87"/>
    <p:sldId id="439" r:id="rId88"/>
    <p:sldId id="440" r:id="rId89"/>
    <p:sldId id="441" r:id="rId90"/>
    <p:sldId id="442" r:id="rId91"/>
    <p:sldId id="443" r:id="rId92"/>
    <p:sldId id="444" r:id="rId93"/>
    <p:sldId id="445" r:id="rId94"/>
    <p:sldId id="446" r:id="rId95"/>
    <p:sldId id="447" r:id="rId96"/>
    <p:sldId id="448" r:id="rId97"/>
    <p:sldId id="449" r:id="rId98"/>
    <p:sldId id="450" r:id="rId99"/>
    <p:sldId id="451" r:id="rId100"/>
    <p:sldId id="452" r:id="rId101"/>
    <p:sldId id="453" r:id="rId102"/>
    <p:sldId id="454" r:id="rId103"/>
    <p:sldId id="455" r:id="rId104"/>
    <p:sldId id="456" r:id="rId105"/>
    <p:sldId id="457" r:id="rId106"/>
    <p:sldId id="458" r:id="rId107"/>
    <p:sldId id="459" r:id="rId108"/>
    <p:sldId id="460" r:id="rId109"/>
    <p:sldId id="461" r:id="rId110"/>
    <p:sldId id="462" r:id="rId111"/>
    <p:sldId id="463" r:id="rId112"/>
    <p:sldId id="464" r:id="rId113"/>
    <p:sldId id="465" r:id="rId114"/>
    <p:sldId id="466" r:id="rId115"/>
    <p:sldId id="467" r:id="rId116"/>
    <p:sldId id="468" r:id="rId117"/>
    <p:sldId id="469" r:id="rId118"/>
    <p:sldId id="470" r:id="rId119"/>
    <p:sldId id="471" r:id="rId120"/>
    <p:sldId id="496" r:id="rId121"/>
    <p:sldId id="473" r:id="rId122"/>
    <p:sldId id="474" r:id="rId123"/>
    <p:sldId id="475" r:id="rId124"/>
    <p:sldId id="476" r:id="rId125"/>
    <p:sldId id="477" r:id="rId126"/>
    <p:sldId id="478" r:id="rId127"/>
    <p:sldId id="479" r:id="rId128"/>
    <p:sldId id="480" r:id="rId129"/>
    <p:sldId id="481" r:id="rId130"/>
    <p:sldId id="482" r:id="rId131"/>
    <p:sldId id="483" r:id="rId132"/>
    <p:sldId id="484" r:id="rId133"/>
    <p:sldId id="485" r:id="rId134"/>
    <p:sldId id="486" r:id="rId135"/>
    <p:sldId id="487" r:id="rId136"/>
    <p:sldId id="488" r:id="rId137"/>
    <p:sldId id="489" r:id="rId138"/>
    <p:sldId id="490" r:id="rId139"/>
    <p:sldId id="491" r:id="rId140"/>
  </p:sldIdLst>
  <p:sldSz cx="9144000" cy="5143500" type="screen16x9"/>
  <p:notesSz cx="6858000" cy="9144000"/>
  <p:embeddedFontLst>
    <p:embeddedFont>
      <p:font typeface="Oswald" panose="020B0604020202020204" charset="0"/>
      <p:regular r:id="rId142"/>
      <p:bold r:id="rId143"/>
    </p:embeddedFont>
    <p:embeddedFont>
      <p:font typeface="Proxima Nova" panose="020B0604020202020204" charset="0"/>
      <p:regular r:id="rId144"/>
      <p:bold r:id="rId145"/>
      <p:italic r:id="rId146"/>
      <p:boldItalic r:id="rId147"/>
    </p:embeddedFont>
    <p:embeddedFont>
      <p:font typeface="Calibri" panose="020F0502020204030204" pitchFamily="34" charset="0"/>
      <p:regular r:id="rId148"/>
      <p:bold r:id="rId149"/>
      <p:italic r:id="rId150"/>
      <p:boldItalic r:id="rId151"/>
    </p:embeddedFont>
    <p:embeddedFont>
      <p:font typeface="Segoe UI" panose="020B0502040204020203" pitchFamily="34" charset="0"/>
      <p:regular r:id="rId152"/>
      <p:bold r:id="rId153"/>
      <p:italic r:id="rId154"/>
      <p:boldItalic r:id="rId1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5F"/>
    <a:srgbClr val="FF8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8.fntdata"/><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customXml" Target="../customXml/item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4.fntdata"/><Relationship Id="rId16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0.fntdata"/><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2.fntdata"/><Relationship Id="rId148"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13.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3.fntdata"/><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cked"/>
        <c:varyColors val="0"/>
        <c:ser>
          <c:idx val="0"/>
          <c:order val="0"/>
          <c:tx>
            <c:strRef>
              <c:f>'No orders per month'!$D$2</c:f>
              <c:strCache>
                <c:ptCount val="1"/>
                <c:pt idx="0">
                  <c:v>% per month with no orders</c:v>
                </c:pt>
              </c:strCache>
            </c:strRef>
          </c:tx>
          <c:marker>
            <c:symbol val="none"/>
          </c:marker>
          <c:cat>
            <c:strRef>
              <c:f>'No orders per month'!$A$3:$A$14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'No orders per month'!$D$3:$D$14</c:f>
              <c:numCache>
                <c:formatCode>0%</c:formatCode>
                <c:ptCount val="12"/>
                <c:pt idx="0">
                  <c:v>8.070088845014807E-2</c:v>
                </c:pt>
                <c:pt idx="1">
                  <c:v>8.3667216592033938E-2</c:v>
                </c:pt>
                <c:pt idx="2">
                  <c:v>7.6181292189006752E-2</c:v>
                </c:pt>
                <c:pt idx="3">
                  <c:v>8.4555651423641076E-2</c:v>
                </c:pt>
                <c:pt idx="4">
                  <c:v>9.4084261078367162E-2</c:v>
                </c:pt>
                <c:pt idx="5">
                  <c:v>7.482238010657194E-2</c:v>
                </c:pt>
                <c:pt idx="6">
                  <c:v>7.4097938144329897E-2</c:v>
                </c:pt>
                <c:pt idx="7">
                  <c:v>0.10760869565217392</c:v>
                </c:pt>
                <c:pt idx="8">
                  <c:v>8.3199264536888071E-2</c:v>
                </c:pt>
              </c:numCache>
            </c:numRef>
          </c:val>
          <c:smooth val="0"/>
        </c:ser>
        <c:dLbls>
          <c:showLegendKey val="0"/>
          <c:showVal val="0"/>
          <c:showCatName val="0"/>
          <c:showSerName val="0"/>
          <c:showPercent val="0"/>
          <c:showBubbleSize val="0"/>
        </c:dLbls>
        <c:marker val="1"/>
        <c:smooth val="0"/>
        <c:axId val="54021120"/>
        <c:axId val="54059776"/>
      </c:lineChart>
      <c:catAx>
        <c:axId val="54021120"/>
        <c:scaling>
          <c:orientation val="minMax"/>
        </c:scaling>
        <c:delete val="0"/>
        <c:axPos val="b"/>
        <c:numFmt formatCode="0.00%" sourceLinked="0"/>
        <c:majorTickMark val="out"/>
        <c:minorTickMark val="none"/>
        <c:tickLblPos val="nextTo"/>
        <c:crossAx val="54059776"/>
        <c:crosses val="autoZero"/>
        <c:auto val="1"/>
        <c:lblAlgn val="ctr"/>
        <c:lblOffset val="100"/>
        <c:noMultiLvlLbl val="0"/>
      </c:catAx>
      <c:valAx>
        <c:axId val="54059776"/>
        <c:scaling>
          <c:orientation val="minMax"/>
        </c:scaling>
        <c:delete val="0"/>
        <c:axPos val="l"/>
        <c:majorGridlines/>
        <c:numFmt formatCode="0%" sourceLinked="1"/>
        <c:majorTickMark val="out"/>
        <c:minorTickMark val="none"/>
        <c:tickLblPos val="nextTo"/>
        <c:crossAx val="54021120"/>
        <c:crosses val="autoZero"/>
        <c:crossBetween val="between"/>
      </c:valAx>
    </c:plotArea>
    <c:legend>
      <c:legendPos val="r"/>
      <c:layout>
        <c:manualLayout>
          <c:xMode val="edge"/>
          <c:yMode val="edge"/>
          <c:x val="0.74716816647919004"/>
          <c:y val="0.44425232804803505"/>
          <c:w val="0.2074135733033371"/>
          <c:h val="0.12989393449106534"/>
        </c:manualLayout>
      </c:layout>
      <c:overlay val="0"/>
      <c:txPr>
        <a:bodyPr/>
        <a:lstStyle/>
        <a:p>
          <a:pPr>
            <a:defRPr baseline="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123347265131701E-2"/>
          <c:y val="0.14577732075773708"/>
          <c:w val="0.89745603674540686"/>
          <c:h val="0.75837711050766665"/>
        </c:manualLayout>
      </c:layout>
      <c:barChart>
        <c:barDir val="col"/>
        <c:grouping val="stacked"/>
        <c:varyColors val="0"/>
        <c:ser>
          <c:idx val="0"/>
          <c:order val="0"/>
          <c:invertIfNegative val="0"/>
          <c:cat>
            <c:strRef>
              <c:f>'X1'!$D$65:$D$66</c:f>
              <c:strCache>
                <c:ptCount val="2"/>
                <c:pt idx="0">
                  <c:v>COUNT &lt;24 hr</c:v>
                </c:pt>
                <c:pt idx="1">
                  <c:v>COUNT &gt;24 hr</c:v>
                </c:pt>
              </c:strCache>
            </c:strRef>
          </c:cat>
          <c:val>
            <c:numRef>
              <c:f>'X1'!$E$65:$E$66</c:f>
              <c:numCache>
                <c:formatCode>General</c:formatCode>
                <c:ptCount val="2"/>
                <c:pt idx="0">
                  <c:v>50</c:v>
                </c:pt>
                <c:pt idx="1">
                  <c:v>9</c:v>
                </c:pt>
              </c:numCache>
            </c:numRef>
          </c:val>
        </c:ser>
        <c:dLbls>
          <c:showLegendKey val="0"/>
          <c:showVal val="0"/>
          <c:showCatName val="0"/>
          <c:showSerName val="0"/>
          <c:showPercent val="0"/>
          <c:showBubbleSize val="0"/>
        </c:dLbls>
        <c:gapWidth val="150"/>
        <c:overlap val="100"/>
        <c:axId val="110297856"/>
        <c:axId val="110299392"/>
      </c:barChart>
      <c:catAx>
        <c:axId val="110297856"/>
        <c:scaling>
          <c:orientation val="minMax"/>
        </c:scaling>
        <c:delete val="0"/>
        <c:axPos val="b"/>
        <c:majorTickMark val="out"/>
        <c:minorTickMark val="none"/>
        <c:tickLblPos val="nextTo"/>
        <c:crossAx val="110299392"/>
        <c:crosses val="autoZero"/>
        <c:auto val="1"/>
        <c:lblAlgn val="ctr"/>
        <c:lblOffset val="100"/>
        <c:noMultiLvlLbl val="0"/>
      </c:catAx>
      <c:valAx>
        <c:axId val="110299392"/>
        <c:scaling>
          <c:orientation val="minMax"/>
        </c:scaling>
        <c:delete val="0"/>
        <c:axPos val="l"/>
        <c:majorGridlines/>
        <c:numFmt formatCode="General" sourceLinked="1"/>
        <c:majorTickMark val="out"/>
        <c:minorTickMark val="none"/>
        <c:tickLblPos val="nextTo"/>
        <c:crossAx val="110297856"/>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Days Out</a:t>
            </a:r>
          </a:p>
        </c:rich>
      </c:tx>
      <c:layout>
        <c:manualLayout>
          <c:xMode val="edge"/>
          <c:yMode val="edge"/>
          <c:x val="0.36504855643044631"/>
          <c:y val="2.777777777777781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4"/>
              </a:solidFill>
              <a:ln>
                <a:noFill/>
              </a:ln>
              <a:effectLst/>
            </c:spPr>
          </c:dPt>
          <c:dPt>
            <c:idx val="5"/>
            <c:invertIfNegative val="0"/>
            <c:bubble3D val="0"/>
            <c:spPr>
              <a:solidFill>
                <a:srgbClr val="002060"/>
              </a:solidFill>
              <a:ln>
                <a:noFill/>
              </a:ln>
              <a:effectLst/>
            </c:spPr>
          </c:dPt>
          <c:dPt>
            <c:idx val="6"/>
            <c:invertIfNegative val="0"/>
            <c:bubble3D val="0"/>
            <c:spPr>
              <a:solidFill>
                <a:srgbClr val="002060"/>
              </a:solidFill>
              <a:ln>
                <a:noFill/>
              </a:ln>
              <a:effectLst/>
            </c:spPr>
          </c:dPt>
          <c:dPt>
            <c:idx val="7"/>
            <c:invertIfNegative val="0"/>
            <c:bubble3D val="0"/>
            <c:spPr>
              <a:solidFill>
                <a:srgbClr val="002060"/>
              </a:solidFill>
              <a:ln>
                <a:noFill/>
              </a:ln>
              <a:effectLst/>
            </c:spPr>
          </c:dPt>
          <c:dPt>
            <c:idx val="8"/>
            <c:invertIfNegative val="0"/>
            <c:bubble3D val="0"/>
            <c:spPr>
              <a:solidFill>
                <a:srgbClr val="00B050"/>
              </a:solidFill>
              <a:ln>
                <a:noFill/>
              </a:ln>
              <a:effectLst/>
            </c:spPr>
          </c:dPt>
          <c:dPt>
            <c:idx val="9"/>
            <c:invertIfNegative val="0"/>
            <c:bubble3D val="0"/>
            <c:spPr>
              <a:solidFill>
                <a:srgbClr val="C46CA0"/>
              </a:solidFill>
              <a:ln>
                <a:noFill/>
              </a:ln>
              <a:effectLst/>
            </c:spPr>
          </c:dPt>
          <c:dPt>
            <c:idx val="10"/>
            <c:invertIfNegative val="0"/>
            <c:bubble3D val="0"/>
            <c:spPr>
              <a:solidFill>
                <a:srgbClr val="7030A0"/>
              </a:solidFill>
              <a:ln>
                <a:noFill/>
              </a:ln>
              <a:effectLst/>
            </c:spPr>
          </c:dPt>
          <c:dPt>
            <c:idx val="11"/>
            <c:invertIfNegative val="0"/>
            <c:bubble3D val="0"/>
            <c:spPr>
              <a:solidFill>
                <a:srgbClr val="7030A0"/>
              </a:solidFill>
              <a:ln>
                <a:noFill/>
              </a:ln>
              <a:effectLst/>
            </c:spPr>
          </c:dPt>
          <c:dPt>
            <c:idx val="12"/>
            <c:invertIfNegative val="0"/>
            <c:bubble3D val="0"/>
            <c:spPr>
              <a:solidFill>
                <a:srgbClr val="7030A0"/>
              </a:solidFill>
              <a:ln>
                <a:noFill/>
              </a:ln>
              <a:effectLst/>
            </c:spPr>
          </c:dPt>
          <c:dPt>
            <c:idx val="13"/>
            <c:invertIfNegative val="0"/>
            <c:bubble3D val="0"/>
            <c:spPr>
              <a:solidFill>
                <a:srgbClr val="FF0000"/>
              </a:solidFill>
              <a:ln>
                <a:noFill/>
              </a:ln>
              <a:effectLst/>
            </c:spPr>
          </c:dPt>
          <c:dPt>
            <c:idx val="14"/>
            <c:invertIfNegative val="0"/>
            <c:bubble3D val="0"/>
            <c:spPr>
              <a:solidFill>
                <a:srgbClr val="FF0066"/>
              </a:solidFill>
              <a:ln>
                <a:noFill/>
              </a:ln>
              <a:effectLst/>
            </c:spPr>
          </c:dPt>
          <c:cat>
            <c:multiLvlStrRef>
              <c:f>'Number of days (2)'!$A$2:$B$19</c:f>
              <c:multiLvlStrCache>
                <c:ptCount val="15"/>
                <c:lvl>
                  <c:pt idx="0">
                    <c:v>Days Out - 1</c:v>
                  </c:pt>
                  <c:pt idx="1">
                    <c:v>Days Out - 7</c:v>
                  </c:pt>
                  <c:pt idx="2">
                    <c:v>Days Out - 7</c:v>
                  </c:pt>
                  <c:pt idx="3">
                    <c:v>Days Out - 3</c:v>
                  </c:pt>
                  <c:pt idx="4">
                    <c:v>Days Out - 2</c:v>
                  </c:pt>
                  <c:pt idx="5">
                    <c:v>Days Out - 1</c:v>
                  </c:pt>
                  <c:pt idx="6">
                    <c:v>Days Out - 7</c:v>
                  </c:pt>
                  <c:pt idx="7">
                    <c:v>Days Out - 7</c:v>
                  </c:pt>
                  <c:pt idx="8">
                    <c:v>Days Out - 7</c:v>
                  </c:pt>
                  <c:pt idx="9">
                    <c:v>Days Out - 7</c:v>
                  </c:pt>
                  <c:pt idx="10">
                    <c:v>Days Out - 0</c:v>
                  </c:pt>
                  <c:pt idx="11">
                    <c:v>Days Out - 1</c:v>
                  </c:pt>
                  <c:pt idx="12">
                    <c:v>Days Out - 2</c:v>
                  </c:pt>
                  <c:pt idx="13">
                    <c:v>Days Out - 2</c:v>
                  </c:pt>
                  <c:pt idx="14">
                    <c:v>5</c:v>
                  </c:pt>
                </c:lvl>
                <c:lvl>
                  <c:pt idx="0">
                    <c:v>Sherry (CT)</c:v>
                  </c:pt>
                  <c:pt idx="1">
                    <c:v>Sherry (RD)</c:v>
                  </c:pt>
                  <c:pt idx="2">
                    <c:v>Melissa (RT)</c:v>
                  </c:pt>
                  <c:pt idx="3">
                    <c:v>Melissa (AUD)</c:v>
                  </c:pt>
                  <c:pt idx="4">
                    <c:v>Melissa (HAW)</c:v>
                  </c:pt>
                  <c:pt idx="5">
                    <c:v>Melissa (PUL)</c:v>
                  </c:pt>
                  <c:pt idx="6">
                    <c:v>Tabitha (VAS)</c:v>
                  </c:pt>
                  <c:pt idx="7">
                    <c:v>Tabitha (CAR)</c:v>
                  </c:pt>
                  <c:pt idx="8">
                    <c:v>Irene (NUC)</c:v>
                  </c:pt>
                  <c:pt idx="9">
                    <c:v>Irene (NEURO)</c:v>
                  </c:pt>
                  <c:pt idx="10">
                    <c:v>Rosalinda (RAD mammo)</c:v>
                  </c:pt>
                  <c:pt idx="11">
                    <c:v>Nicole (RAD us)</c:v>
                  </c:pt>
                  <c:pt idx="12">
                    <c:v>Lisa (MRI)</c:v>
                  </c:pt>
                  <c:pt idx="13">
                    <c:v>Lisa (MRI haw)</c:v>
                  </c:pt>
                  <c:pt idx="14">
                    <c:v>Average</c:v>
                  </c:pt>
                </c:lvl>
              </c:multiLvlStrCache>
            </c:multiLvlStrRef>
          </c:cat>
          <c:val>
            <c:numRef>
              <c:f>'Number of days (2)'!$D$2:$D$19</c:f>
              <c:numCache>
                <c:formatCode>0</c:formatCode>
                <c:ptCount val="15"/>
                <c:pt idx="0">
                  <c:v>1</c:v>
                </c:pt>
                <c:pt idx="1">
                  <c:v>7</c:v>
                </c:pt>
                <c:pt idx="2">
                  <c:v>7</c:v>
                </c:pt>
                <c:pt idx="3">
                  <c:v>3</c:v>
                </c:pt>
                <c:pt idx="5">
                  <c:v>1</c:v>
                </c:pt>
                <c:pt idx="6">
                  <c:v>7</c:v>
                </c:pt>
                <c:pt idx="7">
                  <c:v>7</c:v>
                </c:pt>
                <c:pt idx="8">
                  <c:v>7</c:v>
                </c:pt>
                <c:pt idx="9">
                  <c:v>7</c:v>
                </c:pt>
                <c:pt idx="10">
                  <c:v>0</c:v>
                </c:pt>
                <c:pt idx="11">
                  <c:v>1</c:v>
                </c:pt>
                <c:pt idx="12">
                  <c:v>2</c:v>
                </c:pt>
                <c:pt idx="13">
                  <c:v>2</c:v>
                </c:pt>
                <c:pt idx="14">
                  <c:v>4</c:v>
                </c:pt>
              </c:numCache>
            </c:numRef>
          </c:val>
        </c:ser>
        <c:dLbls>
          <c:showLegendKey val="0"/>
          <c:showVal val="0"/>
          <c:showCatName val="0"/>
          <c:showSerName val="0"/>
          <c:showPercent val="0"/>
          <c:showBubbleSize val="0"/>
        </c:dLbls>
        <c:gapWidth val="219"/>
        <c:overlap val="-27"/>
        <c:axId val="110124416"/>
        <c:axId val="110130304"/>
      </c:barChart>
      <c:catAx>
        <c:axId val="11012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0130304"/>
        <c:crosses val="autoZero"/>
        <c:auto val="1"/>
        <c:lblAlgn val="ctr"/>
        <c:lblOffset val="100"/>
        <c:tickLblSkip val="1"/>
        <c:noMultiLvlLbl val="0"/>
      </c:catAx>
      <c:valAx>
        <c:axId val="110130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0124416"/>
        <c:crosses val="autoZero"/>
        <c:crossBetween val="between"/>
      </c:valAx>
      <c:spPr>
        <a:noFill/>
        <a:ln>
          <a:noFill/>
        </a:ln>
        <a:effectLst/>
      </c:spPr>
    </c:plotArea>
    <c:plotVisOnly val="1"/>
    <c:dispBlanksAs val="gap"/>
    <c:showDLblsOverMax val="0"/>
  </c:chart>
  <c:spPr>
    <a:solidFill>
      <a:srgbClr val="FFFFFF">
        <a:alpha val="58000"/>
      </a:srgb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Sheet1!$A$1</c:f>
              <c:strCache>
                <c:ptCount val="1"/>
                <c:pt idx="0">
                  <c:v>Number of ok registrations for the month of October</c:v>
                </c:pt>
              </c:strCache>
            </c:strRef>
          </c:tx>
          <c:invertIfNegative val="0"/>
          <c:cat>
            <c:strLit>
              <c:ptCount val="1"/>
              <c:pt idx="0">
                <c:v>Registrations</c:v>
              </c:pt>
            </c:strLit>
          </c:cat>
          <c:val>
            <c:numRef>
              <c:f>Sheet1!$A$2</c:f>
              <c:numCache>
                <c:formatCode>General</c:formatCode>
                <c:ptCount val="1"/>
                <c:pt idx="0">
                  <c:v>4309</c:v>
                </c:pt>
              </c:numCache>
            </c:numRef>
          </c:val>
        </c:ser>
        <c:ser>
          <c:idx val="1"/>
          <c:order val="1"/>
          <c:tx>
            <c:strRef>
              <c:f>Sheet1!$B$1</c:f>
              <c:strCache>
                <c:ptCount val="1"/>
                <c:pt idx="0">
                  <c:v>Total number of patient with no ID</c:v>
                </c:pt>
              </c:strCache>
            </c:strRef>
          </c:tx>
          <c:invertIfNegative val="0"/>
          <c:cat>
            <c:strLit>
              <c:ptCount val="1"/>
              <c:pt idx="0">
                <c:v>Registrations</c:v>
              </c:pt>
            </c:strLit>
          </c:cat>
          <c:val>
            <c:numRef>
              <c:f>Sheet1!$B$2</c:f>
              <c:numCache>
                <c:formatCode>General</c:formatCode>
                <c:ptCount val="1"/>
                <c:pt idx="0">
                  <c:v>30</c:v>
                </c:pt>
              </c:numCache>
            </c:numRef>
          </c:val>
        </c:ser>
        <c:ser>
          <c:idx val="2"/>
          <c:order val="2"/>
          <c:tx>
            <c:strRef>
              <c:f>Sheet1!$C$1</c:f>
              <c:strCache>
                <c:ptCount val="1"/>
                <c:pt idx="0">
                  <c:v>Total number of patients with no orders and/or referrals</c:v>
                </c:pt>
              </c:strCache>
            </c:strRef>
          </c:tx>
          <c:invertIfNegative val="0"/>
          <c:cat>
            <c:strLit>
              <c:ptCount val="1"/>
              <c:pt idx="0">
                <c:v>Registrations</c:v>
              </c:pt>
            </c:strLit>
          </c:cat>
          <c:val>
            <c:numRef>
              <c:f>Sheet1!$C$2</c:f>
              <c:numCache>
                <c:formatCode>General</c:formatCode>
                <c:ptCount val="1"/>
                <c:pt idx="0">
                  <c:v>306</c:v>
                </c:pt>
              </c:numCache>
            </c:numRef>
          </c:val>
        </c:ser>
        <c:dLbls>
          <c:showLegendKey val="0"/>
          <c:showVal val="0"/>
          <c:showCatName val="0"/>
          <c:showSerName val="0"/>
          <c:showPercent val="0"/>
          <c:showBubbleSize val="0"/>
        </c:dLbls>
        <c:gapWidth val="150"/>
        <c:overlap val="100"/>
        <c:axId val="110278528"/>
        <c:axId val="110280064"/>
      </c:barChart>
      <c:catAx>
        <c:axId val="110278528"/>
        <c:scaling>
          <c:orientation val="minMax"/>
        </c:scaling>
        <c:delete val="0"/>
        <c:axPos val="b"/>
        <c:majorTickMark val="out"/>
        <c:minorTickMark val="none"/>
        <c:tickLblPos val="nextTo"/>
        <c:crossAx val="110280064"/>
        <c:crosses val="autoZero"/>
        <c:auto val="1"/>
        <c:lblAlgn val="ctr"/>
        <c:lblOffset val="100"/>
        <c:noMultiLvlLbl val="0"/>
      </c:catAx>
      <c:valAx>
        <c:axId val="110280064"/>
        <c:scaling>
          <c:orientation val="minMax"/>
          <c:min val="0"/>
        </c:scaling>
        <c:delete val="0"/>
        <c:axPos val="l"/>
        <c:majorGridlines/>
        <c:numFmt formatCode="General" sourceLinked="1"/>
        <c:majorTickMark val="out"/>
        <c:minorTickMark val="none"/>
        <c:tickLblPos val="nextTo"/>
        <c:crossAx val="1102785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Sheet1!$D$2</c:f>
              <c:strCache>
                <c:ptCount val="1"/>
                <c:pt idx="0">
                  <c:v>FC A</c:v>
                </c:pt>
              </c:strCache>
            </c:strRef>
          </c:tx>
          <c:invertIfNegative val="0"/>
          <c:cat>
            <c:strRef>
              <c:f>Sheet1!$B$3:$C$3</c:f>
              <c:strCache>
                <c:ptCount val="2"/>
                <c:pt idx="0">
                  <c:v>Q1</c:v>
                </c:pt>
                <c:pt idx="1">
                  <c:v>This is Q1</c:v>
                </c:pt>
              </c:strCache>
            </c:strRef>
          </c:cat>
          <c:val>
            <c:numRef>
              <c:f>Sheet1!$D$3</c:f>
              <c:numCache>
                <c:formatCode>General</c:formatCode>
                <c:ptCount val="1"/>
                <c:pt idx="0">
                  <c:v>3</c:v>
                </c:pt>
              </c:numCache>
            </c:numRef>
          </c:val>
        </c:ser>
        <c:ser>
          <c:idx val="1"/>
          <c:order val="1"/>
          <c:tx>
            <c:strRef>
              <c:f>Sheet1!$E$2</c:f>
              <c:strCache>
                <c:ptCount val="1"/>
                <c:pt idx="0">
                  <c:v>FC B</c:v>
                </c:pt>
              </c:strCache>
            </c:strRef>
          </c:tx>
          <c:invertIfNegative val="0"/>
          <c:cat>
            <c:strRef>
              <c:f>Sheet1!$B$3:$C$3</c:f>
              <c:strCache>
                <c:ptCount val="2"/>
                <c:pt idx="0">
                  <c:v>Q1</c:v>
                </c:pt>
                <c:pt idx="1">
                  <c:v>This is Q1</c:v>
                </c:pt>
              </c:strCache>
            </c:strRef>
          </c:cat>
          <c:val>
            <c:numRef>
              <c:f>Sheet1!$E$3</c:f>
              <c:numCache>
                <c:formatCode>0</c:formatCode>
                <c:ptCount val="1"/>
                <c:pt idx="0">
                  <c:v>1</c:v>
                </c:pt>
              </c:numCache>
            </c:numRef>
          </c:val>
        </c:ser>
        <c:ser>
          <c:idx val="2"/>
          <c:order val="2"/>
          <c:tx>
            <c:strRef>
              <c:f>Sheet1!$F$2</c:f>
              <c:strCache>
                <c:ptCount val="1"/>
                <c:pt idx="0">
                  <c:v>FC C</c:v>
                </c:pt>
              </c:strCache>
            </c:strRef>
          </c:tx>
          <c:invertIfNegative val="0"/>
          <c:cat>
            <c:strRef>
              <c:f>Sheet1!$B$3:$C$3</c:f>
              <c:strCache>
                <c:ptCount val="2"/>
                <c:pt idx="0">
                  <c:v>Q1</c:v>
                </c:pt>
                <c:pt idx="1">
                  <c:v>This is Q1</c:v>
                </c:pt>
              </c:strCache>
            </c:strRef>
          </c:cat>
          <c:val>
            <c:numRef>
              <c:f>Sheet1!$F$3</c:f>
              <c:numCache>
                <c:formatCode>0</c:formatCode>
                <c:ptCount val="1"/>
                <c:pt idx="0">
                  <c:v>0</c:v>
                </c:pt>
              </c:numCache>
            </c:numRef>
          </c:val>
        </c:ser>
        <c:ser>
          <c:idx val="3"/>
          <c:order val="3"/>
          <c:tx>
            <c:strRef>
              <c:f>Sheet1!$G$2</c:f>
              <c:strCache>
                <c:ptCount val="1"/>
                <c:pt idx="0">
                  <c:v>FC D</c:v>
                </c:pt>
              </c:strCache>
            </c:strRef>
          </c:tx>
          <c:invertIfNegative val="0"/>
          <c:cat>
            <c:strRef>
              <c:f>Sheet1!$B$3:$C$3</c:f>
              <c:strCache>
                <c:ptCount val="2"/>
                <c:pt idx="0">
                  <c:v>Q1</c:v>
                </c:pt>
                <c:pt idx="1">
                  <c:v>This is Q1</c:v>
                </c:pt>
              </c:strCache>
            </c:strRef>
          </c:cat>
          <c:val>
            <c:numRef>
              <c:f>Sheet1!$G$3</c:f>
              <c:numCache>
                <c:formatCode>0</c:formatCode>
                <c:ptCount val="1"/>
                <c:pt idx="0">
                  <c:v>0</c:v>
                </c:pt>
              </c:numCache>
            </c:numRef>
          </c:val>
        </c:ser>
        <c:dLbls>
          <c:showLegendKey val="0"/>
          <c:showVal val="0"/>
          <c:showCatName val="0"/>
          <c:showSerName val="0"/>
          <c:showPercent val="0"/>
          <c:showBubbleSize val="0"/>
        </c:dLbls>
        <c:gapWidth val="150"/>
        <c:overlap val="100"/>
        <c:axId val="110427520"/>
        <c:axId val="110429312"/>
      </c:barChart>
      <c:catAx>
        <c:axId val="110427520"/>
        <c:scaling>
          <c:orientation val="minMax"/>
        </c:scaling>
        <c:delete val="0"/>
        <c:axPos val="b"/>
        <c:majorTickMark val="out"/>
        <c:minorTickMark val="none"/>
        <c:tickLblPos val="nextTo"/>
        <c:crossAx val="110429312"/>
        <c:crosses val="autoZero"/>
        <c:auto val="1"/>
        <c:lblAlgn val="ctr"/>
        <c:lblOffset val="100"/>
        <c:noMultiLvlLbl val="0"/>
      </c:catAx>
      <c:valAx>
        <c:axId val="110429312"/>
        <c:scaling>
          <c:orientation val="minMax"/>
        </c:scaling>
        <c:delete val="0"/>
        <c:axPos val="l"/>
        <c:majorGridlines/>
        <c:numFmt formatCode="0%" sourceLinked="1"/>
        <c:majorTickMark val="out"/>
        <c:minorTickMark val="none"/>
        <c:tickLblPos val="nextTo"/>
        <c:crossAx val="1104275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81358006159108E-2"/>
          <c:y val="6.7409826641421464E-2"/>
          <c:w val="0.79097549548074253"/>
          <c:h val="0.84864812480551877"/>
        </c:manualLayout>
      </c:layout>
      <c:barChart>
        <c:barDir val="col"/>
        <c:grouping val="percentStacked"/>
        <c:varyColors val="0"/>
        <c:ser>
          <c:idx val="0"/>
          <c:order val="0"/>
          <c:tx>
            <c:strRef>
              <c:f>Sheet1!$D$2</c:f>
              <c:strCache>
                <c:ptCount val="1"/>
                <c:pt idx="0">
                  <c:v>FC A</c:v>
                </c:pt>
              </c:strCache>
            </c:strRef>
          </c:tx>
          <c:invertIfNegative val="0"/>
          <c:cat>
            <c:strRef>
              <c:f>Sheet1!$B$3:$C$3</c:f>
              <c:strCache>
                <c:ptCount val="2"/>
                <c:pt idx="0">
                  <c:v>Q1</c:v>
                </c:pt>
                <c:pt idx="1">
                  <c:v>This is Q1</c:v>
                </c:pt>
              </c:strCache>
            </c:strRef>
          </c:cat>
          <c:val>
            <c:numRef>
              <c:f>Sheet1!$D$3</c:f>
              <c:numCache>
                <c:formatCode>General</c:formatCode>
                <c:ptCount val="1"/>
                <c:pt idx="0">
                  <c:v>3</c:v>
                </c:pt>
              </c:numCache>
            </c:numRef>
          </c:val>
        </c:ser>
        <c:ser>
          <c:idx val="1"/>
          <c:order val="1"/>
          <c:tx>
            <c:strRef>
              <c:f>Sheet1!$E$2</c:f>
              <c:strCache>
                <c:ptCount val="1"/>
                <c:pt idx="0">
                  <c:v>FC B</c:v>
                </c:pt>
              </c:strCache>
            </c:strRef>
          </c:tx>
          <c:invertIfNegative val="0"/>
          <c:cat>
            <c:strRef>
              <c:f>Sheet1!$B$3:$C$3</c:f>
              <c:strCache>
                <c:ptCount val="2"/>
                <c:pt idx="0">
                  <c:v>Q1</c:v>
                </c:pt>
                <c:pt idx="1">
                  <c:v>This is Q1</c:v>
                </c:pt>
              </c:strCache>
            </c:strRef>
          </c:cat>
          <c:val>
            <c:numRef>
              <c:f>Sheet1!$E$3</c:f>
              <c:numCache>
                <c:formatCode>0</c:formatCode>
                <c:ptCount val="1"/>
                <c:pt idx="0">
                  <c:v>1</c:v>
                </c:pt>
              </c:numCache>
            </c:numRef>
          </c:val>
        </c:ser>
        <c:ser>
          <c:idx val="2"/>
          <c:order val="2"/>
          <c:tx>
            <c:strRef>
              <c:f>Sheet1!$F$2</c:f>
              <c:strCache>
                <c:ptCount val="1"/>
                <c:pt idx="0">
                  <c:v>FC C</c:v>
                </c:pt>
              </c:strCache>
            </c:strRef>
          </c:tx>
          <c:invertIfNegative val="0"/>
          <c:cat>
            <c:strRef>
              <c:f>Sheet1!$B$3:$C$3</c:f>
              <c:strCache>
                <c:ptCount val="2"/>
                <c:pt idx="0">
                  <c:v>Q1</c:v>
                </c:pt>
                <c:pt idx="1">
                  <c:v>This is Q1</c:v>
                </c:pt>
              </c:strCache>
            </c:strRef>
          </c:cat>
          <c:val>
            <c:numRef>
              <c:f>Sheet1!$F$3</c:f>
              <c:numCache>
                <c:formatCode>0</c:formatCode>
                <c:ptCount val="1"/>
                <c:pt idx="0">
                  <c:v>0</c:v>
                </c:pt>
              </c:numCache>
            </c:numRef>
          </c:val>
        </c:ser>
        <c:ser>
          <c:idx val="3"/>
          <c:order val="3"/>
          <c:tx>
            <c:strRef>
              <c:f>Sheet1!$G$2</c:f>
              <c:strCache>
                <c:ptCount val="1"/>
                <c:pt idx="0">
                  <c:v>FC D</c:v>
                </c:pt>
              </c:strCache>
            </c:strRef>
          </c:tx>
          <c:invertIfNegative val="0"/>
          <c:cat>
            <c:strRef>
              <c:f>Sheet1!$B$3:$C$3</c:f>
              <c:strCache>
                <c:ptCount val="2"/>
                <c:pt idx="0">
                  <c:v>Q1</c:v>
                </c:pt>
                <c:pt idx="1">
                  <c:v>This is Q1</c:v>
                </c:pt>
              </c:strCache>
            </c:strRef>
          </c:cat>
          <c:val>
            <c:numRef>
              <c:f>Sheet1!$G$3</c:f>
              <c:numCache>
                <c:formatCode>0</c:formatCode>
                <c:ptCount val="1"/>
                <c:pt idx="0">
                  <c:v>0</c:v>
                </c:pt>
              </c:numCache>
            </c:numRef>
          </c:val>
        </c:ser>
        <c:dLbls>
          <c:showLegendKey val="0"/>
          <c:showVal val="0"/>
          <c:showCatName val="0"/>
          <c:showSerName val="0"/>
          <c:showPercent val="0"/>
          <c:showBubbleSize val="0"/>
        </c:dLbls>
        <c:gapWidth val="150"/>
        <c:overlap val="100"/>
        <c:axId val="110528384"/>
        <c:axId val="110529920"/>
      </c:barChart>
      <c:catAx>
        <c:axId val="110528384"/>
        <c:scaling>
          <c:orientation val="minMax"/>
        </c:scaling>
        <c:delete val="0"/>
        <c:axPos val="b"/>
        <c:majorTickMark val="out"/>
        <c:minorTickMark val="none"/>
        <c:tickLblPos val="nextTo"/>
        <c:crossAx val="110529920"/>
        <c:crosses val="autoZero"/>
        <c:auto val="1"/>
        <c:lblAlgn val="ctr"/>
        <c:lblOffset val="100"/>
        <c:noMultiLvlLbl val="0"/>
      </c:catAx>
      <c:valAx>
        <c:axId val="110529920"/>
        <c:scaling>
          <c:orientation val="minMax"/>
        </c:scaling>
        <c:delete val="0"/>
        <c:axPos val="l"/>
        <c:majorGridlines/>
        <c:numFmt formatCode="0%" sourceLinked="1"/>
        <c:majorTickMark val="out"/>
        <c:minorTickMark val="none"/>
        <c:tickLblPos val="nextTo"/>
        <c:crossAx val="11052838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Sheet1!$I$1</c:f>
              <c:strCache>
                <c:ptCount val="1"/>
                <c:pt idx="0">
                  <c:v>Correct</c:v>
                </c:pt>
              </c:strCache>
            </c:strRef>
          </c:tx>
          <c:invertIfNegative val="0"/>
          <c:cat>
            <c:strRef>
              <c:f>Sheet1!$H$2:$H$6</c:f>
              <c:strCache>
                <c:ptCount val="5"/>
                <c:pt idx="0">
                  <c:v>A</c:v>
                </c:pt>
                <c:pt idx="1">
                  <c:v>B</c:v>
                </c:pt>
                <c:pt idx="2">
                  <c:v>C</c:v>
                </c:pt>
                <c:pt idx="3">
                  <c:v>D</c:v>
                </c:pt>
                <c:pt idx="4">
                  <c:v>E</c:v>
                </c:pt>
              </c:strCache>
            </c:strRef>
          </c:cat>
          <c:val>
            <c:numRef>
              <c:f>Sheet1!$I$2:$I$6</c:f>
              <c:numCache>
                <c:formatCode>General</c:formatCode>
                <c:ptCount val="5"/>
                <c:pt idx="0">
                  <c:v>4</c:v>
                </c:pt>
                <c:pt idx="1">
                  <c:v>5</c:v>
                </c:pt>
                <c:pt idx="2">
                  <c:v>4</c:v>
                </c:pt>
                <c:pt idx="3">
                  <c:v>4</c:v>
                </c:pt>
                <c:pt idx="4">
                  <c:v>5</c:v>
                </c:pt>
              </c:numCache>
            </c:numRef>
          </c:val>
        </c:ser>
        <c:ser>
          <c:idx val="1"/>
          <c:order val="1"/>
          <c:tx>
            <c:strRef>
              <c:f>Sheet1!$J$1</c:f>
              <c:strCache>
                <c:ptCount val="1"/>
                <c:pt idx="0">
                  <c:v>Incorrect</c:v>
                </c:pt>
              </c:strCache>
            </c:strRef>
          </c:tx>
          <c:invertIfNegative val="0"/>
          <c:cat>
            <c:strRef>
              <c:f>Sheet1!$H$2:$H$6</c:f>
              <c:strCache>
                <c:ptCount val="5"/>
                <c:pt idx="0">
                  <c:v>A</c:v>
                </c:pt>
                <c:pt idx="1">
                  <c:v>B</c:v>
                </c:pt>
                <c:pt idx="2">
                  <c:v>C</c:v>
                </c:pt>
                <c:pt idx="3">
                  <c:v>D</c:v>
                </c:pt>
                <c:pt idx="4">
                  <c:v>E</c:v>
                </c:pt>
              </c:strCache>
            </c:strRef>
          </c:cat>
          <c:val>
            <c:numRef>
              <c:f>Sheet1!$J$2:$J$6</c:f>
              <c:numCache>
                <c:formatCode>General</c:formatCode>
                <c:ptCount val="5"/>
                <c:pt idx="0">
                  <c:v>1</c:v>
                </c:pt>
                <c:pt idx="1">
                  <c:v>0</c:v>
                </c:pt>
                <c:pt idx="2">
                  <c:v>1</c:v>
                </c:pt>
                <c:pt idx="3">
                  <c:v>1</c:v>
                </c:pt>
                <c:pt idx="4">
                  <c:v>0</c:v>
                </c:pt>
              </c:numCache>
            </c:numRef>
          </c:val>
        </c:ser>
        <c:dLbls>
          <c:showLegendKey val="0"/>
          <c:showVal val="0"/>
          <c:showCatName val="0"/>
          <c:showSerName val="0"/>
          <c:showPercent val="0"/>
          <c:showBubbleSize val="0"/>
        </c:dLbls>
        <c:gapWidth val="150"/>
        <c:overlap val="100"/>
        <c:axId val="110730624"/>
        <c:axId val="110732416"/>
      </c:barChart>
      <c:catAx>
        <c:axId val="110730624"/>
        <c:scaling>
          <c:orientation val="minMax"/>
        </c:scaling>
        <c:delete val="0"/>
        <c:axPos val="b"/>
        <c:majorTickMark val="out"/>
        <c:minorTickMark val="none"/>
        <c:tickLblPos val="nextTo"/>
        <c:crossAx val="110732416"/>
        <c:crosses val="autoZero"/>
        <c:auto val="1"/>
        <c:lblAlgn val="ctr"/>
        <c:lblOffset val="100"/>
        <c:noMultiLvlLbl val="0"/>
      </c:catAx>
      <c:valAx>
        <c:axId val="110732416"/>
        <c:scaling>
          <c:orientation val="minMax"/>
        </c:scaling>
        <c:delete val="0"/>
        <c:axPos val="l"/>
        <c:majorGridlines/>
        <c:numFmt formatCode="General" sourceLinked="1"/>
        <c:majorTickMark val="out"/>
        <c:minorTickMark val="none"/>
        <c:tickLblPos val="nextTo"/>
        <c:crossAx val="11073062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Plots!$B$1</c:f>
              <c:strCache>
                <c:ptCount val="1"/>
                <c:pt idx="0">
                  <c:v>% Defective</c:v>
                </c:pt>
              </c:strCache>
            </c:strRef>
          </c:tx>
          <c:cat>
            <c:numRef>
              <c:f>Plots!$A$2:$A$217</c:f>
              <c:numCache>
                <c:formatCode>m/d/yyyy</c:formatCode>
                <c:ptCount val="216"/>
                <c:pt idx="0">
                  <c:v>41897</c:v>
                </c:pt>
                <c:pt idx="1">
                  <c:v>41898</c:v>
                </c:pt>
                <c:pt idx="2">
                  <c:v>41899</c:v>
                </c:pt>
                <c:pt idx="3">
                  <c:v>41900</c:v>
                </c:pt>
                <c:pt idx="4">
                  <c:v>41901</c:v>
                </c:pt>
                <c:pt idx="5">
                  <c:v>41902</c:v>
                </c:pt>
                <c:pt idx="6">
                  <c:v>41904</c:v>
                </c:pt>
                <c:pt idx="7">
                  <c:v>41905</c:v>
                </c:pt>
                <c:pt idx="8">
                  <c:v>41906</c:v>
                </c:pt>
                <c:pt idx="9">
                  <c:v>41907</c:v>
                </c:pt>
                <c:pt idx="10">
                  <c:v>41908</c:v>
                </c:pt>
                <c:pt idx="11">
                  <c:v>41909</c:v>
                </c:pt>
                <c:pt idx="12">
                  <c:v>41911</c:v>
                </c:pt>
                <c:pt idx="13">
                  <c:v>41912</c:v>
                </c:pt>
                <c:pt idx="14">
                  <c:v>41913</c:v>
                </c:pt>
                <c:pt idx="15">
                  <c:v>41914</c:v>
                </c:pt>
                <c:pt idx="16">
                  <c:v>41915</c:v>
                </c:pt>
                <c:pt idx="17">
                  <c:v>41916</c:v>
                </c:pt>
                <c:pt idx="18">
                  <c:v>41918</c:v>
                </c:pt>
                <c:pt idx="19">
                  <c:v>41919</c:v>
                </c:pt>
                <c:pt idx="20">
                  <c:v>41920</c:v>
                </c:pt>
                <c:pt idx="21">
                  <c:v>41921</c:v>
                </c:pt>
                <c:pt idx="22">
                  <c:v>41922</c:v>
                </c:pt>
                <c:pt idx="23">
                  <c:v>41924</c:v>
                </c:pt>
                <c:pt idx="24">
                  <c:v>41926</c:v>
                </c:pt>
                <c:pt idx="25">
                  <c:v>41927</c:v>
                </c:pt>
                <c:pt idx="26">
                  <c:v>41928</c:v>
                </c:pt>
                <c:pt idx="27">
                  <c:v>41929</c:v>
                </c:pt>
                <c:pt idx="28">
                  <c:v>41930</c:v>
                </c:pt>
                <c:pt idx="29">
                  <c:v>41932</c:v>
                </c:pt>
                <c:pt idx="30">
                  <c:v>41933</c:v>
                </c:pt>
                <c:pt idx="31">
                  <c:v>41934</c:v>
                </c:pt>
                <c:pt idx="32">
                  <c:v>41935</c:v>
                </c:pt>
                <c:pt idx="33">
                  <c:v>41936</c:v>
                </c:pt>
                <c:pt idx="34">
                  <c:v>41937</c:v>
                </c:pt>
                <c:pt idx="35">
                  <c:v>41939</c:v>
                </c:pt>
                <c:pt idx="36">
                  <c:v>41940</c:v>
                </c:pt>
                <c:pt idx="37">
                  <c:v>41941</c:v>
                </c:pt>
                <c:pt idx="38">
                  <c:v>41942</c:v>
                </c:pt>
                <c:pt idx="39">
                  <c:v>41943</c:v>
                </c:pt>
                <c:pt idx="40">
                  <c:v>41944</c:v>
                </c:pt>
                <c:pt idx="41">
                  <c:v>41946</c:v>
                </c:pt>
                <c:pt idx="42">
                  <c:v>41947</c:v>
                </c:pt>
                <c:pt idx="43">
                  <c:v>41948</c:v>
                </c:pt>
                <c:pt idx="44">
                  <c:v>41949</c:v>
                </c:pt>
                <c:pt idx="45">
                  <c:v>41950</c:v>
                </c:pt>
                <c:pt idx="46">
                  <c:v>41951</c:v>
                </c:pt>
                <c:pt idx="47">
                  <c:v>41953</c:v>
                </c:pt>
                <c:pt idx="48">
                  <c:v>41954</c:v>
                </c:pt>
                <c:pt idx="49">
                  <c:v>41955</c:v>
                </c:pt>
                <c:pt idx="50">
                  <c:v>41956</c:v>
                </c:pt>
                <c:pt idx="51">
                  <c:v>41957</c:v>
                </c:pt>
                <c:pt idx="52">
                  <c:v>41958</c:v>
                </c:pt>
                <c:pt idx="53">
                  <c:v>41960</c:v>
                </c:pt>
                <c:pt idx="54">
                  <c:v>41961</c:v>
                </c:pt>
                <c:pt idx="55">
                  <c:v>41962</c:v>
                </c:pt>
                <c:pt idx="56">
                  <c:v>41963</c:v>
                </c:pt>
                <c:pt idx="57">
                  <c:v>41964</c:v>
                </c:pt>
                <c:pt idx="58">
                  <c:v>41965</c:v>
                </c:pt>
                <c:pt idx="59">
                  <c:v>41967</c:v>
                </c:pt>
                <c:pt idx="60">
                  <c:v>41968</c:v>
                </c:pt>
                <c:pt idx="61">
                  <c:v>41969</c:v>
                </c:pt>
                <c:pt idx="62">
                  <c:v>41971</c:v>
                </c:pt>
                <c:pt idx="63">
                  <c:v>41972</c:v>
                </c:pt>
                <c:pt idx="64">
                  <c:v>41974</c:v>
                </c:pt>
                <c:pt idx="65">
                  <c:v>41975</c:v>
                </c:pt>
                <c:pt idx="66">
                  <c:v>41976</c:v>
                </c:pt>
                <c:pt idx="67">
                  <c:v>41977</c:v>
                </c:pt>
                <c:pt idx="68">
                  <c:v>41978</c:v>
                </c:pt>
                <c:pt idx="69">
                  <c:v>41979</c:v>
                </c:pt>
                <c:pt idx="70">
                  <c:v>41981</c:v>
                </c:pt>
                <c:pt idx="71">
                  <c:v>41982</c:v>
                </c:pt>
                <c:pt idx="72">
                  <c:v>41983</c:v>
                </c:pt>
                <c:pt idx="73">
                  <c:v>41984</c:v>
                </c:pt>
                <c:pt idx="74">
                  <c:v>41985</c:v>
                </c:pt>
                <c:pt idx="75">
                  <c:v>41988</c:v>
                </c:pt>
                <c:pt idx="76">
                  <c:v>41989</c:v>
                </c:pt>
                <c:pt idx="77">
                  <c:v>41990</c:v>
                </c:pt>
                <c:pt idx="78">
                  <c:v>41991</c:v>
                </c:pt>
                <c:pt idx="79">
                  <c:v>41992</c:v>
                </c:pt>
                <c:pt idx="80">
                  <c:v>41993</c:v>
                </c:pt>
                <c:pt idx="81">
                  <c:v>41995</c:v>
                </c:pt>
                <c:pt idx="82">
                  <c:v>41996</c:v>
                </c:pt>
                <c:pt idx="83">
                  <c:v>41997</c:v>
                </c:pt>
                <c:pt idx="84">
                  <c:v>41999</c:v>
                </c:pt>
                <c:pt idx="85">
                  <c:v>42000</c:v>
                </c:pt>
                <c:pt idx="86">
                  <c:v>42002</c:v>
                </c:pt>
                <c:pt idx="87">
                  <c:v>42003</c:v>
                </c:pt>
                <c:pt idx="88">
                  <c:v>42004</c:v>
                </c:pt>
                <c:pt idx="89">
                  <c:v>42006</c:v>
                </c:pt>
                <c:pt idx="90">
                  <c:v>42007</c:v>
                </c:pt>
                <c:pt idx="91">
                  <c:v>42009</c:v>
                </c:pt>
                <c:pt idx="92">
                  <c:v>42010</c:v>
                </c:pt>
                <c:pt idx="93">
                  <c:v>42011</c:v>
                </c:pt>
                <c:pt idx="94">
                  <c:v>42012</c:v>
                </c:pt>
                <c:pt idx="95">
                  <c:v>42013</c:v>
                </c:pt>
                <c:pt idx="96">
                  <c:v>42014</c:v>
                </c:pt>
                <c:pt idx="97">
                  <c:v>42016</c:v>
                </c:pt>
                <c:pt idx="98">
                  <c:v>42017</c:v>
                </c:pt>
                <c:pt idx="99">
                  <c:v>42018</c:v>
                </c:pt>
                <c:pt idx="100">
                  <c:v>42019</c:v>
                </c:pt>
                <c:pt idx="101">
                  <c:v>42020</c:v>
                </c:pt>
                <c:pt idx="102">
                  <c:v>42021</c:v>
                </c:pt>
                <c:pt idx="103">
                  <c:v>42023</c:v>
                </c:pt>
                <c:pt idx="104">
                  <c:v>42024</c:v>
                </c:pt>
                <c:pt idx="105">
                  <c:v>42025</c:v>
                </c:pt>
                <c:pt idx="106">
                  <c:v>42026</c:v>
                </c:pt>
                <c:pt idx="107">
                  <c:v>42027</c:v>
                </c:pt>
                <c:pt idx="108">
                  <c:v>42028</c:v>
                </c:pt>
                <c:pt idx="109">
                  <c:v>42030</c:v>
                </c:pt>
                <c:pt idx="110">
                  <c:v>42031</c:v>
                </c:pt>
                <c:pt idx="111">
                  <c:v>42032</c:v>
                </c:pt>
                <c:pt idx="112">
                  <c:v>42033</c:v>
                </c:pt>
                <c:pt idx="113">
                  <c:v>42034</c:v>
                </c:pt>
                <c:pt idx="114">
                  <c:v>42035</c:v>
                </c:pt>
                <c:pt idx="115">
                  <c:v>42037</c:v>
                </c:pt>
                <c:pt idx="116">
                  <c:v>42038</c:v>
                </c:pt>
                <c:pt idx="117">
                  <c:v>42039</c:v>
                </c:pt>
                <c:pt idx="118">
                  <c:v>42040</c:v>
                </c:pt>
                <c:pt idx="119">
                  <c:v>42041</c:v>
                </c:pt>
                <c:pt idx="120">
                  <c:v>42044</c:v>
                </c:pt>
                <c:pt idx="121">
                  <c:v>42045</c:v>
                </c:pt>
                <c:pt idx="122">
                  <c:v>42046</c:v>
                </c:pt>
                <c:pt idx="123">
                  <c:v>42047</c:v>
                </c:pt>
                <c:pt idx="124">
                  <c:v>42048</c:v>
                </c:pt>
                <c:pt idx="125">
                  <c:v>42049</c:v>
                </c:pt>
                <c:pt idx="126">
                  <c:v>42051</c:v>
                </c:pt>
                <c:pt idx="127">
                  <c:v>42052</c:v>
                </c:pt>
                <c:pt idx="128">
                  <c:v>42053</c:v>
                </c:pt>
                <c:pt idx="129">
                  <c:v>42054</c:v>
                </c:pt>
                <c:pt idx="130">
                  <c:v>42055</c:v>
                </c:pt>
                <c:pt idx="131">
                  <c:v>42056</c:v>
                </c:pt>
                <c:pt idx="132">
                  <c:v>42058</c:v>
                </c:pt>
                <c:pt idx="133">
                  <c:v>42059</c:v>
                </c:pt>
                <c:pt idx="134">
                  <c:v>42060</c:v>
                </c:pt>
                <c:pt idx="135">
                  <c:v>42061</c:v>
                </c:pt>
                <c:pt idx="136">
                  <c:v>42062</c:v>
                </c:pt>
                <c:pt idx="137">
                  <c:v>42063</c:v>
                </c:pt>
                <c:pt idx="138">
                  <c:v>42065</c:v>
                </c:pt>
                <c:pt idx="139">
                  <c:v>42066</c:v>
                </c:pt>
                <c:pt idx="140">
                  <c:v>42067</c:v>
                </c:pt>
                <c:pt idx="141">
                  <c:v>42068</c:v>
                </c:pt>
                <c:pt idx="142">
                  <c:v>42069</c:v>
                </c:pt>
                <c:pt idx="143">
                  <c:v>42070</c:v>
                </c:pt>
                <c:pt idx="144">
                  <c:v>42072</c:v>
                </c:pt>
                <c:pt idx="145">
                  <c:v>42073</c:v>
                </c:pt>
                <c:pt idx="146">
                  <c:v>42074</c:v>
                </c:pt>
                <c:pt idx="147">
                  <c:v>42075</c:v>
                </c:pt>
                <c:pt idx="148">
                  <c:v>42076</c:v>
                </c:pt>
                <c:pt idx="149">
                  <c:v>42077</c:v>
                </c:pt>
                <c:pt idx="150">
                  <c:v>42079</c:v>
                </c:pt>
                <c:pt idx="151">
                  <c:v>42080</c:v>
                </c:pt>
                <c:pt idx="152">
                  <c:v>42081</c:v>
                </c:pt>
                <c:pt idx="153">
                  <c:v>42082</c:v>
                </c:pt>
                <c:pt idx="154">
                  <c:v>42083</c:v>
                </c:pt>
                <c:pt idx="155">
                  <c:v>42084</c:v>
                </c:pt>
                <c:pt idx="156">
                  <c:v>42086</c:v>
                </c:pt>
                <c:pt idx="157">
                  <c:v>42087</c:v>
                </c:pt>
                <c:pt idx="158">
                  <c:v>42088</c:v>
                </c:pt>
                <c:pt idx="159">
                  <c:v>42089</c:v>
                </c:pt>
                <c:pt idx="160">
                  <c:v>42090</c:v>
                </c:pt>
                <c:pt idx="161">
                  <c:v>42091</c:v>
                </c:pt>
                <c:pt idx="162">
                  <c:v>42093</c:v>
                </c:pt>
                <c:pt idx="163">
                  <c:v>42094</c:v>
                </c:pt>
                <c:pt idx="164">
                  <c:v>42095</c:v>
                </c:pt>
                <c:pt idx="165">
                  <c:v>42096</c:v>
                </c:pt>
                <c:pt idx="166">
                  <c:v>42097</c:v>
                </c:pt>
                <c:pt idx="167">
                  <c:v>42098</c:v>
                </c:pt>
                <c:pt idx="168">
                  <c:v>42100</c:v>
                </c:pt>
                <c:pt idx="169">
                  <c:v>42101</c:v>
                </c:pt>
                <c:pt idx="170">
                  <c:v>42102</c:v>
                </c:pt>
                <c:pt idx="171">
                  <c:v>42103</c:v>
                </c:pt>
                <c:pt idx="172">
                  <c:v>42104</c:v>
                </c:pt>
                <c:pt idx="173">
                  <c:v>42105</c:v>
                </c:pt>
                <c:pt idx="174">
                  <c:v>42107</c:v>
                </c:pt>
                <c:pt idx="175">
                  <c:v>42108</c:v>
                </c:pt>
                <c:pt idx="176">
                  <c:v>42109</c:v>
                </c:pt>
                <c:pt idx="177">
                  <c:v>42110</c:v>
                </c:pt>
                <c:pt idx="178">
                  <c:v>42111</c:v>
                </c:pt>
                <c:pt idx="179">
                  <c:v>42112</c:v>
                </c:pt>
                <c:pt idx="180">
                  <c:v>42114</c:v>
                </c:pt>
                <c:pt idx="181">
                  <c:v>42115</c:v>
                </c:pt>
                <c:pt idx="182">
                  <c:v>42116</c:v>
                </c:pt>
                <c:pt idx="183">
                  <c:v>42117</c:v>
                </c:pt>
                <c:pt idx="184">
                  <c:v>42118</c:v>
                </c:pt>
                <c:pt idx="185">
                  <c:v>42119</c:v>
                </c:pt>
                <c:pt idx="186">
                  <c:v>42121</c:v>
                </c:pt>
                <c:pt idx="187">
                  <c:v>42122</c:v>
                </c:pt>
                <c:pt idx="188">
                  <c:v>42123</c:v>
                </c:pt>
                <c:pt idx="189">
                  <c:v>42124</c:v>
                </c:pt>
                <c:pt idx="190">
                  <c:v>42125</c:v>
                </c:pt>
                <c:pt idx="191">
                  <c:v>42126</c:v>
                </c:pt>
                <c:pt idx="192">
                  <c:v>42128</c:v>
                </c:pt>
                <c:pt idx="193">
                  <c:v>42129</c:v>
                </c:pt>
                <c:pt idx="194">
                  <c:v>42130</c:v>
                </c:pt>
                <c:pt idx="195">
                  <c:v>42131</c:v>
                </c:pt>
                <c:pt idx="196">
                  <c:v>42132</c:v>
                </c:pt>
                <c:pt idx="197">
                  <c:v>42133</c:v>
                </c:pt>
                <c:pt idx="198">
                  <c:v>42135</c:v>
                </c:pt>
                <c:pt idx="199">
                  <c:v>42136</c:v>
                </c:pt>
                <c:pt idx="200">
                  <c:v>42137</c:v>
                </c:pt>
                <c:pt idx="201">
                  <c:v>42138</c:v>
                </c:pt>
                <c:pt idx="202">
                  <c:v>42139</c:v>
                </c:pt>
                <c:pt idx="203">
                  <c:v>42140</c:v>
                </c:pt>
                <c:pt idx="204">
                  <c:v>42142</c:v>
                </c:pt>
                <c:pt idx="205">
                  <c:v>42143</c:v>
                </c:pt>
                <c:pt idx="206">
                  <c:v>42144</c:v>
                </c:pt>
                <c:pt idx="207">
                  <c:v>42145</c:v>
                </c:pt>
                <c:pt idx="208">
                  <c:v>42146</c:v>
                </c:pt>
                <c:pt idx="209">
                  <c:v>42147</c:v>
                </c:pt>
                <c:pt idx="210">
                  <c:v>42149</c:v>
                </c:pt>
                <c:pt idx="211">
                  <c:v>42150</c:v>
                </c:pt>
                <c:pt idx="212">
                  <c:v>42151</c:v>
                </c:pt>
                <c:pt idx="213">
                  <c:v>42152</c:v>
                </c:pt>
                <c:pt idx="214">
                  <c:v>42153</c:v>
                </c:pt>
                <c:pt idx="215">
                  <c:v>42154</c:v>
                </c:pt>
              </c:numCache>
            </c:numRef>
          </c:cat>
          <c:val>
            <c:numRef>
              <c:f>Plots!$B$2:$B$217</c:f>
              <c:numCache>
                <c:formatCode>0%</c:formatCode>
                <c:ptCount val="216"/>
                <c:pt idx="0">
                  <c:v>0.5</c:v>
                </c:pt>
                <c:pt idx="1">
                  <c:v>0.56666666666666665</c:v>
                </c:pt>
                <c:pt idx="2">
                  <c:v>0.7</c:v>
                </c:pt>
                <c:pt idx="3">
                  <c:v>0.47499999999999998</c:v>
                </c:pt>
                <c:pt idx="4">
                  <c:v>0.42499999999999999</c:v>
                </c:pt>
                <c:pt idx="5">
                  <c:v>0.42499999999999999</c:v>
                </c:pt>
                <c:pt idx="6">
                  <c:v>0.4</c:v>
                </c:pt>
                <c:pt idx="7">
                  <c:v>0.5</c:v>
                </c:pt>
                <c:pt idx="8">
                  <c:v>0.6</c:v>
                </c:pt>
                <c:pt idx="9">
                  <c:v>0.48</c:v>
                </c:pt>
                <c:pt idx="10">
                  <c:v>0.41666666666666669</c:v>
                </c:pt>
                <c:pt idx="11">
                  <c:v>0.55000000000000004</c:v>
                </c:pt>
                <c:pt idx="12">
                  <c:v>0.48</c:v>
                </c:pt>
                <c:pt idx="13">
                  <c:v>0.48</c:v>
                </c:pt>
                <c:pt idx="14">
                  <c:v>0.46</c:v>
                </c:pt>
                <c:pt idx="15">
                  <c:v>0.35</c:v>
                </c:pt>
                <c:pt idx="16">
                  <c:v>0.4</c:v>
                </c:pt>
                <c:pt idx="17">
                  <c:v>0.2</c:v>
                </c:pt>
                <c:pt idx="18">
                  <c:v>0.42</c:v>
                </c:pt>
                <c:pt idx="19">
                  <c:v>0.48</c:v>
                </c:pt>
                <c:pt idx="20">
                  <c:v>0.5</c:v>
                </c:pt>
                <c:pt idx="21">
                  <c:v>0.35</c:v>
                </c:pt>
                <c:pt idx="22">
                  <c:v>0.55000000000000004</c:v>
                </c:pt>
                <c:pt idx="23">
                  <c:v>0.66666666666666663</c:v>
                </c:pt>
                <c:pt idx="24">
                  <c:v>0.6</c:v>
                </c:pt>
                <c:pt idx="25">
                  <c:v>0.625</c:v>
                </c:pt>
                <c:pt idx="26">
                  <c:v>0.55000000000000004</c:v>
                </c:pt>
                <c:pt idx="27">
                  <c:v>0.55000000000000004</c:v>
                </c:pt>
                <c:pt idx="28">
                  <c:v>0.33333333333333331</c:v>
                </c:pt>
                <c:pt idx="29">
                  <c:v>0.4</c:v>
                </c:pt>
                <c:pt idx="30">
                  <c:v>0.4</c:v>
                </c:pt>
                <c:pt idx="31">
                  <c:v>0.48</c:v>
                </c:pt>
                <c:pt idx="32">
                  <c:v>0.28000000000000003</c:v>
                </c:pt>
                <c:pt idx="33">
                  <c:v>0.32</c:v>
                </c:pt>
                <c:pt idx="34">
                  <c:v>0.25</c:v>
                </c:pt>
                <c:pt idx="35">
                  <c:v>0.14285714285714285</c:v>
                </c:pt>
                <c:pt idx="36">
                  <c:v>0.28000000000000003</c:v>
                </c:pt>
                <c:pt idx="37">
                  <c:v>0.47499999999999998</c:v>
                </c:pt>
                <c:pt idx="38">
                  <c:v>0.4</c:v>
                </c:pt>
                <c:pt idx="39">
                  <c:v>0.57499999999999996</c:v>
                </c:pt>
                <c:pt idx="40">
                  <c:v>0.25</c:v>
                </c:pt>
                <c:pt idx="41">
                  <c:v>0.5</c:v>
                </c:pt>
                <c:pt idx="42">
                  <c:v>0.625</c:v>
                </c:pt>
                <c:pt idx="43">
                  <c:v>0.6</c:v>
                </c:pt>
                <c:pt idx="44">
                  <c:v>0.34</c:v>
                </c:pt>
                <c:pt idx="45">
                  <c:v>0.55000000000000004</c:v>
                </c:pt>
                <c:pt idx="46">
                  <c:v>0.28000000000000003</c:v>
                </c:pt>
                <c:pt idx="47">
                  <c:v>0.45</c:v>
                </c:pt>
                <c:pt idx="48">
                  <c:v>0.5</c:v>
                </c:pt>
                <c:pt idx="49">
                  <c:v>0.6</c:v>
                </c:pt>
                <c:pt idx="50">
                  <c:v>0.5</c:v>
                </c:pt>
                <c:pt idx="51">
                  <c:v>0.36</c:v>
                </c:pt>
                <c:pt idx="52">
                  <c:v>0.17241379310344829</c:v>
                </c:pt>
                <c:pt idx="53">
                  <c:v>0.5</c:v>
                </c:pt>
                <c:pt idx="54">
                  <c:v>0.45</c:v>
                </c:pt>
                <c:pt idx="55">
                  <c:v>0.2</c:v>
                </c:pt>
                <c:pt idx="56">
                  <c:v>0.38</c:v>
                </c:pt>
                <c:pt idx="57">
                  <c:v>0.32</c:v>
                </c:pt>
                <c:pt idx="58">
                  <c:v>0.5</c:v>
                </c:pt>
                <c:pt idx="59">
                  <c:v>0.42499999999999999</c:v>
                </c:pt>
                <c:pt idx="60">
                  <c:v>0.42499999999999999</c:v>
                </c:pt>
                <c:pt idx="61">
                  <c:v>0.52500000000000002</c:v>
                </c:pt>
                <c:pt idx="62">
                  <c:v>0.5</c:v>
                </c:pt>
                <c:pt idx="63">
                  <c:v>0.2</c:v>
                </c:pt>
                <c:pt idx="64">
                  <c:v>0.5</c:v>
                </c:pt>
                <c:pt idx="65">
                  <c:v>0.47499999999999998</c:v>
                </c:pt>
                <c:pt idx="66">
                  <c:v>0.52500000000000002</c:v>
                </c:pt>
                <c:pt idx="67">
                  <c:v>0.55000000000000004</c:v>
                </c:pt>
                <c:pt idx="68">
                  <c:v>0.52500000000000002</c:v>
                </c:pt>
                <c:pt idx="69">
                  <c:v>0.2</c:v>
                </c:pt>
                <c:pt idx="70">
                  <c:v>0.45</c:v>
                </c:pt>
                <c:pt idx="71">
                  <c:v>0.28205128205128205</c:v>
                </c:pt>
                <c:pt idx="72">
                  <c:v>0.52500000000000002</c:v>
                </c:pt>
                <c:pt idx="73">
                  <c:v>0.62857142857142856</c:v>
                </c:pt>
                <c:pt idx="74">
                  <c:v>0.45</c:v>
                </c:pt>
                <c:pt idx="75">
                  <c:v>0.46</c:v>
                </c:pt>
                <c:pt idx="76">
                  <c:v>0.2</c:v>
                </c:pt>
                <c:pt idx="77">
                  <c:v>0.45238095238095238</c:v>
                </c:pt>
                <c:pt idx="78">
                  <c:v>0.51282051282051277</c:v>
                </c:pt>
                <c:pt idx="79">
                  <c:v>0.5161290322580645</c:v>
                </c:pt>
                <c:pt idx="80">
                  <c:v>0.27586206896551724</c:v>
                </c:pt>
                <c:pt idx="81">
                  <c:v>0.27586206896551724</c:v>
                </c:pt>
                <c:pt idx="82">
                  <c:v>0.36363636363636365</c:v>
                </c:pt>
                <c:pt idx="83">
                  <c:v>0.375</c:v>
                </c:pt>
                <c:pt idx="84">
                  <c:v>0.45</c:v>
                </c:pt>
                <c:pt idx="85">
                  <c:v>0.25714285714285712</c:v>
                </c:pt>
                <c:pt idx="86">
                  <c:v>0.51282051282051277</c:v>
                </c:pt>
                <c:pt idx="87">
                  <c:v>0.61111111111111116</c:v>
                </c:pt>
                <c:pt idx="88">
                  <c:v>0.3</c:v>
                </c:pt>
                <c:pt idx="89">
                  <c:v>0.46153846153846156</c:v>
                </c:pt>
                <c:pt idx="90">
                  <c:v>0.5625</c:v>
                </c:pt>
                <c:pt idx="91">
                  <c:v>0.25806451612903225</c:v>
                </c:pt>
                <c:pt idx="92">
                  <c:v>0.45714285714285713</c:v>
                </c:pt>
                <c:pt idx="93">
                  <c:v>0.55000000000000004</c:v>
                </c:pt>
                <c:pt idx="94">
                  <c:v>0.58823529411764708</c:v>
                </c:pt>
                <c:pt idx="95">
                  <c:v>0.76666666666666672</c:v>
                </c:pt>
                <c:pt idx="96">
                  <c:v>0.24</c:v>
                </c:pt>
                <c:pt idx="97">
                  <c:v>0.45454545454545453</c:v>
                </c:pt>
                <c:pt idx="98">
                  <c:v>0.5</c:v>
                </c:pt>
                <c:pt idx="99">
                  <c:v>0.55555555555555558</c:v>
                </c:pt>
                <c:pt idx="100">
                  <c:v>0.57499999999999996</c:v>
                </c:pt>
                <c:pt idx="101">
                  <c:v>0.47222222222222221</c:v>
                </c:pt>
                <c:pt idx="102">
                  <c:v>0.29032258064516131</c:v>
                </c:pt>
                <c:pt idx="103">
                  <c:v>0.47368421052631576</c:v>
                </c:pt>
                <c:pt idx="104">
                  <c:v>0.35</c:v>
                </c:pt>
                <c:pt idx="105">
                  <c:v>0.54545454545454541</c:v>
                </c:pt>
                <c:pt idx="106">
                  <c:v>0.5714285714285714</c:v>
                </c:pt>
                <c:pt idx="107">
                  <c:v>0.44444444444444442</c:v>
                </c:pt>
                <c:pt idx="108">
                  <c:v>0.30769230769230771</c:v>
                </c:pt>
                <c:pt idx="109">
                  <c:v>0.5</c:v>
                </c:pt>
                <c:pt idx="110">
                  <c:v>0.66666666666666663</c:v>
                </c:pt>
                <c:pt idx="111">
                  <c:v>0.66666666666666663</c:v>
                </c:pt>
                <c:pt idx="112">
                  <c:v>0.5714285714285714</c:v>
                </c:pt>
                <c:pt idx="113">
                  <c:v>0.66666666666666663</c:v>
                </c:pt>
                <c:pt idx="114">
                  <c:v>0.24</c:v>
                </c:pt>
                <c:pt idx="115">
                  <c:v>0.16666666666666666</c:v>
                </c:pt>
                <c:pt idx="116">
                  <c:v>0.2</c:v>
                </c:pt>
                <c:pt idx="117">
                  <c:v>0.08</c:v>
                </c:pt>
                <c:pt idx="118">
                  <c:v>0.15</c:v>
                </c:pt>
                <c:pt idx="119">
                  <c:v>0.1</c:v>
                </c:pt>
                <c:pt idx="120">
                  <c:v>0</c:v>
                </c:pt>
                <c:pt idx="121">
                  <c:v>0.08</c:v>
                </c:pt>
                <c:pt idx="122">
                  <c:v>0</c:v>
                </c:pt>
                <c:pt idx="123">
                  <c:v>0.12</c:v>
                </c:pt>
                <c:pt idx="124">
                  <c:v>0</c:v>
                </c:pt>
                <c:pt idx="125">
                  <c:v>0</c:v>
                </c:pt>
                <c:pt idx="126">
                  <c:v>0</c:v>
                </c:pt>
                <c:pt idx="127">
                  <c:v>0</c:v>
                </c:pt>
                <c:pt idx="128">
                  <c:v>0.11764705882352941</c:v>
                </c:pt>
                <c:pt idx="129">
                  <c:v>0</c:v>
                </c:pt>
                <c:pt idx="130">
                  <c:v>0</c:v>
                </c:pt>
                <c:pt idx="131">
                  <c:v>0.1</c:v>
                </c:pt>
                <c:pt idx="132">
                  <c:v>8.3333333333333329E-2</c:v>
                </c:pt>
                <c:pt idx="133">
                  <c:v>0</c:v>
                </c:pt>
                <c:pt idx="134">
                  <c:v>0</c:v>
                </c:pt>
                <c:pt idx="135">
                  <c:v>0</c:v>
                </c:pt>
                <c:pt idx="136">
                  <c:v>0</c:v>
                </c:pt>
                <c:pt idx="137">
                  <c:v>0</c:v>
                </c:pt>
                <c:pt idx="138">
                  <c:v>0.04</c:v>
                </c:pt>
                <c:pt idx="139">
                  <c:v>0.12</c:v>
                </c:pt>
                <c:pt idx="140">
                  <c:v>0.08</c:v>
                </c:pt>
                <c:pt idx="141">
                  <c:v>0.04</c:v>
                </c:pt>
                <c:pt idx="142">
                  <c:v>0.16</c:v>
                </c:pt>
                <c:pt idx="143">
                  <c:v>0.08</c:v>
                </c:pt>
                <c:pt idx="144">
                  <c:v>0.12</c:v>
                </c:pt>
                <c:pt idx="145">
                  <c:v>0</c:v>
                </c:pt>
                <c:pt idx="146">
                  <c:v>0.36</c:v>
                </c:pt>
                <c:pt idx="147">
                  <c:v>0.2</c:v>
                </c:pt>
                <c:pt idx="148">
                  <c:v>0.08</c:v>
                </c:pt>
                <c:pt idx="149">
                  <c:v>0.08</c:v>
                </c:pt>
                <c:pt idx="150">
                  <c:v>0.125</c:v>
                </c:pt>
                <c:pt idx="151">
                  <c:v>0.04</c:v>
                </c:pt>
                <c:pt idx="152">
                  <c:v>0.08</c:v>
                </c:pt>
                <c:pt idx="153">
                  <c:v>0.12</c:v>
                </c:pt>
                <c:pt idx="154">
                  <c:v>0</c:v>
                </c:pt>
                <c:pt idx="155">
                  <c:v>0</c:v>
                </c:pt>
                <c:pt idx="156">
                  <c:v>0.04</c:v>
                </c:pt>
                <c:pt idx="157">
                  <c:v>0.04</c:v>
                </c:pt>
                <c:pt idx="158">
                  <c:v>0.04</c:v>
                </c:pt>
                <c:pt idx="159">
                  <c:v>0.04</c:v>
                </c:pt>
                <c:pt idx="160">
                  <c:v>0.12</c:v>
                </c:pt>
                <c:pt idx="161">
                  <c:v>0</c:v>
                </c:pt>
                <c:pt idx="162">
                  <c:v>0</c:v>
                </c:pt>
                <c:pt idx="163">
                  <c:v>0.08</c:v>
                </c:pt>
                <c:pt idx="164">
                  <c:v>0.08</c:v>
                </c:pt>
                <c:pt idx="165">
                  <c:v>0.04</c:v>
                </c:pt>
                <c:pt idx="166">
                  <c:v>0.04</c:v>
                </c:pt>
                <c:pt idx="167">
                  <c:v>0.04</c:v>
                </c:pt>
                <c:pt idx="168">
                  <c:v>0.04</c:v>
                </c:pt>
                <c:pt idx="169">
                  <c:v>0</c:v>
                </c:pt>
                <c:pt idx="170">
                  <c:v>0</c:v>
                </c:pt>
                <c:pt idx="171">
                  <c:v>0</c:v>
                </c:pt>
                <c:pt idx="172">
                  <c:v>0</c:v>
                </c:pt>
                <c:pt idx="173">
                  <c:v>0.04</c:v>
                </c:pt>
                <c:pt idx="174">
                  <c:v>0</c:v>
                </c:pt>
                <c:pt idx="175">
                  <c:v>0.04</c:v>
                </c:pt>
                <c:pt idx="176">
                  <c:v>0</c:v>
                </c:pt>
                <c:pt idx="177">
                  <c:v>0.04</c:v>
                </c:pt>
                <c:pt idx="178">
                  <c:v>0</c:v>
                </c:pt>
                <c:pt idx="179">
                  <c:v>0</c:v>
                </c:pt>
                <c:pt idx="180">
                  <c:v>0</c:v>
                </c:pt>
                <c:pt idx="181">
                  <c:v>0.12</c:v>
                </c:pt>
                <c:pt idx="182">
                  <c:v>0.08</c:v>
                </c:pt>
                <c:pt idx="183">
                  <c:v>0.04</c:v>
                </c:pt>
                <c:pt idx="184">
                  <c:v>0.04</c:v>
                </c:pt>
                <c:pt idx="185">
                  <c:v>0</c:v>
                </c:pt>
                <c:pt idx="186">
                  <c:v>0</c:v>
                </c:pt>
                <c:pt idx="187">
                  <c:v>0</c:v>
                </c:pt>
                <c:pt idx="188">
                  <c:v>0</c:v>
                </c:pt>
                <c:pt idx="189">
                  <c:v>0</c:v>
                </c:pt>
                <c:pt idx="190">
                  <c:v>0</c:v>
                </c:pt>
                <c:pt idx="191">
                  <c:v>0.08</c:v>
                </c:pt>
                <c:pt idx="192">
                  <c:v>0</c:v>
                </c:pt>
                <c:pt idx="193">
                  <c:v>0.12</c:v>
                </c:pt>
                <c:pt idx="194">
                  <c:v>0.12</c:v>
                </c:pt>
                <c:pt idx="195">
                  <c:v>0.08</c:v>
                </c:pt>
                <c:pt idx="196">
                  <c:v>0</c:v>
                </c:pt>
                <c:pt idx="197">
                  <c:v>0</c:v>
                </c:pt>
                <c:pt idx="198">
                  <c:v>0.04</c:v>
                </c:pt>
                <c:pt idx="199">
                  <c:v>0.12</c:v>
                </c:pt>
                <c:pt idx="200">
                  <c:v>0</c:v>
                </c:pt>
                <c:pt idx="201">
                  <c:v>0.04</c:v>
                </c:pt>
                <c:pt idx="202">
                  <c:v>0</c:v>
                </c:pt>
                <c:pt idx="203">
                  <c:v>0</c:v>
                </c:pt>
                <c:pt idx="204">
                  <c:v>0.08</c:v>
                </c:pt>
                <c:pt idx="205">
                  <c:v>0</c:v>
                </c:pt>
                <c:pt idx="206">
                  <c:v>0.16</c:v>
                </c:pt>
                <c:pt idx="207">
                  <c:v>0</c:v>
                </c:pt>
                <c:pt idx="208">
                  <c:v>0</c:v>
                </c:pt>
                <c:pt idx="209">
                  <c:v>0</c:v>
                </c:pt>
                <c:pt idx="210">
                  <c:v>0</c:v>
                </c:pt>
                <c:pt idx="211">
                  <c:v>0.04</c:v>
                </c:pt>
                <c:pt idx="212">
                  <c:v>0</c:v>
                </c:pt>
                <c:pt idx="213">
                  <c:v>0.04</c:v>
                </c:pt>
                <c:pt idx="214">
                  <c:v>0</c:v>
                </c:pt>
                <c:pt idx="215">
                  <c:v>0</c:v>
                </c:pt>
              </c:numCache>
            </c:numRef>
          </c:val>
          <c:smooth val="0"/>
        </c:ser>
        <c:dLbls>
          <c:showLegendKey val="0"/>
          <c:showVal val="0"/>
          <c:showCatName val="0"/>
          <c:showSerName val="0"/>
          <c:showPercent val="0"/>
          <c:showBubbleSize val="0"/>
        </c:dLbls>
        <c:marker val="1"/>
        <c:smooth val="0"/>
        <c:axId val="123692544"/>
        <c:axId val="123694080"/>
      </c:lineChart>
      <c:dateAx>
        <c:axId val="123692544"/>
        <c:scaling>
          <c:orientation val="minMax"/>
        </c:scaling>
        <c:delete val="0"/>
        <c:axPos val="b"/>
        <c:numFmt formatCode="m/d/yyyy" sourceLinked="1"/>
        <c:majorTickMark val="out"/>
        <c:minorTickMark val="none"/>
        <c:tickLblPos val="nextTo"/>
        <c:crossAx val="123694080"/>
        <c:crosses val="autoZero"/>
        <c:auto val="1"/>
        <c:lblOffset val="100"/>
        <c:baseTimeUnit val="days"/>
      </c:dateAx>
      <c:valAx>
        <c:axId val="123694080"/>
        <c:scaling>
          <c:orientation val="minMax"/>
        </c:scaling>
        <c:delete val="0"/>
        <c:axPos val="l"/>
        <c:majorGridlines/>
        <c:numFmt formatCode="0%" sourceLinked="1"/>
        <c:majorTickMark val="out"/>
        <c:minorTickMark val="none"/>
        <c:tickLblPos val="nextTo"/>
        <c:crossAx val="123692544"/>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Plots!$C$1</c:f>
              <c:strCache>
                <c:ptCount val="1"/>
                <c:pt idx="0">
                  <c:v>DPMO</c:v>
                </c:pt>
              </c:strCache>
            </c:strRef>
          </c:tx>
          <c:cat>
            <c:strRef>
              <c:f>Plots!$A$1:$A$217</c:f>
              <c:strCache>
                <c:ptCount val="217"/>
                <c:pt idx="0">
                  <c:v>Date</c:v>
                </c:pt>
                <c:pt idx="1">
                  <c:v>9/15/2014</c:v>
                </c:pt>
                <c:pt idx="2">
                  <c:v>9/16/2014</c:v>
                </c:pt>
                <c:pt idx="3">
                  <c:v>9/17/2014</c:v>
                </c:pt>
                <c:pt idx="4">
                  <c:v>9/18/2014</c:v>
                </c:pt>
                <c:pt idx="5">
                  <c:v>9/19/2014</c:v>
                </c:pt>
                <c:pt idx="6">
                  <c:v>9/20/2014</c:v>
                </c:pt>
                <c:pt idx="7">
                  <c:v>9/22/2014</c:v>
                </c:pt>
                <c:pt idx="8">
                  <c:v>9/23/2014</c:v>
                </c:pt>
                <c:pt idx="9">
                  <c:v>9/24/2014</c:v>
                </c:pt>
                <c:pt idx="10">
                  <c:v>9/25/2014</c:v>
                </c:pt>
                <c:pt idx="11">
                  <c:v>9/26/2014</c:v>
                </c:pt>
                <c:pt idx="12">
                  <c:v>9/27/2014</c:v>
                </c:pt>
                <c:pt idx="13">
                  <c:v>9/29/2014</c:v>
                </c:pt>
                <c:pt idx="14">
                  <c:v>9/30/2014</c:v>
                </c:pt>
                <c:pt idx="15">
                  <c:v>10/1/2014</c:v>
                </c:pt>
                <c:pt idx="16">
                  <c:v>10/2/2014</c:v>
                </c:pt>
                <c:pt idx="17">
                  <c:v>10/3/2014</c:v>
                </c:pt>
                <c:pt idx="18">
                  <c:v>10/4/2014</c:v>
                </c:pt>
                <c:pt idx="19">
                  <c:v>10/6/2014</c:v>
                </c:pt>
                <c:pt idx="20">
                  <c:v>10/7/2014</c:v>
                </c:pt>
                <c:pt idx="21">
                  <c:v>10/8/2014</c:v>
                </c:pt>
                <c:pt idx="22">
                  <c:v>10/9/2014</c:v>
                </c:pt>
                <c:pt idx="23">
                  <c:v>10/10/2014</c:v>
                </c:pt>
                <c:pt idx="24">
                  <c:v>10/12/2014</c:v>
                </c:pt>
                <c:pt idx="25">
                  <c:v>10/14/2014</c:v>
                </c:pt>
                <c:pt idx="26">
                  <c:v>10/15/2014</c:v>
                </c:pt>
                <c:pt idx="27">
                  <c:v>10/16/2014</c:v>
                </c:pt>
                <c:pt idx="28">
                  <c:v>10/17/2014</c:v>
                </c:pt>
                <c:pt idx="29">
                  <c:v>10/18/2014</c:v>
                </c:pt>
                <c:pt idx="30">
                  <c:v>10/20/2014</c:v>
                </c:pt>
                <c:pt idx="31">
                  <c:v>10/21/2014</c:v>
                </c:pt>
                <c:pt idx="32">
                  <c:v>10/22/2014</c:v>
                </c:pt>
                <c:pt idx="33">
                  <c:v>10/23/2014</c:v>
                </c:pt>
                <c:pt idx="34">
                  <c:v>10/24/2014</c:v>
                </c:pt>
                <c:pt idx="35">
                  <c:v>10/25/2014</c:v>
                </c:pt>
                <c:pt idx="36">
                  <c:v>10/27/2014</c:v>
                </c:pt>
                <c:pt idx="37">
                  <c:v>10/28/2014</c:v>
                </c:pt>
                <c:pt idx="38">
                  <c:v>10/29/2014</c:v>
                </c:pt>
                <c:pt idx="39">
                  <c:v>10/30/2014</c:v>
                </c:pt>
                <c:pt idx="40">
                  <c:v>10/31/2014</c:v>
                </c:pt>
                <c:pt idx="41">
                  <c:v>11/1/2014</c:v>
                </c:pt>
                <c:pt idx="42">
                  <c:v>11/3/2014</c:v>
                </c:pt>
                <c:pt idx="43">
                  <c:v>11/4/2014</c:v>
                </c:pt>
                <c:pt idx="44">
                  <c:v>11/5/2014</c:v>
                </c:pt>
                <c:pt idx="45">
                  <c:v>11/6/2014</c:v>
                </c:pt>
                <c:pt idx="46">
                  <c:v>11/7/2014</c:v>
                </c:pt>
                <c:pt idx="47">
                  <c:v>11/8/2014</c:v>
                </c:pt>
                <c:pt idx="48">
                  <c:v>11/10/2014</c:v>
                </c:pt>
                <c:pt idx="49">
                  <c:v>11/11/2014</c:v>
                </c:pt>
                <c:pt idx="50">
                  <c:v>11/12/2014</c:v>
                </c:pt>
                <c:pt idx="51">
                  <c:v>11/13/2014</c:v>
                </c:pt>
                <c:pt idx="52">
                  <c:v>11/14/2014</c:v>
                </c:pt>
                <c:pt idx="53">
                  <c:v>11/15/2014</c:v>
                </c:pt>
                <c:pt idx="54">
                  <c:v>11/17/2014</c:v>
                </c:pt>
                <c:pt idx="55">
                  <c:v>11/18/2014</c:v>
                </c:pt>
                <c:pt idx="56">
                  <c:v>11/19/2014</c:v>
                </c:pt>
                <c:pt idx="57">
                  <c:v>11/20/2014</c:v>
                </c:pt>
                <c:pt idx="58">
                  <c:v>11/21/2014</c:v>
                </c:pt>
                <c:pt idx="59">
                  <c:v>11/22/2014</c:v>
                </c:pt>
                <c:pt idx="60">
                  <c:v>11/24/2014</c:v>
                </c:pt>
                <c:pt idx="61">
                  <c:v>11/25/2014</c:v>
                </c:pt>
                <c:pt idx="62">
                  <c:v>11/26/2014</c:v>
                </c:pt>
                <c:pt idx="63">
                  <c:v>11/28/2014</c:v>
                </c:pt>
                <c:pt idx="64">
                  <c:v>11/29/2014</c:v>
                </c:pt>
                <c:pt idx="65">
                  <c:v>12/1/2014</c:v>
                </c:pt>
                <c:pt idx="66">
                  <c:v>12/2/2014</c:v>
                </c:pt>
                <c:pt idx="67">
                  <c:v>12/3/2014</c:v>
                </c:pt>
                <c:pt idx="68">
                  <c:v>12/4/2014</c:v>
                </c:pt>
                <c:pt idx="69">
                  <c:v>12/5/2014</c:v>
                </c:pt>
                <c:pt idx="70">
                  <c:v>12/6/2014</c:v>
                </c:pt>
                <c:pt idx="71">
                  <c:v>12/8/2014</c:v>
                </c:pt>
                <c:pt idx="72">
                  <c:v>12/9/2014</c:v>
                </c:pt>
                <c:pt idx="73">
                  <c:v>12/10/2014</c:v>
                </c:pt>
                <c:pt idx="74">
                  <c:v>12/11/2014</c:v>
                </c:pt>
                <c:pt idx="75">
                  <c:v>12/12/2014</c:v>
                </c:pt>
                <c:pt idx="76">
                  <c:v>12/15/2014</c:v>
                </c:pt>
                <c:pt idx="77">
                  <c:v>12/16/2014</c:v>
                </c:pt>
                <c:pt idx="78">
                  <c:v>12/17/2014</c:v>
                </c:pt>
                <c:pt idx="79">
                  <c:v>12/18/2014</c:v>
                </c:pt>
                <c:pt idx="80">
                  <c:v>12/19/2014</c:v>
                </c:pt>
                <c:pt idx="81">
                  <c:v>12/20/2014</c:v>
                </c:pt>
                <c:pt idx="82">
                  <c:v>12/22/2014</c:v>
                </c:pt>
                <c:pt idx="83">
                  <c:v>12/23/2014</c:v>
                </c:pt>
                <c:pt idx="84">
                  <c:v>12/24/2014</c:v>
                </c:pt>
                <c:pt idx="85">
                  <c:v>12/26/2014</c:v>
                </c:pt>
                <c:pt idx="86">
                  <c:v>12/27/2014</c:v>
                </c:pt>
                <c:pt idx="87">
                  <c:v>12/29/2014</c:v>
                </c:pt>
                <c:pt idx="88">
                  <c:v>12/30/2014</c:v>
                </c:pt>
                <c:pt idx="89">
                  <c:v>12/31/2014</c:v>
                </c:pt>
                <c:pt idx="90">
                  <c:v>1/2/2015</c:v>
                </c:pt>
                <c:pt idx="91">
                  <c:v>1/3/2015</c:v>
                </c:pt>
                <c:pt idx="92">
                  <c:v>1/5/2015</c:v>
                </c:pt>
                <c:pt idx="93">
                  <c:v>1/6/2015</c:v>
                </c:pt>
                <c:pt idx="94">
                  <c:v>1/7/2015</c:v>
                </c:pt>
                <c:pt idx="95">
                  <c:v>1/8/2015</c:v>
                </c:pt>
                <c:pt idx="96">
                  <c:v>1/9/2015</c:v>
                </c:pt>
                <c:pt idx="97">
                  <c:v>1/10/2015</c:v>
                </c:pt>
                <c:pt idx="98">
                  <c:v>1/12/2015</c:v>
                </c:pt>
                <c:pt idx="99">
                  <c:v>1/13/2015</c:v>
                </c:pt>
                <c:pt idx="100">
                  <c:v>1/14/2015</c:v>
                </c:pt>
                <c:pt idx="101">
                  <c:v>1/15/2015</c:v>
                </c:pt>
                <c:pt idx="102">
                  <c:v>1/16/2015</c:v>
                </c:pt>
                <c:pt idx="103">
                  <c:v>1/17/2015</c:v>
                </c:pt>
                <c:pt idx="104">
                  <c:v>1/19/2015</c:v>
                </c:pt>
                <c:pt idx="105">
                  <c:v>1/20/2015</c:v>
                </c:pt>
                <c:pt idx="106">
                  <c:v>1/21/2015</c:v>
                </c:pt>
                <c:pt idx="107">
                  <c:v>1/22/2015</c:v>
                </c:pt>
                <c:pt idx="108">
                  <c:v>1/23/2015</c:v>
                </c:pt>
                <c:pt idx="109">
                  <c:v>1/24/2015</c:v>
                </c:pt>
                <c:pt idx="110">
                  <c:v>1/26/2015</c:v>
                </c:pt>
                <c:pt idx="111">
                  <c:v>1/27/2015</c:v>
                </c:pt>
                <c:pt idx="112">
                  <c:v>1/28/2015</c:v>
                </c:pt>
                <c:pt idx="113">
                  <c:v>1/29/2015</c:v>
                </c:pt>
                <c:pt idx="114">
                  <c:v>1/30/2015</c:v>
                </c:pt>
                <c:pt idx="115">
                  <c:v>1/31/2015</c:v>
                </c:pt>
                <c:pt idx="116">
                  <c:v>2/2/2015</c:v>
                </c:pt>
                <c:pt idx="117">
                  <c:v>2/3/2015</c:v>
                </c:pt>
                <c:pt idx="118">
                  <c:v>2/4/2015</c:v>
                </c:pt>
                <c:pt idx="119">
                  <c:v>2/5/2015</c:v>
                </c:pt>
                <c:pt idx="120">
                  <c:v>2/6/2015</c:v>
                </c:pt>
                <c:pt idx="121">
                  <c:v>2/9/2015</c:v>
                </c:pt>
                <c:pt idx="122">
                  <c:v>2/10/2015</c:v>
                </c:pt>
                <c:pt idx="123">
                  <c:v>2/11/2015</c:v>
                </c:pt>
                <c:pt idx="124">
                  <c:v>2/12/2015</c:v>
                </c:pt>
                <c:pt idx="125">
                  <c:v>2/13/2015</c:v>
                </c:pt>
                <c:pt idx="126">
                  <c:v>2/14/2015</c:v>
                </c:pt>
                <c:pt idx="127">
                  <c:v>2/16/2015</c:v>
                </c:pt>
                <c:pt idx="128">
                  <c:v>2/17/2015</c:v>
                </c:pt>
                <c:pt idx="129">
                  <c:v>2/18/2015</c:v>
                </c:pt>
                <c:pt idx="130">
                  <c:v>2/19/2015</c:v>
                </c:pt>
                <c:pt idx="131">
                  <c:v>2/20/2015</c:v>
                </c:pt>
                <c:pt idx="132">
                  <c:v>2/21/2015</c:v>
                </c:pt>
                <c:pt idx="133">
                  <c:v>2/23/2015</c:v>
                </c:pt>
                <c:pt idx="134">
                  <c:v>2/24/2015</c:v>
                </c:pt>
                <c:pt idx="135">
                  <c:v>2/25/2015</c:v>
                </c:pt>
                <c:pt idx="136">
                  <c:v>2/26/2015</c:v>
                </c:pt>
                <c:pt idx="137">
                  <c:v>2/27/2015</c:v>
                </c:pt>
                <c:pt idx="138">
                  <c:v>2/28/2015</c:v>
                </c:pt>
                <c:pt idx="139">
                  <c:v>3/2/2015</c:v>
                </c:pt>
                <c:pt idx="140">
                  <c:v>3/3/2015</c:v>
                </c:pt>
                <c:pt idx="141">
                  <c:v>3/4/2015</c:v>
                </c:pt>
                <c:pt idx="142">
                  <c:v>3/5/2015</c:v>
                </c:pt>
                <c:pt idx="143">
                  <c:v>3/6/2015</c:v>
                </c:pt>
                <c:pt idx="144">
                  <c:v>3/7/2015</c:v>
                </c:pt>
                <c:pt idx="145">
                  <c:v>3/9/2015</c:v>
                </c:pt>
                <c:pt idx="146">
                  <c:v>3/10/2015</c:v>
                </c:pt>
                <c:pt idx="147">
                  <c:v>3/11/2015</c:v>
                </c:pt>
                <c:pt idx="148">
                  <c:v>3/12/2015</c:v>
                </c:pt>
                <c:pt idx="149">
                  <c:v>3/13/2015</c:v>
                </c:pt>
                <c:pt idx="150">
                  <c:v>3/14/2015</c:v>
                </c:pt>
                <c:pt idx="151">
                  <c:v>3/16/2015</c:v>
                </c:pt>
                <c:pt idx="152">
                  <c:v>3/17/2015</c:v>
                </c:pt>
                <c:pt idx="153">
                  <c:v>3/18/2015</c:v>
                </c:pt>
                <c:pt idx="154">
                  <c:v>3/19/2015</c:v>
                </c:pt>
                <c:pt idx="155">
                  <c:v>3/20/2015</c:v>
                </c:pt>
                <c:pt idx="156">
                  <c:v>3/21/2015</c:v>
                </c:pt>
                <c:pt idx="157">
                  <c:v>3/23/2015</c:v>
                </c:pt>
                <c:pt idx="158">
                  <c:v>3/24/2015</c:v>
                </c:pt>
                <c:pt idx="159">
                  <c:v>3/25/2015</c:v>
                </c:pt>
                <c:pt idx="160">
                  <c:v>3/26/2015</c:v>
                </c:pt>
                <c:pt idx="161">
                  <c:v>3/27/2015</c:v>
                </c:pt>
                <c:pt idx="162">
                  <c:v>3/28/2015</c:v>
                </c:pt>
                <c:pt idx="163">
                  <c:v>3/30/2015</c:v>
                </c:pt>
                <c:pt idx="164">
                  <c:v>3/31/2015</c:v>
                </c:pt>
                <c:pt idx="165">
                  <c:v>4/1/2015</c:v>
                </c:pt>
                <c:pt idx="166">
                  <c:v>4/2/2015</c:v>
                </c:pt>
                <c:pt idx="167">
                  <c:v>4/3/2015</c:v>
                </c:pt>
                <c:pt idx="168">
                  <c:v>4/4/2015</c:v>
                </c:pt>
                <c:pt idx="169">
                  <c:v>4/6/2015</c:v>
                </c:pt>
                <c:pt idx="170">
                  <c:v>4/7/2015</c:v>
                </c:pt>
                <c:pt idx="171">
                  <c:v>4/8/2015</c:v>
                </c:pt>
                <c:pt idx="172">
                  <c:v>4/9/2015</c:v>
                </c:pt>
                <c:pt idx="173">
                  <c:v>4/10/2015</c:v>
                </c:pt>
                <c:pt idx="174">
                  <c:v>4/11/2015</c:v>
                </c:pt>
                <c:pt idx="175">
                  <c:v>4/13/2015</c:v>
                </c:pt>
                <c:pt idx="176">
                  <c:v>4/14/2015</c:v>
                </c:pt>
                <c:pt idx="177">
                  <c:v>4/15/2015</c:v>
                </c:pt>
                <c:pt idx="178">
                  <c:v>4/16/2015</c:v>
                </c:pt>
                <c:pt idx="179">
                  <c:v>4/17/2015</c:v>
                </c:pt>
                <c:pt idx="180">
                  <c:v>4/18/2015</c:v>
                </c:pt>
                <c:pt idx="181">
                  <c:v>4/20/2015</c:v>
                </c:pt>
                <c:pt idx="182">
                  <c:v>4/21/2015</c:v>
                </c:pt>
                <c:pt idx="183">
                  <c:v>4/22/2015</c:v>
                </c:pt>
                <c:pt idx="184">
                  <c:v>4/23/2015</c:v>
                </c:pt>
                <c:pt idx="185">
                  <c:v>4/24/2015</c:v>
                </c:pt>
                <c:pt idx="186">
                  <c:v>4/25/2015</c:v>
                </c:pt>
                <c:pt idx="187">
                  <c:v>4/27/2015</c:v>
                </c:pt>
                <c:pt idx="188">
                  <c:v>4/28/2015</c:v>
                </c:pt>
                <c:pt idx="189">
                  <c:v>4/29/2015</c:v>
                </c:pt>
                <c:pt idx="190">
                  <c:v>4/30/2015</c:v>
                </c:pt>
                <c:pt idx="191">
                  <c:v>5/1/2015</c:v>
                </c:pt>
                <c:pt idx="192">
                  <c:v>5/2/2015</c:v>
                </c:pt>
                <c:pt idx="193">
                  <c:v>5/4/2015</c:v>
                </c:pt>
                <c:pt idx="194">
                  <c:v>5/5/2015</c:v>
                </c:pt>
                <c:pt idx="195">
                  <c:v>5/6/2015</c:v>
                </c:pt>
                <c:pt idx="196">
                  <c:v>5/7/2015</c:v>
                </c:pt>
                <c:pt idx="197">
                  <c:v>5/8/2015</c:v>
                </c:pt>
                <c:pt idx="198">
                  <c:v>5/9/2015</c:v>
                </c:pt>
                <c:pt idx="199">
                  <c:v>5/11/2015</c:v>
                </c:pt>
                <c:pt idx="200">
                  <c:v>5/12/2015</c:v>
                </c:pt>
                <c:pt idx="201">
                  <c:v>5/13/2015</c:v>
                </c:pt>
                <c:pt idx="202">
                  <c:v>5/14/2015</c:v>
                </c:pt>
                <c:pt idx="203">
                  <c:v>5/15/2015</c:v>
                </c:pt>
                <c:pt idx="204">
                  <c:v>5/16/2015</c:v>
                </c:pt>
                <c:pt idx="205">
                  <c:v>5/18/2015</c:v>
                </c:pt>
                <c:pt idx="206">
                  <c:v>5/19/2015</c:v>
                </c:pt>
                <c:pt idx="207">
                  <c:v>5/20/2015</c:v>
                </c:pt>
                <c:pt idx="208">
                  <c:v>5/21/2015</c:v>
                </c:pt>
                <c:pt idx="209">
                  <c:v>5/22/2015</c:v>
                </c:pt>
                <c:pt idx="210">
                  <c:v>5/23/2015</c:v>
                </c:pt>
                <c:pt idx="211">
                  <c:v>5/25/2015</c:v>
                </c:pt>
                <c:pt idx="212">
                  <c:v>5/26/2015</c:v>
                </c:pt>
                <c:pt idx="213">
                  <c:v>5/27/2015</c:v>
                </c:pt>
                <c:pt idx="214">
                  <c:v>5/28/2015</c:v>
                </c:pt>
                <c:pt idx="215">
                  <c:v>5/29/2015</c:v>
                </c:pt>
                <c:pt idx="216">
                  <c:v>5/30/2015</c:v>
                </c:pt>
              </c:strCache>
            </c:strRef>
          </c:cat>
          <c:val>
            <c:numRef>
              <c:f>Plots!$C$2:$C$217</c:f>
              <c:numCache>
                <c:formatCode>0</c:formatCode>
                <c:ptCount val="216"/>
                <c:pt idx="0">
                  <c:v>70137</c:v>
                </c:pt>
                <c:pt idx="1">
                  <c:v>82528</c:v>
                </c:pt>
                <c:pt idx="2">
                  <c:v>97254</c:v>
                </c:pt>
                <c:pt idx="3">
                  <c:v>33482</c:v>
                </c:pt>
                <c:pt idx="4">
                  <c:v>34955</c:v>
                </c:pt>
                <c:pt idx="5">
                  <c:v>31944</c:v>
                </c:pt>
                <c:pt idx="6">
                  <c:v>33408</c:v>
                </c:pt>
                <c:pt idx="7">
                  <c:v>67778</c:v>
                </c:pt>
                <c:pt idx="8">
                  <c:v>52778</c:v>
                </c:pt>
                <c:pt idx="9">
                  <c:v>44444</c:v>
                </c:pt>
                <c:pt idx="10">
                  <c:v>38889</c:v>
                </c:pt>
                <c:pt idx="11">
                  <c:v>39063</c:v>
                </c:pt>
                <c:pt idx="12">
                  <c:v>60000</c:v>
                </c:pt>
                <c:pt idx="13">
                  <c:v>44444</c:v>
                </c:pt>
                <c:pt idx="14">
                  <c:v>35556</c:v>
                </c:pt>
                <c:pt idx="15">
                  <c:v>35185</c:v>
                </c:pt>
                <c:pt idx="16">
                  <c:v>40741</c:v>
                </c:pt>
                <c:pt idx="17">
                  <c:v>12698</c:v>
                </c:pt>
                <c:pt idx="18">
                  <c:v>33333</c:v>
                </c:pt>
                <c:pt idx="19">
                  <c:v>32222</c:v>
                </c:pt>
                <c:pt idx="20">
                  <c:v>61111</c:v>
                </c:pt>
                <c:pt idx="21">
                  <c:v>32407</c:v>
                </c:pt>
                <c:pt idx="22">
                  <c:v>41667</c:v>
                </c:pt>
                <c:pt idx="23">
                  <c:v>66667</c:v>
                </c:pt>
                <c:pt idx="24">
                  <c:v>52778</c:v>
                </c:pt>
                <c:pt idx="25">
                  <c:v>56944</c:v>
                </c:pt>
                <c:pt idx="26">
                  <c:v>45833</c:v>
                </c:pt>
                <c:pt idx="27">
                  <c:v>48611</c:v>
                </c:pt>
                <c:pt idx="28">
                  <c:v>20370</c:v>
                </c:pt>
                <c:pt idx="29">
                  <c:v>32222</c:v>
                </c:pt>
                <c:pt idx="30">
                  <c:v>31111</c:v>
                </c:pt>
                <c:pt idx="31">
                  <c:v>60000</c:v>
                </c:pt>
                <c:pt idx="32">
                  <c:v>23410</c:v>
                </c:pt>
                <c:pt idx="33">
                  <c:v>23333</c:v>
                </c:pt>
                <c:pt idx="34">
                  <c:v>18056</c:v>
                </c:pt>
                <c:pt idx="35">
                  <c:v>22676</c:v>
                </c:pt>
                <c:pt idx="36">
                  <c:v>28889</c:v>
                </c:pt>
                <c:pt idx="37">
                  <c:v>37500</c:v>
                </c:pt>
                <c:pt idx="38">
                  <c:v>25556</c:v>
                </c:pt>
                <c:pt idx="39">
                  <c:v>45833</c:v>
                </c:pt>
                <c:pt idx="40">
                  <c:v>18056</c:v>
                </c:pt>
                <c:pt idx="41">
                  <c:v>55556</c:v>
                </c:pt>
                <c:pt idx="42">
                  <c:v>65278</c:v>
                </c:pt>
                <c:pt idx="43">
                  <c:v>58333</c:v>
                </c:pt>
                <c:pt idx="44">
                  <c:v>25556</c:v>
                </c:pt>
                <c:pt idx="45">
                  <c:v>43056</c:v>
                </c:pt>
                <c:pt idx="46">
                  <c:v>20000</c:v>
                </c:pt>
                <c:pt idx="47">
                  <c:v>30556</c:v>
                </c:pt>
                <c:pt idx="48">
                  <c:v>37778</c:v>
                </c:pt>
                <c:pt idx="49">
                  <c:v>48611</c:v>
                </c:pt>
                <c:pt idx="50">
                  <c:v>40278</c:v>
                </c:pt>
                <c:pt idx="51">
                  <c:v>21111</c:v>
                </c:pt>
                <c:pt idx="52">
                  <c:v>11494</c:v>
                </c:pt>
                <c:pt idx="53">
                  <c:v>48611</c:v>
                </c:pt>
                <c:pt idx="54">
                  <c:v>44444</c:v>
                </c:pt>
                <c:pt idx="55">
                  <c:v>11111</c:v>
                </c:pt>
                <c:pt idx="56">
                  <c:v>24444</c:v>
                </c:pt>
                <c:pt idx="57">
                  <c:v>23333</c:v>
                </c:pt>
                <c:pt idx="58">
                  <c:v>31481</c:v>
                </c:pt>
                <c:pt idx="59">
                  <c:v>33333</c:v>
                </c:pt>
                <c:pt idx="60">
                  <c:v>31944</c:v>
                </c:pt>
                <c:pt idx="61">
                  <c:v>40278</c:v>
                </c:pt>
                <c:pt idx="62">
                  <c:v>43056</c:v>
                </c:pt>
                <c:pt idx="63">
                  <c:v>14815</c:v>
                </c:pt>
                <c:pt idx="64">
                  <c:v>48148</c:v>
                </c:pt>
                <c:pt idx="65">
                  <c:v>38889</c:v>
                </c:pt>
                <c:pt idx="66">
                  <c:v>62500</c:v>
                </c:pt>
                <c:pt idx="67">
                  <c:v>55556</c:v>
                </c:pt>
                <c:pt idx="68">
                  <c:v>38889</c:v>
                </c:pt>
                <c:pt idx="69">
                  <c:v>12500</c:v>
                </c:pt>
                <c:pt idx="70">
                  <c:v>41667</c:v>
                </c:pt>
                <c:pt idx="71">
                  <c:v>24217</c:v>
                </c:pt>
                <c:pt idx="72">
                  <c:v>43056</c:v>
                </c:pt>
                <c:pt idx="73">
                  <c:v>49206</c:v>
                </c:pt>
                <c:pt idx="74">
                  <c:v>34722</c:v>
                </c:pt>
                <c:pt idx="75">
                  <c:v>40000</c:v>
                </c:pt>
                <c:pt idx="76">
                  <c:v>13889</c:v>
                </c:pt>
                <c:pt idx="77">
                  <c:v>29101</c:v>
                </c:pt>
                <c:pt idx="78">
                  <c:v>45584</c:v>
                </c:pt>
                <c:pt idx="79">
                  <c:v>37634</c:v>
                </c:pt>
                <c:pt idx="80">
                  <c:v>17241</c:v>
                </c:pt>
                <c:pt idx="81">
                  <c:v>21073</c:v>
                </c:pt>
                <c:pt idx="82">
                  <c:v>22727</c:v>
                </c:pt>
                <c:pt idx="83">
                  <c:v>24927</c:v>
                </c:pt>
                <c:pt idx="84">
                  <c:v>31944</c:v>
                </c:pt>
                <c:pt idx="85">
                  <c:v>14286</c:v>
                </c:pt>
                <c:pt idx="86">
                  <c:v>39886</c:v>
                </c:pt>
                <c:pt idx="87">
                  <c:v>46296</c:v>
                </c:pt>
                <c:pt idx="88">
                  <c:v>27778</c:v>
                </c:pt>
                <c:pt idx="89">
                  <c:v>35613</c:v>
                </c:pt>
                <c:pt idx="90">
                  <c:v>36458</c:v>
                </c:pt>
                <c:pt idx="91">
                  <c:v>17921</c:v>
                </c:pt>
                <c:pt idx="92">
                  <c:v>28571</c:v>
                </c:pt>
                <c:pt idx="93">
                  <c:v>50000</c:v>
                </c:pt>
                <c:pt idx="94">
                  <c:v>49020</c:v>
                </c:pt>
                <c:pt idx="95">
                  <c:v>59259</c:v>
                </c:pt>
                <c:pt idx="96">
                  <c:v>13333</c:v>
                </c:pt>
                <c:pt idx="97">
                  <c:v>31987</c:v>
                </c:pt>
                <c:pt idx="98">
                  <c:v>45833</c:v>
                </c:pt>
                <c:pt idx="99">
                  <c:v>37037</c:v>
                </c:pt>
                <c:pt idx="100">
                  <c:v>41667</c:v>
                </c:pt>
                <c:pt idx="101">
                  <c:v>29321</c:v>
                </c:pt>
                <c:pt idx="102">
                  <c:v>17921</c:v>
                </c:pt>
                <c:pt idx="103">
                  <c:v>27778</c:v>
                </c:pt>
                <c:pt idx="104">
                  <c:v>20833</c:v>
                </c:pt>
                <c:pt idx="105">
                  <c:v>35354</c:v>
                </c:pt>
                <c:pt idx="106">
                  <c:v>34921</c:v>
                </c:pt>
                <c:pt idx="107">
                  <c:v>26235</c:v>
                </c:pt>
                <c:pt idx="108">
                  <c:v>18519</c:v>
                </c:pt>
                <c:pt idx="109">
                  <c:v>34722</c:v>
                </c:pt>
                <c:pt idx="110">
                  <c:v>44444</c:v>
                </c:pt>
                <c:pt idx="111">
                  <c:v>52189</c:v>
                </c:pt>
                <c:pt idx="112">
                  <c:v>38095</c:v>
                </c:pt>
                <c:pt idx="113">
                  <c:v>45455</c:v>
                </c:pt>
                <c:pt idx="114">
                  <c:v>15556</c:v>
                </c:pt>
                <c:pt idx="115">
                  <c:v>14634</c:v>
                </c:pt>
                <c:pt idx="116">
                  <c:v>12407</c:v>
                </c:pt>
                <c:pt idx="117">
                  <c:v>4950</c:v>
                </c:pt>
                <c:pt idx="118">
                  <c:v>12346</c:v>
                </c:pt>
                <c:pt idx="119">
                  <c:v>6452</c:v>
                </c:pt>
                <c:pt idx="120" formatCode="General">
                  <c:v>0</c:v>
                </c:pt>
                <c:pt idx="121">
                  <c:v>5000</c:v>
                </c:pt>
                <c:pt idx="122" formatCode="General">
                  <c:v>0</c:v>
                </c:pt>
                <c:pt idx="123">
                  <c:v>7500</c:v>
                </c:pt>
                <c:pt idx="124" formatCode="General">
                  <c:v>0</c:v>
                </c:pt>
                <c:pt idx="125" formatCode="General">
                  <c:v>0</c:v>
                </c:pt>
                <c:pt idx="126" formatCode="General">
                  <c:v>0</c:v>
                </c:pt>
                <c:pt idx="127" formatCode="General">
                  <c:v>0</c:v>
                </c:pt>
                <c:pt idx="128">
                  <c:v>7519</c:v>
                </c:pt>
                <c:pt idx="129" formatCode="General">
                  <c:v>0</c:v>
                </c:pt>
                <c:pt idx="130" formatCode="General">
                  <c:v>0</c:v>
                </c:pt>
                <c:pt idx="131">
                  <c:v>19481</c:v>
                </c:pt>
                <c:pt idx="132">
                  <c:v>5181</c:v>
                </c:pt>
                <c:pt idx="133" formatCode="General">
                  <c:v>0</c:v>
                </c:pt>
                <c:pt idx="134" formatCode="General">
                  <c:v>0</c:v>
                </c:pt>
                <c:pt idx="135" formatCode="General">
                  <c:v>0</c:v>
                </c:pt>
                <c:pt idx="136" formatCode="General">
                  <c:v>0</c:v>
                </c:pt>
                <c:pt idx="137" formatCode="General">
                  <c:v>0</c:v>
                </c:pt>
                <c:pt idx="138">
                  <c:v>2481</c:v>
                </c:pt>
                <c:pt idx="139">
                  <c:v>7576</c:v>
                </c:pt>
                <c:pt idx="140">
                  <c:v>4854</c:v>
                </c:pt>
                <c:pt idx="141">
                  <c:v>2445</c:v>
                </c:pt>
                <c:pt idx="142">
                  <c:v>9877</c:v>
                </c:pt>
                <c:pt idx="143">
                  <c:v>5102</c:v>
                </c:pt>
                <c:pt idx="144">
                  <c:v>7614</c:v>
                </c:pt>
                <c:pt idx="145">
                  <c:v>0</c:v>
                </c:pt>
                <c:pt idx="146">
                  <c:v>23018</c:v>
                </c:pt>
                <c:pt idx="147">
                  <c:v>13193</c:v>
                </c:pt>
                <c:pt idx="148">
                  <c:v>5236</c:v>
                </c:pt>
                <c:pt idx="149">
                  <c:v>5089</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4890</c:v>
                </c:pt>
                <c:pt idx="165">
                  <c:v>2415</c:v>
                </c:pt>
                <c:pt idx="166">
                  <c:v>2427</c:v>
                </c:pt>
                <c:pt idx="167">
                  <c:v>4938</c:v>
                </c:pt>
                <c:pt idx="168">
                  <c:v>2421</c:v>
                </c:pt>
                <c:pt idx="169" formatCode="General">
                  <c:v>0</c:v>
                </c:pt>
                <c:pt idx="170" formatCode="General">
                  <c:v>0</c:v>
                </c:pt>
                <c:pt idx="171" formatCode="General">
                  <c:v>0</c:v>
                </c:pt>
                <c:pt idx="172" formatCode="General">
                  <c:v>0</c:v>
                </c:pt>
                <c:pt idx="173">
                  <c:v>2469</c:v>
                </c:pt>
                <c:pt idx="174" formatCode="General">
                  <c:v>0</c:v>
                </c:pt>
                <c:pt idx="175">
                  <c:v>2611</c:v>
                </c:pt>
                <c:pt idx="176" formatCode="General">
                  <c:v>0</c:v>
                </c:pt>
                <c:pt idx="177">
                  <c:v>2513</c:v>
                </c:pt>
                <c:pt idx="178" formatCode="General">
                  <c:v>0</c:v>
                </c:pt>
                <c:pt idx="179" formatCode="General">
                  <c:v>0</c:v>
                </c:pt>
                <c:pt idx="180" formatCode="General">
                  <c:v>0</c:v>
                </c:pt>
                <c:pt idx="181">
                  <c:v>7634</c:v>
                </c:pt>
                <c:pt idx="182">
                  <c:v>5025</c:v>
                </c:pt>
                <c:pt idx="183">
                  <c:v>2513</c:v>
                </c:pt>
                <c:pt idx="184">
                  <c:v>2506</c:v>
                </c:pt>
                <c:pt idx="185" formatCode="General">
                  <c:v>0</c:v>
                </c:pt>
                <c:pt idx="186" formatCode="General">
                  <c:v>0</c:v>
                </c:pt>
                <c:pt idx="187" formatCode="General">
                  <c:v>0</c:v>
                </c:pt>
                <c:pt idx="188" formatCode="General">
                  <c:v>0</c:v>
                </c:pt>
                <c:pt idx="189">
                  <c:v>0</c:v>
                </c:pt>
                <c:pt idx="190">
                  <c:v>0</c:v>
                </c:pt>
                <c:pt idx="191">
                  <c:v>5063</c:v>
                </c:pt>
                <c:pt idx="192">
                  <c:v>0</c:v>
                </c:pt>
                <c:pt idx="193">
                  <c:v>7519</c:v>
                </c:pt>
                <c:pt idx="194">
                  <c:v>7264</c:v>
                </c:pt>
                <c:pt idx="195">
                  <c:v>5089</c:v>
                </c:pt>
                <c:pt idx="196">
                  <c:v>0</c:v>
                </c:pt>
                <c:pt idx="197">
                  <c:v>0</c:v>
                </c:pt>
                <c:pt idx="198">
                  <c:v>2571</c:v>
                </c:pt>
                <c:pt idx="199">
                  <c:v>7614</c:v>
                </c:pt>
                <c:pt idx="200">
                  <c:v>0</c:v>
                </c:pt>
                <c:pt idx="201">
                  <c:v>2577</c:v>
                </c:pt>
                <c:pt idx="202">
                  <c:v>0</c:v>
                </c:pt>
                <c:pt idx="203">
                  <c:v>0</c:v>
                </c:pt>
                <c:pt idx="204">
                  <c:v>10152</c:v>
                </c:pt>
                <c:pt idx="205">
                  <c:v>0</c:v>
                </c:pt>
                <c:pt idx="206">
                  <c:v>10283</c:v>
                </c:pt>
                <c:pt idx="207">
                  <c:v>0</c:v>
                </c:pt>
                <c:pt idx="208">
                  <c:v>0</c:v>
                </c:pt>
                <c:pt idx="209">
                  <c:v>0</c:v>
                </c:pt>
                <c:pt idx="210">
                  <c:v>0</c:v>
                </c:pt>
                <c:pt idx="211">
                  <c:v>2519</c:v>
                </c:pt>
                <c:pt idx="212">
                  <c:v>0</c:v>
                </c:pt>
                <c:pt idx="213">
                  <c:v>2532</c:v>
                </c:pt>
                <c:pt idx="214">
                  <c:v>0</c:v>
                </c:pt>
                <c:pt idx="215">
                  <c:v>0</c:v>
                </c:pt>
              </c:numCache>
            </c:numRef>
          </c:val>
          <c:smooth val="0"/>
        </c:ser>
        <c:dLbls>
          <c:showLegendKey val="0"/>
          <c:showVal val="0"/>
          <c:showCatName val="0"/>
          <c:showSerName val="0"/>
          <c:showPercent val="0"/>
          <c:showBubbleSize val="0"/>
        </c:dLbls>
        <c:marker val="1"/>
        <c:smooth val="0"/>
        <c:axId val="122237696"/>
        <c:axId val="122239232"/>
      </c:lineChart>
      <c:catAx>
        <c:axId val="122237696"/>
        <c:scaling>
          <c:orientation val="minMax"/>
        </c:scaling>
        <c:delete val="0"/>
        <c:axPos val="b"/>
        <c:majorTickMark val="out"/>
        <c:minorTickMark val="none"/>
        <c:tickLblPos val="nextTo"/>
        <c:crossAx val="122239232"/>
        <c:crosses val="autoZero"/>
        <c:auto val="1"/>
        <c:lblAlgn val="ctr"/>
        <c:lblOffset val="100"/>
        <c:tickLblSkip val="7"/>
        <c:noMultiLvlLbl val="0"/>
      </c:catAx>
      <c:valAx>
        <c:axId val="122239232"/>
        <c:scaling>
          <c:orientation val="minMax"/>
        </c:scaling>
        <c:delete val="0"/>
        <c:axPos val="l"/>
        <c:majorGridlines/>
        <c:numFmt formatCode="0" sourceLinked="1"/>
        <c:majorTickMark val="out"/>
        <c:minorTickMark val="none"/>
        <c:tickLblPos val="nextTo"/>
        <c:crossAx val="122237696"/>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drawing1.xml><?xml version="1.0" encoding="utf-8"?>
<c:userShapes xmlns:c="http://schemas.openxmlformats.org/drawingml/2006/chart">
  <cdr:relSizeAnchor xmlns:cdr="http://schemas.openxmlformats.org/drawingml/2006/chartDrawing">
    <cdr:from>
      <cdr:x>0.35</cdr:x>
      <cdr:y>0.67123</cdr:y>
    </cdr:from>
    <cdr:to>
      <cdr:x>0.52143</cdr:x>
      <cdr:y>1</cdr:y>
    </cdr:to>
    <cdr:sp macro="" textlink="">
      <cdr:nvSpPr>
        <cdr:cNvPr id="2" name="TextBox 1"/>
        <cdr:cNvSpPr txBox="1"/>
      </cdr:nvSpPr>
      <cdr:spPr>
        <a:xfrm xmlns:a="http://schemas.openxmlformats.org/drawingml/2006/main">
          <a:off x="1866900"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0.75357</cdr:x>
      <cdr:y>0.69521</cdr:y>
    </cdr:from>
    <cdr:to>
      <cdr:x>0.96429</cdr:x>
      <cdr:y>0.96575</cdr:y>
    </cdr:to>
    <cdr:sp macro="" textlink="">
      <cdr:nvSpPr>
        <cdr:cNvPr id="3" name="TextBox 2"/>
        <cdr:cNvSpPr txBox="1"/>
      </cdr:nvSpPr>
      <cdr:spPr>
        <a:xfrm xmlns:a="http://schemas.openxmlformats.org/drawingml/2006/main">
          <a:off x="4019550" y="1933575"/>
          <a:ext cx="1123950" cy="752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900"/>
            </a:lnSpc>
          </a:pPr>
          <a:endParaRPr lang="en-US" sz="800" b="1" dirty="0"/>
        </a:p>
        <a:p xmlns:a="http://schemas.openxmlformats.org/drawingml/2006/main">
          <a:pPr>
            <a:lnSpc>
              <a:spcPts val="900"/>
            </a:lnSpc>
          </a:pPr>
          <a:r>
            <a:rPr lang="en-US" sz="800" b="1" dirty="0"/>
            <a:t>Data Source:  </a:t>
          </a:r>
          <a:r>
            <a:rPr lang="en-US" sz="800" dirty="0"/>
            <a:t>Meditech Custom </a:t>
          </a:r>
          <a:r>
            <a:rPr lang="en-US" sz="800" dirty="0" err="1"/>
            <a:t>Flashreport</a:t>
          </a:r>
          <a:endParaRPr lang="en-US" sz="800" dirty="0"/>
        </a:p>
        <a:p xmlns:a="http://schemas.openxmlformats.org/drawingml/2006/main">
          <a:pPr>
            <a:lnSpc>
              <a:spcPts val="800"/>
            </a:lnSpc>
          </a:pPr>
          <a:r>
            <a:rPr lang="en-US" sz="800" b="1" dirty="0"/>
            <a:t>Year:</a:t>
          </a:r>
          <a:r>
            <a:rPr lang="en-US" sz="800" b="1" baseline="0" dirty="0"/>
            <a:t> </a:t>
          </a:r>
          <a:r>
            <a:rPr lang="en-US" sz="800" baseline="0" dirty="0"/>
            <a:t>2014</a:t>
          </a:r>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0.16928</cdr:x>
      <cdr:y>0</cdr:y>
    </cdr:from>
    <cdr:to>
      <cdr:x>0.80738</cdr:x>
      <cdr:y>0.15978</cdr:y>
    </cdr:to>
    <cdr:sp macro="" textlink="">
      <cdr:nvSpPr>
        <cdr:cNvPr id="4" name="TextBox 3"/>
        <cdr:cNvSpPr txBox="1"/>
      </cdr:nvSpPr>
      <cdr:spPr>
        <a:xfrm xmlns:a="http://schemas.openxmlformats.org/drawingml/2006/main">
          <a:off x="685800" y="0"/>
          <a:ext cx="2585021" cy="4392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Late Notification</a:t>
          </a:r>
          <a:r>
            <a:rPr lang="en-US" sz="1100" baseline="0" dirty="0"/>
            <a:t> of Patients </a:t>
          </a:r>
          <a:r>
            <a:rPr lang="en-US" sz="1100" baseline="0" dirty="0" smtClean="0"/>
            <a:t>Rescheduling </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0.11225</cdr:x>
      <cdr:y>0.513</cdr:y>
    </cdr:from>
    <cdr:to>
      <cdr:x>0.81382</cdr:x>
      <cdr:y>0.7695</cdr:y>
    </cdr:to>
    <cdr:cxnSp macro="">
      <cdr:nvCxnSpPr>
        <cdr:cNvPr id="2" name="Straight Arrow Connector 1"/>
        <cdr:cNvCxnSpPr/>
      </cdr:nvCxnSpPr>
      <cdr:spPr bwMode="auto">
        <a:xfrm xmlns:a="http://schemas.openxmlformats.org/drawingml/2006/main">
          <a:off x="914400" y="2286000"/>
          <a:ext cx="5715000" cy="1143000"/>
        </a:xfrm>
        <a:prstGeom xmlns:a="http://schemas.openxmlformats.org/drawingml/2006/main" prst="straightConnector1">
          <a:avLst/>
        </a:prstGeom>
        <a:gradFill xmlns:a="http://schemas.openxmlformats.org/drawingml/2006/main" rotWithShape="0">
          <a:gsLst>
            <a:gs pos="0">
              <a:schemeClr val="tx2"/>
            </a:gs>
            <a:gs pos="100000">
              <a:schemeClr val="accent1"/>
            </a:gs>
          </a:gsLst>
          <a:lin ang="2700000" scaled="1"/>
        </a:gradFill>
        <a:ln xmlns:a="http://schemas.openxmlformats.org/drawingml/2006/main" w="38100" cap="flat" cmpd="sng" algn="ctr">
          <a:solidFill>
            <a:srgbClr val="214BD1"/>
          </a:solidFill>
          <a:prstDash val="solid"/>
          <a:round/>
          <a:headEnd type="none" w="med" len="med"/>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618748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13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VSM is a particular style of a process map that shows all of the process steps required to complete a service or product an output.. It is a powerful tool  for analyzing information and flow throughout or between organizations to identify and plan improvements.</a:t>
            </a:r>
          </a:p>
          <a:p>
            <a:r>
              <a:rPr lang="en-US" dirty="0" smtClean="0"/>
              <a:t>The goal is to optimize the patient journey or processes that support the patient journey</a:t>
            </a:r>
          </a:p>
          <a:p>
            <a:endParaRPr lang="en-US" dirty="0"/>
          </a:p>
          <a:p>
            <a:r>
              <a:rPr lang="en-US" dirty="0" smtClean="0"/>
              <a:t>The focus of mapping is to improve processes that support caregivers and employees by distinguishing process steps which create value from those that don’t (rework, wait times) and build in quality by eliminating waste</a:t>
            </a:r>
            <a:endParaRPr lang="en-US" dirty="0"/>
          </a:p>
        </p:txBody>
      </p:sp>
    </p:spTree>
    <p:extLst>
      <p:ext uri="{BB962C8B-B14F-4D97-AF65-F5344CB8AC3E}">
        <p14:creationId xmlns:p14="http://schemas.microsoft.com/office/powerpoint/2010/main" val="115470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326" y="5358984"/>
            <a:ext cx="4025348" cy="303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77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84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u="sng" dirty="0" smtClean="0"/>
              <a:t>          </a:t>
            </a:r>
            <a:endParaRPr lang="en-US" dirty="0" smtClean="0"/>
          </a:p>
        </p:txBody>
      </p:sp>
    </p:spTree>
    <p:extLst>
      <p:ext uri="{BB962C8B-B14F-4D97-AF65-F5344CB8AC3E}">
        <p14:creationId xmlns:p14="http://schemas.microsoft.com/office/powerpoint/2010/main" val="364597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326" y="5515131"/>
            <a:ext cx="4099891" cy="298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235187" y="6820525"/>
            <a:ext cx="1088335" cy="1573967"/>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89730" tIns="44865" rIns="89730" bIns="44865" numCol="1" rtlCol="0" anchor="ctr" anchorCtr="0" compatLnSpc="1">
            <a:prstTxWarp prst="textNoShape">
              <a:avLst/>
            </a:prstTxWarp>
          </a:bodyPr>
          <a:lstStyle/>
          <a:p>
            <a:pPr algn="ctr" defTabSz="951825" fontAlgn="base">
              <a:spcBef>
                <a:spcPct val="20000"/>
              </a:spcBef>
              <a:spcAft>
                <a:spcPct val="0"/>
              </a:spcAft>
              <a:buSzPct val="120000"/>
            </a:pPr>
            <a:endParaRPr lang="en-US" sz="2000">
              <a:solidFill>
                <a:schemeClr val="tx1"/>
              </a:solidFill>
              <a:latin typeface="Arial" charset="0"/>
              <a:cs typeface="Arial" charset="0"/>
            </a:endParaRPr>
          </a:p>
        </p:txBody>
      </p:sp>
    </p:spTree>
    <p:extLst>
      <p:ext uri="{BB962C8B-B14F-4D97-AF65-F5344CB8AC3E}">
        <p14:creationId xmlns:p14="http://schemas.microsoft.com/office/powerpoint/2010/main" val="8794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732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393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ln/>
        </p:spPr>
      </p:sp>
      <p:sp>
        <p:nvSpPr>
          <p:cNvPr id="8909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78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36488" indent="-336488" defTabSz="951825">
              <a:spcBef>
                <a:spcPct val="20000"/>
              </a:spcBef>
            </a:pPr>
            <a:r>
              <a:rPr lang="en-US" sz="1000" b="1" kern="0" dirty="0">
                <a:solidFill>
                  <a:srgbClr val="4A1B65"/>
                </a:solidFill>
                <a:latin typeface="Segoe UI"/>
                <a:cs typeface="Arial"/>
              </a:rPr>
              <a:t>Wilcoxon Signed Rank Test: Difference </a:t>
            </a:r>
          </a:p>
          <a:p>
            <a:pPr marL="336488" indent="-336488" defTabSz="951825">
              <a:spcBef>
                <a:spcPct val="20000"/>
              </a:spcBef>
            </a:pPr>
            <a:r>
              <a:rPr lang="en-US" kern="0" dirty="0">
                <a:solidFill>
                  <a:srgbClr val="4A1B65"/>
                </a:solidFill>
                <a:latin typeface="Courier New"/>
                <a:cs typeface="Arial"/>
              </a:rPr>
              <a:t>Test of median = 2.000 versus median &lt; 2.000</a:t>
            </a:r>
          </a:p>
          <a:p>
            <a:pPr marL="336488" indent="-336488" defTabSz="951825">
              <a:spcBef>
                <a:spcPct val="20000"/>
              </a:spcBef>
            </a:pPr>
            <a:r>
              <a:rPr lang="en-US" kern="0" dirty="0">
                <a:solidFill>
                  <a:srgbClr val="4A1B65"/>
                </a:solidFill>
                <a:latin typeface="Courier New"/>
                <a:cs typeface="Arial"/>
              </a:rPr>
              <a:t>                N for   Wilcoxon         Estimated</a:t>
            </a:r>
          </a:p>
          <a:p>
            <a:pPr marL="336488" indent="-336488" defTabSz="951825">
              <a:spcBef>
                <a:spcPct val="20000"/>
              </a:spcBef>
            </a:pPr>
            <a:r>
              <a:rPr lang="en-US" kern="0" dirty="0">
                <a:solidFill>
                  <a:srgbClr val="4A1B65"/>
                </a:solidFill>
                <a:latin typeface="Courier New"/>
                <a:cs typeface="Arial"/>
              </a:rPr>
              <a:t>             N   Test  Statistic      P     Median</a:t>
            </a:r>
          </a:p>
          <a:p>
            <a:pPr marL="336488" indent="-336488" defTabSz="951825">
              <a:spcBef>
                <a:spcPct val="20000"/>
              </a:spcBef>
            </a:pPr>
            <a:r>
              <a:rPr lang="en-US" kern="0" dirty="0">
                <a:solidFill>
                  <a:srgbClr val="4A1B65"/>
                </a:solidFill>
                <a:latin typeface="Courier New"/>
                <a:cs typeface="Arial"/>
              </a:rPr>
              <a:t>Difference  59     54      183.0  0.000      1.000</a:t>
            </a:r>
            <a:endParaRPr lang="en-US" kern="0" dirty="0">
              <a:solidFill>
                <a:srgbClr val="002060"/>
              </a:solidFill>
              <a:latin typeface="Arial"/>
              <a:cs typeface="Arial"/>
            </a:endParaRPr>
          </a:p>
          <a:p>
            <a:pPr defTabSz="951825">
              <a:spcBef>
                <a:spcPct val="20000"/>
              </a:spcBef>
            </a:pPr>
            <a:r>
              <a:rPr lang="en-US" kern="0" dirty="0">
                <a:solidFill>
                  <a:srgbClr val="002060"/>
                </a:solidFill>
                <a:latin typeface="Arial"/>
                <a:cs typeface="Arial"/>
              </a:rPr>
              <a:t>Hypothesis test shows that the median number of days prior to scheduled</a:t>
            </a:r>
          </a:p>
          <a:p>
            <a:pPr defTabSz="951825">
              <a:spcBef>
                <a:spcPct val="20000"/>
              </a:spcBef>
            </a:pPr>
            <a:r>
              <a:rPr lang="en-US" kern="0" dirty="0">
                <a:solidFill>
                  <a:srgbClr val="002060"/>
                </a:solidFill>
                <a:latin typeface="Arial"/>
                <a:cs typeface="Arial"/>
              </a:rPr>
              <a:t>service that a call is made is 1, This is less than the minimum time that is </a:t>
            </a:r>
          </a:p>
          <a:p>
            <a:pPr defTabSz="951825">
              <a:spcBef>
                <a:spcPct val="20000"/>
              </a:spcBef>
            </a:pPr>
            <a:r>
              <a:rPr lang="en-US" kern="0" dirty="0">
                <a:solidFill>
                  <a:srgbClr val="002060"/>
                </a:solidFill>
                <a:latin typeface="Arial"/>
                <a:cs typeface="Arial"/>
              </a:rPr>
              <a:t>appropriate</a:t>
            </a:r>
          </a:p>
          <a:p>
            <a:endParaRPr lang="en-US" dirty="0"/>
          </a:p>
        </p:txBody>
      </p:sp>
    </p:spTree>
    <p:extLst>
      <p:ext uri="{BB962C8B-B14F-4D97-AF65-F5344CB8AC3E}">
        <p14:creationId xmlns:p14="http://schemas.microsoft.com/office/powerpoint/2010/main" val="4051362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Notes Placeholder 3"/>
          <p:cNvSpPr txBox="1">
            <a:spLocks noGrp="1"/>
          </p:cNvSpPr>
          <p:nvPr>
            <p:ph type="body" idx="1"/>
          </p:nvPr>
        </p:nvSpPr>
        <p:spPr>
          <a:xfrm>
            <a:off x="685800" y="4343400"/>
            <a:ext cx="5486400" cy="1261854"/>
          </a:xfrm>
          <a:prstGeom prst="rect">
            <a:avLst/>
          </a:prstGeom>
          <a:noFill/>
        </p:spPr>
        <p:txBody>
          <a:bodyPr wrap="square" rtlCol="0">
            <a:spAutoFit/>
          </a:bodyPr>
          <a:lstStyle/>
          <a:p>
            <a:pPr lvl="0" algn="l"/>
            <a:r>
              <a:rPr lang="en-US" sz="1000" b="1" dirty="0">
                <a:solidFill>
                  <a:srgbClr val="080808"/>
                </a:solidFill>
                <a:latin typeface="Segoe UI"/>
              </a:rPr>
              <a:t>Test and CI for One Proportion </a:t>
            </a:r>
          </a:p>
          <a:p>
            <a:pPr lvl="0" algn="l"/>
            <a:r>
              <a:rPr lang="en-US" sz="1200" dirty="0">
                <a:solidFill>
                  <a:srgbClr val="080808"/>
                </a:solidFill>
                <a:latin typeface="Courier New"/>
              </a:rPr>
              <a:t>Test of p = 0.2 vs p &gt; 0.2</a:t>
            </a:r>
          </a:p>
          <a:p>
            <a:pPr lvl="0" algn="l"/>
            <a:r>
              <a:rPr lang="en-US" sz="1200" dirty="0">
                <a:solidFill>
                  <a:srgbClr val="080808"/>
                </a:solidFill>
                <a:latin typeface="Courier New"/>
              </a:rPr>
              <a:t>Sample   X   N  Sample p  95% Lower Bound  P-Value</a:t>
            </a:r>
          </a:p>
          <a:p>
            <a:pPr lvl="0" algn="l"/>
            <a:r>
              <a:rPr lang="en-US" sz="1200" dirty="0">
                <a:solidFill>
                  <a:srgbClr val="080808"/>
                </a:solidFill>
                <a:latin typeface="Courier New"/>
              </a:rPr>
              <a:t>1       12  34  0.352941         0.217880    0.027</a:t>
            </a:r>
          </a:p>
          <a:p>
            <a:pPr lvl="0" algn="l"/>
            <a:r>
              <a:rPr lang="en-US" sz="1200" kern="0" dirty="0">
                <a:solidFill>
                  <a:srgbClr val="002060"/>
                </a:solidFill>
              </a:rPr>
              <a:t>Hypothesis test shows that the proportion of late add-ons requiring authorization is greater than appropriate (7 max in one week).</a:t>
            </a:r>
          </a:p>
        </p:txBody>
      </p:sp>
    </p:spTree>
    <p:extLst>
      <p:ext uri="{BB962C8B-B14F-4D97-AF65-F5344CB8AC3E}">
        <p14:creationId xmlns:p14="http://schemas.microsoft.com/office/powerpoint/2010/main" val="1786239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0429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7697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5333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921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320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pic>
        <p:nvPicPr>
          <p:cNvPr id="1026" name="Picture 2" descr="C:\Users\bstockhoff\AppData\Local\Microsoft\Windows\Temporary Internet Files\Content.Outlook\O910923Y\IMG_0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827" y="5442858"/>
            <a:ext cx="3429000"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61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3407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40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6" y="5246558"/>
            <a:ext cx="5036343" cy="330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872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79924">
              <a:lnSpc>
                <a:spcPct val="90000"/>
              </a:lnSpc>
              <a:spcAft>
                <a:spcPct val="55000"/>
              </a:spcAft>
              <a:tabLst>
                <a:tab pos="327344" algn="l"/>
              </a:tabLst>
            </a:pPr>
            <a:r>
              <a:rPr lang="en-US" dirty="0"/>
              <a:t>Early on, your team should establish target dates for completing key tasks in the Lean Six Sigma process.</a:t>
            </a:r>
          </a:p>
          <a:p>
            <a:pPr defTabSz="879924">
              <a:lnSpc>
                <a:spcPct val="90000"/>
              </a:lnSpc>
              <a:spcAft>
                <a:spcPct val="55000"/>
              </a:spcAft>
              <a:tabLst>
                <a:tab pos="327344" algn="l"/>
              </a:tabLst>
            </a:pPr>
            <a:r>
              <a:rPr lang="en-US" dirty="0"/>
              <a:t>Milestones provide a sense of urgency, a feeling of accomplishment during the project, and help ensure the achievement of</a:t>
            </a:r>
            <a:r>
              <a:rPr lang="en-US" b="1" i="1" dirty="0"/>
              <a:t> timely</a:t>
            </a:r>
            <a:r>
              <a:rPr lang="en-US" dirty="0"/>
              <a:t> results. </a:t>
            </a:r>
          </a:p>
          <a:p>
            <a:r>
              <a:rPr lang="en-US" dirty="0"/>
              <a:t>Project timeline provide sense of urgency, feeling of accomplishment and ensures timely results.</a:t>
            </a:r>
          </a:p>
          <a:p>
            <a:endParaRPr lang="en-US" dirty="0"/>
          </a:p>
        </p:txBody>
      </p:sp>
    </p:spTree>
    <p:extLst>
      <p:ext uri="{BB962C8B-B14F-4D97-AF65-F5344CB8AC3E}">
        <p14:creationId xmlns:p14="http://schemas.microsoft.com/office/powerpoint/2010/main" val="48151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19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84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54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1000" y="685800"/>
            <a:ext cx="6096000" cy="3429000"/>
          </a:xfrm>
          <a:ln/>
        </p:spPr>
      </p:sp>
      <p:sp>
        <p:nvSpPr>
          <p:cNvPr id="4" name="Notes Placeholder 3"/>
          <p:cNvSpPr txBox="1">
            <a:spLocks noGrp="1"/>
          </p:cNvSpPr>
          <p:nvPr>
            <p:ph type="body" idx="1"/>
          </p:nvPr>
        </p:nvSpPr>
        <p:spPr>
          <a:xfrm>
            <a:off x="686099" y="5252358"/>
            <a:ext cx="5202836" cy="692467"/>
          </a:xfrm>
          <a:prstGeom prst="rect">
            <a:avLst/>
          </a:prstGeom>
          <a:noFill/>
        </p:spPr>
        <p:txBody>
          <a:bodyPr wrap="square" rtlCol="0">
            <a:spAutoFit/>
          </a:bodyPr>
          <a:lstStyle/>
          <a:p>
            <a:pPr algn="l"/>
            <a:r>
              <a:rPr lang="en-US" dirty="0"/>
              <a:t>Source: Berkeley Research Group;  www.brg-expert.com</a:t>
            </a:r>
          </a:p>
          <a:p>
            <a:pPr algn="l"/>
            <a:r>
              <a:rPr lang="en-US" dirty="0"/>
              <a:t>http://www.mdaaham.com/storage/10.%20N%20Lowman%20-%20MD%20AAHAM%20AI%20in%20OC%20Berkeley%20Presentation.pdf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CTQ’s must be measurable and have a target established.</a:t>
            </a:r>
          </a:p>
          <a:p>
            <a:endParaRPr lang="en-US" dirty="0"/>
          </a:p>
          <a:p>
            <a:r>
              <a:rPr lang="en-US" dirty="0" smtClean="0"/>
              <a:t>For example: Turnaround time of &lt;30 minutes from receipt in lab to results</a:t>
            </a:r>
            <a:endParaRPr lang="en-US" dirty="0"/>
          </a:p>
        </p:txBody>
      </p:sp>
    </p:spTree>
    <p:extLst>
      <p:ext uri="{BB962C8B-B14F-4D97-AF65-F5344CB8AC3E}">
        <p14:creationId xmlns:p14="http://schemas.microsoft.com/office/powerpoint/2010/main" val="4288652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dirty="0"/>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panose="02000506030000020004" pitchFamily="50" charset="0"/>
              </a:defRPr>
            </a:lvl1pPr>
          </a:lstStyle>
          <a:p>
            <a:fld id="{00000000-1234-1234-1234-123412341234}" type="slidenum">
              <a:rPr lang="en" smtClean="0"/>
              <a:pPr/>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6D2E45C4-14E5-494A-A4EF-2143AC8877EC}" type="slidenum">
              <a:rPr lang="en-US"/>
              <a:pPr>
                <a:defRPr/>
              </a:pPr>
              <a:t>‹#›</a:t>
            </a:fld>
            <a:r>
              <a:rPr lang="en-US"/>
              <a:t> .PPT</a:t>
            </a:r>
          </a:p>
        </p:txBody>
      </p:sp>
    </p:spTree>
    <p:extLst>
      <p:ext uri="{BB962C8B-B14F-4D97-AF65-F5344CB8AC3E}">
        <p14:creationId xmlns:p14="http://schemas.microsoft.com/office/powerpoint/2010/main" val="35962644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pPr lvl="0"/>
            <a:endParaRPr lang="en-US" noProof="0" dirty="0" smtClean="0"/>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27C2E154-04BC-4C47-9D60-6920BE5C3E14}" type="slidenum">
              <a:rPr lang="en-US"/>
              <a:pPr>
                <a:defRPr/>
              </a:pPr>
              <a:t>‹#›</a:t>
            </a:fld>
            <a:r>
              <a:rPr lang="en-US"/>
              <a:t> .PPT</a:t>
            </a:r>
          </a:p>
        </p:txBody>
      </p:sp>
    </p:spTree>
    <p:extLst>
      <p:ext uri="{BB962C8B-B14F-4D97-AF65-F5344CB8AC3E}">
        <p14:creationId xmlns:p14="http://schemas.microsoft.com/office/powerpoint/2010/main" val="40413068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0FAEF6A4-C680-4996-94CC-36D1E672AFAD}" type="slidenum">
              <a:rPr lang="en-US"/>
              <a:pPr>
                <a:defRPr/>
              </a:pPr>
              <a:t>‹#›</a:t>
            </a:fld>
            <a:r>
              <a:rPr lang="en-US"/>
              <a:t> .PPT</a:t>
            </a:r>
          </a:p>
        </p:txBody>
      </p:sp>
    </p:spTree>
    <p:extLst>
      <p:ext uri="{BB962C8B-B14F-4D97-AF65-F5344CB8AC3E}">
        <p14:creationId xmlns:p14="http://schemas.microsoft.com/office/powerpoint/2010/main" val="16621505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968B40B4-E9A4-4906-BF1D-A93843C4B72A}" type="slidenum">
              <a:rPr lang="en-US"/>
              <a:pPr>
                <a:defRPr/>
              </a:pPr>
              <a:t>‹#›</a:t>
            </a:fld>
            <a:r>
              <a:rPr lang="en-US"/>
              <a:t> .PPT</a:t>
            </a:r>
          </a:p>
        </p:txBody>
      </p:sp>
    </p:spTree>
    <p:extLst>
      <p:ext uri="{BB962C8B-B14F-4D97-AF65-F5344CB8AC3E}">
        <p14:creationId xmlns:p14="http://schemas.microsoft.com/office/powerpoint/2010/main" val="272377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t>Project Report Template </a:t>
            </a:r>
            <a:fld id="{DD356E01-46D9-4F85-BB1E-9207E6D714D2}" type="slidenum">
              <a:rPr lang="en-US"/>
              <a:pPr>
                <a:defRPr/>
              </a:pPr>
              <a:t>‹#›</a:t>
            </a:fld>
            <a:r>
              <a:rPr lang="en-US"/>
              <a:t> .PPT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114800"/>
            <a:ext cx="990600" cy="742950"/>
          </a:xfrm>
          <a:prstGeom prst="rect">
            <a:avLst/>
          </a:prstGeom>
        </p:spPr>
      </p:pic>
    </p:spTree>
    <p:extLst>
      <p:ext uri="{BB962C8B-B14F-4D97-AF65-F5344CB8AC3E}">
        <p14:creationId xmlns:p14="http://schemas.microsoft.com/office/powerpoint/2010/main" val="18900914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panose="02000506030000020004" pitchFamily="50" charset="0"/>
              </a:defRPr>
            </a:lvl1pPr>
          </a:lstStyle>
          <a:p>
            <a:fld id="{00000000-1234-1234-1234-123412341234}" type="slidenum">
              <a:rPr lang="en" smtClean="0"/>
              <a:pPr/>
              <a:t>‹#›</a:t>
            </a:fld>
            <a:endParaRPr lang="en"/>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pic>
        <p:nvPicPr>
          <p:cNvPr id="31" name="Shape 31"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32" name="Shape 3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36" name="Shape 3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37" name="Shape 37"/>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10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3.emf"/></Relationships>
</file>

<file path=ppt/slides/_rels/slide1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89281" y="744575"/>
            <a:ext cx="7242900" cy="2052600"/>
          </a:xfrm>
          <a:prstGeom prst="rect">
            <a:avLst/>
          </a:prstGeom>
        </p:spPr>
        <p:txBody>
          <a:bodyPr lIns="91425" tIns="91425" rIns="91425" bIns="91425" anchor="b" anchorCtr="0">
            <a:noAutofit/>
          </a:bodyPr>
          <a:lstStyle/>
          <a:p>
            <a:pPr lvl="0" algn="l"/>
            <a:r>
              <a:rPr lang="en-US" sz="4800" dirty="0" smtClean="0"/>
              <a:t>Lean Six </a:t>
            </a:r>
            <a:r>
              <a:rPr lang="en-US" sz="4800" dirty="0" smtClean="0"/>
              <a:t>Sigma Green Belt </a:t>
            </a:r>
            <a:endParaRPr lang="en" sz="4800" dirty="0"/>
          </a:p>
        </p:txBody>
      </p:sp>
      <p:sp>
        <p:nvSpPr>
          <p:cNvPr id="89" name="Shape 89"/>
          <p:cNvSpPr txBox="1">
            <a:spLocks noGrp="1"/>
          </p:cNvSpPr>
          <p:nvPr>
            <p:ph type="subTitle" idx="1"/>
          </p:nvPr>
        </p:nvSpPr>
        <p:spPr>
          <a:xfrm>
            <a:off x="1589274" y="2834125"/>
            <a:ext cx="7242900" cy="792600"/>
          </a:xfrm>
          <a:prstGeom prst="rect">
            <a:avLst/>
          </a:prstGeom>
        </p:spPr>
        <p:txBody>
          <a:bodyPr lIns="91425" tIns="91425" rIns="91425" bIns="91425" anchor="t" anchorCtr="0">
            <a:noAutofit/>
          </a:bodyPr>
          <a:lstStyle/>
          <a:p>
            <a:pPr algn="l"/>
            <a:r>
              <a:rPr lang="en-US" sz="2400" dirty="0"/>
              <a:t>Project Report </a:t>
            </a:r>
            <a:r>
              <a:rPr lang="en-US" sz="2400" dirty="0" smtClean="0"/>
              <a:t>Presentation: Healthcare Industry</a:t>
            </a:r>
            <a:endParaRPr lang="en-US" sz="2400" dirty="0" smtClean="0"/>
          </a:p>
          <a:p>
            <a:pPr algn="l"/>
            <a:endParaRPr lang="en-US" dirty="0"/>
          </a:p>
          <a:p>
            <a:pPr algn="l"/>
            <a:r>
              <a:rPr lang="en-US" sz="1100" dirty="0"/>
              <a:t>Project Number: </a:t>
            </a:r>
            <a:r>
              <a:rPr lang="en-US" sz="1100" dirty="0" smtClean="0"/>
              <a:t>XX   </a:t>
            </a:r>
            <a:endParaRPr lang="en-US" sz="1100" dirty="0"/>
          </a:p>
          <a:p>
            <a:pPr algn="l"/>
            <a:r>
              <a:rPr lang="en-US" sz="1100" dirty="0"/>
              <a:t>Project Name:  </a:t>
            </a:r>
            <a:r>
              <a:rPr lang="en-US" sz="1100" b="1" dirty="0"/>
              <a:t>Increase </a:t>
            </a:r>
            <a:r>
              <a:rPr lang="en-US" sz="1100" b="1" dirty="0" smtClean="0"/>
              <a:t>Financial </a:t>
            </a:r>
            <a:r>
              <a:rPr lang="en-US" sz="1100" b="1" dirty="0"/>
              <a:t>Clearance</a:t>
            </a:r>
          </a:p>
          <a:p>
            <a:pPr algn="l"/>
            <a:r>
              <a:rPr lang="en-US" sz="1100" dirty="0"/>
              <a:t>Project Team Leader:  </a:t>
            </a:r>
            <a:r>
              <a:rPr lang="en-US" sz="1100" dirty="0" smtClean="0"/>
              <a:t>XXXX</a:t>
            </a:r>
            <a:endParaRPr lang="en-US" sz="1100" dirty="0"/>
          </a:p>
          <a:p>
            <a:pPr algn="l"/>
            <a:r>
              <a:rPr lang="en-US" sz="1100" dirty="0"/>
              <a:t>Project Champion:  </a:t>
            </a:r>
            <a:r>
              <a:rPr lang="en-US" sz="1100" dirty="0" smtClean="0"/>
              <a:t>XXXX</a:t>
            </a:r>
            <a:endParaRPr lang="en-US" sz="1100" dirty="0"/>
          </a:p>
          <a:p>
            <a:pPr algn="l"/>
            <a:r>
              <a:rPr lang="en-US" sz="1100" dirty="0"/>
              <a:t>Green Belt Candidates:  </a:t>
            </a:r>
            <a:r>
              <a:rPr lang="en-US" sz="1100" dirty="0" smtClean="0"/>
              <a:t>XXXX</a:t>
            </a:r>
            <a:endParaRPr lang="en-US" sz="1100" dirty="0"/>
          </a:p>
          <a:p>
            <a:pPr algn="l">
              <a:spcBef>
                <a:spcPct val="20000"/>
              </a:spcBef>
            </a:pPr>
            <a:endParaRPr lang="en-US" sz="1100" dirty="0"/>
          </a:p>
        </p:txBody>
      </p:sp>
      <p:pic>
        <p:nvPicPr>
          <p:cNvPr id="90"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noFill/>
        </p:spPr>
        <p:txBody>
          <a:bodyPr/>
          <a:lstStyle/>
          <a:p>
            <a:pPr eaLnBrk="1" hangingPunct="1"/>
            <a:r>
              <a:rPr lang="en-US" smtClean="0"/>
              <a:t>Financial Impact: Business Case or COPQ Calculation</a:t>
            </a:r>
          </a:p>
        </p:txBody>
      </p:sp>
      <p:sp>
        <p:nvSpPr>
          <p:cNvPr id="9220" name="Rectangle 4"/>
          <p:cNvSpPr>
            <a:spLocks noGrp="1" noChangeArrowheads="1"/>
          </p:cNvSpPr>
          <p:nvPr>
            <p:ph type="body" idx="1"/>
          </p:nvPr>
        </p:nvSpPr>
        <p:spPr/>
        <p:txBody>
          <a:bodyPr/>
          <a:lstStyle/>
          <a:p>
            <a:pPr marL="0" indent="0" eaLnBrk="1" hangingPunct="1"/>
            <a:r>
              <a:rPr lang="en-US" sz="1400" dirty="0" smtClean="0"/>
              <a:t>Financial Impact:  $264,354 </a:t>
            </a:r>
            <a:r>
              <a:rPr lang="en-US" sz="1400" dirty="0"/>
              <a:t>additional net revenues annually.</a:t>
            </a:r>
          </a:p>
          <a:p>
            <a:pPr marL="0" indent="0" eaLnBrk="1" hangingPunct="1"/>
            <a:endParaRPr lang="en-US" sz="1100" dirty="0" smtClean="0"/>
          </a:p>
          <a:p>
            <a:pPr marL="0" indent="0" eaLnBrk="1" hangingPunct="1"/>
            <a:r>
              <a:rPr lang="en-US" sz="1400" dirty="0" smtClean="0"/>
              <a:t>COPQ </a:t>
            </a:r>
            <a:r>
              <a:rPr lang="en-US" sz="1400" dirty="0"/>
              <a:t>is estimated as 100% of in-scope </a:t>
            </a:r>
            <a:r>
              <a:rPr lang="en-US" sz="1400" dirty="0" smtClean="0"/>
              <a:t>ABC Hospital </a:t>
            </a:r>
            <a:r>
              <a:rPr lang="en-US" sz="1400" dirty="0"/>
              <a:t>outpatient diagnostic service charges for patients with zero receipts for Jan-Jun 2014 service (as of 1/14/15)  x average collection rate by service, x 2 (to annualize), which was $344,461 during CY2014. Improvement of the % financially cleared from </a:t>
            </a:r>
            <a:r>
              <a:rPr lang="en-US" sz="1400" dirty="0" smtClean="0"/>
              <a:t>57% </a:t>
            </a:r>
            <a:r>
              <a:rPr lang="en-US" sz="1400" dirty="0"/>
              <a:t>to 90% will reduce COPQ from $344,461 to </a:t>
            </a:r>
            <a:r>
              <a:rPr lang="en-US" sz="1400" dirty="0" smtClean="0"/>
              <a:t>$80,107 </a:t>
            </a:r>
            <a:r>
              <a:rPr lang="en-US" sz="1400" dirty="0"/>
              <a:t>for a benefit (COPQ reduction) of </a:t>
            </a:r>
            <a:r>
              <a:rPr lang="en-US" sz="1400" dirty="0" smtClean="0"/>
              <a:t>$264,354.</a:t>
            </a:r>
            <a:endParaRPr lang="en-US" sz="1400" dirty="0"/>
          </a:p>
          <a:p>
            <a:pPr marL="0" indent="0" eaLnBrk="1" hangingPunct="1"/>
            <a:endParaRPr lang="en-US" sz="1400" dirty="0" smtClean="0"/>
          </a:p>
          <a:p>
            <a:r>
              <a:rPr lang="en-US" sz="1400" dirty="0">
                <a:latin typeface="Calibri"/>
              </a:rPr>
              <a:t>Baseline data from Mike Morgenstern (Finance) on 1/14/15 - "COPQ Financial Clearance (Jan 14 2015).</a:t>
            </a:r>
            <a:r>
              <a:rPr lang="en-US" sz="1400" dirty="0" err="1">
                <a:latin typeface="Calibri"/>
              </a:rPr>
              <a:t>xlsx</a:t>
            </a:r>
            <a:r>
              <a:rPr lang="en-US" sz="1400" dirty="0">
                <a:latin typeface="Calibri"/>
              </a:rPr>
              <a:t>" </a:t>
            </a:r>
          </a:p>
          <a:p>
            <a:pPr marL="0" indent="0" eaLnBrk="1" hangingPunct="1"/>
            <a:endParaRPr lang="en-US" sz="1400" dirty="0"/>
          </a:p>
          <a:p>
            <a:pPr marL="0" indent="0" eaLnBrk="1" hangingPunct="1"/>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2356559848"/>
              </p:ext>
            </p:extLst>
          </p:nvPr>
        </p:nvGraphicFramePr>
        <p:xfrm>
          <a:off x="3962400" y="3486150"/>
          <a:ext cx="4718050" cy="1118712"/>
        </p:xfrm>
        <a:graphic>
          <a:graphicData uri="http://schemas.openxmlformats.org/drawingml/2006/table">
            <a:tbl>
              <a:tblPr/>
              <a:tblGrid>
                <a:gridCol w="4718050"/>
              </a:tblGrid>
              <a:tr h="190024">
                <a:tc>
                  <a:txBody>
                    <a:bodyPr/>
                    <a:lstStyle/>
                    <a:p>
                      <a:pPr algn="l" fontAlgn="b"/>
                      <a:r>
                        <a:rPr lang="en-US" sz="1200" b="1" i="0" u="none" strike="noStrike" dirty="0">
                          <a:solidFill>
                            <a:srgbClr val="000000"/>
                          </a:solidFill>
                          <a:effectLst/>
                          <a:latin typeface="Calibri"/>
                        </a:rPr>
                        <a:t>Assumptions</a:t>
                      </a:r>
                    </a:p>
                  </a:txBody>
                  <a:tcPr marL="9525" marR="9525" marT="7144" marB="0" anchor="b">
                    <a:lnL>
                      <a:noFill/>
                    </a:lnL>
                    <a:lnR>
                      <a:noFill/>
                    </a:lnR>
                    <a:lnT>
                      <a:noFill/>
                    </a:lnT>
                    <a:lnB>
                      <a:noFill/>
                    </a:lnB>
                    <a:solidFill>
                      <a:srgbClr val="FFFFFF"/>
                    </a:solidFill>
                  </a:tcPr>
                </a:tc>
              </a:tr>
              <a:tr h="555784">
                <a:tc>
                  <a:txBody>
                    <a:bodyPr/>
                    <a:lstStyle/>
                    <a:p>
                      <a:pPr marL="285750" indent="-285750" algn="l" fontAlgn="b">
                        <a:buFont typeface="Arial" panose="020B0604020202020204" pitchFamily="34" charset="0"/>
                        <a:buChar char="•"/>
                      </a:pPr>
                      <a:r>
                        <a:rPr lang="en-US" sz="1200" b="0" i="0" u="none" strike="noStrike" dirty="0">
                          <a:solidFill>
                            <a:srgbClr val="000000"/>
                          </a:solidFill>
                          <a:effectLst/>
                          <a:latin typeface="Calibri"/>
                        </a:rPr>
                        <a:t>Change in Financial Clearance as measured by project Y will correspond to identical change in COPQ as measured by Finance.</a:t>
                      </a:r>
                    </a:p>
                  </a:txBody>
                  <a:tcPr marL="9525" marR="9525" marT="7144" marB="0" anchor="b">
                    <a:lnL>
                      <a:noFill/>
                    </a:lnL>
                    <a:lnR>
                      <a:noFill/>
                    </a:lnR>
                    <a:lnT>
                      <a:noFill/>
                    </a:lnT>
                    <a:lnB>
                      <a:noFill/>
                    </a:lnB>
                    <a:solidFill>
                      <a:srgbClr val="FFFFFF"/>
                    </a:solidFill>
                  </a:tcPr>
                </a:tc>
              </a:tr>
              <a:tr h="372904">
                <a:tc>
                  <a:txBody>
                    <a:bodyPr/>
                    <a:lstStyle/>
                    <a:p>
                      <a:pPr marL="285750" indent="-285750" algn="l" fontAlgn="b">
                        <a:buFont typeface="Arial" panose="020B0604020202020204" pitchFamily="34" charset="0"/>
                        <a:buChar char="•"/>
                      </a:pPr>
                      <a:r>
                        <a:rPr lang="en-US" sz="1200" b="0" i="0" u="none" strike="noStrike" dirty="0">
                          <a:solidFill>
                            <a:srgbClr val="000000"/>
                          </a:solidFill>
                          <a:effectLst/>
                          <a:latin typeface="Calibri"/>
                        </a:rPr>
                        <a:t>Charges with zero receipts by 1/14/15 for Jan-Jun 2014 service will remain zero.</a:t>
                      </a:r>
                    </a:p>
                  </a:txBody>
                  <a:tcPr marL="9525" marR="9525" marT="7144" marB="0" anchor="b">
                    <a:lnL>
                      <a:noFill/>
                    </a:lnL>
                    <a:lnR>
                      <a:noFill/>
                    </a:lnR>
                    <a:lnT>
                      <a:noFill/>
                    </a:lnT>
                    <a:lnB>
                      <a:noFill/>
                    </a:lnB>
                    <a:solidFill>
                      <a:srgbClr val="FFFFF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97099607"/>
              </p:ext>
            </p:extLst>
          </p:nvPr>
        </p:nvGraphicFramePr>
        <p:xfrm>
          <a:off x="381000" y="3105150"/>
          <a:ext cx="3200400" cy="1543048"/>
        </p:xfrm>
        <a:graphic>
          <a:graphicData uri="http://schemas.openxmlformats.org/drawingml/2006/table">
            <a:tbl>
              <a:tblPr/>
              <a:tblGrid>
                <a:gridCol w="2139043"/>
                <a:gridCol w="1061357"/>
              </a:tblGrid>
              <a:tr h="192881">
                <a:tc gridSpan="2">
                  <a:txBody>
                    <a:bodyPr/>
                    <a:lstStyle/>
                    <a:p>
                      <a:pPr algn="l" fontAlgn="b"/>
                      <a:r>
                        <a:rPr lang="en-US" sz="1100" b="1" i="0" u="none" strike="noStrike" dirty="0">
                          <a:solidFill>
                            <a:srgbClr val="000000"/>
                          </a:solidFill>
                          <a:effectLst/>
                          <a:latin typeface="Calibri"/>
                        </a:rPr>
                        <a:t>Financial Clearance - COPQ Calculations</a:t>
                      </a:r>
                    </a:p>
                  </a:txBody>
                  <a:tcPr marL="9525" marR="9525" marT="7144" marB="0" anchor="b">
                    <a:lnL>
                      <a:noFill/>
                    </a:lnL>
                    <a:lnR>
                      <a:noFill/>
                    </a:lnR>
                    <a:lnT>
                      <a:noFill/>
                    </a:lnT>
                    <a:lnB>
                      <a:noFill/>
                    </a:lnB>
                    <a:solidFill>
                      <a:srgbClr val="FFFFFF"/>
                    </a:solidFill>
                  </a:tcPr>
                </a:tc>
                <a:tc hMerge="1">
                  <a:txBody>
                    <a:bodyPr/>
                    <a:lstStyle/>
                    <a:p>
                      <a:endParaRPr lang="en-US"/>
                    </a:p>
                  </a:txBody>
                  <a:tcPr/>
                </a:tc>
              </a:tr>
              <a:tr h="192881">
                <a:tc>
                  <a:txBody>
                    <a:bodyPr/>
                    <a:lstStyle/>
                    <a:p>
                      <a:pPr algn="l" fontAlgn="b"/>
                      <a:r>
                        <a:rPr lang="en-US" sz="1100" b="1" i="0" u="none" strike="noStrike">
                          <a:solidFill>
                            <a:srgbClr val="000000"/>
                          </a:solidFill>
                          <a:effectLst/>
                          <a:latin typeface="Calibri"/>
                        </a:rPr>
                        <a:t> </a:t>
                      </a:r>
                    </a:p>
                  </a:txBody>
                  <a:tcPr marL="9525" marR="9525" marT="714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a:rPr>
                        <a:t>Value</a:t>
                      </a:r>
                    </a:p>
                  </a:txBody>
                  <a:tcPr marL="9525" marR="9525" marT="714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a:solidFill>
                            <a:srgbClr val="000000"/>
                          </a:solidFill>
                          <a:effectLst/>
                          <a:latin typeface="Calibri"/>
                        </a:rPr>
                        <a:t>Baseline COPQ*</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       344,461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a:solidFill>
                            <a:srgbClr val="000000"/>
                          </a:solidFill>
                          <a:effectLst/>
                          <a:latin typeface="Calibri"/>
                        </a:rPr>
                        <a:t>Goal % financially cleared</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90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a:solidFill>
                            <a:srgbClr val="000000"/>
                          </a:solidFill>
                          <a:effectLst/>
                          <a:latin typeface="Calibri"/>
                        </a:rPr>
                        <a:t>Current % Cleared</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smtClean="0">
                          <a:solidFill>
                            <a:srgbClr val="000000"/>
                          </a:solidFill>
                          <a:effectLst/>
                          <a:latin typeface="Calibri"/>
                        </a:rPr>
                        <a:t>57</a:t>
                      </a:r>
                      <a:endParaRPr lang="en-US" sz="1100" b="0" i="0" u="none" strike="noStrike" dirty="0">
                        <a:solidFill>
                          <a:srgbClr val="000000"/>
                        </a:solidFill>
                        <a:effectLst/>
                        <a:latin typeface="Calibri"/>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dirty="0">
                          <a:solidFill>
                            <a:srgbClr val="000000"/>
                          </a:solidFill>
                          <a:effectLst/>
                          <a:latin typeface="Calibri"/>
                        </a:rPr>
                        <a:t>Current % Not Cleared</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smtClean="0">
                          <a:solidFill>
                            <a:srgbClr val="000000"/>
                          </a:solidFill>
                          <a:effectLst/>
                          <a:latin typeface="Calibri"/>
                        </a:rPr>
                        <a:t>43</a:t>
                      </a:r>
                      <a:endParaRPr lang="en-US" sz="1100" b="0" i="0" u="none" strike="noStrike" dirty="0">
                        <a:solidFill>
                          <a:srgbClr val="000000"/>
                        </a:solidFill>
                        <a:effectLst/>
                        <a:latin typeface="Calibri"/>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a:solidFill>
                            <a:srgbClr val="000000"/>
                          </a:solidFill>
                          <a:effectLst/>
                          <a:latin typeface="Calibri"/>
                        </a:rPr>
                        <a:t>COPQ Reduction</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smtClean="0">
                          <a:solidFill>
                            <a:srgbClr val="000000"/>
                          </a:solidFill>
                          <a:effectLst/>
                          <a:latin typeface="Calibri"/>
                        </a:rPr>
                        <a:t> $</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264,354</a:t>
                      </a:r>
                      <a:endParaRPr lang="en-US" sz="1100" b="0" i="0" u="none" strike="noStrike" dirty="0">
                        <a:solidFill>
                          <a:srgbClr val="000000"/>
                        </a:solidFill>
                        <a:effectLst/>
                        <a:latin typeface="Calibri"/>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881">
                <a:tc>
                  <a:txBody>
                    <a:bodyPr/>
                    <a:lstStyle/>
                    <a:p>
                      <a:pPr algn="l" fontAlgn="b"/>
                      <a:r>
                        <a:rPr lang="en-US" sz="1100" b="0" i="0" u="none" strike="noStrike" dirty="0">
                          <a:solidFill>
                            <a:srgbClr val="000000"/>
                          </a:solidFill>
                          <a:effectLst/>
                          <a:latin typeface="Calibri"/>
                        </a:rPr>
                        <a:t>COPQ Goal</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80,107 </a:t>
                      </a:r>
                      <a:endParaRPr lang="en-US" sz="1100" b="0" i="0" u="none" strike="noStrike" dirty="0">
                        <a:solidFill>
                          <a:srgbClr val="000000"/>
                        </a:solidFill>
                        <a:effectLst/>
                        <a:latin typeface="Calibri"/>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93046054"/>
      </p:ext>
    </p:extLst>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(X11: C1200 paperwork knowledge)</a:t>
            </a:r>
          </a:p>
        </p:txBody>
      </p:sp>
      <p:sp>
        <p:nvSpPr>
          <p:cNvPr id="2" name="Text Placeholder 1"/>
          <p:cNvSpPr>
            <a:spLocks noGrp="1"/>
          </p:cNvSpPr>
          <p:nvPr>
            <p:ph type="body" idx="1"/>
          </p:nvPr>
        </p:nvSpPr>
        <p:spPr/>
        <p:txBody>
          <a:bodyPr/>
          <a:lstStyle/>
          <a:p>
            <a:pPr marL="0" indent="0" eaLnBrk="1" hangingPunct="1">
              <a:buSzTx/>
            </a:pPr>
            <a:r>
              <a:rPr lang="en-US" sz="1100" dirty="0">
                <a:solidFill>
                  <a:srgbClr val="4A1B65"/>
                </a:solidFill>
              </a:rPr>
              <a:t>Strategy:  Management by exception to pull out problem visits and handle separate from normal flow. Cross-train all registrars and front desk staff in how to interpret more standardized </a:t>
            </a:r>
            <a:r>
              <a:rPr lang="en-US" sz="1100" dirty="0" err="1">
                <a:solidFill>
                  <a:srgbClr val="4A1B65"/>
                </a:solidFill>
              </a:rPr>
              <a:t>PreCert</a:t>
            </a:r>
            <a:r>
              <a:rPr lang="en-US" sz="1100" dirty="0">
                <a:solidFill>
                  <a:srgbClr val="4A1B65"/>
                </a:solidFill>
              </a:rPr>
              <a:t> notes using modified </a:t>
            </a:r>
            <a:r>
              <a:rPr lang="en-US" sz="1100" dirty="0" err="1">
                <a:solidFill>
                  <a:srgbClr val="4A1B65"/>
                </a:solidFill>
              </a:rPr>
              <a:t>PreCert</a:t>
            </a:r>
            <a:r>
              <a:rPr lang="en-US" sz="1100" dirty="0">
                <a:solidFill>
                  <a:srgbClr val="4A1B65"/>
                </a:solidFill>
              </a:rPr>
              <a:t> report.  Consistent process for patients arriving w/o financial clearance.</a:t>
            </a:r>
          </a:p>
          <a:p>
            <a:pPr marL="0" indent="0" eaLnBrk="1" hangingPunct="1">
              <a:buSzTx/>
            </a:pPr>
            <a:r>
              <a:rPr lang="en-US" sz="1100" dirty="0">
                <a:solidFill>
                  <a:srgbClr val="4A1B65"/>
                </a:solidFill>
              </a:rPr>
              <a:t>Solution: C1200 Front Desk runs </a:t>
            </a:r>
            <a:r>
              <a:rPr lang="en-US" sz="1100" dirty="0" err="1">
                <a:solidFill>
                  <a:srgbClr val="4A1B65"/>
                </a:solidFill>
              </a:rPr>
              <a:t>PreCert</a:t>
            </a:r>
            <a:r>
              <a:rPr lang="en-US" sz="1100" dirty="0">
                <a:solidFill>
                  <a:srgbClr val="4A1B65"/>
                </a:solidFill>
              </a:rPr>
              <a:t> report 2x/day to flag add-ons, modified to show a) Financial clearance?, b) Does patient need to see FC?, c) Has FC cleared patient? Non-add-ons (scheduled but not financially cleared) referred back to </a:t>
            </a:r>
            <a:r>
              <a:rPr lang="en-US" sz="1100" dirty="0" err="1">
                <a:solidFill>
                  <a:srgbClr val="4A1B65"/>
                </a:solidFill>
              </a:rPr>
              <a:t>PreCert</a:t>
            </a:r>
            <a:r>
              <a:rPr lang="en-US" sz="1100" dirty="0">
                <a:solidFill>
                  <a:srgbClr val="4A1B65"/>
                </a:solidFill>
              </a:rPr>
              <a:t> (clear criteria, standardized communications to patient &amp; clinic). Insurance training for Front Desk staff. Scripting for non-approved, scheduled tests (Front Desk, Registrars) referred to </a:t>
            </a:r>
            <a:r>
              <a:rPr lang="en-US" sz="1100" dirty="0" err="1">
                <a:solidFill>
                  <a:srgbClr val="4A1B65"/>
                </a:solidFill>
              </a:rPr>
              <a:t>PreCert</a:t>
            </a:r>
            <a:r>
              <a:rPr lang="en-US" sz="1100" dirty="0">
                <a:solidFill>
                  <a:srgbClr val="4A1B65"/>
                </a:solidFill>
              </a:rPr>
              <a:t>.</a:t>
            </a:r>
          </a:p>
          <a:p>
            <a:endParaRPr lang="en-US" sz="1100" dirty="0"/>
          </a:p>
        </p:txBody>
      </p:sp>
      <p:graphicFrame>
        <p:nvGraphicFramePr>
          <p:cNvPr id="8" name="Group 72"/>
          <p:cNvGraphicFramePr>
            <a:graphicFrameLocks noGrp="1"/>
          </p:cNvGraphicFramePr>
          <p:nvPr>
            <p:ph type="tbl" idx="4294967295"/>
            <p:extLst>
              <p:ext uri="{D42A27DB-BD31-4B8C-83A1-F6EECF244321}">
                <p14:modId xmlns:p14="http://schemas.microsoft.com/office/powerpoint/2010/main" val="1746633935"/>
              </p:ext>
            </p:extLst>
          </p:nvPr>
        </p:nvGraphicFramePr>
        <p:xfrm>
          <a:off x="228600" y="2487295"/>
          <a:ext cx="8683625" cy="2516968"/>
        </p:xfrm>
        <a:graphic>
          <a:graphicData uri="http://schemas.openxmlformats.org/drawingml/2006/table">
            <a:tbl>
              <a:tblPr/>
              <a:tblGrid>
                <a:gridCol w="2297058"/>
                <a:gridCol w="6386567"/>
              </a:tblGrid>
              <a:tr h="34848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Front desk workflow from “assembly line” to allow 1 staff member to “own” individual patients.  Process flow to separate  problem visits.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685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Established standard work for front desk procedures.  (to eventually be incorporated into policies)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177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Training of front desk staff  to run Meditech report, Meditech functionality, other portions of standard work/workflow.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177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Recommend C1200 facilities &amp; workflow changes as loner term solution.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177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Upgrade from XP operating system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950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72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8065739" y="57150"/>
            <a:ext cx="1043876"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Carmen</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53578726"/>
      </p:ext>
    </p:extLst>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(X12: C1200 financial clearance)</a:t>
            </a:r>
          </a:p>
        </p:txBody>
      </p:sp>
      <p:sp>
        <p:nvSpPr>
          <p:cNvPr id="2" name="Text Placeholder 1"/>
          <p:cNvSpPr>
            <a:spLocks noGrp="1"/>
          </p:cNvSpPr>
          <p:nvPr>
            <p:ph type="body" idx="1"/>
          </p:nvPr>
        </p:nvSpPr>
        <p:spPr/>
        <p:txBody>
          <a:bodyPr/>
          <a:lstStyle/>
          <a:p>
            <a:pPr marL="0" indent="0" eaLnBrk="1" hangingPunct="1">
              <a:buSzTx/>
            </a:pPr>
            <a:r>
              <a:rPr lang="en-US" sz="1100" dirty="0"/>
              <a:t>Strategy: Consistent documentation and location by </a:t>
            </a:r>
            <a:r>
              <a:rPr lang="en-US" sz="1100" dirty="0" err="1"/>
              <a:t>PreCert</a:t>
            </a:r>
            <a:r>
              <a:rPr lang="en-US" sz="1100" dirty="0"/>
              <a:t>.  Patient does not pass Front Desk if not cleared. </a:t>
            </a:r>
          </a:p>
          <a:p>
            <a:pPr marL="0" indent="0" eaLnBrk="1" hangingPunct="1">
              <a:buSzTx/>
            </a:pPr>
            <a:r>
              <a:rPr lang="en-US" sz="1100" dirty="0"/>
              <a:t>Solution: Refer to scheduled list to determine if patient financially cleared (vs. </a:t>
            </a:r>
            <a:r>
              <a:rPr lang="en-US" sz="1100" dirty="0" err="1"/>
              <a:t>Meditech</a:t>
            </a:r>
            <a:r>
              <a:rPr lang="en-US" sz="1100" dirty="0"/>
              <a:t> lookup). Clearly designated Yes/No indicating if cleared by </a:t>
            </a:r>
            <a:r>
              <a:rPr lang="en-US" sz="1100" dirty="0" err="1"/>
              <a:t>PreCert</a:t>
            </a:r>
            <a:r>
              <a:rPr lang="en-US" sz="1100" dirty="0"/>
              <a:t> or Financial Counseling.   </a:t>
            </a:r>
          </a:p>
          <a:p>
            <a:pPr marL="0" indent="0" eaLnBrk="1" hangingPunct="1">
              <a:buSzTx/>
            </a:pPr>
            <a:endParaRPr lang="en-US" sz="1100" dirty="0"/>
          </a:p>
          <a:p>
            <a:pPr marL="0" indent="0" eaLnBrk="1" hangingPunct="1">
              <a:buSzTx/>
            </a:pPr>
            <a:endParaRPr lang="en-US" sz="1100" dirty="0"/>
          </a:p>
          <a:p>
            <a:endParaRPr lang="en-US" sz="11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3012577052"/>
              </p:ext>
            </p:extLst>
          </p:nvPr>
        </p:nvGraphicFramePr>
        <p:xfrm>
          <a:off x="525482" y="1733550"/>
          <a:ext cx="7962985" cy="3109219"/>
        </p:xfrm>
        <a:graphic>
          <a:graphicData uri="http://schemas.openxmlformats.org/drawingml/2006/table">
            <a:tbl>
              <a:tblPr/>
              <a:tblGrid>
                <a:gridCol w="2096289"/>
                <a:gridCol w="5866696"/>
              </a:tblGrid>
              <a:tr h="203938">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5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5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905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Modify existing appointment schedule report from Meditech to identify financially cleared patient, continue the use of Epic and </a:t>
                      </a:r>
                      <a:r>
                        <a:rPr kumimoji="0" lang="en-US" sz="1000" b="0" i="0" u="none" strike="noStrike" cap="none" normalizeH="0" baseline="0" dirty="0" err="1" smtClean="0">
                          <a:ln>
                            <a:noFill/>
                          </a:ln>
                          <a:solidFill>
                            <a:srgbClr val="24135F"/>
                          </a:solidFill>
                          <a:effectLst/>
                          <a:latin typeface="Proxima Nova" charset="0"/>
                          <a:cs typeface="Arial" charset="0"/>
                        </a:rPr>
                        <a:t>NextGen</a:t>
                      </a:r>
                      <a:r>
                        <a:rPr kumimoji="0" lang="en-US" sz="1000" b="0" i="0" u="none" strike="noStrike" cap="none" normalizeH="0" baseline="0" dirty="0" smtClean="0">
                          <a:ln>
                            <a:noFill/>
                          </a:ln>
                          <a:solidFill>
                            <a:srgbClr val="24135F"/>
                          </a:solidFill>
                          <a:effectLst/>
                          <a:latin typeface="Proxima Nova" charset="0"/>
                          <a:cs typeface="Arial" charset="0"/>
                        </a:rPr>
                        <a:t> to retrieve orders when patient present without them, train staff to understand documentation from PreCert.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0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Guidelines to include process for C-1200 regarding patients that present that are not financially cleared and what steps to follow when patients present without clearance.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Update current job description, list of all duties and responsibilities for registration, provide additional training along with training manual and increase staff.</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Volume of patients has increased; need more space in waiting area.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24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000" b="0" i="0" u="none" strike="noStrike" cap="none" normalizeH="0" baseline="0" dirty="0" smtClean="0">
                          <a:ln>
                            <a:noFill/>
                          </a:ln>
                          <a:solidFill>
                            <a:srgbClr val="24135F"/>
                          </a:solidFill>
                          <a:effectLst/>
                          <a:latin typeface="Proxima Nova" charset="0"/>
                          <a:cs typeface="Arial" charset="0"/>
                        </a:rPr>
                        <a:t>Modify scheduling report to indicate when patients are financially cleared. Upgrade computer system with speed and electronic signature pad.</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505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0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Other (e.g., Service Level Agreements,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rgbClr val="24135F"/>
                          </a:solidFill>
                          <a:effectLst/>
                          <a:latin typeface="Proxima Nova" charset="0"/>
                          <a:cs typeface="Arial" charset="0"/>
                        </a:rPr>
                        <a:t>The support of administration when patients are not financially cleared.</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7962985" y="124933"/>
            <a:ext cx="1043876"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Carmen</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44729617"/>
      </p:ext>
    </p:extLst>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pPr eaLnBrk="1" hangingPunct="1"/>
            <a:r>
              <a:rPr lang="en-US" smtClean="0"/>
              <a:t>Pilot/DOE (as applicable)</a:t>
            </a:r>
          </a:p>
        </p:txBody>
      </p:sp>
      <p:sp>
        <p:nvSpPr>
          <p:cNvPr id="55301" name="Rectangle 5"/>
          <p:cNvSpPr>
            <a:spLocks noGrp="1" noChangeArrowheads="1"/>
          </p:cNvSpPr>
          <p:nvPr>
            <p:ph type="body" idx="1"/>
          </p:nvPr>
        </p:nvSpPr>
        <p:spPr>
          <a:xfrm>
            <a:off x="311700" y="1152475"/>
            <a:ext cx="4869900" cy="3416400"/>
          </a:xfrm>
        </p:spPr>
        <p:txBody>
          <a:bodyPr/>
          <a:lstStyle/>
          <a:p>
            <a:pPr marL="0" indent="0" eaLnBrk="1" hangingPunct="1"/>
            <a:r>
              <a:rPr lang="en-US" sz="1400" dirty="0" smtClean="0"/>
              <a:t>The team determined that the selected solutions were straightforward and did not introduce significant risk.  </a:t>
            </a:r>
          </a:p>
          <a:p>
            <a:pPr marL="0" indent="0" eaLnBrk="1" hangingPunct="1"/>
            <a:endParaRPr lang="en-US" sz="1400" dirty="0"/>
          </a:p>
          <a:p>
            <a:pPr marL="0" indent="0" eaLnBrk="1" hangingPunct="1"/>
            <a:r>
              <a:rPr lang="en-US" sz="1400" dirty="0" smtClean="0"/>
              <a:t>Piloting therefore was unnecessary.</a:t>
            </a:r>
          </a:p>
        </p:txBody>
      </p:sp>
      <p:sp>
        <p:nvSpPr>
          <p:cNvPr id="55299"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5750"/>
            <a:ext cx="4114800" cy="408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62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5"/>
          <p:cNvSpPr>
            <a:spLocks noGrp="1" noChangeArrowheads="1"/>
          </p:cNvSpPr>
          <p:nvPr>
            <p:ph type="title"/>
          </p:nvPr>
        </p:nvSpPr>
        <p:spPr/>
        <p:txBody>
          <a:bodyPr/>
          <a:lstStyle/>
          <a:p>
            <a:pPr eaLnBrk="1" hangingPunct="1"/>
            <a:r>
              <a:rPr lang="en-US" smtClean="0"/>
              <a:t>Updated Process FMEA</a:t>
            </a:r>
          </a:p>
        </p:txBody>
      </p:sp>
      <p:sp>
        <p:nvSpPr>
          <p:cNvPr id="3" name="Text Placeholder 2"/>
          <p:cNvSpPr>
            <a:spLocks noGrp="1"/>
          </p:cNvSpPr>
          <p:nvPr>
            <p:ph type="body"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33705743"/>
              </p:ext>
            </p:extLst>
          </p:nvPr>
        </p:nvGraphicFramePr>
        <p:xfrm>
          <a:off x="230188" y="977808"/>
          <a:ext cx="8683624" cy="3956142"/>
        </p:xfrm>
        <a:graphic>
          <a:graphicData uri="http://schemas.openxmlformats.org/drawingml/2006/table">
            <a:tbl>
              <a:tblPr/>
              <a:tblGrid>
                <a:gridCol w="769049"/>
                <a:gridCol w="769049"/>
                <a:gridCol w="769049"/>
                <a:gridCol w="179266"/>
                <a:gridCol w="817451"/>
                <a:gridCol w="200777"/>
                <a:gridCol w="831792"/>
                <a:gridCol w="179266"/>
                <a:gridCol w="322678"/>
                <a:gridCol w="1340907"/>
                <a:gridCol w="494773"/>
                <a:gridCol w="1328358"/>
                <a:gridCol w="136242"/>
                <a:gridCol w="136242"/>
                <a:gridCol w="136242"/>
                <a:gridCol w="272483"/>
              </a:tblGrid>
              <a:tr h="369797">
                <a:tc>
                  <a:txBody>
                    <a:bodyPr/>
                    <a:lstStyle/>
                    <a:p>
                      <a:pPr algn="ctr" fontAlgn="ctr"/>
                      <a:r>
                        <a:rPr lang="en-US" sz="600" b="1" i="0" u="none" strike="noStrike" dirty="0">
                          <a:solidFill>
                            <a:srgbClr val="FFFFFF"/>
                          </a:solidFill>
                          <a:effectLst/>
                          <a:latin typeface="Arial"/>
                        </a:rPr>
                        <a:t>Process Step or Variable or Key Input</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Potential Failure Mode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Potential Effect on Customer Because of Defect</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SEV</a:t>
                      </a:r>
                    </a:p>
                  </a:txBody>
                  <a:tcPr marL="5382" marR="5382" marT="40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Potential Causes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OCC</a:t>
                      </a:r>
                    </a:p>
                  </a:txBody>
                  <a:tcPr marL="5382" marR="5382" marT="40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Current Process Controls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DET</a:t>
                      </a:r>
                    </a:p>
                  </a:txBody>
                  <a:tcPr marL="5382" marR="5382" marT="40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RPN</a:t>
                      </a:r>
                    </a:p>
                  </a:txBody>
                  <a:tcPr marL="5382" marR="5382" marT="40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Actions Recommended</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Resp.&amp; Target Date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Actions Taken</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600" b="1" i="0" u="none" strike="noStrike">
                          <a:solidFill>
                            <a:srgbClr val="FFFFFF"/>
                          </a:solidFill>
                          <a:effectLst/>
                          <a:latin typeface="Arial"/>
                        </a:rPr>
                        <a:t>SEV</a:t>
                      </a:r>
                    </a:p>
                  </a:txBody>
                  <a:tcPr marL="5382" marR="5382" marT="4037" marB="0" vert="wordArt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600" b="1" i="0" u="none" strike="noStrike">
                          <a:solidFill>
                            <a:srgbClr val="FFFFFF"/>
                          </a:solidFill>
                          <a:effectLst/>
                          <a:latin typeface="Arial"/>
                        </a:rPr>
                        <a:t>OCC</a:t>
                      </a:r>
                    </a:p>
                  </a:txBody>
                  <a:tcPr marL="5382" marR="5382" marT="4037"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600" b="1" i="0" u="none" strike="noStrike">
                          <a:solidFill>
                            <a:srgbClr val="FFFFFF"/>
                          </a:solidFill>
                          <a:effectLst/>
                          <a:latin typeface="Arial"/>
                        </a:rPr>
                        <a:t>DET</a:t>
                      </a:r>
                    </a:p>
                  </a:txBody>
                  <a:tcPr marL="5382" marR="5382" marT="4037"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600" b="1" i="0" u="none" strike="noStrike">
                          <a:solidFill>
                            <a:srgbClr val="FFFFFF"/>
                          </a:solidFill>
                          <a:effectLst/>
                          <a:latin typeface="Arial"/>
                        </a:rPr>
                        <a:t>Future RPN</a:t>
                      </a:r>
                    </a:p>
                  </a:txBody>
                  <a:tcPr marL="5382" marR="5382" marT="40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r>
              <a:tr h="735557">
                <a:tc>
                  <a:txBody>
                    <a:bodyPr/>
                    <a:lstStyle/>
                    <a:p>
                      <a:pPr algn="ctr" fontAlgn="ctr"/>
                      <a:r>
                        <a:rPr lang="en-US" sz="600" b="0" i="0" u="none" strike="noStrike">
                          <a:effectLst/>
                          <a:latin typeface="Arial"/>
                        </a:rPr>
                        <a:t>What is the process step? </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In what ways can the Process Step, Variable, or Key Input go wrong?   (chance of not meeting requirements)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What is the impact on the Key Output Variables (customer requirements) or internal requirements?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How Severe is effect to the customer?</a:t>
                      </a:r>
                    </a:p>
                  </a:txBody>
                  <a:tcPr marL="5382" marR="5382" marT="40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What causes the Key Input to go wrong?  (How could the failure mode occur?)</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How frequent is cause likely to Occur?</a:t>
                      </a:r>
                    </a:p>
                  </a:txBody>
                  <a:tcPr marL="5382" marR="5382" marT="40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What are the existing controls that either prevent the failure mode from occurring or detect it should it occur? </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How probable is Detection of cause?</a:t>
                      </a:r>
                    </a:p>
                  </a:txBody>
                  <a:tcPr marL="5382" marR="5382" marT="40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 Risk Priority # to rank order concerns</a:t>
                      </a:r>
                    </a:p>
                  </a:txBody>
                  <a:tcPr marL="5382" marR="5382" marT="40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c>
                  <a:txBody>
                    <a:bodyPr/>
                    <a:lstStyle/>
                    <a:p>
                      <a:pPr algn="ctr" fontAlgn="ctr"/>
                      <a:r>
                        <a:rPr lang="en-US" sz="600" b="0" i="0" u="none" strike="noStrike">
                          <a:effectLst/>
                          <a:latin typeface="Arial"/>
                        </a:rPr>
                        <a:t>What are the actions for reducing the Occurrence of the cause, or improving Detection?  Should have actions on high RPN's or Severity of 9 or 10.</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Who is Responsible for the recommended action? What date?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What were the actions implemented?  Include completion month/year.   (Then recalculate resulting RPN.)  </a:t>
                      </a:r>
                      <a:r>
                        <a:rPr lang="en-US" sz="600" b="1" i="0" u="none" strike="noStrike">
                          <a:effectLst/>
                          <a:latin typeface="Arial"/>
                        </a:rPr>
                        <a:t> </a:t>
                      </a:r>
                      <a:endParaRPr lang="en-US" sz="600" b="0" i="0" u="none" strike="noStrike">
                        <a:effectLst/>
                        <a:latin typeface="Arial"/>
                      </a:endParaRP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effectLst/>
                          <a:latin typeface="Arial"/>
                        </a:rPr>
                        <a:t>Future Severity</a:t>
                      </a:r>
                    </a:p>
                  </a:txBody>
                  <a:tcPr marL="5382" marR="5382" marT="40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Future Occurance</a:t>
                      </a:r>
                    </a:p>
                  </a:txBody>
                  <a:tcPr marL="5382" marR="5382" marT="4037"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Future Detection</a:t>
                      </a:r>
                    </a:p>
                  </a:txBody>
                  <a:tcPr marL="5382" marR="5382" marT="4037"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a:rPr>
                        <a:t> </a:t>
                      </a:r>
                    </a:p>
                  </a:txBody>
                  <a:tcPr marL="5382" marR="5382" marT="4037" marB="0" vert="wordArtVert"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r>
              <a:tr h="918437">
                <a:tc>
                  <a:txBody>
                    <a:bodyPr/>
                    <a:lstStyle/>
                    <a:p>
                      <a:pPr algn="ctr" fontAlgn="ctr"/>
                      <a:r>
                        <a:rPr lang="en-US" sz="600" b="0" i="0" u="none" strike="noStrike">
                          <a:effectLst/>
                          <a:latin typeface="Arial"/>
                        </a:rPr>
                        <a:t>Financial Counseling</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Counselors not notified prior to day of service for self-pay</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Delay in financial clearance and ancillary service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8</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Poor workflow for volume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7</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Self-Pay </a:t>
                      </a:r>
                      <a:r>
                        <a:rPr lang="en-US" sz="600" b="0" i="0" u="none" strike="noStrike" dirty="0" err="1">
                          <a:effectLst/>
                          <a:latin typeface="Arial"/>
                        </a:rPr>
                        <a:t>Worklist</a:t>
                      </a:r>
                      <a:endParaRPr lang="en-US" sz="600" b="0" i="0" u="none" strike="noStrike" dirty="0">
                        <a:effectLst/>
                        <a:latin typeface="Arial"/>
                      </a:endParaRP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8</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448</a:t>
                      </a:r>
                    </a:p>
                  </a:txBody>
                  <a:tcPr marL="5382" marR="5382" marT="4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600" b="0" i="0" u="none" strike="noStrike" dirty="0">
                          <a:effectLst/>
                          <a:latin typeface="Arial"/>
                        </a:rPr>
                        <a:t>X8 Strategy: Use existing Meditech report to identify future scheduled appointments, and workflow to integrate into Financial Counseling process (who schedules future appointments, how to manage workflow of scheduled vs. walk-ins). </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Jorge</a:t>
                      </a:r>
                      <a:br>
                        <a:rPr lang="en-US" sz="600" b="0" i="0" u="none" strike="noStrike">
                          <a:effectLst/>
                          <a:latin typeface="Arial"/>
                        </a:rPr>
                      </a:br>
                      <a:r>
                        <a:rPr lang="en-US" sz="600" b="0" i="0" u="none" strike="noStrike">
                          <a:effectLst/>
                          <a:latin typeface="Arial"/>
                        </a:rPr>
                        <a:t>Jan 2015</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Assignment by days out / exceptions (rotate among Financial Counselors). Prioritization of arrived, scheduled before walk-ins (e.g., front desk enters FC appointment reason).</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3</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5</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5</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a:rPr>
                        <a:t>75</a:t>
                      </a:r>
                    </a:p>
                  </a:txBody>
                  <a:tcPr marL="5382" marR="5382" marT="40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826997">
                <a:tc>
                  <a:txBody>
                    <a:bodyPr/>
                    <a:lstStyle/>
                    <a:p>
                      <a:pPr algn="ctr" fontAlgn="ctr"/>
                      <a:r>
                        <a:rPr lang="en-US" sz="600" b="0" i="0" u="none" strike="noStrike">
                          <a:effectLst/>
                          <a:latin typeface="Arial"/>
                        </a:rPr>
                        <a:t>Central Scheduling / Department makes appointment</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Add-ons lengthy / improperly processed</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Patient canceled or rescheduled</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9</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Poor workflow for add-ons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5</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PreCert </a:t>
                      </a:r>
                      <a:r>
                        <a:rPr lang="en-US" sz="600" b="0" i="0" u="none" strike="noStrike" dirty="0" err="1">
                          <a:effectLst/>
                          <a:latin typeface="Arial"/>
                        </a:rPr>
                        <a:t>Worklist</a:t>
                      </a:r>
                      <a:endParaRPr lang="en-US" sz="600" b="0" i="0" u="none" strike="noStrike" dirty="0">
                        <a:effectLst/>
                        <a:latin typeface="Arial"/>
                      </a:endParaRP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8</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360</a:t>
                      </a:r>
                    </a:p>
                  </a:txBody>
                  <a:tcPr marL="5382" marR="5382" marT="4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600" b="0" i="0" u="none" strike="noStrike" dirty="0">
                          <a:effectLst/>
                          <a:latin typeface="Arial"/>
                        </a:rPr>
                        <a:t>X5 Strategy: Implement scheduling guidelines in reference to late add-ons to request faxed </a:t>
                      </a:r>
                      <a:r>
                        <a:rPr lang="en-US" sz="600" b="0" i="0" u="none" strike="noStrike" dirty="0" err="1">
                          <a:effectLst/>
                          <a:latin typeface="Arial"/>
                        </a:rPr>
                        <a:t>clinicals</a:t>
                      </a:r>
                      <a:r>
                        <a:rPr lang="en-US" sz="600" b="0" i="0" u="none" strike="noStrike" dirty="0">
                          <a:effectLst/>
                          <a:latin typeface="Arial"/>
                        </a:rPr>
                        <a:t> upon scheduling of urgent patients. Refer to designated PreCert staff for expedited turnaround.</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Stephanie</a:t>
                      </a:r>
                      <a:br>
                        <a:rPr lang="en-US" sz="600" b="0" i="0" u="none" strike="noStrike">
                          <a:effectLst/>
                          <a:latin typeface="Arial"/>
                        </a:rPr>
                      </a:br>
                      <a:r>
                        <a:rPr lang="en-US" sz="600" b="0" i="0" u="none" strike="noStrike">
                          <a:effectLst/>
                          <a:latin typeface="Arial"/>
                        </a:rPr>
                        <a:t>Jan 2015</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a:rPr>
                        <a:t>Scheduling staff (CS &amp; Depts) notify PreCert of any late add-ons &lt;3 business days.  Clinic provides </a:t>
                      </a:r>
                      <a:r>
                        <a:rPr lang="en-US" sz="600" b="0" i="0" u="none" strike="noStrike" dirty="0" err="1">
                          <a:effectLst/>
                          <a:latin typeface="Arial"/>
                        </a:rPr>
                        <a:t>clinicals</a:t>
                      </a:r>
                      <a:r>
                        <a:rPr lang="en-US" sz="600" b="0" i="0" u="none" strike="noStrike" dirty="0">
                          <a:effectLst/>
                          <a:latin typeface="Arial"/>
                        </a:rPr>
                        <a:t> at time of urgent appointment request.  Hire additional FTE to become “designated” employee assigned for add-ons.</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9</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3</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2</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a:rPr>
                        <a:t>54</a:t>
                      </a:r>
                    </a:p>
                  </a:txBody>
                  <a:tcPr marL="5382" marR="5382" marT="40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52677">
                <a:tc>
                  <a:txBody>
                    <a:bodyPr/>
                    <a:lstStyle/>
                    <a:p>
                      <a:pPr algn="ctr" fontAlgn="ctr"/>
                      <a:r>
                        <a:rPr lang="en-US" sz="600" b="0" i="0" u="none" strike="noStrike" dirty="0">
                          <a:effectLst/>
                          <a:latin typeface="Arial"/>
                        </a:rPr>
                        <a:t>FUTURE STATE: Request </a:t>
                      </a:r>
                      <a:r>
                        <a:rPr lang="en-US" sz="600" b="0" i="0" u="none" strike="noStrike" dirty="0" err="1">
                          <a:effectLst/>
                          <a:latin typeface="Arial"/>
                        </a:rPr>
                        <a:t>clinicals</a:t>
                      </a:r>
                      <a:r>
                        <a:rPr lang="en-US" sz="600" b="0" i="0" u="none" strike="noStrike" dirty="0">
                          <a:effectLst/>
                          <a:latin typeface="Arial"/>
                        </a:rPr>
                        <a:t> to be faxed from clinic to PreCert</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Clinic does not FAX</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Delay in service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6</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No vested interest in authorization process</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5</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None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a:rPr>
                        <a:t>8</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240</a:t>
                      </a:r>
                    </a:p>
                  </a:txBody>
                  <a:tcPr marL="5382" marR="5382" marT="4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600" b="0" i="0" u="none" strike="noStrike">
                          <a:effectLst/>
                          <a:latin typeface="Arial"/>
                        </a:rPr>
                        <a:t>None identified</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 </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a:rPr>
                        <a:t> </a:t>
                      </a:r>
                    </a:p>
                  </a:txBody>
                  <a:tcPr marL="5382" marR="5382" marT="40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52677">
                <a:tc>
                  <a:txBody>
                    <a:bodyPr/>
                    <a:lstStyle/>
                    <a:p>
                      <a:pPr algn="ctr" fontAlgn="ctr"/>
                      <a:r>
                        <a:rPr lang="en-US" sz="600" b="0" i="0" u="none" strike="noStrike" dirty="0">
                          <a:effectLst/>
                          <a:latin typeface="Arial"/>
                        </a:rPr>
                        <a:t>FUTURE STATE: Request </a:t>
                      </a:r>
                      <a:r>
                        <a:rPr lang="en-US" sz="600" b="0" i="0" u="none" strike="noStrike" dirty="0" err="1">
                          <a:effectLst/>
                          <a:latin typeface="Arial"/>
                        </a:rPr>
                        <a:t>clinicals</a:t>
                      </a:r>
                      <a:r>
                        <a:rPr lang="en-US" sz="600" b="0" i="0" u="none" strike="noStrike" dirty="0">
                          <a:effectLst/>
                          <a:latin typeface="Arial"/>
                        </a:rPr>
                        <a:t> to be faxed from clinic to PreCert</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Scheduler does not ask</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a:rPr>
                        <a:t>Delay in service</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6</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As an exception, is a deviation from normal workflow</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a:rPr>
                        <a:t>6</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Feedback from PreCert staff</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9</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324</a:t>
                      </a:r>
                    </a:p>
                  </a:txBody>
                  <a:tcPr marL="5382" marR="5382" marT="4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600" b="0" i="0" u="none" strike="noStrike">
                          <a:effectLst/>
                          <a:latin typeface="Arial"/>
                        </a:rPr>
                        <a:t>None identified</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a:rPr>
                        <a:t> </a:t>
                      </a:r>
                    </a:p>
                  </a:txBody>
                  <a:tcPr marL="5382" marR="5382" marT="4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a:rPr>
                        <a:t> </a:t>
                      </a:r>
                    </a:p>
                  </a:txBody>
                  <a:tcPr marL="5382" marR="5382" marT="40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a:rPr>
                        <a:t> </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effectLst/>
                          <a:latin typeface="Arial"/>
                        </a:rPr>
                        <a:t> </a:t>
                      </a:r>
                    </a:p>
                  </a:txBody>
                  <a:tcPr marL="5382" marR="5382" marT="40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a:rPr>
                        <a:t> </a:t>
                      </a:r>
                    </a:p>
                  </a:txBody>
                  <a:tcPr marL="5382" marR="5382" marT="40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
        <p:nvSpPr>
          <p:cNvPr id="5" name="Rectangle 5"/>
          <p:cNvSpPr txBox="1">
            <a:spLocks noChangeArrowheads="1"/>
          </p:cNvSpPr>
          <p:nvPr/>
        </p:nvSpPr>
        <p:spPr bwMode="auto">
          <a:xfrm>
            <a:off x="1981200" y="6645"/>
            <a:ext cx="7162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7" tIns="48478" rIns="96957" bIns="48478" numCol="1" anchor="t" anchorCtr="0" compatLnSpc="1">
            <a:prstTxWarp prst="textNoShape">
              <a:avLst/>
            </a:prstTxWarp>
          </a:bodyPr>
          <a:lstStyle>
            <a:lvl1pPr marL="342900" indent="-342900" algn="l" defTabSz="969963" rtl="0" eaLnBrk="0" fontAlgn="base" hangingPunct="0">
              <a:spcBef>
                <a:spcPct val="20000"/>
              </a:spcBef>
              <a:spcAft>
                <a:spcPct val="0"/>
              </a:spcAft>
              <a:buFont typeface="Wingdings" pitchFamily="2" charset="2"/>
              <a:defRPr sz="2400">
                <a:solidFill>
                  <a:schemeClr val="folHlink"/>
                </a:solidFill>
                <a:latin typeface="+mn-lt"/>
                <a:ea typeface="+mn-ea"/>
                <a:cs typeface="+mn-cs"/>
              </a:defRPr>
            </a:lvl1pPr>
            <a:lvl2pPr marL="484188" indent="-241300" algn="l" defTabSz="969963" rtl="0" eaLnBrk="0" fontAlgn="base" hangingPunct="0">
              <a:spcBef>
                <a:spcPct val="20000"/>
              </a:spcBef>
              <a:spcAft>
                <a:spcPct val="0"/>
              </a:spcAft>
              <a:buFont typeface="Wingdings" pitchFamily="2" charset="2"/>
              <a:buChar char="§"/>
              <a:defRPr sz="2400">
                <a:solidFill>
                  <a:schemeClr val="folHlink"/>
                </a:solidFill>
                <a:latin typeface="+mn-lt"/>
                <a:cs typeface="+mn-cs"/>
              </a:defRPr>
            </a:lvl2pPr>
            <a:lvl3pPr marL="849313" indent="-244475" algn="l" defTabSz="969963" rtl="0" eaLnBrk="0" fontAlgn="base" hangingPunct="0">
              <a:spcBef>
                <a:spcPct val="20000"/>
              </a:spcBef>
              <a:spcAft>
                <a:spcPct val="0"/>
              </a:spcAft>
              <a:buFont typeface="Times New Roman" pitchFamily="18" charset="0"/>
              <a:buChar char="–"/>
              <a:defRPr sz="2200">
                <a:solidFill>
                  <a:schemeClr val="folHlink"/>
                </a:solidFill>
                <a:latin typeface="+mn-lt"/>
                <a:cs typeface="+mn-cs"/>
              </a:defRPr>
            </a:lvl3pPr>
            <a:lvl4pPr marL="1212850" indent="-242888" algn="l" defTabSz="969963" rtl="0" eaLnBrk="0" fontAlgn="base" hangingPunct="0">
              <a:spcBef>
                <a:spcPct val="20000"/>
              </a:spcBef>
              <a:spcAft>
                <a:spcPct val="0"/>
              </a:spcAft>
              <a:buFont typeface="Times New Roman" pitchFamily="18" charset="0"/>
              <a:buChar char="•"/>
              <a:defRPr sz="2000">
                <a:solidFill>
                  <a:schemeClr val="folHlink"/>
                </a:solidFill>
                <a:latin typeface="+mn-lt"/>
                <a:cs typeface="+mn-cs"/>
              </a:defRPr>
            </a:lvl4pPr>
            <a:lvl5pPr marL="2182813" indent="-246063" algn="l" defTabSz="969963" rtl="0" eaLnBrk="0" fontAlgn="base" hangingPunct="0">
              <a:spcBef>
                <a:spcPct val="20000"/>
              </a:spcBef>
              <a:spcAft>
                <a:spcPct val="0"/>
              </a:spcAft>
              <a:buSzPct val="120000"/>
              <a:buFont typeface="Wingdings" pitchFamily="2" charset="2"/>
              <a:buChar char="§"/>
              <a:defRPr sz="2200">
                <a:solidFill>
                  <a:schemeClr val="tx1"/>
                </a:solidFill>
                <a:latin typeface="+mn-lt"/>
                <a:cs typeface="+mn-cs"/>
              </a:defRPr>
            </a:lvl5pPr>
            <a:lvl6pPr marL="26400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6pPr>
            <a:lvl7pPr marL="30972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7pPr>
            <a:lvl8pPr marL="35544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8pPr>
            <a:lvl9pPr marL="40116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9pPr>
          </a:lstStyle>
          <a:p>
            <a:pPr marL="0" indent="0" eaLnBrk="1" hangingPunct="1">
              <a:buSzTx/>
            </a:pPr>
            <a:r>
              <a:rPr lang="en-US" sz="1200" kern="0" dirty="0" smtClean="0">
                <a:solidFill>
                  <a:srgbClr val="24135F"/>
                </a:solidFill>
                <a:latin typeface="Proxima Nova" charset="0"/>
              </a:rPr>
              <a:t>Re-scoring based on the solutions showed a reduction in risk, as shown by the lower RPN numbers.</a:t>
            </a:r>
          </a:p>
        </p:txBody>
      </p:sp>
    </p:spTree>
    <p:extLst>
      <p:ext uri="{BB962C8B-B14F-4D97-AF65-F5344CB8AC3E}">
        <p14:creationId xmlns:p14="http://schemas.microsoft.com/office/powerpoint/2010/main" val="3534260129"/>
      </p:ext>
    </p:extLst>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Grp="1" noChangeArrowheads="1"/>
          </p:cNvSpPr>
          <p:nvPr>
            <p:ph type="title"/>
          </p:nvPr>
        </p:nvSpPr>
        <p:spPr/>
        <p:txBody>
          <a:bodyPr/>
          <a:lstStyle/>
          <a:p>
            <a:pPr eaLnBrk="1" hangingPunct="1"/>
            <a:r>
              <a:rPr lang="en-US" smtClean="0"/>
              <a:t>Future State Value Stream Map</a:t>
            </a:r>
          </a:p>
        </p:txBody>
      </p:sp>
      <p:sp>
        <p:nvSpPr>
          <p:cNvPr id="5" name="Rectangle 4"/>
          <p:cNvSpPr/>
          <p:nvPr/>
        </p:nvSpPr>
        <p:spPr>
          <a:xfrm>
            <a:off x="1826198" y="1573709"/>
            <a:ext cx="5325497"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 if appropriate</a:t>
            </a:r>
          </a:p>
        </p:txBody>
      </p:sp>
    </p:spTree>
    <p:extLst>
      <p:ext uri="{BB962C8B-B14F-4D97-AF65-F5344CB8AC3E}">
        <p14:creationId xmlns:p14="http://schemas.microsoft.com/office/powerpoint/2010/main" val="101369344"/>
      </p:ext>
    </p:extLst>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p:txBody>
          <a:bodyPr/>
          <a:lstStyle/>
          <a:p>
            <a:pPr eaLnBrk="1" hangingPunct="1"/>
            <a:r>
              <a:rPr lang="en-US" dirty="0" smtClean="0"/>
              <a:t>Future State Process Map (p. 1 of 2)</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06" y="1250382"/>
            <a:ext cx="8198894" cy="337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5" y="1325345"/>
            <a:ext cx="362705" cy="87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9" y="2200455"/>
            <a:ext cx="428206" cy="180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569741"/>
      </p:ext>
    </p:extLst>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State Process Map (p. 2 of 2)</a:t>
            </a:r>
            <a:endParaRPr lang="en-US" dirty="0"/>
          </a:p>
        </p:txBody>
      </p:sp>
      <p:pic>
        <p:nvPicPr>
          <p:cNvPr id="8194" name="Picture 2"/>
          <p:cNvPicPr>
            <a:picLocks noGrp="1" noChangeAspect="1" noChangeArrowheads="1"/>
          </p:cNvPicPr>
          <p:nvPr>
            <p:ph type="tbl" idx="4294967295"/>
          </p:nvPr>
        </p:nvPicPr>
        <p:blipFill>
          <a:blip r:embed="rId2">
            <a:extLst>
              <a:ext uri="{28A0092B-C50C-407E-A947-70E740481C1C}">
                <a14:useLocalDpi xmlns:a14="http://schemas.microsoft.com/office/drawing/2010/main" val="0"/>
              </a:ext>
            </a:extLst>
          </a:blip>
          <a:srcRect/>
          <a:stretch>
            <a:fillRect/>
          </a:stretch>
        </p:blipFill>
        <p:spPr bwMode="auto">
          <a:xfrm>
            <a:off x="657225" y="1054100"/>
            <a:ext cx="7953375"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892969"/>
            <a:ext cx="316775" cy="202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86100"/>
            <a:ext cx="316775" cy="154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56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Hits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12145212"/>
              </p:ext>
            </p:extLst>
          </p:nvPr>
        </p:nvGraphicFramePr>
        <p:xfrm>
          <a:off x="228601" y="1106158"/>
          <a:ext cx="8683627" cy="3675392"/>
        </p:xfrm>
        <a:graphic>
          <a:graphicData uri="http://schemas.openxmlformats.org/drawingml/2006/table">
            <a:tbl>
              <a:tblPr/>
              <a:tblGrid>
                <a:gridCol w="1477331"/>
                <a:gridCol w="656592"/>
                <a:gridCol w="656592"/>
                <a:gridCol w="656592"/>
                <a:gridCol w="915986"/>
                <a:gridCol w="2156214"/>
                <a:gridCol w="721440"/>
                <a:gridCol w="721440"/>
                <a:gridCol w="721440"/>
              </a:tblGrid>
              <a:tr h="200672">
                <a:tc>
                  <a:txBody>
                    <a:bodyPr/>
                    <a:lstStyle/>
                    <a:p>
                      <a:pPr algn="ctr" fontAlgn="ctr"/>
                      <a:r>
                        <a:rPr lang="en-US" sz="800" b="1" i="0" u="none" strike="noStrike" dirty="0">
                          <a:effectLst/>
                          <a:latin typeface="Arial"/>
                        </a:rPr>
                        <a:t>Opportunity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800" b="1" i="0" u="none" strike="noStrike">
                          <a:effectLst/>
                          <a:latin typeface="Arial"/>
                        </a:rPr>
                        <a:t>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Owner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Assigned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Implement By….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Deliverables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Percent 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Results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300">
                <a:tc>
                  <a:txBody>
                    <a:bodyPr/>
                    <a:lstStyle/>
                    <a:p>
                      <a:pPr algn="r" fontAlgn="ctr"/>
                      <a:r>
                        <a:rPr lang="en-US" sz="800" b="1" i="0" u="none" strike="noStrike">
                          <a:solidFill>
                            <a:srgbClr val="FFFFFF"/>
                          </a:solidFill>
                          <a:effectLst/>
                          <a:latin typeface="Arial"/>
                        </a:rPr>
                        <a:t>Weight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71500">
                <a:tc>
                  <a:txBody>
                    <a:bodyPr/>
                    <a:lstStyle/>
                    <a:p>
                      <a:pPr algn="l" fontAlgn="ctr"/>
                      <a:r>
                        <a:rPr lang="en-US" sz="800" b="0" i="0" u="none" strike="noStrike">
                          <a:effectLst/>
                          <a:latin typeface="Arial"/>
                        </a:rPr>
                        <a:t>Ineffective use of NextGen, including limited portal access (C1200, F. Couns)</a:t>
                      </a:r>
                    </a:p>
                  </a:txBody>
                  <a:tcPr marL="72972"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Just Do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Arial"/>
                        </a:rPr>
                        <a:t>Carmen (C1200);</a:t>
                      </a:r>
                      <a:br>
                        <a:rPr lang="fr-FR" sz="800" b="0" i="0" u="none" strike="noStrike">
                          <a:effectLst/>
                          <a:latin typeface="Arial"/>
                        </a:rPr>
                      </a:br>
                      <a:r>
                        <a:rPr lang="fr-FR" sz="800" b="0" i="0" u="none" strike="noStrike">
                          <a:effectLst/>
                          <a:latin typeface="Arial"/>
                        </a:rPr>
                        <a:t>Jorge (Fin Couns)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8-Oct-14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C1200: Oct. 3, 2014;</a:t>
                      </a:r>
                      <a:br>
                        <a:rPr lang="en-US" sz="800" b="0" i="0" u="none" strike="noStrike">
                          <a:effectLst/>
                          <a:latin typeface="Arial"/>
                        </a:rPr>
                      </a:br>
                      <a:r>
                        <a:rPr lang="en-US" sz="800" b="0" i="0" u="none" strike="noStrike">
                          <a:effectLst/>
                          <a:latin typeface="Arial"/>
                        </a:rPr>
                        <a:t>Fin Couns: Oct. 15, 2014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a:rPr>
                        <a:t>Access to </a:t>
                      </a:r>
                      <a:r>
                        <a:rPr lang="en-US" sz="800" b="0" i="0" u="none" strike="noStrike" dirty="0" err="1">
                          <a:effectLst/>
                          <a:latin typeface="Arial"/>
                        </a:rPr>
                        <a:t>NextGen</a:t>
                      </a:r>
                      <a:r>
                        <a:rPr lang="en-US" sz="800" b="0" i="0" u="none" strike="noStrike" dirty="0">
                          <a:effectLst/>
                          <a:latin typeface="Arial"/>
                        </a:rPr>
                        <a:t> to retrieve orders (C1200, Financial Counseling); </a:t>
                      </a:r>
                      <a:br>
                        <a:rPr lang="en-US" sz="800" b="0" i="0" u="none" strike="noStrike" dirty="0">
                          <a:effectLst/>
                          <a:latin typeface="Arial"/>
                        </a:rPr>
                      </a:br>
                      <a:r>
                        <a:rPr lang="en-US" sz="800" b="0" i="0" u="none" strike="noStrike" dirty="0">
                          <a:effectLst/>
                          <a:latin typeface="Arial"/>
                        </a:rPr>
                        <a:t/>
                      </a:r>
                      <a:br>
                        <a:rPr lang="en-US" sz="800" b="0" i="0" u="none" strike="noStrike" dirty="0">
                          <a:effectLst/>
                          <a:latin typeface="Arial"/>
                        </a:rPr>
                      </a:br>
                      <a:r>
                        <a:rPr lang="en-US" sz="800" b="0" i="0" u="none" strike="noStrike" dirty="0">
                          <a:effectLst/>
                          <a:latin typeface="Arial"/>
                        </a:rPr>
                        <a:t>Post-payment, check balances, etc. capability (Financial Counseling)</a:t>
                      </a:r>
                    </a:p>
                  </a:txBody>
                  <a:tcPr marL="7297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11/28/14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a:rPr>
                        <a:t>NextGen access (decrease wait time for referrals)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l" fontAlgn="ctr"/>
                      <a:r>
                        <a:rPr lang="en-US" sz="800" b="0" i="0" u="none" strike="noStrike">
                          <a:effectLst/>
                          <a:latin typeface="Arial"/>
                        </a:rPr>
                        <a:t>Limited training and consistent process (see Provisions) (Registrar)</a:t>
                      </a:r>
                    </a:p>
                  </a:txBody>
                  <a:tcPr marL="72972"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Just Do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Per Training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7-Jan-15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End of Improve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a:rPr>
                        <a:t>Incorporate into Training Plan; daily rounding.</a:t>
                      </a:r>
                    </a:p>
                  </a:txBody>
                  <a:tcPr marL="7297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Mid-Feb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a:rPr>
                        <a:t>Training per plan to support solutions.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l" fontAlgn="ctr"/>
                      <a:r>
                        <a:rPr lang="en-US" sz="800" b="0" i="0" u="none" strike="noStrike">
                          <a:effectLst/>
                          <a:latin typeface="Arial"/>
                        </a:rPr>
                        <a:t>Limited communication between departments (Procedures)</a:t>
                      </a:r>
                    </a:p>
                  </a:txBody>
                  <a:tcPr marL="72972"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Just Do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Stephanie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8-Jan-15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12/15/14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a:rPr>
                        <a:t>Diagnostic Departments will have ability to run own reports at their convenience to identify financial status of their patients / remind.  Reminder to Departments of availability.</a:t>
                      </a:r>
                    </a:p>
                  </a:txBody>
                  <a:tcPr marL="7297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12/15/14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a:rPr>
                        <a:t>Report access (reduce calls to PreCert and potential for service w/o clearance).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1600">
                <a:tc>
                  <a:txBody>
                    <a:bodyPr/>
                    <a:lstStyle/>
                    <a:p>
                      <a:pPr algn="l" fontAlgn="ctr"/>
                      <a:r>
                        <a:rPr lang="en-US" sz="800" b="0" i="0" u="none" strike="noStrike" dirty="0">
                          <a:effectLst/>
                          <a:latin typeface="Arial"/>
                        </a:rPr>
                        <a:t>Incorrect PCP (Central Scheduling / Depts)</a:t>
                      </a:r>
                    </a:p>
                  </a:txBody>
                  <a:tcPr marL="72972"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Just Do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Stephanie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4-Feb-15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2/13/15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a:effectLst/>
                          <a:latin typeface="Arial"/>
                        </a:rPr>
                        <a:t>Reinforce Policy / Procedure for what is required by Central Scheduling for scheduling an appointment (completion of PCP field w/ appropriate PCP name; not marked as unassigned) via flagging of individual errors. Central Scheduling will schedule the intial appointment and transfer call to Department; Department will edit time and overbook as needed.</a:t>
                      </a:r>
                    </a:p>
                  </a:txBody>
                  <a:tcPr marL="7297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2/13/15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effectLst/>
                          <a:latin typeface="Arial"/>
                        </a:rPr>
                        <a:t>Feedback indicates departments are booking </a:t>
                      </a:r>
                      <a:r>
                        <a:rPr lang="en-US" sz="800" b="0" i="0" u="none" strike="noStrike" dirty="0" err="1">
                          <a:effectLst/>
                          <a:latin typeface="Arial"/>
                        </a:rPr>
                        <a:t>appts</a:t>
                      </a:r>
                      <a:r>
                        <a:rPr lang="en-US" sz="800" b="0" i="0" u="none" strike="noStrike" dirty="0">
                          <a:effectLst/>
                          <a:latin typeface="Arial"/>
                        </a:rPr>
                        <a:t> incorrectly, not CS.  Address as part of Ancillary </a:t>
                      </a:r>
                      <a:r>
                        <a:rPr lang="en-US" sz="800" b="0" i="0" u="none" strike="noStrike" dirty="0" err="1">
                          <a:effectLst/>
                          <a:latin typeface="Arial"/>
                        </a:rPr>
                        <a:t>Dept</a:t>
                      </a:r>
                      <a:r>
                        <a:rPr lang="en-US" sz="800" b="0" i="0" u="none" strike="noStrike" dirty="0">
                          <a:effectLst/>
                          <a:latin typeface="Arial"/>
                        </a:rPr>
                        <a:t> training.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5"/>
          <p:cNvSpPr txBox="1">
            <a:spLocks noChangeArrowheads="1"/>
          </p:cNvSpPr>
          <p:nvPr/>
        </p:nvSpPr>
        <p:spPr bwMode="auto">
          <a:xfrm>
            <a:off x="3048000" y="63131"/>
            <a:ext cx="60198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7" tIns="48478" rIns="96957" bIns="48478" numCol="1" anchor="t" anchorCtr="0" compatLnSpc="1">
            <a:prstTxWarp prst="textNoShape">
              <a:avLst/>
            </a:prstTxWarp>
          </a:bodyPr>
          <a:lstStyle>
            <a:lvl1pPr marL="342900" indent="-342900" algn="l" defTabSz="969963" rtl="0" eaLnBrk="0" fontAlgn="base" hangingPunct="0">
              <a:spcBef>
                <a:spcPct val="20000"/>
              </a:spcBef>
              <a:spcAft>
                <a:spcPct val="0"/>
              </a:spcAft>
              <a:buFont typeface="Wingdings" pitchFamily="2" charset="2"/>
              <a:defRPr sz="2400">
                <a:solidFill>
                  <a:schemeClr val="folHlink"/>
                </a:solidFill>
                <a:latin typeface="+mn-lt"/>
                <a:ea typeface="+mn-ea"/>
                <a:cs typeface="+mn-cs"/>
              </a:defRPr>
            </a:lvl1pPr>
            <a:lvl2pPr marL="484188" indent="-241300" algn="l" defTabSz="969963" rtl="0" eaLnBrk="0" fontAlgn="base" hangingPunct="0">
              <a:spcBef>
                <a:spcPct val="20000"/>
              </a:spcBef>
              <a:spcAft>
                <a:spcPct val="0"/>
              </a:spcAft>
              <a:buFont typeface="Wingdings" pitchFamily="2" charset="2"/>
              <a:buChar char="§"/>
              <a:defRPr sz="2400">
                <a:solidFill>
                  <a:schemeClr val="folHlink"/>
                </a:solidFill>
                <a:latin typeface="+mn-lt"/>
                <a:cs typeface="+mn-cs"/>
              </a:defRPr>
            </a:lvl2pPr>
            <a:lvl3pPr marL="849313" indent="-244475" algn="l" defTabSz="969963" rtl="0" eaLnBrk="0" fontAlgn="base" hangingPunct="0">
              <a:spcBef>
                <a:spcPct val="20000"/>
              </a:spcBef>
              <a:spcAft>
                <a:spcPct val="0"/>
              </a:spcAft>
              <a:buFont typeface="Times New Roman" pitchFamily="18" charset="0"/>
              <a:buChar char="–"/>
              <a:defRPr sz="2200">
                <a:solidFill>
                  <a:schemeClr val="folHlink"/>
                </a:solidFill>
                <a:latin typeface="+mn-lt"/>
                <a:cs typeface="+mn-cs"/>
              </a:defRPr>
            </a:lvl3pPr>
            <a:lvl4pPr marL="1212850" indent="-242888" algn="l" defTabSz="969963" rtl="0" eaLnBrk="0" fontAlgn="base" hangingPunct="0">
              <a:spcBef>
                <a:spcPct val="20000"/>
              </a:spcBef>
              <a:spcAft>
                <a:spcPct val="0"/>
              </a:spcAft>
              <a:buFont typeface="Times New Roman" pitchFamily="18" charset="0"/>
              <a:buChar char="•"/>
              <a:defRPr sz="2000">
                <a:solidFill>
                  <a:schemeClr val="folHlink"/>
                </a:solidFill>
                <a:latin typeface="+mn-lt"/>
                <a:cs typeface="+mn-cs"/>
              </a:defRPr>
            </a:lvl4pPr>
            <a:lvl5pPr marL="2182813" indent="-246063" algn="l" defTabSz="969963" rtl="0" eaLnBrk="0" fontAlgn="base" hangingPunct="0">
              <a:spcBef>
                <a:spcPct val="20000"/>
              </a:spcBef>
              <a:spcAft>
                <a:spcPct val="0"/>
              </a:spcAft>
              <a:buSzPct val="120000"/>
              <a:buFont typeface="Wingdings" pitchFamily="2" charset="2"/>
              <a:buChar char="§"/>
              <a:defRPr sz="2200">
                <a:solidFill>
                  <a:schemeClr val="tx1"/>
                </a:solidFill>
                <a:latin typeface="+mn-lt"/>
                <a:cs typeface="+mn-cs"/>
              </a:defRPr>
            </a:lvl5pPr>
            <a:lvl6pPr marL="26400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6pPr>
            <a:lvl7pPr marL="30972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7pPr>
            <a:lvl8pPr marL="35544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8pPr>
            <a:lvl9pPr marL="40116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9pPr>
          </a:lstStyle>
          <a:p>
            <a:pPr marL="0" indent="0" eaLnBrk="1" hangingPunct="1">
              <a:buSzTx/>
            </a:pPr>
            <a:r>
              <a:rPr lang="en-US" sz="1200" kern="0" dirty="0" smtClean="0">
                <a:solidFill>
                  <a:srgbClr val="24135F"/>
                </a:solidFill>
                <a:latin typeface="Proxima Nova" charset="0"/>
              </a:rPr>
              <a:t>Numerous changes were identified that could be made relatively quickly and easily.</a:t>
            </a:r>
          </a:p>
        </p:txBody>
      </p:sp>
    </p:spTree>
    <p:extLst>
      <p:ext uri="{BB962C8B-B14F-4D97-AF65-F5344CB8AC3E}">
        <p14:creationId xmlns:p14="http://schemas.microsoft.com/office/powerpoint/2010/main" val="302720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Hits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11819571"/>
              </p:ext>
            </p:extLst>
          </p:nvPr>
        </p:nvGraphicFramePr>
        <p:xfrm>
          <a:off x="230188" y="1028701"/>
          <a:ext cx="8683627" cy="2969736"/>
        </p:xfrm>
        <a:graphic>
          <a:graphicData uri="http://schemas.openxmlformats.org/drawingml/2006/table">
            <a:tbl>
              <a:tblPr/>
              <a:tblGrid>
                <a:gridCol w="1477331"/>
                <a:gridCol w="656592"/>
                <a:gridCol w="656592"/>
                <a:gridCol w="656592"/>
                <a:gridCol w="915986"/>
                <a:gridCol w="2156214"/>
                <a:gridCol w="721440"/>
                <a:gridCol w="758666"/>
                <a:gridCol w="684214"/>
              </a:tblGrid>
              <a:tr h="200672">
                <a:tc>
                  <a:txBody>
                    <a:bodyPr/>
                    <a:lstStyle/>
                    <a:p>
                      <a:pPr algn="ctr" fontAlgn="ctr"/>
                      <a:r>
                        <a:rPr lang="en-US" sz="800" b="1" i="0" u="none" strike="noStrike" dirty="0">
                          <a:effectLst/>
                          <a:latin typeface="Arial"/>
                        </a:rPr>
                        <a:t>Opportunity</a:t>
                      </a:r>
                    </a:p>
                  </a:txBody>
                  <a:tcPr marL="6081" marR="608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800" b="1" i="0" u="none" strike="noStrike">
                          <a:effectLst/>
                          <a:latin typeface="Arial"/>
                        </a:rPr>
                        <a:t>Event</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Owner</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Assigned Date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Implement By….</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Deliverables</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Percent Complete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Completion Date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effectLst/>
                          <a:latin typeface="Arial"/>
                        </a:rPr>
                        <a:t>Results</a:t>
                      </a:r>
                    </a:p>
                  </a:txBody>
                  <a:tcPr marL="6081" marR="608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61">
                <a:tc>
                  <a:txBody>
                    <a:bodyPr/>
                    <a:lstStyle/>
                    <a:p>
                      <a:pPr algn="r" fontAlgn="ctr"/>
                      <a:r>
                        <a:rPr lang="en-US" sz="800" b="1" i="0" u="none" strike="noStrike">
                          <a:solidFill>
                            <a:srgbClr val="FFFFFF"/>
                          </a:solidFill>
                          <a:effectLst/>
                          <a:latin typeface="Arial"/>
                        </a:rPr>
                        <a:t>Weight =</a:t>
                      </a:r>
                    </a:p>
                  </a:txBody>
                  <a:tcPr marL="6081" marR="608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0361">
                <a:tc>
                  <a:txBody>
                    <a:bodyPr/>
                    <a:lstStyle/>
                    <a:p>
                      <a:pPr algn="l" fontAlgn="ctr"/>
                      <a:r>
                        <a:rPr lang="en-US" sz="800" b="0" i="0" u="none" strike="noStrike" dirty="0">
                          <a:effectLst/>
                          <a:latin typeface="Arial"/>
                        </a:rPr>
                        <a:t>X1:  Late notification of patient of rescheduling (PreCert)</a:t>
                      </a:r>
                    </a:p>
                  </a:txBody>
                  <a:tcPr marL="72972" marR="608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Just Do It</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Stephanie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8-Jan-15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End of Improve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a:rPr>
                        <a:t>Assign patient calls based on language (bilingual staff) as indicated by patient "preferred language."</a:t>
                      </a:r>
                    </a:p>
                  </a:txBody>
                  <a:tcPr marL="72972"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100%</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1/14/15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a:rPr>
                        <a:t>Team approach to Spanish calls working acceptably.</a:t>
                      </a:r>
                    </a:p>
                  </a:txBody>
                  <a:tcPr marL="6081" marR="608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961">
                <a:tc>
                  <a:txBody>
                    <a:bodyPr/>
                    <a:lstStyle/>
                    <a:p>
                      <a:pPr algn="l" fontAlgn="ctr"/>
                      <a:r>
                        <a:rPr lang="en-US" sz="800" b="0" i="0" u="none" strike="noStrike" dirty="0">
                          <a:effectLst/>
                          <a:latin typeface="Arial"/>
                        </a:rPr>
                        <a:t>ACD phone line</a:t>
                      </a:r>
                    </a:p>
                  </a:txBody>
                  <a:tcPr marL="72972" marR="608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Just Do It</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Stephanie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14-Jan-15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Mid-late March, IT build implementation; new PreCert hire training</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effectLst/>
                          <a:latin typeface="Arial"/>
                        </a:rPr>
                        <a:t>Cisco training (completed for Brent's group). Separate surgery, financial counseling and diagnostics phone lines for access to teams w/ questions. Go Live; training of diagnostic department (once PreCert 3-4 days ahead)  but no piloting needed.</a:t>
                      </a:r>
                    </a:p>
                  </a:txBody>
                  <a:tcPr marL="72972"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smtClean="0">
                          <a:effectLst/>
                          <a:latin typeface="Arial"/>
                        </a:rPr>
                        <a:t>50%</a:t>
                      </a:r>
                      <a:endParaRPr lang="en-US" sz="800" b="0" i="0" u="none" strike="noStrike" dirty="0">
                        <a:effectLst/>
                        <a:latin typeface="Arial"/>
                      </a:endParaRP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smtClean="0">
                          <a:effectLst/>
                          <a:latin typeface="Arial"/>
                        </a:rPr>
                        <a:t> Late July</a:t>
                      </a:r>
                      <a:endParaRPr lang="en-US" sz="800" b="0" i="0" u="none" strike="noStrike" dirty="0">
                        <a:effectLst/>
                        <a:latin typeface="Arial"/>
                      </a:endParaRP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effectLst/>
                          <a:latin typeface="Arial"/>
                        </a:rPr>
                        <a:t>In process</a:t>
                      </a:r>
                    </a:p>
                  </a:txBody>
                  <a:tcPr marL="6081" marR="608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33261">
                <a:tc>
                  <a:txBody>
                    <a:bodyPr/>
                    <a:lstStyle/>
                    <a:p>
                      <a:pPr algn="l" fontAlgn="ctr"/>
                      <a:r>
                        <a:rPr lang="en-US" sz="800" b="0" i="0" u="none" strike="noStrike">
                          <a:effectLst/>
                          <a:latin typeface="Arial"/>
                        </a:rPr>
                        <a:t>Patients go to Financial Counselor for billing issue (interrupts new workflow)</a:t>
                      </a:r>
                      <a:br>
                        <a:rPr lang="en-US" sz="800" b="0" i="0" u="none" strike="noStrike">
                          <a:effectLst/>
                          <a:latin typeface="Arial"/>
                        </a:rPr>
                      </a:br>
                      <a:endParaRPr lang="en-US" sz="800" b="0" i="0" u="none" strike="noStrike">
                        <a:effectLst/>
                        <a:latin typeface="Arial"/>
                      </a:endParaRPr>
                    </a:p>
                  </a:txBody>
                  <a:tcPr marL="72972" marR="608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Just Do It</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Jorge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2/4/15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End of Improve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dirty="0">
                          <a:effectLst/>
                          <a:latin typeface="Arial"/>
                        </a:rPr>
                        <a:t>Designated party to handle billing issues (direct patient to); </a:t>
                      </a:r>
                      <a:r>
                        <a:rPr lang="en-US" sz="800" b="0" i="0" u="none" strike="noStrike" dirty="0" smtClean="0">
                          <a:effectLst/>
                          <a:latin typeface="Arial"/>
                        </a:rPr>
                        <a:t>ABC Hospital </a:t>
                      </a:r>
                      <a:r>
                        <a:rPr lang="en-US" sz="800" b="0" i="0" u="none" strike="noStrike" dirty="0">
                          <a:effectLst/>
                          <a:latin typeface="Arial"/>
                        </a:rPr>
                        <a:t>&amp; </a:t>
                      </a:r>
                      <a:r>
                        <a:rPr lang="en-US" sz="800" b="0" i="0" u="none" strike="noStrike" dirty="0" smtClean="0">
                          <a:effectLst/>
                          <a:latin typeface="Arial"/>
                        </a:rPr>
                        <a:t>XYZ Hospital.  </a:t>
                      </a:r>
                      <a:r>
                        <a:rPr lang="en-US" sz="800" b="0" i="0" u="none" strike="noStrike" dirty="0">
                          <a:effectLst/>
                          <a:latin typeface="Arial"/>
                        </a:rPr>
                        <a:t>Consistent processes for main entrance Front Desk &amp; C1200. Interim solution is for Financial Counselors to direct patient to call </a:t>
                      </a:r>
                      <a:r>
                        <a:rPr lang="en-US" sz="800" b="0" i="0" u="none" strike="noStrike" dirty="0" err="1">
                          <a:effectLst/>
                          <a:latin typeface="Arial"/>
                        </a:rPr>
                        <a:t>Cymetrix</a:t>
                      </a:r>
                      <a:r>
                        <a:rPr lang="en-US" sz="800" b="0" i="0" u="none" strike="noStrike" dirty="0">
                          <a:effectLst/>
                          <a:latin typeface="Arial"/>
                        </a:rPr>
                        <a:t> Customer Service Line.</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25%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3/18/15</a:t>
                      </a:r>
                    </a:p>
                  </a:txBody>
                  <a:tcPr marL="6081" marR="608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dirty="0">
                          <a:effectLst/>
                          <a:latin typeface="Arial"/>
                        </a:rPr>
                        <a:t>Jorge </a:t>
                      </a:r>
                      <a:r>
                        <a:rPr lang="en-US" sz="800" b="0" i="0" u="none" strike="noStrike" dirty="0" err="1">
                          <a:effectLst/>
                          <a:latin typeface="Arial"/>
                        </a:rPr>
                        <a:t>mtg</a:t>
                      </a:r>
                      <a:r>
                        <a:rPr lang="en-US" sz="800" b="0" i="0" u="none" strike="noStrike" dirty="0">
                          <a:effectLst/>
                          <a:latin typeface="Arial"/>
                        </a:rPr>
                        <a:t> w/ </a:t>
                      </a:r>
                      <a:r>
                        <a:rPr lang="en-US" sz="800" b="0" i="0" u="none" strike="noStrike" dirty="0" err="1">
                          <a:effectLst/>
                          <a:latin typeface="Arial"/>
                        </a:rPr>
                        <a:t>Cymetrix</a:t>
                      </a:r>
                      <a:r>
                        <a:rPr lang="en-US" sz="800" b="0" i="0" u="none" strike="noStrike" dirty="0">
                          <a:effectLst/>
                          <a:latin typeface="Arial"/>
                        </a:rPr>
                        <a:t> Feb 25. Follow up w/ Tracy &amp; John; cc: Lisa &amp; Stephanie (Mar 11).</a:t>
                      </a:r>
                    </a:p>
                  </a:txBody>
                  <a:tcPr marL="6081" marR="608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8259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pPr eaLnBrk="1" hangingPunct="1"/>
            <a:r>
              <a:rPr lang="en-US" smtClean="0"/>
              <a:t>Standard Work</a:t>
            </a:r>
          </a:p>
        </p:txBody>
      </p:sp>
      <p:sp>
        <p:nvSpPr>
          <p:cNvPr id="3" name="Text Placeholder 2"/>
          <p:cNvSpPr>
            <a:spLocks noGrp="1"/>
          </p:cNvSpPr>
          <p:nvPr>
            <p:ph type="body" idx="1"/>
          </p:nvPr>
        </p:nvSpPr>
        <p:spPr/>
        <p:txBody>
          <a:bodyPr/>
          <a:lstStyle/>
          <a:p>
            <a:pPr lvl="0" defTabSz="969963">
              <a:buSzTx/>
            </a:pPr>
            <a:r>
              <a:rPr lang="en-US" sz="1400" dirty="0" err="1">
                <a:latin typeface="Proxima Nova" charset="0"/>
                <a:cs typeface="Arial"/>
              </a:rPr>
              <a:t>PreCert</a:t>
            </a:r>
            <a:endParaRPr lang="en-US" sz="1400" dirty="0">
              <a:latin typeface="Proxima Nova" charset="0"/>
              <a:cs typeface="Arial"/>
            </a:endParaRPr>
          </a:p>
          <a:p>
            <a:pPr marL="342900" lvl="0" indent="-342900" defTabSz="969963">
              <a:buSzTx/>
              <a:buFont typeface="Arial" panose="020B0604020202020204" pitchFamily="34" charset="0"/>
              <a:buChar char="•"/>
            </a:pPr>
            <a:r>
              <a:rPr lang="en-US" sz="1400" dirty="0">
                <a:latin typeface="Proxima Nova" charset="0"/>
                <a:cs typeface="Arial"/>
              </a:rPr>
              <a:t>Notification of Patients Not Financially Cleared (new)</a:t>
            </a:r>
          </a:p>
          <a:p>
            <a:pPr marL="342900" lvl="0" indent="-342900" defTabSz="969963">
              <a:buSzTx/>
              <a:buFont typeface="Arial" panose="020B0604020202020204" pitchFamily="34" charset="0"/>
              <a:buChar char="•"/>
            </a:pPr>
            <a:r>
              <a:rPr lang="en-US" sz="1400" dirty="0">
                <a:latin typeface="Proxima Nova" charset="0"/>
                <a:cs typeface="Arial"/>
              </a:rPr>
              <a:t>Physician Notification of Patient Not Financially Cleared (new)</a:t>
            </a:r>
          </a:p>
          <a:p>
            <a:pPr lvl="0" defTabSz="969963">
              <a:buSzTx/>
            </a:pPr>
            <a:endParaRPr lang="en-US" sz="1400" dirty="0">
              <a:latin typeface="Proxima Nova" charset="0"/>
              <a:cs typeface="Arial"/>
            </a:endParaRPr>
          </a:p>
          <a:p>
            <a:pPr lvl="0" defTabSz="969963">
              <a:buSzTx/>
            </a:pPr>
            <a:r>
              <a:rPr lang="en-US" sz="1400" dirty="0">
                <a:latin typeface="Proxima Nova" charset="0"/>
                <a:cs typeface="Arial"/>
              </a:rPr>
              <a:t>Financial Counseling</a:t>
            </a:r>
          </a:p>
          <a:p>
            <a:pPr marL="342900" lvl="0" indent="-342900" defTabSz="969963">
              <a:buSzTx/>
              <a:buFont typeface="Arial" panose="020B0604020202020204" pitchFamily="34" charset="0"/>
              <a:buChar char="•"/>
            </a:pPr>
            <a:r>
              <a:rPr lang="en-US" sz="1400" dirty="0">
                <a:latin typeface="Proxima Nova" charset="0"/>
                <a:cs typeface="Arial"/>
              </a:rPr>
              <a:t>Physician Notification of Patient Not Financially Cleared (new)</a:t>
            </a:r>
          </a:p>
          <a:p>
            <a:pPr marL="342900" lvl="0" indent="-342900" defTabSz="969963">
              <a:buSzTx/>
              <a:buFont typeface="Arial" panose="020B0604020202020204" pitchFamily="34" charset="0"/>
              <a:buChar char="•"/>
            </a:pPr>
            <a:r>
              <a:rPr lang="en-US" sz="1400" dirty="0">
                <a:latin typeface="Proxima Nova" charset="0"/>
                <a:cs typeface="Arial"/>
              </a:rPr>
              <a:t>Scheduling of Patients (new)</a:t>
            </a:r>
          </a:p>
          <a:p>
            <a:pPr marL="342900" lvl="0" indent="-342900" defTabSz="969963">
              <a:buSzTx/>
              <a:buFont typeface="Arial" panose="020B0604020202020204" pitchFamily="34" charset="0"/>
              <a:buChar char="•"/>
            </a:pPr>
            <a:r>
              <a:rPr lang="en-US" sz="1400" dirty="0">
                <a:latin typeface="Proxima Nova" charset="0"/>
                <a:cs typeface="Arial"/>
              </a:rPr>
              <a:t>Handling of Flagged Patients (new)</a:t>
            </a:r>
          </a:p>
          <a:p>
            <a:pPr lvl="0" defTabSz="969963">
              <a:buSzTx/>
            </a:pPr>
            <a:endParaRPr lang="en-US" sz="1400" dirty="0">
              <a:latin typeface="Proxima Nova" charset="0"/>
              <a:cs typeface="Arial"/>
            </a:endParaRPr>
          </a:p>
          <a:p>
            <a:pPr lvl="0" defTabSz="969963">
              <a:buSzTx/>
            </a:pPr>
            <a:r>
              <a:rPr lang="en-US" sz="1400" dirty="0">
                <a:latin typeface="Proxima Nova" charset="0"/>
                <a:cs typeface="Arial"/>
              </a:rPr>
              <a:t>C1200</a:t>
            </a:r>
          </a:p>
          <a:p>
            <a:pPr marL="342900" lvl="0" indent="-342900" defTabSz="969963">
              <a:buSzTx/>
              <a:buFont typeface="Arial" panose="020B0604020202020204" pitchFamily="34" charset="0"/>
              <a:buChar char="•"/>
            </a:pPr>
            <a:r>
              <a:rPr lang="en-US" sz="1400" dirty="0">
                <a:latin typeface="Proxima Nova" charset="0"/>
                <a:cs typeface="Arial"/>
              </a:rPr>
              <a:t>Scheduling for Financial Counselors (revised work instruction)</a:t>
            </a:r>
          </a:p>
          <a:p>
            <a:pPr marL="342900" lvl="0" indent="-342900" defTabSz="969963">
              <a:buSzTx/>
              <a:buFont typeface="Arial" panose="020B0604020202020204" pitchFamily="34" charset="0"/>
              <a:buChar char="•"/>
            </a:pPr>
            <a:r>
              <a:rPr lang="en-US" sz="1400" dirty="0">
                <a:latin typeface="Proxima Nova" charset="0"/>
                <a:cs typeface="Arial"/>
              </a:rPr>
              <a:t>Scripting for Patient Wait Time in C1200 (new)</a:t>
            </a:r>
          </a:p>
          <a:p>
            <a:endParaRPr lang="en-US" sz="1400" dirty="0">
              <a:latin typeface="Proxima Nova" charset="0"/>
            </a:endParaRPr>
          </a:p>
        </p:txBody>
      </p:sp>
    </p:spTree>
    <p:extLst>
      <p:ext uri="{BB962C8B-B14F-4D97-AF65-F5344CB8AC3E}">
        <p14:creationId xmlns:p14="http://schemas.microsoft.com/office/powerpoint/2010/main" val="1834067517"/>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p:spPr>
        <p:txBody>
          <a:bodyPr wrap="none"/>
          <a:lstStyle/>
          <a:p>
            <a:pPr eaLnBrk="1" hangingPunct="1"/>
            <a:r>
              <a:rPr lang="en-US" smtClean="0"/>
              <a:t>Project Team Membership</a:t>
            </a:r>
          </a:p>
        </p:txBody>
      </p:sp>
      <p:graphicFrame>
        <p:nvGraphicFramePr>
          <p:cNvPr id="6" name="Content Placeholder 4"/>
          <p:cNvGraphicFramePr>
            <a:graphicFrameLocks/>
          </p:cNvGraphicFramePr>
          <p:nvPr>
            <p:extLst>
              <p:ext uri="{D42A27DB-BD31-4B8C-83A1-F6EECF244321}">
                <p14:modId xmlns:p14="http://schemas.microsoft.com/office/powerpoint/2010/main" val="2707058900"/>
              </p:ext>
            </p:extLst>
          </p:nvPr>
        </p:nvGraphicFramePr>
        <p:xfrm>
          <a:off x="231775" y="1200150"/>
          <a:ext cx="8683625" cy="3037685"/>
        </p:xfrm>
        <a:graphic>
          <a:graphicData uri="http://schemas.openxmlformats.org/drawingml/2006/table">
            <a:tbl>
              <a:tblPr firstRow="1" bandRow="1">
                <a:tableStyleId>{00A15C55-8517-42AA-B614-E9B94910E393}</a:tableStyleId>
              </a:tblPr>
              <a:tblGrid>
                <a:gridCol w="2513012"/>
                <a:gridCol w="6170613"/>
              </a:tblGrid>
              <a:tr h="277034">
                <a:tc>
                  <a:txBody>
                    <a:bodyPr/>
                    <a:lstStyle/>
                    <a:p>
                      <a:r>
                        <a:rPr lang="en-US" sz="1400" dirty="0" smtClean="0"/>
                        <a:t>Role</a:t>
                      </a:r>
                      <a:endParaRPr lang="en-US" sz="1400" dirty="0"/>
                    </a:p>
                  </a:txBody>
                  <a:tcPr marT="34290" marB="34290"/>
                </a:tc>
                <a:tc>
                  <a:txBody>
                    <a:bodyPr/>
                    <a:lstStyle/>
                    <a:p>
                      <a:r>
                        <a:rPr lang="en-US" sz="1400" dirty="0" smtClean="0"/>
                        <a:t>Name &amp;</a:t>
                      </a:r>
                      <a:r>
                        <a:rPr lang="en-US" sz="1400" baseline="0" dirty="0" smtClean="0"/>
                        <a:t> </a:t>
                      </a:r>
                      <a:r>
                        <a:rPr lang="en-US" sz="1400" dirty="0" smtClean="0"/>
                        <a:t>Title</a:t>
                      </a:r>
                      <a:endParaRPr lang="en-US" sz="1400" dirty="0"/>
                    </a:p>
                  </a:txBody>
                  <a:tcPr marT="34290" marB="34290"/>
                </a:tc>
              </a:tr>
              <a:tr h="277034">
                <a:tc>
                  <a:txBody>
                    <a:bodyPr/>
                    <a:lstStyle/>
                    <a:p>
                      <a:r>
                        <a:rPr lang="en-US" sz="1400" dirty="0" smtClean="0"/>
                        <a:t>Project Champion</a:t>
                      </a:r>
                      <a:endParaRPr lang="en-US" sz="1400" dirty="0"/>
                    </a:p>
                  </a:txBody>
                  <a:tcPr marT="34290" marB="34290"/>
                </a:tc>
                <a:tc>
                  <a:txBody>
                    <a:bodyPr/>
                    <a:lstStyle/>
                    <a:p>
                      <a:r>
                        <a:rPr lang="en-US" sz="1100" dirty="0" smtClean="0"/>
                        <a:t>XXXX</a:t>
                      </a:r>
                      <a:endParaRPr lang="en-US" sz="1100" dirty="0"/>
                    </a:p>
                  </a:txBody>
                  <a:tcPr marT="34290" marB="34290"/>
                </a:tc>
              </a:tr>
              <a:tr h="367881">
                <a:tc>
                  <a:txBody>
                    <a:bodyPr/>
                    <a:lstStyle/>
                    <a:p>
                      <a:r>
                        <a:rPr lang="en-US" sz="1400" dirty="0" smtClean="0"/>
                        <a:t>Project Team Leader</a:t>
                      </a:r>
                      <a:endParaRPr lang="en-US" sz="1400" dirty="0"/>
                    </a:p>
                  </a:txBody>
                  <a:tcPr marT="34290" marB="34290"/>
                </a:tc>
                <a:tc>
                  <a:txBody>
                    <a:bodyPr/>
                    <a:lstStyle/>
                    <a:p>
                      <a:r>
                        <a:rPr lang="en-US" sz="1100" dirty="0" smtClean="0"/>
                        <a:t>XXXX</a:t>
                      </a:r>
                      <a:endParaRPr lang="en-US" sz="1100" dirty="0"/>
                    </a:p>
                  </a:txBody>
                  <a:tcPr marT="34290" marB="34290"/>
                </a:tc>
              </a:tr>
              <a:tr h="480060">
                <a:tc>
                  <a:txBody>
                    <a:bodyPr/>
                    <a:lstStyle/>
                    <a:p>
                      <a:r>
                        <a:rPr lang="en-US" sz="1400" dirty="0" smtClean="0"/>
                        <a:t>LSS Green Belt Candidates</a:t>
                      </a:r>
                      <a:endParaRPr lang="en-US" sz="1400" dirty="0"/>
                    </a:p>
                  </a:txBody>
                  <a:tcPr marT="34290" marB="34290"/>
                </a:tc>
                <a:tc>
                  <a:txBody>
                    <a:bodyPr/>
                    <a:lstStyle/>
                    <a:p>
                      <a:r>
                        <a:rPr lang="en-US" sz="1100" dirty="0" smtClean="0"/>
                        <a:t>XXXX</a:t>
                      </a:r>
                    </a:p>
                    <a:p>
                      <a:r>
                        <a:rPr lang="en-US" sz="1100" dirty="0" smtClean="0"/>
                        <a:t>XXXX</a:t>
                      </a:r>
                    </a:p>
                  </a:txBody>
                  <a:tcPr marT="34290" marB="34290"/>
                </a:tc>
              </a:tr>
              <a:tr h="826842">
                <a:tc>
                  <a:txBody>
                    <a:bodyPr/>
                    <a:lstStyle/>
                    <a:p>
                      <a:r>
                        <a:rPr lang="en-US" sz="1400" dirty="0" smtClean="0"/>
                        <a:t>Core Team Members</a:t>
                      </a:r>
                      <a:endParaRPr lang="en-US" sz="1400" dirty="0"/>
                    </a:p>
                  </a:txBody>
                  <a:tcPr marT="34290" marB="34290"/>
                </a:tc>
                <a:tc>
                  <a:txBody>
                    <a:bodyPr/>
                    <a:lstStyle/>
                    <a:p>
                      <a:r>
                        <a:rPr lang="en-US" sz="1100" dirty="0" smtClean="0"/>
                        <a:t>XXXX</a:t>
                      </a:r>
                    </a:p>
                    <a:p>
                      <a:r>
                        <a:rPr lang="en-US" sz="1100" baseline="0" dirty="0" smtClean="0"/>
                        <a:t>XXXX</a:t>
                      </a:r>
                    </a:p>
                    <a:p>
                      <a:r>
                        <a:rPr lang="en-US" sz="1100" baseline="0" dirty="0" smtClean="0"/>
                        <a:t>XXXX</a:t>
                      </a:r>
                      <a:endParaRPr lang="en-US" sz="1100" baseline="0" dirty="0" smtClean="0"/>
                    </a:p>
                  </a:txBody>
                  <a:tcPr marT="34290" marB="34290"/>
                </a:tc>
              </a:tr>
              <a:tr h="799022">
                <a:tc>
                  <a:txBody>
                    <a:bodyPr/>
                    <a:lstStyle/>
                    <a:p>
                      <a:r>
                        <a:rPr lang="en-US" sz="1400" dirty="0" smtClean="0"/>
                        <a:t>Ad hoc or SMEs</a:t>
                      </a:r>
                      <a:endParaRPr lang="en-US" sz="1400" dirty="0"/>
                    </a:p>
                  </a:txBody>
                  <a:tcPr marT="34290" marB="34290"/>
                </a:tc>
                <a:tc>
                  <a:txBody>
                    <a:bodyPr/>
                    <a:lstStyle/>
                    <a:p>
                      <a:r>
                        <a:rPr lang="en-US" sz="1100" dirty="0" smtClean="0"/>
                        <a:t>XXXX</a:t>
                      </a:r>
                    </a:p>
                    <a:p>
                      <a:r>
                        <a:rPr lang="en-US" sz="1100" baseline="0" dirty="0" smtClean="0"/>
                        <a:t>XXXX</a:t>
                      </a:r>
                    </a:p>
                    <a:p>
                      <a:r>
                        <a:rPr lang="en-US" sz="1100" baseline="0" dirty="0" smtClean="0"/>
                        <a:t>XXXX</a:t>
                      </a:r>
                      <a:endParaRPr lang="en-US" sz="1100" baseline="0" dirty="0" smtClean="0"/>
                    </a:p>
                  </a:txBody>
                  <a:tcPr marT="34290" marB="34290"/>
                </a:tc>
              </a:tr>
            </a:tbl>
          </a:graphicData>
        </a:graphic>
      </p:graphicFrame>
    </p:spTree>
    <p:extLst>
      <p:ext uri="{BB962C8B-B14F-4D97-AF65-F5344CB8AC3E}">
        <p14:creationId xmlns:p14="http://schemas.microsoft.com/office/powerpoint/2010/main" val="3601948836"/>
      </p:ext>
    </p:extLst>
  </p:cSld>
  <p:clrMapOvr>
    <a:masterClrMapping/>
  </p:clrMapOvr>
  <p:transition>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Work</a:t>
            </a:r>
            <a:endParaRPr lang="en-US" dirty="0"/>
          </a:p>
        </p:txBody>
      </p:sp>
      <p:sp>
        <p:nvSpPr>
          <p:cNvPr id="3" name="Content Placeholder 2"/>
          <p:cNvSpPr>
            <a:spLocks noGrp="1"/>
          </p:cNvSpPr>
          <p:nvPr>
            <p:ph type="body" idx="1"/>
          </p:nvPr>
        </p:nvSpPr>
        <p:spPr/>
        <p:txBody>
          <a:bodyPr/>
          <a:lstStyle/>
          <a:p>
            <a:r>
              <a:rPr lang="en-US" dirty="0" smtClean="0"/>
              <a:t>Example: </a:t>
            </a:r>
          </a:p>
          <a:p>
            <a:pPr marL="0" indent="0"/>
            <a:r>
              <a:rPr lang="en-US" dirty="0" smtClean="0"/>
              <a:t>Not Financially Cleared Worksheet</a:t>
            </a:r>
            <a:endParaRPr lang="en-US" dirty="0"/>
          </a:p>
        </p:txBody>
      </p:sp>
      <p:sp>
        <p:nvSpPr>
          <p:cNvPr id="8" name="Content Placeholder 2"/>
          <p:cNvSpPr txBox="1">
            <a:spLocks/>
          </p:cNvSpPr>
          <p:nvPr/>
        </p:nvSpPr>
        <p:spPr bwMode="auto">
          <a:xfrm>
            <a:off x="570706" y="241935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7" tIns="48478" rIns="96957" bIns="48478" numCol="1" anchor="t" anchorCtr="0" compatLnSpc="1">
            <a:prstTxWarp prst="textNoShape">
              <a:avLst/>
            </a:prstTxWarp>
          </a:bodyPr>
          <a:lstStyle>
            <a:lvl1pPr marL="342900" indent="-342900" algn="l" defTabSz="969963" rtl="0" eaLnBrk="0" fontAlgn="base" hangingPunct="0">
              <a:spcBef>
                <a:spcPct val="20000"/>
              </a:spcBef>
              <a:spcAft>
                <a:spcPct val="0"/>
              </a:spcAft>
              <a:buFont typeface="Wingdings" pitchFamily="2" charset="2"/>
              <a:defRPr sz="2400">
                <a:solidFill>
                  <a:schemeClr val="folHlink"/>
                </a:solidFill>
                <a:latin typeface="+mn-lt"/>
                <a:ea typeface="+mn-ea"/>
                <a:cs typeface="+mn-cs"/>
              </a:defRPr>
            </a:lvl1pPr>
            <a:lvl2pPr marL="484188" indent="-241300" algn="l" defTabSz="969963" rtl="0" eaLnBrk="0" fontAlgn="base" hangingPunct="0">
              <a:spcBef>
                <a:spcPct val="20000"/>
              </a:spcBef>
              <a:spcAft>
                <a:spcPct val="0"/>
              </a:spcAft>
              <a:buFont typeface="Wingdings" pitchFamily="2" charset="2"/>
              <a:buChar char="§"/>
              <a:defRPr sz="2400">
                <a:solidFill>
                  <a:schemeClr val="folHlink"/>
                </a:solidFill>
                <a:latin typeface="+mn-lt"/>
                <a:cs typeface="+mn-cs"/>
              </a:defRPr>
            </a:lvl2pPr>
            <a:lvl3pPr marL="849313" indent="-244475" algn="l" defTabSz="969963" rtl="0" eaLnBrk="0" fontAlgn="base" hangingPunct="0">
              <a:spcBef>
                <a:spcPct val="20000"/>
              </a:spcBef>
              <a:spcAft>
                <a:spcPct val="0"/>
              </a:spcAft>
              <a:buFont typeface="Times New Roman" pitchFamily="18" charset="0"/>
              <a:buChar char="–"/>
              <a:defRPr sz="2200">
                <a:solidFill>
                  <a:schemeClr val="folHlink"/>
                </a:solidFill>
                <a:latin typeface="+mn-lt"/>
                <a:cs typeface="+mn-cs"/>
              </a:defRPr>
            </a:lvl3pPr>
            <a:lvl4pPr marL="1212850" indent="-242888" algn="l" defTabSz="969963" rtl="0" eaLnBrk="0" fontAlgn="base" hangingPunct="0">
              <a:spcBef>
                <a:spcPct val="20000"/>
              </a:spcBef>
              <a:spcAft>
                <a:spcPct val="0"/>
              </a:spcAft>
              <a:buFont typeface="Times New Roman" pitchFamily="18" charset="0"/>
              <a:buChar char="•"/>
              <a:defRPr sz="2000">
                <a:solidFill>
                  <a:schemeClr val="folHlink"/>
                </a:solidFill>
                <a:latin typeface="+mn-lt"/>
                <a:cs typeface="+mn-cs"/>
              </a:defRPr>
            </a:lvl4pPr>
            <a:lvl5pPr marL="2182813" indent="-246063" algn="l" defTabSz="969963" rtl="0" eaLnBrk="0" fontAlgn="base" hangingPunct="0">
              <a:spcBef>
                <a:spcPct val="20000"/>
              </a:spcBef>
              <a:spcAft>
                <a:spcPct val="0"/>
              </a:spcAft>
              <a:buSzPct val="120000"/>
              <a:buFont typeface="Wingdings" pitchFamily="2" charset="2"/>
              <a:buChar char="§"/>
              <a:defRPr sz="2200">
                <a:solidFill>
                  <a:schemeClr val="tx1"/>
                </a:solidFill>
                <a:latin typeface="+mn-lt"/>
                <a:cs typeface="+mn-cs"/>
              </a:defRPr>
            </a:lvl5pPr>
            <a:lvl6pPr marL="26400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6pPr>
            <a:lvl7pPr marL="30972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7pPr>
            <a:lvl8pPr marL="35544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8pPr>
            <a:lvl9pPr marL="40116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9pPr>
          </a:lstStyle>
          <a:p>
            <a:pPr>
              <a:buSzTx/>
            </a:pPr>
            <a:r>
              <a:rPr lang="en-US" sz="1600" kern="0" dirty="0" smtClean="0">
                <a:solidFill>
                  <a:srgbClr val="24135F"/>
                </a:solidFill>
                <a:latin typeface="Proxima Nova" charset="0"/>
              </a:rPr>
              <a:t>Example: </a:t>
            </a:r>
          </a:p>
          <a:p>
            <a:pPr marL="0" indent="0">
              <a:buSzTx/>
            </a:pPr>
            <a:r>
              <a:rPr lang="en-US" sz="1600" kern="0" dirty="0" smtClean="0">
                <a:solidFill>
                  <a:srgbClr val="24135F"/>
                </a:solidFill>
                <a:latin typeface="Proxima Nova" charset="0"/>
              </a:rPr>
              <a:t>Services Not Approved FAX</a:t>
            </a:r>
            <a:endParaRPr lang="en-US" sz="1600" kern="0" dirty="0">
              <a:solidFill>
                <a:srgbClr val="24135F"/>
              </a:solidFill>
              <a:latin typeface="Proxima Nova" charset="0"/>
            </a:endParaRPr>
          </a:p>
        </p:txBody>
      </p:sp>
    </p:spTree>
    <p:extLst>
      <p:ext uri="{BB962C8B-B14F-4D97-AF65-F5344CB8AC3E}">
        <p14:creationId xmlns:p14="http://schemas.microsoft.com/office/powerpoint/2010/main" val="189429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00" y="-19050"/>
            <a:ext cx="8520600" cy="572700"/>
          </a:xfrm>
        </p:spPr>
        <p:txBody>
          <a:bodyPr/>
          <a:lstStyle/>
          <a:p>
            <a:r>
              <a:rPr lang="en-US" dirty="0" smtClean="0"/>
              <a:t>Barriers and Aids Chart</a:t>
            </a:r>
            <a:endParaRPr lang="en-US" dirty="0"/>
          </a:p>
        </p:txBody>
      </p:sp>
      <p:grpSp>
        <p:nvGrpSpPr>
          <p:cNvPr id="5" name="Group 4"/>
          <p:cNvGrpSpPr>
            <a:grpSpLocks/>
          </p:cNvGrpSpPr>
          <p:nvPr/>
        </p:nvGrpSpPr>
        <p:grpSpPr bwMode="auto">
          <a:xfrm>
            <a:off x="283806" y="486979"/>
            <a:ext cx="8542694" cy="4256471"/>
            <a:chOff x="823" y="1487"/>
            <a:chExt cx="4160" cy="2807"/>
          </a:xfrm>
        </p:grpSpPr>
        <p:sp>
          <p:nvSpPr>
            <p:cNvPr id="6" name="AutoShape 5"/>
            <p:cNvSpPr>
              <a:spLocks noChangeArrowheads="1"/>
            </p:cNvSpPr>
            <p:nvPr/>
          </p:nvSpPr>
          <p:spPr bwMode="gray">
            <a:xfrm flipV="1">
              <a:off x="823" y="2353"/>
              <a:ext cx="3624" cy="331"/>
            </a:xfrm>
            <a:prstGeom prst="rightArrow">
              <a:avLst>
                <a:gd name="adj1" fmla="val 50000"/>
                <a:gd name="adj2" fmla="val 82463"/>
              </a:avLst>
            </a:prstGeom>
            <a:solidFill>
              <a:srgbClr val="A50021"/>
            </a:solidFill>
            <a:ln w="9525">
              <a:solidFill>
                <a:schemeClr val="tx1"/>
              </a:solidFill>
              <a:miter lim="800000"/>
              <a:headEnd/>
              <a:tailEnd/>
            </a:ln>
          </p:spPr>
          <p:txBody>
            <a:bodyPr anchor="ctr" anchorCtr="1"/>
            <a:lstStyle/>
            <a:p>
              <a:endParaRPr lang="en-US"/>
            </a:p>
          </p:txBody>
        </p:sp>
        <p:sp>
          <p:nvSpPr>
            <p:cNvPr id="7" name="Rectangle 6"/>
            <p:cNvSpPr>
              <a:spLocks noChangeArrowheads="1"/>
            </p:cNvSpPr>
            <p:nvPr/>
          </p:nvSpPr>
          <p:spPr bwMode="gray">
            <a:xfrm>
              <a:off x="4447" y="2326"/>
              <a:ext cx="536" cy="424"/>
            </a:xfrm>
            <a:prstGeom prst="rect">
              <a:avLst/>
            </a:prstGeom>
            <a:solidFill>
              <a:srgbClr val="006600"/>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a:solidFill>
                    <a:srgbClr val="FFFFFF"/>
                  </a:solidFill>
                  <a:cs typeface="Times New Roman" pitchFamily="18" charset="0"/>
                </a:rPr>
                <a:t>New </a:t>
              </a:r>
              <a:r>
                <a:rPr lang="en-US" sz="1300" dirty="0" smtClean="0">
                  <a:solidFill>
                    <a:srgbClr val="FFFFFF"/>
                  </a:solidFill>
                  <a:cs typeface="Times New Roman" pitchFamily="18" charset="0"/>
                </a:rPr>
                <a:t>Financial Clearance</a:t>
              </a:r>
              <a:r>
                <a:rPr lang="en-US" sz="1300" baseline="0" dirty="0" smtClean="0">
                  <a:solidFill>
                    <a:srgbClr val="FFFFFF"/>
                  </a:solidFill>
                  <a:cs typeface="Times New Roman" pitchFamily="18" charset="0"/>
                </a:rPr>
                <a:t> </a:t>
              </a:r>
              <a:r>
                <a:rPr lang="en-US" sz="1300" baseline="0" dirty="0">
                  <a:solidFill>
                    <a:srgbClr val="FFFFFF"/>
                  </a:solidFill>
                  <a:cs typeface="Times New Roman" pitchFamily="18" charset="0"/>
                </a:rPr>
                <a:t>Process</a:t>
              </a:r>
              <a:endParaRPr lang="en-US" sz="1300" baseline="0" dirty="0">
                <a:solidFill>
                  <a:srgbClr val="FFFFFF"/>
                </a:solidFill>
              </a:endParaRPr>
            </a:p>
          </p:txBody>
        </p:sp>
        <p:sp>
          <p:nvSpPr>
            <p:cNvPr id="8" name="AutoShape 7"/>
            <p:cNvSpPr>
              <a:spLocks noChangeArrowheads="1"/>
            </p:cNvSpPr>
            <p:nvPr/>
          </p:nvSpPr>
          <p:spPr bwMode="gray">
            <a:xfrm>
              <a:off x="823" y="1701"/>
              <a:ext cx="778" cy="245"/>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Contacting patient</a:t>
              </a:r>
              <a:endParaRPr lang="en-US" sz="1300" baseline="0" dirty="0">
                <a:solidFill>
                  <a:srgbClr val="FFFFFF"/>
                </a:solidFill>
              </a:endParaRPr>
            </a:p>
          </p:txBody>
        </p:sp>
        <p:sp>
          <p:nvSpPr>
            <p:cNvPr id="9" name="Rectangle 8"/>
            <p:cNvSpPr>
              <a:spLocks noChangeArrowheads="1"/>
            </p:cNvSpPr>
            <p:nvPr/>
          </p:nvSpPr>
          <p:spPr bwMode="gray">
            <a:xfrm>
              <a:off x="2687" y="3428"/>
              <a:ext cx="448" cy="173"/>
            </a:xfrm>
            <a:prstGeom prst="rect">
              <a:avLst/>
            </a:prstGeom>
            <a:solidFill>
              <a:srgbClr val="006600"/>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a:solidFill>
                    <a:srgbClr val="FFFFFF"/>
                  </a:solidFill>
                  <a:cs typeface="Times New Roman" pitchFamily="18" charset="0"/>
                </a:rPr>
                <a:t>Aids</a:t>
              </a:r>
              <a:endParaRPr lang="en-US" sz="1300" baseline="0" dirty="0">
                <a:solidFill>
                  <a:srgbClr val="FFFFFF"/>
                </a:solidFill>
              </a:endParaRPr>
            </a:p>
          </p:txBody>
        </p:sp>
        <p:sp>
          <p:nvSpPr>
            <p:cNvPr id="10" name="Line 9"/>
            <p:cNvSpPr>
              <a:spLocks noChangeShapeType="1"/>
            </p:cNvSpPr>
            <p:nvPr/>
          </p:nvSpPr>
          <p:spPr bwMode="gray">
            <a:xfrm>
              <a:off x="1232" y="3691"/>
              <a:ext cx="33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1" name="Rectangle 10"/>
            <p:cNvSpPr>
              <a:spLocks noChangeArrowheads="1"/>
            </p:cNvSpPr>
            <p:nvPr/>
          </p:nvSpPr>
          <p:spPr bwMode="gray">
            <a:xfrm>
              <a:off x="2202" y="4120"/>
              <a:ext cx="1348" cy="174"/>
            </a:xfrm>
            <a:prstGeom prst="rect">
              <a:avLst/>
            </a:prstGeom>
            <a:solidFill>
              <a:srgbClr val="006600"/>
            </a:solidFill>
            <a:ln w="9525">
              <a:solidFill>
                <a:schemeClr val="tx1"/>
              </a:solidFill>
              <a:miter lim="800000"/>
              <a:headEnd/>
              <a:tailEnd/>
            </a:ln>
          </p:spPr>
          <p:txBody>
            <a:bodyPr lIns="84527" tIns="42264" rIns="84527" bIns="42264" anchor="ctr" anchorCtr="1"/>
            <a:lstStyle/>
            <a:p>
              <a:pPr algn="l" defTabSz="844550" eaLnBrk="0" hangingPunct="0">
                <a:spcBef>
                  <a:spcPct val="0"/>
                </a:spcBef>
                <a:buSzTx/>
                <a:buFontTx/>
                <a:buNone/>
              </a:pPr>
              <a:r>
                <a:rPr lang="en-US" sz="1300" baseline="0">
                  <a:solidFill>
                    <a:srgbClr val="FFFFFF"/>
                  </a:solidFill>
                  <a:cs typeface="Times New Roman" pitchFamily="18" charset="0"/>
                </a:rPr>
                <a:t>Countermeasures</a:t>
              </a:r>
              <a:endParaRPr lang="en-US" sz="1300" baseline="0">
                <a:solidFill>
                  <a:srgbClr val="FFFFFF"/>
                </a:solidFill>
              </a:endParaRPr>
            </a:p>
          </p:txBody>
        </p:sp>
        <p:sp>
          <p:nvSpPr>
            <p:cNvPr id="12" name="Rectangle 11"/>
            <p:cNvSpPr>
              <a:spLocks noChangeArrowheads="1"/>
            </p:cNvSpPr>
            <p:nvPr/>
          </p:nvSpPr>
          <p:spPr bwMode="gray">
            <a:xfrm>
              <a:off x="1161" y="3051"/>
              <a:ext cx="779" cy="269"/>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Creation of policy manuals (PreCert)</a:t>
              </a:r>
              <a:endParaRPr lang="en-US" sz="1300" baseline="0" dirty="0">
                <a:solidFill>
                  <a:srgbClr val="FFFFFF"/>
                </a:solidFill>
              </a:endParaRPr>
            </a:p>
          </p:txBody>
        </p:sp>
        <p:sp>
          <p:nvSpPr>
            <p:cNvPr id="13" name="Line 12"/>
            <p:cNvSpPr>
              <a:spLocks noChangeShapeType="1"/>
            </p:cNvSpPr>
            <p:nvPr/>
          </p:nvSpPr>
          <p:spPr bwMode="gray">
            <a:xfrm flipV="1">
              <a:off x="1681" y="2596"/>
              <a:ext cx="0" cy="4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sp>
          <p:nvSpPr>
            <p:cNvPr id="14" name="Rectangle 13"/>
            <p:cNvSpPr>
              <a:spLocks noChangeArrowheads="1"/>
            </p:cNvSpPr>
            <p:nvPr/>
          </p:nvSpPr>
          <p:spPr bwMode="gray">
            <a:xfrm>
              <a:off x="967" y="3825"/>
              <a:ext cx="1444" cy="267"/>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rPr>
                <a:t>Monthly staff </a:t>
              </a:r>
              <a:r>
                <a:rPr lang="en-US" sz="1300" baseline="0" dirty="0" err="1" smtClean="0">
                  <a:solidFill>
                    <a:srgbClr val="FFFFFF"/>
                  </a:solidFill>
                </a:rPr>
                <a:t>mtgs</a:t>
              </a:r>
              <a:r>
                <a:rPr lang="en-US" sz="1300" baseline="0" dirty="0" smtClean="0">
                  <a:solidFill>
                    <a:srgbClr val="FFFFFF"/>
                  </a:solidFill>
                </a:rPr>
                <a:t> </a:t>
              </a:r>
            </a:p>
            <a:p>
              <a:pPr algn="ctr" defTabSz="844550" eaLnBrk="0" hangingPunct="0">
                <a:spcBef>
                  <a:spcPct val="0"/>
                </a:spcBef>
                <a:buSzTx/>
                <a:buFontTx/>
                <a:buNone/>
              </a:pPr>
              <a:r>
                <a:rPr lang="en-US" sz="1300" baseline="0" dirty="0" smtClean="0">
                  <a:solidFill>
                    <a:srgbClr val="FFFFFF"/>
                  </a:solidFill>
                </a:rPr>
                <a:t>(communication</a:t>
              </a:r>
              <a:r>
                <a:rPr lang="en-US" sz="1300" dirty="0" smtClean="0">
                  <a:solidFill>
                    <a:srgbClr val="FFFFFF"/>
                  </a:solidFill>
                </a:rPr>
                <a:t> / feedback)</a:t>
              </a:r>
              <a:endParaRPr lang="en-US" sz="1300" baseline="0" dirty="0">
                <a:solidFill>
                  <a:srgbClr val="FFFFFF"/>
                </a:solidFill>
              </a:endParaRPr>
            </a:p>
          </p:txBody>
        </p:sp>
        <p:sp>
          <p:nvSpPr>
            <p:cNvPr id="16" name="Rectangle 15"/>
            <p:cNvSpPr>
              <a:spLocks noChangeArrowheads="1"/>
            </p:cNvSpPr>
            <p:nvPr/>
          </p:nvSpPr>
          <p:spPr bwMode="gray">
            <a:xfrm>
              <a:off x="3502" y="1747"/>
              <a:ext cx="962" cy="245"/>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Additional</a:t>
              </a:r>
              <a:r>
                <a:rPr lang="en-US" sz="1300" dirty="0" smtClean="0">
                  <a:solidFill>
                    <a:srgbClr val="FFFFFF"/>
                  </a:solidFill>
                  <a:cs typeface="Times New Roman" pitchFamily="18" charset="0"/>
                </a:rPr>
                <a:t> PreCert </a:t>
              </a:r>
              <a:r>
                <a:rPr lang="en-US" sz="1300" baseline="0" dirty="0" smtClean="0">
                  <a:solidFill>
                    <a:srgbClr val="FFFFFF"/>
                  </a:solidFill>
                  <a:cs typeface="Times New Roman" pitchFamily="18" charset="0"/>
                </a:rPr>
                <a:t>responsibilities</a:t>
              </a:r>
              <a:endParaRPr lang="en-US" sz="1300" baseline="0" dirty="0">
                <a:solidFill>
                  <a:srgbClr val="FFFFFF"/>
                </a:solidFill>
              </a:endParaRPr>
            </a:p>
          </p:txBody>
        </p:sp>
        <p:sp>
          <p:nvSpPr>
            <p:cNvPr id="17" name="Line 16"/>
            <p:cNvSpPr>
              <a:spLocks noChangeShapeType="1"/>
            </p:cNvSpPr>
            <p:nvPr/>
          </p:nvSpPr>
          <p:spPr bwMode="gray">
            <a:xfrm>
              <a:off x="2794" y="1994"/>
              <a:ext cx="0" cy="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sp>
          <p:nvSpPr>
            <p:cNvPr id="18" name="Line 17"/>
            <p:cNvSpPr>
              <a:spLocks noChangeShapeType="1"/>
            </p:cNvSpPr>
            <p:nvPr/>
          </p:nvSpPr>
          <p:spPr bwMode="gray">
            <a:xfrm>
              <a:off x="1681" y="2313"/>
              <a:ext cx="0" cy="1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sp>
          <p:nvSpPr>
            <p:cNvPr id="19" name="Rectangle 18"/>
            <p:cNvSpPr>
              <a:spLocks noChangeArrowheads="1"/>
            </p:cNvSpPr>
            <p:nvPr/>
          </p:nvSpPr>
          <p:spPr bwMode="gray">
            <a:xfrm>
              <a:off x="2466" y="2700"/>
              <a:ext cx="748" cy="231"/>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Generating guidelines</a:t>
              </a:r>
              <a:endParaRPr lang="en-US" sz="1300" baseline="0" dirty="0">
                <a:solidFill>
                  <a:srgbClr val="FFFFFF"/>
                </a:solidFill>
              </a:endParaRPr>
            </a:p>
          </p:txBody>
        </p:sp>
        <p:sp>
          <p:nvSpPr>
            <p:cNvPr id="20" name="Rectangle 19"/>
            <p:cNvSpPr>
              <a:spLocks noChangeArrowheads="1"/>
            </p:cNvSpPr>
            <p:nvPr/>
          </p:nvSpPr>
          <p:spPr bwMode="gray">
            <a:xfrm>
              <a:off x="2540" y="3839"/>
              <a:ext cx="1213" cy="154"/>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rPr>
                <a:t>Possible escalation to CMO</a:t>
              </a:r>
              <a:endParaRPr lang="en-US" sz="1300" baseline="0" dirty="0">
                <a:solidFill>
                  <a:srgbClr val="FFFFFF"/>
                </a:solidFill>
              </a:endParaRPr>
            </a:p>
          </p:txBody>
        </p:sp>
        <p:sp>
          <p:nvSpPr>
            <p:cNvPr id="22" name="Rectangle 21"/>
            <p:cNvSpPr>
              <a:spLocks noChangeArrowheads="1"/>
            </p:cNvSpPr>
            <p:nvPr/>
          </p:nvSpPr>
          <p:spPr bwMode="gray">
            <a:xfrm>
              <a:off x="2517" y="1487"/>
              <a:ext cx="787" cy="214"/>
            </a:xfrm>
            <a:prstGeom prst="rect">
              <a:avLst/>
            </a:prstGeom>
            <a:solidFill>
              <a:srgbClr val="006600"/>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a:solidFill>
                    <a:srgbClr val="FFFFFF"/>
                  </a:solidFill>
                  <a:cs typeface="Times New Roman" pitchFamily="18" charset="0"/>
                </a:rPr>
                <a:t>Barriers</a:t>
              </a:r>
              <a:endParaRPr lang="en-US" sz="1300" baseline="0" dirty="0">
                <a:solidFill>
                  <a:srgbClr val="FFFFFF"/>
                </a:solidFill>
              </a:endParaRPr>
            </a:p>
          </p:txBody>
        </p:sp>
        <p:sp>
          <p:nvSpPr>
            <p:cNvPr id="23" name="Line 22"/>
            <p:cNvSpPr>
              <a:spLocks noChangeShapeType="1"/>
            </p:cNvSpPr>
            <p:nvPr/>
          </p:nvSpPr>
          <p:spPr bwMode="gray">
            <a:xfrm flipV="1">
              <a:off x="2355" y="2598"/>
              <a:ext cx="0"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grpSp>
      <p:sp>
        <p:nvSpPr>
          <p:cNvPr id="24" name="Rectangle 23"/>
          <p:cNvSpPr>
            <a:spLocks noChangeArrowheads="1"/>
          </p:cNvSpPr>
          <p:nvPr/>
        </p:nvSpPr>
        <p:spPr bwMode="gray">
          <a:xfrm>
            <a:off x="4419601" y="1354347"/>
            <a:ext cx="2286000" cy="446426"/>
          </a:xfrm>
          <a:prstGeom prst="rect">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Physician cooperation / assistance obtaining </a:t>
            </a:r>
            <a:r>
              <a:rPr lang="en-US" sz="1300" baseline="0" dirty="0" err="1" smtClean="0">
                <a:solidFill>
                  <a:srgbClr val="FFFFFF"/>
                </a:solidFill>
                <a:cs typeface="Times New Roman" pitchFamily="18" charset="0"/>
              </a:rPr>
              <a:t>auth</a:t>
            </a:r>
            <a:endParaRPr lang="en-US" sz="1300" baseline="0" dirty="0">
              <a:solidFill>
                <a:srgbClr val="FFFFFF"/>
              </a:solidFill>
            </a:endParaRPr>
          </a:p>
        </p:txBody>
      </p:sp>
      <p:sp>
        <p:nvSpPr>
          <p:cNvPr id="25" name="AutoShape 7"/>
          <p:cNvSpPr>
            <a:spLocks noChangeArrowheads="1"/>
          </p:cNvSpPr>
          <p:nvPr/>
        </p:nvSpPr>
        <p:spPr bwMode="gray">
          <a:xfrm>
            <a:off x="2971800" y="884803"/>
            <a:ext cx="1828800" cy="371513"/>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dirty="0" smtClean="0">
                <a:solidFill>
                  <a:srgbClr val="FFFFFF"/>
                </a:solidFill>
                <a:cs typeface="Times New Roman" pitchFamily="18" charset="0"/>
              </a:rPr>
              <a:t>Inconsistent process between Depts</a:t>
            </a:r>
            <a:endParaRPr lang="en-US" sz="1300" baseline="0" dirty="0">
              <a:solidFill>
                <a:srgbClr val="FFFFFF"/>
              </a:solidFill>
            </a:endParaRPr>
          </a:p>
        </p:txBody>
      </p:sp>
      <p:sp>
        <p:nvSpPr>
          <p:cNvPr id="26" name="AutoShape 7"/>
          <p:cNvSpPr>
            <a:spLocks noChangeArrowheads="1"/>
          </p:cNvSpPr>
          <p:nvPr/>
        </p:nvSpPr>
        <p:spPr bwMode="gray">
          <a:xfrm>
            <a:off x="2438400" y="1374060"/>
            <a:ext cx="1755142" cy="371513"/>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Resistance to non-compliant </a:t>
            </a:r>
            <a:r>
              <a:rPr lang="en-US" sz="1300" baseline="0" dirty="0" err="1" smtClean="0">
                <a:solidFill>
                  <a:srgbClr val="FFFFFF"/>
                </a:solidFill>
                <a:cs typeface="Times New Roman" pitchFamily="18" charset="0"/>
              </a:rPr>
              <a:t>pt</a:t>
            </a:r>
            <a:r>
              <a:rPr lang="en-US" sz="1300" baseline="0" dirty="0" smtClean="0">
                <a:solidFill>
                  <a:srgbClr val="FFFFFF"/>
                </a:solidFill>
                <a:cs typeface="Times New Roman" pitchFamily="18" charset="0"/>
              </a:rPr>
              <a:t> process</a:t>
            </a:r>
            <a:endParaRPr lang="en-US" sz="1300" baseline="0" dirty="0">
              <a:solidFill>
                <a:srgbClr val="FFFFFF"/>
              </a:solidFill>
            </a:endParaRPr>
          </a:p>
        </p:txBody>
      </p:sp>
      <p:sp>
        <p:nvSpPr>
          <p:cNvPr id="27" name="AutoShape 7"/>
          <p:cNvSpPr>
            <a:spLocks noChangeArrowheads="1"/>
          </p:cNvSpPr>
          <p:nvPr/>
        </p:nvSpPr>
        <p:spPr bwMode="gray">
          <a:xfrm>
            <a:off x="762000" y="1357999"/>
            <a:ext cx="1597648" cy="371513"/>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Limited training resources</a:t>
            </a:r>
            <a:endParaRPr lang="en-US" sz="1300" baseline="0" dirty="0">
              <a:solidFill>
                <a:srgbClr val="FFFFFF"/>
              </a:solidFill>
            </a:endParaRPr>
          </a:p>
        </p:txBody>
      </p:sp>
      <p:cxnSp>
        <p:nvCxnSpPr>
          <p:cNvPr id="28" name="Straight Arrow Connector 27"/>
          <p:cNvCxnSpPr/>
          <p:nvPr/>
        </p:nvCxnSpPr>
        <p:spPr bwMode="auto">
          <a:xfrm>
            <a:off x="7010400" y="1256316"/>
            <a:ext cx="0" cy="657574"/>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24" idx="2"/>
          </p:cNvCxnSpPr>
          <p:nvPr/>
        </p:nvCxnSpPr>
        <p:spPr bwMode="auto">
          <a:xfrm>
            <a:off x="5562601" y="1800773"/>
            <a:ext cx="0" cy="113117"/>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26" idx="2"/>
          </p:cNvCxnSpPr>
          <p:nvPr/>
        </p:nvCxnSpPr>
        <p:spPr bwMode="auto">
          <a:xfrm>
            <a:off x="3315971" y="1745573"/>
            <a:ext cx="0" cy="174383"/>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a:off x="533400" y="1182997"/>
            <a:ext cx="0" cy="730893"/>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7"/>
          <p:cNvSpPr>
            <a:spLocks noChangeArrowheads="1"/>
          </p:cNvSpPr>
          <p:nvPr/>
        </p:nvSpPr>
        <p:spPr bwMode="gray">
          <a:xfrm>
            <a:off x="202024" y="2337010"/>
            <a:ext cx="1597648" cy="371513"/>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Management</a:t>
            </a:r>
            <a:r>
              <a:rPr lang="en-US" sz="1300" dirty="0" smtClean="0">
                <a:solidFill>
                  <a:srgbClr val="FFFFFF"/>
                </a:solidFill>
                <a:cs typeface="Times New Roman" pitchFamily="18" charset="0"/>
              </a:rPr>
              <a:t> reinforcement</a:t>
            </a:r>
            <a:endParaRPr lang="en-US" sz="1300" baseline="0" dirty="0">
              <a:solidFill>
                <a:srgbClr val="FFFFFF"/>
              </a:solidFill>
            </a:endParaRPr>
          </a:p>
        </p:txBody>
      </p:sp>
      <p:cxnSp>
        <p:nvCxnSpPr>
          <p:cNvPr id="37" name="Straight Arrow Connector 36"/>
          <p:cNvCxnSpPr/>
          <p:nvPr/>
        </p:nvCxnSpPr>
        <p:spPr bwMode="auto">
          <a:xfrm flipV="1">
            <a:off x="533400" y="2176224"/>
            <a:ext cx="0" cy="125860"/>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AutoShape 7"/>
          <p:cNvSpPr>
            <a:spLocks noChangeArrowheads="1"/>
          </p:cNvSpPr>
          <p:nvPr/>
        </p:nvSpPr>
        <p:spPr bwMode="gray">
          <a:xfrm>
            <a:off x="3249266" y="2858187"/>
            <a:ext cx="1597648" cy="371513"/>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Notification of COO / CFO</a:t>
            </a:r>
            <a:endParaRPr lang="en-US" sz="1300" baseline="0" dirty="0">
              <a:solidFill>
                <a:srgbClr val="FFFFFF"/>
              </a:solidFill>
            </a:endParaRPr>
          </a:p>
        </p:txBody>
      </p:sp>
      <p:cxnSp>
        <p:nvCxnSpPr>
          <p:cNvPr id="42" name="Straight Arrow Connector 41"/>
          <p:cNvCxnSpPr/>
          <p:nvPr/>
        </p:nvCxnSpPr>
        <p:spPr bwMode="auto">
          <a:xfrm flipV="1">
            <a:off x="4331318" y="2172387"/>
            <a:ext cx="0" cy="164624"/>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AutoShape 7"/>
          <p:cNvSpPr>
            <a:spLocks noChangeArrowheads="1"/>
          </p:cNvSpPr>
          <p:nvPr/>
        </p:nvSpPr>
        <p:spPr bwMode="gray">
          <a:xfrm>
            <a:off x="4972958" y="2858187"/>
            <a:ext cx="1732643" cy="310551"/>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Modify Meditech p. 6</a:t>
            </a:r>
            <a:endParaRPr lang="en-US" sz="1300" baseline="0" dirty="0">
              <a:solidFill>
                <a:srgbClr val="FFFFFF"/>
              </a:solidFill>
            </a:endParaRPr>
          </a:p>
        </p:txBody>
      </p:sp>
      <p:cxnSp>
        <p:nvCxnSpPr>
          <p:cNvPr id="46" name="Straight Arrow Connector 45"/>
          <p:cNvCxnSpPr/>
          <p:nvPr/>
        </p:nvCxnSpPr>
        <p:spPr bwMode="auto">
          <a:xfrm flipV="1">
            <a:off x="5105400" y="2676628"/>
            <a:ext cx="0" cy="181559"/>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V="1">
            <a:off x="4001776" y="3229700"/>
            <a:ext cx="0" cy="823799"/>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flipV="1">
            <a:off x="685800" y="2708524"/>
            <a:ext cx="0" cy="1323746"/>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endCxn id="12" idx="2"/>
          </p:cNvCxnSpPr>
          <p:nvPr/>
        </p:nvCxnSpPr>
        <p:spPr bwMode="auto">
          <a:xfrm flipV="1">
            <a:off x="1777751" y="3266499"/>
            <a:ext cx="0" cy="765770"/>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utoShape 7"/>
          <p:cNvSpPr>
            <a:spLocks noChangeArrowheads="1"/>
          </p:cNvSpPr>
          <p:nvPr/>
        </p:nvSpPr>
        <p:spPr bwMode="gray">
          <a:xfrm>
            <a:off x="6859486" y="2858187"/>
            <a:ext cx="1732643" cy="310551"/>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2 additional FTEs</a:t>
            </a:r>
            <a:r>
              <a:rPr lang="en-US" sz="1300" dirty="0" smtClean="0">
                <a:solidFill>
                  <a:srgbClr val="FFFFFF"/>
                </a:solidFill>
                <a:cs typeface="Times New Roman" pitchFamily="18" charset="0"/>
              </a:rPr>
              <a:t> (PreCert)</a:t>
            </a:r>
            <a:endParaRPr lang="en-US" sz="1300" baseline="0" dirty="0">
              <a:solidFill>
                <a:srgbClr val="FFFFFF"/>
              </a:solidFill>
            </a:endParaRPr>
          </a:p>
        </p:txBody>
      </p:sp>
      <p:sp>
        <p:nvSpPr>
          <p:cNvPr id="56" name="AutoShape 7"/>
          <p:cNvSpPr>
            <a:spLocks noChangeArrowheads="1"/>
          </p:cNvSpPr>
          <p:nvPr/>
        </p:nvSpPr>
        <p:spPr bwMode="gray">
          <a:xfrm>
            <a:off x="5434335" y="2326345"/>
            <a:ext cx="1732643" cy="310551"/>
          </a:xfrm>
          <a:prstGeom prst="flowChartProcess">
            <a:avLst/>
          </a:prstGeom>
          <a:solidFill>
            <a:srgbClr val="000099"/>
          </a:solidFill>
          <a:ln w="9525">
            <a:solidFill>
              <a:schemeClr val="tx1"/>
            </a:solidFill>
            <a:miter lim="800000"/>
            <a:headEnd/>
            <a:tailEnd/>
          </a:ln>
        </p:spPr>
        <p:txBody>
          <a:bodyPr lIns="84527" tIns="42264" rIns="84527" bIns="42264" anchor="ctr" anchorCtr="1"/>
          <a:lstStyle/>
          <a:p>
            <a:pPr algn="ctr" defTabSz="844550" eaLnBrk="0" hangingPunct="0">
              <a:spcBef>
                <a:spcPct val="0"/>
              </a:spcBef>
              <a:buSzTx/>
              <a:buFontTx/>
              <a:buNone/>
            </a:pPr>
            <a:r>
              <a:rPr lang="en-US" sz="1300" baseline="0" dirty="0" smtClean="0">
                <a:solidFill>
                  <a:srgbClr val="FFFFFF"/>
                </a:solidFill>
                <a:cs typeface="Times New Roman" pitchFamily="18" charset="0"/>
              </a:rPr>
              <a:t>Reduction of duplicate work</a:t>
            </a:r>
            <a:endParaRPr lang="en-US" sz="1300" baseline="0" dirty="0">
              <a:solidFill>
                <a:srgbClr val="FFFFFF"/>
              </a:solidFill>
            </a:endParaRPr>
          </a:p>
        </p:txBody>
      </p:sp>
      <p:cxnSp>
        <p:nvCxnSpPr>
          <p:cNvPr id="62" name="Straight Arrow Connector 61"/>
          <p:cNvCxnSpPr/>
          <p:nvPr/>
        </p:nvCxnSpPr>
        <p:spPr bwMode="auto">
          <a:xfrm flipV="1">
            <a:off x="7010400" y="2176224"/>
            <a:ext cx="0" cy="160787"/>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p:nvPr/>
        </p:nvCxnSpPr>
        <p:spPr bwMode="auto">
          <a:xfrm flipV="1">
            <a:off x="7010400" y="2636896"/>
            <a:ext cx="0" cy="221291"/>
          </a:xfrm>
          <a:prstGeom prst="straightConnector1">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6248400" y="57150"/>
            <a:ext cx="2811988" cy="276999"/>
          </a:xfrm>
          <a:prstGeom prst="rect">
            <a:avLst/>
          </a:prstGeom>
          <a:noFill/>
        </p:spPr>
        <p:txBody>
          <a:bodyPr wrap="none" rtlCol="0">
            <a:spAutoFit/>
          </a:bodyPr>
          <a:lstStyle/>
          <a:p>
            <a:r>
              <a:rPr lang="en-US" sz="1200" dirty="0" smtClean="0">
                <a:solidFill>
                  <a:srgbClr val="24135F"/>
                </a:solidFill>
                <a:latin typeface="Proxima Nova" charset="0"/>
              </a:rPr>
              <a:t>Photo of original chart is in Notes View</a:t>
            </a:r>
            <a:endParaRPr lang="en-US" sz="1200" dirty="0">
              <a:solidFill>
                <a:srgbClr val="24135F"/>
              </a:solidFill>
              <a:latin typeface="Proxima Nova" charset="0"/>
            </a:endParaRPr>
          </a:p>
        </p:txBody>
      </p:sp>
    </p:spTree>
    <p:extLst>
      <p:ext uri="{BB962C8B-B14F-4D97-AF65-F5344CB8AC3E}">
        <p14:creationId xmlns:p14="http://schemas.microsoft.com/office/powerpoint/2010/main" val="12182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Change Management Plan</a:t>
            </a:r>
          </a:p>
        </p:txBody>
      </p:sp>
      <p:sp>
        <p:nvSpPr>
          <p:cNvPr id="7" name="Text Box 78"/>
          <p:cNvSpPr txBox="1">
            <a:spLocks noChangeArrowheads="1"/>
          </p:cNvSpPr>
          <p:nvPr/>
        </p:nvSpPr>
        <p:spPr bwMode="auto">
          <a:xfrm>
            <a:off x="4038600" y="133350"/>
            <a:ext cx="4923143" cy="261610"/>
          </a:xfrm>
          <a:prstGeom prst="rect">
            <a:avLst/>
          </a:prstGeom>
          <a:noFill/>
          <a:ln>
            <a:noFill/>
          </a:ln>
          <a:effectLst/>
          <a:extLst>
            <a:ext uri="{909E8E84-426E-40DD-AFC4-6F175D3DCCD1}">
              <a14:hiddenFill xmlns:a14="http://schemas.microsoft.com/office/drawing/2010/main">
                <a:gradFill rotWithShape="0">
                  <a:gsLst>
                    <a:gs pos="0">
                      <a:schemeClr val="tx2"/>
                    </a:gs>
                    <a:gs pos="100000">
                      <a:schemeClr val="accent1"/>
                    </a:gs>
                  </a:gsLst>
                  <a:lin ang="2700000" scaled="1"/>
                </a:gra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69963" eaLnBrk="0" hangingPunct="0">
              <a:defRPr sz="2000">
                <a:solidFill>
                  <a:schemeClr val="tx1"/>
                </a:solidFill>
                <a:latin typeface="Arial" charset="0"/>
                <a:cs typeface="Arial" charset="0"/>
              </a:defRPr>
            </a:lvl1pPr>
            <a:lvl2pPr marL="742950" indent="-285750" defTabSz="969963" eaLnBrk="0" hangingPunct="0">
              <a:defRPr sz="2000">
                <a:solidFill>
                  <a:schemeClr val="tx1"/>
                </a:solidFill>
                <a:latin typeface="Arial" charset="0"/>
                <a:cs typeface="Arial" charset="0"/>
              </a:defRPr>
            </a:lvl2pPr>
            <a:lvl3pPr marL="1143000" indent="-228600" defTabSz="969963" eaLnBrk="0" hangingPunct="0">
              <a:defRPr sz="2000">
                <a:solidFill>
                  <a:schemeClr val="tx1"/>
                </a:solidFill>
                <a:latin typeface="Arial" charset="0"/>
                <a:cs typeface="Arial" charset="0"/>
              </a:defRPr>
            </a:lvl3pPr>
            <a:lvl4pPr marL="1600200" indent="-228600" defTabSz="969963" eaLnBrk="0" hangingPunct="0">
              <a:defRPr sz="2000">
                <a:solidFill>
                  <a:schemeClr val="tx1"/>
                </a:solidFill>
                <a:latin typeface="Arial" charset="0"/>
                <a:cs typeface="Arial" charset="0"/>
              </a:defRPr>
            </a:lvl4pPr>
            <a:lvl5pPr marL="2057400" indent="-228600" defTabSz="969963" eaLnBrk="0" hangingPunct="0">
              <a:defRPr sz="2000">
                <a:solidFill>
                  <a:schemeClr val="tx1"/>
                </a:solidFill>
                <a:latin typeface="Arial" charset="0"/>
                <a:cs typeface="Arial" charset="0"/>
              </a:defRPr>
            </a:lvl5pPr>
            <a:lvl6pPr marL="25146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eaLnBrk="1" hangingPunct="1"/>
            <a:r>
              <a:rPr lang="en-US" sz="1100" dirty="0" smtClean="0">
                <a:solidFill>
                  <a:srgbClr val="24135F"/>
                </a:solidFill>
                <a:latin typeface="Proxima Nova" charset="0"/>
              </a:rPr>
              <a:t>The team developed a Change Management Plan to help smooth transitions.</a:t>
            </a:r>
            <a:endParaRPr lang="en-US" sz="1100" dirty="0">
              <a:solidFill>
                <a:srgbClr val="24135F"/>
              </a:solidFill>
              <a:latin typeface="Proxima Nova"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71512391"/>
              </p:ext>
            </p:extLst>
          </p:nvPr>
        </p:nvGraphicFramePr>
        <p:xfrm>
          <a:off x="285206" y="971550"/>
          <a:ext cx="8683625" cy="4049413"/>
        </p:xfrm>
        <a:graphic>
          <a:graphicData uri="http://schemas.openxmlformats.org/drawingml/2006/table">
            <a:tbl>
              <a:tblPr/>
              <a:tblGrid>
                <a:gridCol w="1006797"/>
                <a:gridCol w="689177"/>
                <a:gridCol w="1360375"/>
                <a:gridCol w="1360375"/>
                <a:gridCol w="1502205"/>
                <a:gridCol w="2764696"/>
              </a:tblGrid>
              <a:tr h="361916">
                <a:tc>
                  <a:txBody>
                    <a:bodyPr/>
                    <a:lstStyle/>
                    <a:p>
                      <a:pPr algn="ctr" fontAlgn="ctr"/>
                      <a:r>
                        <a:rPr lang="en-US" sz="800" b="1" i="0" u="none" strike="noStrike" dirty="0">
                          <a:solidFill>
                            <a:srgbClr val="FFFFFF"/>
                          </a:solidFill>
                          <a:effectLst/>
                          <a:latin typeface="Arial"/>
                        </a:rPr>
                        <a:t>Planned Change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solidFill>
                            <a:srgbClr val="FFFFFF"/>
                          </a:solidFill>
                          <a:effectLst/>
                          <a:latin typeface="Arial"/>
                        </a:rPr>
                        <a:t>Who is Affected?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solidFill>
                            <a:srgbClr val="FFFFFF"/>
                          </a:solidFill>
                          <a:effectLst/>
                          <a:latin typeface="Arial"/>
                        </a:rPr>
                        <a:t>Potential Objections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solidFill>
                            <a:srgbClr val="FFFFFF"/>
                          </a:solidFill>
                          <a:effectLst/>
                          <a:latin typeface="Arial"/>
                        </a:rPr>
                        <a:t>Facts </a:t>
                      </a:r>
                      <a:br>
                        <a:rPr lang="en-US" sz="800" b="1" i="0" u="none" strike="noStrike">
                          <a:solidFill>
                            <a:srgbClr val="FFFFFF"/>
                          </a:solidFill>
                          <a:effectLst/>
                          <a:latin typeface="Arial"/>
                        </a:rPr>
                      </a:br>
                      <a:r>
                        <a:rPr lang="en-US" sz="800" b="1" i="0" u="none" strike="noStrike">
                          <a:solidFill>
                            <a:srgbClr val="FFFFFF"/>
                          </a:solidFill>
                          <a:effectLst/>
                          <a:latin typeface="Arial"/>
                        </a:rPr>
                        <a:t>(What will really happen)</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dirty="0">
                          <a:solidFill>
                            <a:srgbClr val="FFFFFF"/>
                          </a:solidFill>
                          <a:effectLst/>
                          <a:latin typeface="Arial"/>
                        </a:rPr>
                        <a:t>Benefits to those affected (Business and Personal Benefits)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solidFill>
                            <a:srgbClr val="FFFFFF"/>
                          </a:solidFill>
                          <a:effectLst/>
                          <a:latin typeface="Arial"/>
                        </a:rPr>
                        <a:t>Communication Plan </a:t>
                      </a:r>
                      <a:br>
                        <a:rPr lang="en-US" sz="800" b="1" i="0" u="none" strike="noStrike">
                          <a:solidFill>
                            <a:srgbClr val="FFFFFF"/>
                          </a:solidFill>
                          <a:effectLst/>
                          <a:latin typeface="Arial"/>
                        </a:rPr>
                      </a:br>
                      <a:r>
                        <a:rPr lang="en-US" sz="800" b="1" i="0" u="none" strike="noStrike">
                          <a:solidFill>
                            <a:srgbClr val="FFFFFF"/>
                          </a:solidFill>
                          <a:effectLst/>
                          <a:latin typeface="Arial"/>
                        </a:rPr>
                        <a:t>(Who/What/When/How)</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r>
              <a:tr h="804598">
                <a:tc>
                  <a:txBody>
                    <a:bodyPr/>
                    <a:lstStyle/>
                    <a:p>
                      <a:pPr algn="l" fontAlgn="ctr"/>
                      <a:r>
                        <a:rPr lang="en-US" sz="800" b="0" i="0" u="none" strike="noStrike" dirty="0">
                          <a:effectLst/>
                          <a:latin typeface="Arial"/>
                        </a:rPr>
                        <a:t>PreCert process - various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PreCert Staff</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Perceived as more work to complete larger portions of process, beginning to end (e.g., check authorizations).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Staff responsible for completion of financial clearance by patient instead of by department.</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Better customer service for patient. PreCert staff will be more conscious of workflow, improving financial clearance accuracy, reducing checking, etc. </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Communicate guidelines and expectations via distribution of hard copy with acknowledgement; place individuals on </a:t>
                      </a:r>
                      <a:r>
                        <a:rPr lang="en-US" sz="800" b="0" i="0" u="none" strike="noStrike" dirty="0" smtClean="0">
                          <a:effectLst/>
                          <a:latin typeface="Arial"/>
                        </a:rPr>
                        <a:t>performance </a:t>
                      </a:r>
                      <a:r>
                        <a:rPr lang="en-US" sz="800" b="0" i="0" u="none" strike="noStrike" dirty="0">
                          <a:effectLst/>
                          <a:latin typeface="Arial"/>
                        </a:rPr>
                        <a:t>plan as needed.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0298">
                <a:tc>
                  <a:txBody>
                    <a:bodyPr/>
                    <a:lstStyle/>
                    <a:p>
                      <a:pPr algn="l" fontAlgn="ctr"/>
                      <a:r>
                        <a:rPr lang="en-US" sz="800" b="0" i="0" u="none" strike="noStrike" dirty="0">
                          <a:effectLst/>
                          <a:latin typeface="Arial"/>
                        </a:rPr>
                        <a:t>PreCert process - various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Weaker PreCert Staff</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Greater accountability and exposure of weaker performers.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Provisioning of needed tools. Monitoring of individual performance and upgrading of skills via new hires as needed.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Elimination of weaker links will decrease likelihood on non-financially cleared patients. Improved teamwork and morale.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Communicate guidelines and expectations via distribution of hard copy with acknowledgement signature; place individuals on perfomance plan as needed.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998">
                <a:tc>
                  <a:txBody>
                    <a:bodyPr/>
                    <a:lstStyle/>
                    <a:p>
                      <a:pPr algn="l" fontAlgn="ctr"/>
                      <a:r>
                        <a:rPr lang="en-US" sz="800" b="0" i="0" u="none" strike="noStrike" dirty="0">
                          <a:effectLst/>
                          <a:latin typeface="Arial"/>
                        </a:rPr>
                        <a:t>PreCert phone call to patient</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Patients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Cancelation of appointment (require patient schedule change, rescheduling inconvenience).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Cancelations done to ensure financial clearance.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Patients avoid arriving w/o being financial clearance (wait, risk of no service). Higher level of customer service.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Script delivered when PreCert contacts patient. Script to communicate lack of authorization and process to obtain approval (prior process, next steps via specialist, contact info for original PreCert owner, how patient can assist).</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898">
                <a:tc>
                  <a:txBody>
                    <a:bodyPr/>
                    <a:lstStyle/>
                    <a:p>
                      <a:pPr algn="l" fontAlgn="ctr"/>
                      <a:r>
                        <a:rPr lang="en-US" sz="800" b="0" i="0" u="none" strike="noStrike">
                          <a:effectLst/>
                          <a:latin typeface="Arial"/>
                        </a:rPr>
                        <a:t>Registration staff responsible for identifying financially cleared patient</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Registrars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Registrars put in position to communicate to patient when not financially cleared.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Registrars are last line of defense to ensure financially cleared patients.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Patients not financially cleared will be more appropriately processed. Registrars part of consistent process to do the right thing, and supported by management.</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Guidelines, scripting communicated via in-service for Registrars, new employees. Weekly rounding by management (Carmen, Vicky) to prompt Q&amp;A.</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89363">
                <a:tc>
                  <a:txBody>
                    <a:bodyPr/>
                    <a:lstStyle/>
                    <a:p>
                      <a:pPr algn="l" fontAlgn="ctr"/>
                      <a:r>
                        <a:rPr lang="en-US" sz="800" b="0" i="0" u="none" strike="noStrike" dirty="0">
                          <a:effectLst/>
                          <a:latin typeface="Arial"/>
                        </a:rPr>
                        <a:t>Appointment cancelations when not financially cleared</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Physicians / Clinics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Cancelation of appointment (delay in care, rescheduling of patient service).</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May require occasional coordination of care according to insurance guidelines.</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Clearly-identified PreCert contact for physicians/clinics. Higher overall patient satisfaction.</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Letter to providers explaining issues, process improvements (e.g., late add-ons), benefits, and need for physician/clinic cooperation.</a:t>
                      </a:r>
                    </a:p>
                  </a:txBody>
                  <a:tcPr marL="5997" marR="5997" marT="4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00295479"/>
      </p:ext>
    </p:extLst>
  </p:cSld>
  <p:clrMapOvr>
    <a:masterClrMapping/>
  </p:clrMapOvr>
  <p:transition>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dirty="0" smtClean="0"/>
              <a:t>Implementation Plan</a:t>
            </a:r>
          </a:p>
        </p:txBody>
      </p:sp>
      <p:graphicFrame>
        <p:nvGraphicFramePr>
          <p:cNvPr id="4" name="Table 3"/>
          <p:cNvGraphicFramePr>
            <a:graphicFrameLocks noGrp="1"/>
          </p:cNvGraphicFramePr>
          <p:nvPr>
            <p:extLst>
              <p:ext uri="{D42A27DB-BD31-4B8C-83A1-F6EECF244321}">
                <p14:modId xmlns:p14="http://schemas.microsoft.com/office/powerpoint/2010/main" val="2333676461"/>
              </p:ext>
            </p:extLst>
          </p:nvPr>
        </p:nvGraphicFramePr>
        <p:xfrm>
          <a:off x="230189" y="1052093"/>
          <a:ext cx="8683625" cy="3729457"/>
        </p:xfrm>
        <a:graphic>
          <a:graphicData uri="http://schemas.openxmlformats.org/drawingml/2006/table">
            <a:tbl>
              <a:tblPr/>
              <a:tblGrid>
                <a:gridCol w="989587"/>
                <a:gridCol w="656726"/>
                <a:gridCol w="1520365"/>
                <a:gridCol w="2662888"/>
                <a:gridCol w="989587"/>
                <a:gridCol w="723059"/>
                <a:gridCol w="608385"/>
                <a:gridCol w="533028"/>
              </a:tblGrid>
              <a:tr h="805702">
                <a:tc>
                  <a:txBody>
                    <a:bodyPr/>
                    <a:lstStyle/>
                    <a:p>
                      <a:pPr algn="ctr" fontAlgn="ctr"/>
                      <a:r>
                        <a:rPr lang="en-US" sz="1100" b="1" i="0" u="none" strike="noStrike" dirty="0">
                          <a:solidFill>
                            <a:srgbClr val="FFFFFF"/>
                          </a:solidFill>
                          <a:effectLst/>
                          <a:latin typeface="Calibri"/>
                        </a:rPr>
                        <a:t>Ref</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Key Issue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Strategy Description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Solution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What</a:t>
                      </a:r>
                      <a:br>
                        <a:rPr lang="en-US" sz="1100" b="1" i="0" u="none" strike="noStrike">
                          <a:solidFill>
                            <a:srgbClr val="FFFFFF"/>
                          </a:solidFill>
                          <a:effectLst/>
                          <a:latin typeface="Calibri"/>
                        </a:rPr>
                      </a:br>
                      <a:r>
                        <a:rPr lang="en-US" sz="1100" b="1" i="0" u="none" strike="noStrike">
                          <a:solidFill>
                            <a:srgbClr val="FFFFFF"/>
                          </a:solidFill>
                          <a:effectLst/>
                          <a:latin typeface="Calibri"/>
                        </a:rPr>
                        <a:t>(Tasks, Actions to Complete)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Owner</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Planned Completion Date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Status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5632">
                <a:tc rowSpan="3">
                  <a:txBody>
                    <a:bodyPr/>
                    <a:lstStyle/>
                    <a:p>
                      <a:pPr algn="ctr" fontAlgn="ctr"/>
                      <a:r>
                        <a:rPr lang="en-US" sz="800" b="0" i="0" u="none" strike="noStrike">
                          <a:solidFill>
                            <a:srgbClr val="000000"/>
                          </a:solidFill>
                          <a:effectLst/>
                          <a:latin typeface="Calibri"/>
                        </a:rPr>
                        <a:t>X1</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Late notification of rescheduling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Implement 48 hr. non-approval guideline to minimize late notifications.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dirty="0">
                          <a:solidFill>
                            <a:srgbClr val="000000"/>
                          </a:solidFill>
                          <a:effectLst/>
                          <a:latin typeface="Calibri"/>
                        </a:rPr>
                        <a:t>48 hr. notification if authorization not obtained, and  reschedule appointment. Paper &amp; electronic guidelines for PreCert. Pursue as JDI: Assign patient calls based on language (bilingual staff).</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12/3/2014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12/5/2014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360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June</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01656">
                <a:tc rowSpan="4">
                  <a:txBody>
                    <a:bodyPr/>
                    <a:lstStyle/>
                    <a:p>
                      <a:pPr algn="ctr" fontAlgn="ctr"/>
                      <a:r>
                        <a:rPr lang="en-US" sz="800" b="0" i="0" u="none" strike="noStrike">
                          <a:solidFill>
                            <a:srgbClr val="000000"/>
                          </a:solidFill>
                          <a:effectLst/>
                          <a:latin typeface="Calibri"/>
                        </a:rPr>
                        <a:t>X2, X3</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dirty="0">
                          <a:solidFill>
                            <a:srgbClr val="000000"/>
                          </a:solidFill>
                          <a:effectLst/>
                          <a:latin typeface="Calibri"/>
                        </a:rPr>
                        <a:t>Obtaining benefits; PreCert knowledge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dirty="0">
                          <a:solidFill>
                            <a:srgbClr val="000000"/>
                          </a:solidFill>
                          <a:effectLst/>
                          <a:latin typeface="Calibri"/>
                        </a:rPr>
                        <a:t>Create standard workflow, including guidelines, procedure manuals, training to ensure consistent methods and effective communication of changes to PreCert staff.  </a:t>
                      </a:r>
                      <a:br>
                        <a:rPr lang="en-US" sz="800" b="0" i="0" u="none" strike="noStrike" dirty="0">
                          <a:solidFill>
                            <a:srgbClr val="000000"/>
                          </a:solidFill>
                          <a:effectLst/>
                          <a:latin typeface="Calibri"/>
                        </a:rPr>
                      </a:b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a:solidFill>
                            <a:srgbClr val="000000"/>
                          </a:solidFill>
                          <a:effectLst/>
                          <a:latin typeface="Calibri"/>
                        </a:rPr>
                        <a:t>Create Standard Operating Procedure for insurance verification. Update personal policy manuals with electronic communications from management. Step-by-step training on elements over time. Periodic communication &amp; group discussion of changes.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N/A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N/A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360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Mid-March</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304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Mid-March</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IT</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late January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rowSpan="4">
                  <a:txBody>
                    <a:bodyPr/>
                    <a:lstStyle/>
                    <a:p>
                      <a:pPr algn="ctr" fontAlgn="ctr"/>
                      <a:r>
                        <a:rPr lang="en-US" sz="800" b="0" i="0" u="none" strike="noStrike">
                          <a:solidFill>
                            <a:srgbClr val="000000"/>
                          </a:solidFill>
                          <a:effectLst/>
                          <a:latin typeface="Calibri"/>
                        </a:rPr>
                        <a:t>X4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n-US" sz="800" b="0" i="0" u="none" strike="noStrike" dirty="0">
                          <a:solidFill>
                            <a:srgbClr val="000000"/>
                          </a:solidFill>
                          <a:effectLst/>
                          <a:latin typeface="Calibri"/>
                        </a:rPr>
                        <a:t>PreCert duties in timely manner</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n-US" sz="800" b="0" i="0" u="none" strike="noStrike">
                          <a:solidFill>
                            <a:srgbClr val="000000"/>
                          </a:solidFill>
                          <a:effectLst/>
                          <a:latin typeface="Calibri"/>
                        </a:rPr>
                        <a:t>Redistribute work across staff.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n-US" sz="800" b="0" i="0" u="none" strike="noStrike" dirty="0">
                          <a:solidFill>
                            <a:srgbClr val="000000"/>
                          </a:solidFill>
                          <a:effectLst/>
                          <a:latin typeface="Calibri"/>
                        </a:rPr>
                        <a:t>Change work assignments to alpha. ~Weekly audits conducted by management to determine how far ahead staff is working. Establish employee quotas.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12/15/2014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1/15/2014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Mid-March</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IT</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12/5/2014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
        <p:nvSpPr>
          <p:cNvPr id="7" name="Text Box 78"/>
          <p:cNvSpPr txBox="1">
            <a:spLocks noChangeArrowheads="1"/>
          </p:cNvSpPr>
          <p:nvPr/>
        </p:nvSpPr>
        <p:spPr bwMode="auto">
          <a:xfrm>
            <a:off x="3657600" y="133350"/>
            <a:ext cx="5422635" cy="261610"/>
          </a:xfrm>
          <a:prstGeom prst="rect">
            <a:avLst/>
          </a:prstGeom>
          <a:noFill/>
          <a:ln>
            <a:noFill/>
          </a:ln>
          <a:effectLst/>
          <a:extLst>
            <a:ext uri="{909E8E84-426E-40DD-AFC4-6F175D3DCCD1}">
              <a14:hiddenFill xmlns:a14="http://schemas.microsoft.com/office/drawing/2010/main">
                <a:gradFill rotWithShape="0">
                  <a:gsLst>
                    <a:gs pos="0">
                      <a:schemeClr val="tx2"/>
                    </a:gs>
                    <a:gs pos="100000">
                      <a:schemeClr val="accent1"/>
                    </a:gs>
                  </a:gsLst>
                  <a:lin ang="2700000" scaled="1"/>
                </a:gra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69963" eaLnBrk="0" hangingPunct="0">
              <a:defRPr sz="2000">
                <a:solidFill>
                  <a:schemeClr val="tx1"/>
                </a:solidFill>
                <a:latin typeface="Arial" charset="0"/>
                <a:cs typeface="Arial" charset="0"/>
              </a:defRPr>
            </a:lvl1pPr>
            <a:lvl2pPr marL="742950" indent="-285750" defTabSz="969963" eaLnBrk="0" hangingPunct="0">
              <a:defRPr sz="2000">
                <a:solidFill>
                  <a:schemeClr val="tx1"/>
                </a:solidFill>
                <a:latin typeface="Arial" charset="0"/>
                <a:cs typeface="Arial" charset="0"/>
              </a:defRPr>
            </a:lvl2pPr>
            <a:lvl3pPr marL="1143000" indent="-228600" defTabSz="969963" eaLnBrk="0" hangingPunct="0">
              <a:defRPr sz="2000">
                <a:solidFill>
                  <a:schemeClr val="tx1"/>
                </a:solidFill>
                <a:latin typeface="Arial" charset="0"/>
                <a:cs typeface="Arial" charset="0"/>
              </a:defRPr>
            </a:lvl3pPr>
            <a:lvl4pPr marL="1600200" indent="-228600" defTabSz="969963" eaLnBrk="0" hangingPunct="0">
              <a:defRPr sz="2000">
                <a:solidFill>
                  <a:schemeClr val="tx1"/>
                </a:solidFill>
                <a:latin typeface="Arial" charset="0"/>
                <a:cs typeface="Arial" charset="0"/>
              </a:defRPr>
            </a:lvl4pPr>
            <a:lvl5pPr marL="2057400" indent="-228600" defTabSz="969963" eaLnBrk="0" hangingPunct="0">
              <a:defRPr sz="2000">
                <a:solidFill>
                  <a:schemeClr val="tx1"/>
                </a:solidFill>
                <a:latin typeface="Arial" charset="0"/>
                <a:cs typeface="Arial" charset="0"/>
              </a:defRPr>
            </a:lvl5pPr>
            <a:lvl6pPr marL="25146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eaLnBrk="1" hangingPunct="1"/>
            <a:r>
              <a:rPr lang="en-US" sz="1100" dirty="0" smtClean="0">
                <a:solidFill>
                  <a:srgbClr val="24135F"/>
                </a:solidFill>
                <a:latin typeface="Proxima Nova" charset="0"/>
              </a:rPr>
              <a:t>An Implementation Plan guided the development and operationalization of solutions.</a:t>
            </a:r>
            <a:endParaRPr lang="en-US" sz="1100" dirty="0">
              <a:solidFill>
                <a:srgbClr val="24135F"/>
              </a:solidFill>
              <a:latin typeface="Proxima Nova" charset="0"/>
            </a:endParaRPr>
          </a:p>
        </p:txBody>
      </p:sp>
    </p:spTree>
    <p:extLst>
      <p:ext uri="{BB962C8B-B14F-4D97-AF65-F5344CB8AC3E}">
        <p14:creationId xmlns:p14="http://schemas.microsoft.com/office/powerpoint/2010/main" val="2536220096"/>
      </p:ext>
    </p:extLst>
  </p:cSld>
  <p:clrMapOvr>
    <a:masterClrMapping/>
  </p:clrMapOvr>
  <p:transition>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smtClean="0"/>
              <a:t>Plan, cont.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98026179"/>
              </p:ext>
            </p:extLst>
          </p:nvPr>
        </p:nvGraphicFramePr>
        <p:xfrm>
          <a:off x="230189" y="1200150"/>
          <a:ext cx="8683625" cy="3302818"/>
        </p:xfrm>
        <a:graphic>
          <a:graphicData uri="http://schemas.openxmlformats.org/drawingml/2006/table">
            <a:tbl>
              <a:tblPr/>
              <a:tblGrid>
                <a:gridCol w="455612"/>
                <a:gridCol w="914400"/>
                <a:gridCol w="1796666"/>
                <a:gridCol w="2662888"/>
                <a:gridCol w="989587"/>
                <a:gridCol w="665722"/>
                <a:gridCol w="665722"/>
                <a:gridCol w="533028"/>
              </a:tblGrid>
              <a:tr h="645682">
                <a:tc>
                  <a:txBody>
                    <a:bodyPr/>
                    <a:lstStyle/>
                    <a:p>
                      <a:pPr algn="ctr" fontAlgn="ctr"/>
                      <a:r>
                        <a:rPr lang="en-US" sz="1100" b="1" i="0" u="none" strike="noStrike" dirty="0">
                          <a:solidFill>
                            <a:srgbClr val="FFFFFF"/>
                          </a:solidFill>
                          <a:effectLst/>
                          <a:latin typeface="Calibri"/>
                        </a:rPr>
                        <a:t>Ref</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Key Issue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Strategy Description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dirty="0">
                          <a:solidFill>
                            <a:srgbClr val="FFFFFF"/>
                          </a:solidFill>
                          <a:effectLst/>
                          <a:latin typeface="Calibri"/>
                        </a:rPr>
                        <a:t>Solution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What</a:t>
                      </a:r>
                      <a:br>
                        <a:rPr lang="en-US" sz="1100" b="1" i="0" u="none" strike="noStrike">
                          <a:solidFill>
                            <a:srgbClr val="FFFFFF"/>
                          </a:solidFill>
                          <a:effectLst/>
                          <a:latin typeface="Calibri"/>
                        </a:rPr>
                      </a:br>
                      <a:r>
                        <a:rPr lang="en-US" sz="1100" b="1" i="0" u="none" strike="noStrike">
                          <a:solidFill>
                            <a:srgbClr val="FFFFFF"/>
                          </a:solidFill>
                          <a:effectLst/>
                          <a:latin typeface="Calibri"/>
                        </a:rPr>
                        <a:t>(Tasks, Actions to Complete)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Owner</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Planned Completion Date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Status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5632">
                <a:tc rowSpan="3">
                  <a:txBody>
                    <a:bodyPr/>
                    <a:lstStyle/>
                    <a:p>
                      <a:pPr algn="ctr" fontAlgn="ctr"/>
                      <a:r>
                        <a:rPr lang="en-US" sz="800" b="0" i="0" u="none" strike="noStrike">
                          <a:solidFill>
                            <a:srgbClr val="000000"/>
                          </a:solidFill>
                          <a:effectLst/>
                          <a:latin typeface="Calibri"/>
                        </a:rPr>
                        <a:t>X5</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Late add-ons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dirty="0">
                          <a:solidFill>
                            <a:srgbClr val="000000"/>
                          </a:solidFill>
                          <a:effectLst/>
                          <a:latin typeface="Calibri"/>
                        </a:rPr>
                        <a:t>Implement scheduling guidelines in reference to late add-ons to request faxed </a:t>
                      </a:r>
                      <a:r>
                        <a:rPr lang="en-US" sz="800" b="0" i="0" u="none" strike="noStrike" dirty="0" err="1">
                          <a:solidFill>
                            <a:srgbClr val="000000"/>
                          </a:solidFill>
                          <a:effectLst/>
                          <a:latin typeface="Calibri"/>
                        </a:rPr>
                        <a:t>clinicals</a:t>
                      </a:r>
                      <a:r>
                        <a:rPr lang="en-US" sz="800" b="0" i="0" u="none" strike="noStrike" dirty="0">
                          <a:solidFill>
                            <a:srgbClr val="000000"/>
                          </a:solidFill>
                          <a:effectLst/>
                          <a:latin typeface="Calibri"/>
                        </a:rPr>
                        <a:t> upon scheduling of urgent patients. Refer to designated PreCert staff for expedited turnaround.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dirty="0">
                          <a:solidFill>
                            <a:srgbClr val="000000"/>
                          </a:solidFill>
                          <a:effectLst/>
                          <a:latin typeface="Calibri"/>
                        </a:rPr>
                        <a:t>Scheduling staff (CS &amp; Depts.) notify PreCert of any late add-ons &lt;3 business days.  Clinic provides </a:t>
                      </a:r>
                      <a:r>
                        <a:rPr lang="en-US" sz="800" b="0" i="0" u="none" strike="noStrike" dirty="0" err="1">
                          <a:solidFill>
                            <a:srgbClr val="000000"/>
                          </a:solidFill>
                          <a:effectLst/>
                          <a:latin typeface="Calibri"/>
                        </a:rPr>
                        <a:t>clinicals</a:t>
                      </a:r>
                      <a:r>
                        <a:rPr lang="en-US" sz="800" b="0" i="0" u="none" strike="noStrike" dirty="0">
                          <a:solidFill>
                            <a:srgbClr val="000000"/>
                          </a:solidFill>
                          <a:effectLst/>
                          <a:latin typeface="Calibri"/>
                        </a:rPr>
                        <a:t> at time of urgent appointment request.  Hire additional FTE to become “designated” employee assigned for add-ons.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12/10/2014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12/10/2014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544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Stephanie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May</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rowSpan="3">
                  <a:txBody>
                    <a:bodyPr/>
                    <a:lstStyle/>
                    <a:p>
                      <a:pPr algn="ctr" fontAlgn="ctr"/>
                      <a:r>
                        <a:rPr lang="en-US" sz="800" b="0" i="0" u="none" strike="noStrike">
                          <a:solidFill>
                            <a:srgbClr val="000000"/>
                          </a:solidFill>
                          <a:effectLst/>
                          <a:latin typeface="Calibri"/>
                        </a:rPr>
                        <a:t>X7</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Notification of non-approved services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Create standard workflow, including guidelines, procedure manuals, training to ensure consistent methods, and effective communication of changes to Financial Counseling staff.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dirty="0">
                          <a:solidFill>
                            <a:srgbClr val="000000"/>
                          </a:solidFill>
                          <a:effectLst/>
                          <a:latin typeface="Calibri"/>
                        </a:rPr>
                        <a:t>Develop work flow using Meditech reporting capabilities (work list). Physician and patient notification if test is canceled. Create a policy implementing guidelines for non approved patients.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12/10/2014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12/17/2014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544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12/22/2014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52069">
                <a:tc rowSpan="3">
                  <a:txBody>
                    <a:bodyPr/>
                    <a:lstStyle/>
                    <a:p>
                      <a:pPr algn="ctr" fontAlgn="ctr"/>
                      <a:r>
                        <a:rPr lang="en-US" sz="800" b="0" i="0" u="none" strike="noStrike">
                          <a:solidFill>
                            <a:srgbClr val="000000"/>
                          </a:solidFill>
                          <a:effectLst/>
                          <a:latin typeface="Calibri"/>
                        </a:rPr>
                        <a:t>X8</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ctr"/>
                      <a:r>
                        <a:rPr lang="en-US" sz="800" b="0" i="0" u="none" strike="noStrike">
                          <a:solidFill>
                            <a:srgbClr val="000000"/>
                          </a:solidFill>
                          <a:effectLst/>
                          <a:latin typeface="Calibri"/>
                        </a:rPr>
                        <a:t>No notification of patients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ctr"/>
                      <a:r>
                        <a:rPr lang="en-US" sz="800" b="0" i="0" u="none" strike="noStrike" dirty="0">
                          <a:solidFill>
                            <a:srgbClr val="000000"/>
                          </a:solidFill>
                          <a:effectLst/>
                          <a:latin typeface="Calibri"/>
                        </a:rPr>
                        <a:t>Use existing Meditech report to identify future scheduled appointments, and workflow to integrate into Financial Counseling process (who schedules future appointments, how to manage workflow of scheduled vs. walk-ins).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ctr"/>
                      <a:r>
                        <a:rPr lang="en-US" sz="800" b="0" i="0" u="none" strike="noStrike">
                          <a:solidFill>
                            <a:srgbClr val="000000"/>
                          </a:solidFill>
                          <a:effectLst/>
                          <a:latin typeface="Calibri"/>
                        </a:rPr>
                        <a:t>Assignment by days out / exceptions (rotate among Financial Counselors). Prioritization of arrived, scheduled before walk-ins (e.g., front desk enters FC appointment reason).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12/10/2014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45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12/10/2014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680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2/15/2015</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415770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smtClean="0"/>
              <a:t>Plan,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7107942"/>
              </p:ext>
            </p:extLst>
          </p:nvPr>
        </p:nvGraphicFramePr>
        <p:xfrm>
          <a:off x="228600" y="971551"/>
          <a:ext cx="8683625" cy="3851955"/>
        </p:xfrm>
        <a:graphic>
          <a:graphicData uri="http://schemas.openxmlformats.org/drawingml/2006/table">
            <a:tbl>
              <a:tblPr/>
              <a:tblGrid>
                <a:gridCol w="455612"/>
                <a:gridCol w="685800"/>
                <a:gridCol w="1600200"/>
                <a:gridCol w="3087954"/>
                <a:gridCol w="989587"/>
                <a:gridCol w="665722"/>
                <a:gridCol w="665722"/>
                <a:gridCol w="533028"/>
              </a:tblGrid>
              <a:tr h="558421">
                <a:tc>
                  <a:txBody>
                    <a:bodyPr/>
                    <a:lstStyle/>
                    <a:p>
                      <a:pPr algn="ctr" fontAlgn="ctr"/>
                      <a:r>
                        <a:rPr lang="en-US" sz="1100" b="1" i="0" u="none" strike="noStrike" dirty="0">
                          <a:solidFill>
                            <a:srgbClr val="FFFFFF"/>
                          </a:solidFill>
                          <a:effectLst/>
                          <a:latin typeface="Calibri"/>
                        </a:rPr>
                        <a:t>Ref</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Key Issue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Strategy Description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dirty="0">
                          <a:solidFill>
                            <a:srgbClr val="FFFFFF"/>
                          </a:solidFill>
                          <a:effectLst/>
                          <a:latin typeface="Calibri"/>
                        </a:rPr>
                        <a:t>Solution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What</a:t>
                      </a:r>
                      <a:br>
                        <a:rPr lang="en-US" sz="1100" b="1" i="0" u="none" strike="noStrike">
                          <a:solidFill>
                            <a:srgbClr val="FFFFFF"/>
                          </a:solidFill>
                          <a:effectLst/>
                          <a:latin typeface="Calibri"/>
                        </a:rPr>
                      </a:br>
                      <a:r>
                        <a:rPr lang="en-US" sz="1100" b="1" i="0" u="none" strike="noStrike">
                          <a:solidFill>
                            <a:srgbClr val="FFFFFF"/>
                          </a:solidFill>
                          <a:effectLst/>
                          <a:latin typeface="Calibri"/>
                        </a:rPr>
                        <a:t>(Tasks, Actions to Complete)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Owner</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Planned Completion Date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Calibri"/>
                        </a:rPr>
                        <a:t>Status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22848">
                <a:tc rowSpan="3">
                  <a:txBody>
                    <a:bodyPr/>
                    <a:lstStyle/>
                    <a:p>
                      <a:pPr algn="ctr" fontAlgn="ctr"/>
                      <a:r>
                        <a:rPr lang="en-US" sz="800" b="0" i="0" u="none" strike="noStrike">
                          <a:solidFill>
                            <a:srgbClr val="000000"/>
                          </a:solidFill>
                          <a:effectLst/>
                          <a:latin typeface="Calibri"/>
                        </a:rPr>
                        <a:t>X9</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Non-compliant patients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solidFill>
                            <a:srgbClr val="000000"/>
                          </a:solidFill>
                          <a:effectLst/>
                          <a:latin typeface="Calibri"/>
                        </a:rPr>
                        <a:t>Establish guideline for non-compliant patients based on existing 3-strike rule or similar.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dirty="0">
                          <a:solidFill>
                            <a:srgbClr val="000000"/>
                          </a:solidFill>
                          <a:effectLst/>
                          <a:latin typeface="Calibri"/>
                        </a:rPr>
                        <a:t>Establish guideline for non-compliant patients that is supported by Administration. Create a policy that is supported by the health system to reinforce decisions made for non-compliant patients. Formalize and enforce 3-strike guideline / dollar limit. Proactively communicate to patient consequences of non-compliance via Promissory Note. Patient deposit required by day of service. Patient receives prompt payment discount. </a:t>
                      </a:r>
                      <a:br>
                        <a:rPr lang="en-US" sz="800" b="0" i="0" u="none" strike="noStrike" dirty="0">
                          <a:solidFill>
                            <a:srgbClr val="000000"/>
                          </a:solidFill>
                          <a:effectLst/>
                          <a:latin typeface="Calibri"/>
                        </a:rPr>
                      </a:b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12/17/2014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228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dirty="0">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12/17/2014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In Process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933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Jorge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12/22/2014</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rowSpan="4">
                  <a:txBody>
                    <a:bodyPr/>
                    <a:lstStyle/>
                    <a:p>
                      <a:pPr algn="ctr" fontAlgn="ctr"/>
                      <a:r>
                        <a:rPr lang="en-US" sz="800" b="0" i="0" u="none" strike="noStrike" dirty="0">
                          <a:solidFill>
                            <a:srgbClr val="000000"/>
                          </a:solidFill>
                          <a:effectLst/>
                          <a:latin typeface="Calibri"/>
                        </a:rPr>
                        <a:t>X11</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dirty="0">
                          <a:solidFill>
                            <a:srgbClr val="000000"/>
                          </a:solidFill>
                          <a:effectLst/>
                          <a:latin typeface="Calibri"/>
                        </a:rPr>
                        <a:t>C1200 paperwork knowledge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dirty="0">
                          <a:solidFill>
                            <a:srgbClr val="000000"/>
                          </a:solidFill>
                          <a:effectLst/>
                          <a:latin typeface="Calibri"/>
                        </a:rPr>
                        <a:t>Management by exception to pull out problem visits and handle separate from normal flow. Cross-train all registrars and front desk staff in how to interpret more standardized PreCert notes using modified PreCert report.  Consistent process for patients arriving w/o financial clearance.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800" b="0" i="0" u="none" strike="noStrike" dirty="0">
                          <a:solidFill>
                            <a:srgbClr val="000000"/>
                          </a:solidFill>
                          <a:effectLst/>
                          <a:latin typeface="Calibri"/>
                        </a:rPr>
                        <a:t>C1200 Front Desk runs PreCert report 2x/day to flag add-ons, modified to show a) Financial clearance?, b) Does patient need to see FC?, c) Has FC cleared patient? Non-add-ons (scheduled but not financially cleared) referred back to PreCert (clear criteria, standardized communications to patient &amp; clinic). Insurance training for Front Desk staff. Scripting for non-approved, scheduled tests (Front Desk, Registrars) referred to PreCert.</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February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dirty="0">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3/18/2015</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February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509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IT</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Mid-March</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rowSpan="5">
                  <a:txBody>
                    <a:bodyPr/>
                    <a:lstStyle/>
                    <a:p>
                      <a:pPr algn="ctr" fontAlgn="ctr"/>
                      <a:r>
                        <a:rPr lang="en-US" sz="800" b="0" i="0" u="none" strike="noStrike">
                          <a:solidFill>
                            <a:srgbClr val="000000"/>
                          </a:solidFill>
                          <a:effectLst/>
                          <a:latin typeface="Calibri"/>
                        </a:rPr>
                        <a:t>X12</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n-US" sz="800" b="0" i="0" u="none" strike="noStrike">
                          <a:solidFill>
                            <a:srgbClr val="000000"/>
                          </a:solidFill>
                          <a:effectLst/>
                          <a:latin typeface="Calibri"/>
                        </a:rPr>
                        <a:t>C1200 financial clearance</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n-US" sz="800" b="0" i="0" u="none" strike="noStrike" dirty="0">
                          <a:solidFill>
                            <a:srgbClr val="000000"/>
                          </a:solidFill>
                          <a:effectLst/>
                          <a:latin typeface="Calibri"/>
                        </a:rPr>
                        <a:t>Consistent documentation and location by PreCert.  Patient does not pass Front Desk if not cleared.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n-US" sz="800" b="0" i="0" u="none" strike="noStrike" dirty="0">
                          <a:solidFill>
                            <a:srgbClr val="000000"/>
                          </a:solidFill>
                          <a:effectLst/>
                          <a:latin typeface="Calibri"/>
                        </a:rPr>
                        <a:t>Refer to scheduled list to determine if patient financially cleared (vs. Meditech lookup). Clearly designated Yes/No indicating if cleared by PreCert or Financial Counseling.   </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Process Flow</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February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P&amp;P/Stand Work</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Mid-March</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smtClean="0">
                          <a:solidFill>
                            <a:srgbClr val="000000"/>
                          </a:solidFill>
                          <a:effectLst/>
                          <a:latin typeface="Calibri"/>
                        </a:rPr>
                        <a:t>completed</a:t>
                      </a:r>
                      <a:endParaRPr lang="en-US" sz="800" b="0" i="0" u="none" strike="noStrike" dirty="0">
                        <a:solidFill>
                          <a:srgbClr val="000000"/>
                        </a:solidFill>
                        <a:effectLst/>
                        <a:latin typeface="Calibri"/>
                      </a:endParaRP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HR /Training</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February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4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IT</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Carmen</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1/14/2015</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316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a:rPr>
                        <a:t>Other (handling of non-cleared patients)</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Lisa</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February</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Completed</a:t>
                      </a:r>
                    </a:p>
                  </a:txBody>
                  <a:tcPr marL="7469" marR="7469" marT="5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225399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mtClean="0"/>
              <a:t>S4 – S6</a:t>
            </a:r>
          </a:p>
        </p:txBody>
      </p:sp>
      <p:sp>
        <p:nvSpPr>
          <p:cNvPr id="6" name="Rectangle 5"/>
          <p:cNvSpPr/>
          <p:nvPr/>
        </p:nvSpPr>
        <p:spPr>
          <a:xfrm>
            <a:off x="457201" y="1101626"/>
            <a:ext cx="8334341"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smtClean="0">
                <a:ln w="11430"/>
                <a:solidFill>
                  <a:schemeClr val="bg2">
                    <a:lumMod val="50000"/>
                  </a:schemeClr>
                </a:solidFill>
              </a:rPr>
              <a:t>Not applicable due to the nature of the project.</a:t>
            </a:r>
          </a:p>
          <a:p>
            <a:pPr>
              <a:defRPr/>
            </a:pPr>
            <a:endParaRPr lang="en-US" sz="2400" b="1" spc="50" dirty="0">
              <a:ln w="11430"/>
              <a:solidFill>
                <a:schemeClr val="bg2">
                  <a:lumMod val="50000"/>
                </a:schemeClr>
              </a:solidFill>
            </a:endParaRPr>
          </a:p>
          <a:p>
            <a:pPr>
              <a:defRPr/>
            </a:pPr>
            <a:endParaRPr lang="en-US" sz="2400" b="1" spc="50" dirty="0" smtClean="0">
              <a:ln w="11430"/>
              <a:solidFill>
                <a:schemeClr val="bg2">
                  <a:lumMod val="50000"/>
                </a:schemeClr>
              </a:solidFill>
            </a:endParaRPr>
          </a:p>
          <a:p>
            <a:pPr>
              <a:defRPr/>
            </a:pPr>
            <a:r>
              <a:rPr lang="en-US" sz="2400" b="1" spc="50" dirty="0" smtClean="0">
                <a:ln w="11430"/>
                <a:solidFill>
                  <a:schemeClr val="bg2">
                    <a:lumMod val="50000"/>
                  </a:schemeClr>
                </a:solidFill>
              </a:rPr>
              <a:t>The removal of clutter and re-organizing of the workplace setting do not apply</a:t>
            </a:r>
          </a:p>
          <a:p>
            <a:pPr>
              <a:defRPr/>
            </a:pPr>
            <a:endParaRPr lang="en-US" sz="2400" b="1" spc="50" dirty="0">
              <a:ln w="11430"/>
              <a:solidFill>
                <a:schemeClr val="bg2">
                  <a:lumMod val="50000"/>
                </a:schemeClr>
              </a:solidFill>
            </a:endParaRPr>
          </a:p>
        </p:txBody>
      </p:sp>
    </p:spTree>
    <p:extLst>
      <p:ext uri="{BB962C8B-B14F-4D97-AF65-F5344CB8AC3E}">
        <p14:creationId xmlns:p14="http://schemas.microsoft.com/office/powerpoint/2010/main" val="154828265"/>
      </p:ext>
    </p:extLst>
  </p:cSld>
  <p:clrMapOvr>
    <a:masterClrMapping/>
  </p:clrMapOvr>
  <p:transition>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p:nvPr>
        </p:nvSpPr>
        <p:spPr/>
        <p:txBody>
          <a:bodyPr/>
          <a:lstStyle/>
          <a:p>
            <a:pPr eaLnBrk="1" hangingPunct="1"/>
            <a:r>
              <a:rPr lang="en-US" smtClean="0"/>
              <a:t>Proof of Improvements</a:t>
            </a:r>
          </a:p>
        </p:txBody>
      </p:sp>
      <p:sp>
        <p:nvSpPr>
          <p:cNvPr id="62468" name="Rectangle 5"/>
          <p:cNvSpPr>
            <a:spLocks noGrp="1" noChangeArrowheads="1"/>
          </p:cNvSpPr>
          <p:nvPr>
            <p:ph type="body" idx="1"/>
          </p:nvPr>
        </p:nvSpPr>
        <p:spPr/>
        <p:txBody>
          <a:bodyPr/>
          <a:lstStyle/>
          <a:p>
            <a:pPr marL="0" indent="0" eaLnBrk="1" hangingPunct="1"/>
            <a:r>
              <a:rPr lang="en-US" sz="2000" dirty="0" smtClean="0"/>
              <a:t>The percentage of defective patient visits declined over  time.</a:t>
            </a:r>
          </a:p>
        </p:txBody>
      </p:sp>
      <p:graphicFrame>
        <p:nvGraphicFramePr>
          <p:cNvPr id="7" name="Chart 6"/>
          <p:cNvGraphicFramePr>
            <a:graphicFrameLocks/>
          </p:cNvGraphicFramePr>
          <p:nvPr>
            <p:extLst>
              <p:ext uri="{D42A27DB-BD31-4B8C-83A1-F6EECF244321}">
                <p14:modId xmlns:p14="http://schemas.microsoft.com/office/powerpoint/2010/main" val="2782433371"/>
              </p:ext>
            </p:extLst>
          </p:nvPr>
        </p:nvGraphicFramePr>
        <p:xfrm>
          <a:off x="533400" y="1504950"/>
          <a:ext cx="8145992" cy="3342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3824662"/>
      </p:ext>
    </p:extLst>
  </p:cSld>
  <p:clrMapOvr>
    <a:masterClrMapping/>
  </p:clrMapOvr>
  <p:transition>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870713171"/>
              </p:ext>
            </p:extLst>
          </p:nvPr>
        </p:nvGraphicFramePr>
        <p:xfrm>
          <a:off x="1066800" y="1352550"/>
          <a:ext cx="7241117" cy="3610372"/>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4"/>
          <p:cNvSpPr>
            <a:spLocks noGrp="1" noChangeArrowheads="1"/>
          </p:cNvSpPr>
          <p:nvPr>
            <p:ph type="title"/>
          </p:nvPr>
        </p:nvSpPr>
        <p:spPr/>
        <p:txBody>
          <a:bodyPr/>
          <a:lstStyle/>
          <a:p>
            <a:pPr eaLnBrk="1" hangingPunct="1"/>
            <a:r>
              <a:rPr lang="en-US" smtClean="0"/>
              <a:t>Proof of Improvements</a:t>
            </a:r>
          </a:p>
        </p:txBody>
      </p:sp>
      <p:sp>
        <p:nvSpPr>
          <p:cNvPr id="62468" name="Rectangle 5"/>
          <p:cNvSpPr>
            <a:spLocks noGrp="1" noChangeArrowheads="1"/>
          </p:cNvSpPr>
          <p:nvPr>
            <p:ph type="body" idx="1"/>
          </p:nvPr>
        </p:nvSpPr>
        <p:spPr/>
        <p:txBody>
          <a:bodyPr/>
          <a:lstStyle/>
          <a:p>
            <a:pPr marL="0" indent="0" eaLnBrk="1" hangingPunct="1"/>
            <a:r>
              <a:rPr lang="en-US" sz="1400" dirty="0" smtClean="0"/>
              <a:t>The number of individual defects (missing/incorrect elements) also declined by approximately four-fold.</a:t>
            </a:r>
          </a:p>
        </p:txBody>
      </p:sp>
      <p:cxnSp>
        <p:nvCxnSpPr>
          <p:cNvPr id="7" name="Straight Arrow Connector 6"/>
          <p:cNvCxnSpPr/>
          <p:nvPr/>
        </p:nvCxnSpPr>
        <p:spPr bwMode="auto">
          <a:xfrm>
            <a:off x="1600200" y="2571750"/>
            <a:ext cx="5486400" cy="685800"/>
          </a:xfrm>
          <a:prstGeom prst="straightConnector1">
            <a:avLst/>
          </a:prstGeom>
          <a:gradFill rotWithShape="0">
            <a:gsLst>
              <a:gs pos="0">
                <a:schemeClr val="tx2"/>
              </a:gs>
              <a:gs pos="100000">
                <a:schemeClr val="accent1"/>
              </a:gs>
            </a:gsLst>
            <a:lin ang="2700000" scaled="1"/>
          </a:gradFill>
          <a:ln w="38100" cap="flat" cmpd="sng" algn="ctr">
            <a:solidFill>
              <a:srgbClr val="214BD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3807715"/>
      </p:ext>
    </p:extLst>
  </p:cSld>
  <p:clrMapOvr>
    <a:masterClrMapping/>
  </p:clrMapOvr>
  <p:transition>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Improve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07362364"/>
              </p:ext>
            </p:extLst>
          </p:nvPr>
        </p:nvGraphicFramePr>
        <p:xfrm>
          <a:off x="228600" y="1123951"/>
          <a:ext cx="8686800" cy="3749040"/>
        </p:xfrm>
        <a:graphic>
          <a:graphicData uri="http://schemas.openxmlformats.org/drawingml/2006/table">
            <a:tbl>
              <a:tblPr firstRow="1" bandRow="1">
                <a:tableStyleId>{5C22544A-7EE6-4342-B048-85BDC9FD1C3A}</a:tableStyleId>
              </a:tblPr>
              <a:tblGrid>
                <a:gridCol w="6858000"/>
                <a:gridCol w="1828800"/>
              </a:tblGrid>
              <a:tr h="241140">
                <a:tc>
                  <a:txBody>
                    <a:bodyPr/>
                    <a:lstStyle/>
                    <a:p>
                      <a:r>
                        <a:rPr lang="en-US" sz="1050" dirty="0" smtClean="0">
                          <a:latin typeface="Proxima Nova" charset="0"/>
                        </a:rPr>
                        <a:t>Improve</a:t>
                      </a:r>
                      <a:endParaRPr lang="en-US" sz="1050" dirty="0">
                        <a:latin typeface="Proxima Nova" charset="0"/>
                      </a:endParaRPr>
                    </a:p>
                  </a:txBody>
                  <a:tcPr marT="34290" marB="34290">
                    <a:solidFill>
                      <a:srgbClr val="7030A0"/>
                    </a:solidFill>
                  </a:tcPr>
                </a:tc>
                <a:tc>
                  <a:txBody>
                    <a:bodyPr/>
                    <a:lstStyle/>
                    <a:p>
                      <a:r>
                        <a:rPr lang="en-US" sz="1050" dirty="0" smtClean="0">
                          <a:latin typeface="Proxima Nova" charset="0"/>
                        </a:rPr>
                        <a:t>Complete</a:t>
                      </a:r>
                      <a:endParaRPr lang="en-US" sz="1050" dirty="0">
                        <a:latin typeface="Proxima Nova" charset="0"/>
                      </a:endParaRPr>
                    </a:p>
                  </a:txBody>
                  <a:tcPr marT="34290" marB="34290">
                    <a:solidFill>
                      <a:srgbClr val="7030A0"/>
                    </a:solidFill>
                  </a:tcPr>
                </a:tc>
              </a:tr>
              <a:tr h="233102">
                <a:tc>
                  <a:txBody>
                    <a:bodyPr/>
                    <a:lstStyle/>
                    <a:p>
                      <a:pPr marL="152400" marR="0" indent="-152400">
                        <a:spcBef>
                          <a:spcPts val="0"/>
                        </a:spcBef>
                        <a:spcAft>
                          <a:spcPts val="0"/>
                        </a:spcAft>
                      </a:pPr>
                      <a:r>
                        <a:rPr lang="en-US" sz="1000" dirty="0">
                          <a:effectLst/>
                          <a:latin typeface="Proxima Nova" charset="0"/>
                        </a:rPr>
                        <a:t>Rapid Improvement Event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N/A</a:t>
                      </a:r>
                      <a:endParaRPr lang="en-US" sz="1000" dirty="0">
                        <a:latin typeface="Proxima Nova" charset="0"/>
                      </a:endParaRPr>
                    </a:p>
                  </a:txBody>
                  <a:tcPr marT="34290" marB="34290"/>
                </a:tc>
              </a:tr>
              <a:tr h="233102">
                <a:tc>
                  <a:txBody>
                    <a:bodyPr/>
                    <a:lstStyle/>
                    <a:p>
                      <a:pPr marL="160020" marR="0" indent="-160020">
                        <a:spcBef>
                          <a:spcPts val="0"/>
                        </a:spcBef>
                        <a:spcAft>
                          <a:spcPts val="0"/>
                        </a:spcAft>
                      </a:pPr>
                      <a:r>
                        <a:rPr lang="en-US" sz="1000" dirty="0">
                          <a:effectLst/>
                          <a:latin typeface="Proxima Nova" charset="0"/>
                        </a:rPr>
                        <a:t>Ideal and Future state value stream map(s)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N/A</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Pugh matrix or criteria selection matrix to evaluate solution alternatives</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Planning and results of pilot (if applicable)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N/A</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List of solutions selected</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Process changes and revised process map(s) and photos if applicable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44472">
                <a:tc>
                  <a:txBody>
                    <a:bodyPr/>
                    <a:lstStyle/>
                    <a:p>
                      <a:pPr marL="152400" marR="0" indent="-152400">
                        <a:spcBef>
                          <a:spcPts val="0"/>
                        </a:spcBef>
                        <a:spcAft>
                          <a:spcPts val="0"/>
                        </a:spcAft>
                      </a:pPr>
                      <a:r>
                        <a:rPr lang="en-US" sz="1000" dirty="0">
                          <a:effectLst/>
                          <a:latin typeface="Proxima Nova" charset="0"/>
                        </a:rPr>
                        <a:t>Revised processes to improve flow, balance work, and pull production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N/A</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Standard work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0" marR="0">
                        <a:spcBef>
                          <a:spcPts val="0"/>
                        </a:spcBef>
                        <a:spcAft>
                          <a:spcPts val="0"/>
                        </a:spcAft>
                      </a:pPr>
                      <a:r>
                        <a:rPr lang="en-US" sz="1000" dirty="0">
                          <a:effectLst/>
                          <a:latin typeface="Proxima Nova" charset="0"/>
                        </a:rPr>
                        <a:t>FMEA on future state process</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0" marR="0">
                        <a:spcBef>
                          <a:spcPts val="0"/>
                        </a:spcBef>
                        <a:spcAft>
                          <a:spcPts val="0"/>
                        </a:spcAft>
                      </a:pPr>
                      <a:r>
                        <a:rPr lang="en-US" sz="1000" dirty="0">
                          <a:effectLst/>
                          <a:latin typeface="Proxima Nova" charset="0"/>
                        </a:rPr>
                        <a:t>Barriers and Aids Chart (as needed)</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0" marR="0">
                        <a:spcBef>
                          <a:spcPts val="0"/>
                        </a:spcBef>
                        <a:spcAft>
                          <a:spcPts val="0"/>
                        </a:spcAft>
                      </a:pPr>
                      <a:r>
                        <a:rPr lang="en-US" sz="1000" dirty="0">
                          <a:effectLst/>
                          <a:latin typeface="Proxima Nova" charset="0"/>
                        </a:rPr>
                        <a:t>Change Management Plan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Implementation Plan for solutions (with dates and assigned responsibilities)</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S4 – S6 implementation and 6S Audit after improvements (as appropriate)</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N/A</a:t>
                      </a:r>
                      <a:endParaRPr lang="en-US" sz="1000" dirty="0">
                        <a:latin typeface="Proxima Nova" charset="0"/>
                      </a:endParaRPr>
                    </a:p>
                  </a:txBody>
                  <a:tcPr marT="34290" marB="34290"/>
                </a:tc>
              </a:tr>
              <a:tr h="233102">
                <a:tc>
                  <a:txBody>
                    <a:bodyPr/>
                    <a:lstStyle/>
                    <a:p>
                      <a:pPr marL="152400" marR="0" indent="-152400">
                        <a:spcBef>
                          <a:spcPts val="0"/>
                        </a:spcBef>
                        <a:spcAft>
                          <a:spcPts val="0"/>
                        </a:spcAft>
                      </a:pPr>
                      <a:r>
                        <a:rPr lang="en-US" sz="1000" dirty="0">
                          <a:effectLst/>
                          <a:latin typeface="Proxima Nova" charset="0"/>
                        </a:rPr>
                        <a:t>Graphical analysis of results -- before vs. after, to prove effectiveness of solutions</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r h="233102">
                <a:tc>
                  <a:txBody>
                    <a:bodyPr/>
                    <a:lstStyle/>
                    <a:p>
                      <a:pPr marL="0" marR="0">
                        <a:spcBef>
                          <a:spcPts val="0"/>
                        </a:spcBef>
                        <a:spcAft>
                          <a:spcPts val="0"/>
                        </a:spcAft>
                      </a:pPr>
                      <a:r>
                        <a:rPr lang="en-US" sz="1000" dirty="0">
                          <a:effectLst/>
                          <a:latin typeface="Proxima Nova" charset="0"/>
                        </a:rPr>
                        <a:t>Gate </a:t>
                      </a:r>
                      <a:r>
                        <a:rPr lang="en-US" sz="1000" dirty="0" smtClean="0">
                          <a:effectLst/>
                          <a:latin typeface="Proxima Nova" charset="0"/>
                        </a:rPr>
                        <a:t>review and Sign-off by Champion</a:t>
                      </a:r>
                      <a:endParaRPr lang="en-US" sz="1000" dirty="0">
                        <a:effectLst/>
                        <a:latin typeface="Proxima Nova" charset="0"/>
                        <a:ea typeface="Times New Roman"/>
                        <a:cs typeface="Times New Roman"/>
                      </a:endParaRPr>
                    </a:p>
                  </a:txBody>
                  <a:tcPr marL="68580" marR="68580" marT="0" marB="0" anchor="ctr"/>
                </a:tc>
                <a:tc>
                  <a:txBody>
                    <a:bodyPr/>
                    <a:lstStyle/>
                    <a:p>
                      <a:pPr algn="ctr"/>
                      <a:r>
                        <a:rPr lang="en-US" sz="1000" dirty="0" smtClean="0">
                          <a:latin typeface="Proxima Nova" charset="0"/>
                        </a:rPr>
                        <a:t>X</a:t>
                      </a:r>
                      <a:endParaRPr lang="en-US" sz="1000" dirty="0">
                        <a:latin typeface="Proxima Nova" charset="0"/>
                      </a:endParaRPr>
                    </a:p>
                  </a:txBody>
                  <a:tcPr marT="34290" marB="34290"/>
                </a:tc>
              </a:tr>
            </a:tbl>
          </a:graphicData>
        </a:graphic>
      </p:graphicFrame>
    </p:spTree>
    <p:extLst>
      <p:ext uri="{BB962C8B-B14F-4D97-AF65-F5344CB8AC3E}">
        <p14:creationId xmlns:p14="http://schemas.microsoft.com/office/powerpoint/2010/main" val="47418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 Milestones and Timing</a:t>
            </a:r>
          </a:p>
        </p:txBody>
      </p:sp>
      <p:graphicFrame>
        <p:nvGraphicFramePr>
          <p:cNvPr id="5" name="Table 4"/>
          <p:cNvGraphicFramePr>
            <a:graphicFrameLocks noGrp="1"/>
          </p:cNvGraphicFramePr>
          <p:nvPr>
            <p:extLst>
              <p:ext uri="{D42A27DB-BD31-4B8C-83A1-F6EECF244321}">
                <p14:modId xmlns:p14="http://schemas.microsoft.com/office/powerpoint/2010/main" val="1828330991"/>
              </p:ext>
            </p:extLst>
          </p:nvPr>
        </p:nvGraphicFramePr>
        <p:xfrm>
          <a:off x="685801" y="1162050"/>
          <a:ext cx="7772403" cy="3238500"/>
        </p:xfrm>
        <a:graphic>
          <a:graphicData uri="http://schemas.openxmlformats.org/drawingml/2006/table">
            <a:tbl>
              <a:tblPr firstRow="1" bandRow="1">
                <a:tableStyleId>{5C22544A-7EE6-4342-B048-85BDC9FD1C3A}</a:tableStyleId>
              </a:tblPr>
              <a:tblGrid>
                <a:gridCol w="1253614"/>
                <a:gridCol w="796086"/>
                <a:gridCol w="864951"/>
                <a:gridCol w="742949"/>
                <a:gridCol w="714377"/>
                <a:gridCol w="728664"/>
                <a:gridCol w="971550"/>
                <a:gridCol w="971550"/>
                <a:gridCol w="728662"/>
              </a:tblGrid>
              <a:tr h="596275">
                <a:tc>
                  <a:txBody>
                    <a:bodyPr/>
                    <a:lstStyle/>
                    <a:p>
                      <a:pPr algn="ctr"/>
                      <a:r>
                        <a:rPr lang="en-US" sz="1400" dirty="0" smtClean="0">
                          <a:latin typeface="Proxima Nova" charset="0"/>
                        </a:rPr>
                        <a:t>Phase</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Sept</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Sept</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Oct</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Nov</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Dec</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Jan</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Feb</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c>
                  <a:txBody>
                    <a:bodyPr/>
                    <a:lstStyle/>
                    <a:p>
                      <a:pPr algn="ctr"/>
                      <a:r>
                        <a:rPr lang="en-US" sz="1400" dirty="0" smtClean="0">
                          <a:latin typeface="Proxima Nova" charset="0"/>
                        </a:rPr>
                        <a:t>Mar</a:t>
                      </a:r>
                    </a:p>
                    <a:p>
                      <a:pPr algn="ctr"/>
                      <a:r>
                        <a:rPr lang="en-US" sz="1400" dirty="0" smtClean="0">
                          <a:latin typeface="Proxima Nova" charset="0"/>
                        </a:rPr>
                        <a:t>2014</a:t>
                      </a:r>
                      <a:endParaRPr lang="en-US" sz="1400" dirty="0">
                        <a:latin typeface="Proxima Nova" charset="0"/>
                      </a:endParaRPr>
                    </a:p>
                  </a:txBody>
                  <a:tcPr marT="34290" marB="34290">
                    <a:solidFill>
                      <a:srgbClr val="24135F"/>
                    </a:solidFill>
                  </a:tcPr>
                </a:tc>
              </a:tr>
              <a:tr h="528445">
                <a:tc>
                  <a:txBody>
                    <a:bodyPr/>
                    <a:lstStyle/>
                    <a:p>
                      <a:r>
                        <a:rPr lang="en-US" sz="1400" dirty="0" smtClean="0">
                          <a:latin typeface="Proxima Nova" charset="0"/>
                        </a:rPr>
                        <a:t>Define</a:t>
                      </a:r>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r>
              <a:tr h="528445">
                <a:tc>
                  <a:txBody>
                    <a:bodyPr/>
                    <a:lstStyle/>
                    <a:p>
                      <a:r>
                        <a:rPr lang="en-US" sz="1400" dirty="0" smtClean="0">
                          <a:latin typeface="Proxima Nova" charset="0"/>
                        </a:rPr>
                        <a:t>Measure</a:t>
                      </a:r>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r>
              <a:tr h="528445">
                <a:tc>
                  <a:txBody>
                    <a:bodyPr/>
                    <a:lstStyle/>
                    <a:p>
                      <a:r>
                        <a:rPr lang="en-US" sz="1400" dirty="0" smtClean="0">
                          <a:latin typeface="Proxima Nova" charset="0"/>
                        </a:rPr>
                        <a:t>Analyze</a:t>
                      </a:r>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r>
              <a:tr h="528445">
                <a:tc>
                  <a:txBody>
                    <a:bodyPr/>
                    <a:lstStyle/>
                    <a:p>
                      <a:r>
                        <a:rPr lang="en-US" sz="1400" dirty="0" smtClean="0">
                          <a:latin typeface="Proxima Nova" charset="0"/>
                        </a:rPr>
                        <a:t>Improve</a:t>
                      </a:r>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solidFill>
                      <a:schemeClr val="accent1">
                        <a:lumMod val="20000"/>
                        <a:lumOff val="80000"/>
                      </a:schemeClr>
                    </a:solidFill>
                  </a:tcP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r>
              <a:tr h="528445">
                <a:tc>
                  <a:txBody>
                    <a:bodyPr/>
                    <a:lstStyle/>
                    <a:p>
                      <a:r>
                        <a:rPr lang="en-US" sz="1400" dirty="0" smtClean="0">
                          <a:latin typeface="Proxima Nova" charset="0"/>
                        </a:rPr>
                        <a:t>Control</a:t>
                      </a:r>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solidFill>
                      <a:srgbClr val="FF8F1C"/>
                    </a:solidFill>
                  </a:tcPr>
                </a:tc>
                <a:tc>
                  <a:txBody>
                    <a:bodyPr/>
                    <a:lstStyle/>
                    <a:p>
                      <a:endParaRPr lang="en-US" sz="1400" dirty="0">
                        <a:latin typeface="Proxima Nova" charset="0"/>
                      </a:endParaRPr>
                    </a:p>
                  </a:txBody>
                  <a:tcPr marT="34290" marB="34290" anchor="ctr">
                    <a:solidFill>
                      <a:srgbClr val="FF8F1C"/>
                    </a:solidFill>
                  </a:tcPr>
                </a:tc>
              </a:tr>
            </a:tbl>
          </a:graphicData>
        </a:graphic>
      </p:graphicFrame>
    </p:spTree>
    <p:extLst>
      <p:ext uri="{BB962C8B-B14F-4D97-AF65-F5344CB8AC3E}">
        <p14:creationId xmlns:p14="http://schemas.microsoft.com/office/powerpoint/2010/main" val="3122450439"/>
      </p:ext>
    </p:extLst>
  </p:cSld>
  <p:clrMapOvr>
    <a:masterClrMapping/>
  </p:clrMapOvr>
  <p:transition>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Lean Six Sigma </a:t>
            </a:r>
            <a:r>
              <a:rPr lang="en-US" b="1" dirty="0"/>
              <a:t>Roadmap</a:t>
            </a:r>
          </a:p>
        </p:txBody>
      </p:sp>
      <p:sp>
        <p:nvSpPr>
          <p:cNvPr id="4" name="Slide Number Placeholder 3"/>
          <p:cNvSpPr>
            <a:spLocks noGrp="1"/>
          </p:cNvSpPr>
          <p:nvPr>
            <p:ph type="sldNum" idx="12"/>
          </p:nvPr>
        </p:nvSpPr>
        <p:spPr/>
        <p:txBody>
          <a:bodyPr/>
          <a:lstStyle/>
          <a:p>
            <a:fld id="{00000000-1234-1234-1234-123412341234}" type="slidenum">
              <a:rPr lang="en" smtClean="0"/>
              <a:pPr/>
              <a:t>120</a:t>
            </a:fld>
            <a:endParaRPr lang="en"/>
          </a:p>
        </p:txBody>
      </p:sp>
      <p:grpSp>
        <p:nvGrpSpPr>
          <p:cNvPr id="5" name="Group 4"/>
          <p:cNvGrpSpPr>
            <a:grpSpLocks/>
          </p:cNvGrpSpPr>
          <p:nvPr/>
        </p:nvGrpSpPr>
        <p:grpSpPr bwMode="auto">
          <a:xfrm>
            <a:off x="2209800" y="1123950"/>
            <a:ext cx="5197642" cy="3086100"/>
            <a:chOff x="576" y="576"/>
            <a:chExt cx="4608" cy="2736"/>
          </a:xfrm>
        </p:grpSpPr>
        <p:sp>
          <p:nvSpPr>
            <p:cNvPr id="6" name="AutoShape 5"/>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Measure</a:t>
              </a:r>
              <a:endParaRPr lang="en-US" sz="2400" dirty="0">
                <a:latin typeface="Proxima Nova" panose="02000506030000020004" pitchFamily="50" charset="0"/>
              </a:endParaRPr>
            </a:p>
          </p:txBody>
        </p:sp>
        <p:sp>
          <p:nvSpPr>
            <p:cNvPr id="7" name="AutoShape 6"/>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Analyze</a:t>
              </a:r>
              <a:endParaRPr lang="en-US" sz="2400" dirty="0">
                <a:solidFill>
                  <a:schemeClr val="tx1"/>
                </a:solidFill>
                <a:latin typeface="Proxima Nova" panose="02000506030000020004" pitchFamily="50" charset="0"/>
              </a:endParaRPr>
            </a:p>
          </p:txBody>
        </p:sp>
        <p:sp>
          <p:nvSpPr>
            <p:cNvPr id="8" name="AutoShape 7"/>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Improve</a:t>
              </a:r>
              <a:endParaRPr lang="en-US" sz="2400" dirty="0">
                <a:solidFill>
                  <a:schemeClr val="tx1"/>
                </a:solidFill>
                <a:latin typeface="Proxima Nova" panose="02000506030000020004" pitchFamily="50" charset="0"/>
              </a:endParaRPr>
            </a:p>
          </p:txBody>
        </p:sp>
        <p:sp>
          <p:nvSpPr>
            <p:cNvPr id="9" name="AutoShape 8"/>
            <p:cNvSpPr>
              <a:spLocks noChangeArrowheads="1"/>
            </p:cNvSpPr>
            <p:nvPr/>
          </p:nvSpPr>
          <p:spPr bwMode="gray">
            <a:xfrm>
              <a:off x="576" y="2880"/>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bg1"/>
                  </a:solidFill>
                  <a:latin typeface="Proxima Nova" panose="02000506030000020004" pitchFamily="50" charset="0"/>
                </a:rPr>
                <a:t>Control</a:t>
              </a:r>
              <a:endParaRPr lang="en-US" sz="2400" dirty="0">
                <a:solidFill>
                  <a:schemeClr val="bg1"/>
                </a:solidFill>
                <a:latin typeface="Proxima Nova" panose="02000506030000020004" pitchFamily="50" charset="0"/>
              </a:endParaRPr>
            </a:p>
          </p:txBody>
        </p:sp>
        <p:sp>
          <p:nvSpPr>
            <p:cNvPr id="10" name="AutoShape 9"/>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Define</a:t>
              </a:r>
              <a:endParaRPr lang="en-US" sz="2400" dirty="0">
                <a:solidFill>
                  <a:schemeClr val="tx1"/>
                </a:solidFill>
                <a:latin typeface="Proxima Nova" panose="02000506030000020004" pitchFamily="50" charset="0"/>
              </a:endParaRPr>
            </a:p>
          </p:txBody>
        </p:sp>
      </p:grpSp>
    </p:spTree>
    <p:extLst>
      <p:ext uri="{BB962C8B-B14F-4D97-AF65-F5344CB8AC3E}">
        <p14:creationId xmlns:p14="http://schemas.microsoft.com/office/powerpoint/2010/main" val="554007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type="title"/>
          </p:nvPr>
        </p:nvSpPr>
        <p:spPr/>
        <p:txBody>
          <a:bodyPr/>
          <a:lstStyle/>
          <a:p>
            <a:pPr eaLnBrk="1" hangingPunct="1"/>
            <a:r>
              <a:rPr lang="en-US" smtClean="0"/>
              <a:t>Control Plan</a:t>
            </a:r>
          </a:p>
        </p:txBody>
      </p:sp>
      <p:graphicFrame>
        <p:nvGraphicFramePr>
          <p:cNvPr id="3" name="Object 2"/>
          <p:cNvGraphicFramePr>
            <a:graphicFrameLocks noChangeAspect="1"/>
          </p:cNvGraphicFramePr>
          <p:nvPr>
            <p:extLst>
              <p:ext uri="{D42A27DB-BD31-4B8C-83A1-F6EECF244321}">
                <p14:modId xmlns:p14="http://schemas.microsoft.com/office/powerpoint/2010/main" val="3793087932"/>
              </p:ext>
            </p:extLst>
          </p:nvPr>
        </p:nvGraphicFramePr>
        <p:xfrm>
          <a:off x="228600" y="971550"/>
          <a:ext cx="8763000" cy="3888581"/>
        </p:xfrm>
        <a:graphic>
          <a:graphicData uri="http://schemas.openxmlformats.org/presentationml/2006/ole">
            <mc:AlternateContent xmlns:mc="http://schemas.openxmlformats.org/markup-compatibility/2006">
              <mc:Choice xmlns:v="urn:schemas-microsoft-com:vml" Requires="v">
                <p:oleObj spid="_x0000_s3099" name="Worksheet" r:id="rId3" imgW="12125204" imgH="9524876" progId="Excel.Sheet.12">
                  <p:embed/>
                </p:oleObj>
              </mc:Choice>
              <mc:Fallback>
                <p:oleObj name="Worksheet" r:id="rId3" imgW="12125204" imgH="9524876" progId="Excel.Sheet.12">
                  <p:embed/>
                  <p:pic>
                    <p:nvPicPr>
                      <p:cNvPr id="0" name=""/>
                      <p:cNvPicPr/>
                      <p:nvPr/>
                    </p:nvPicPr>
                    <p:blipFill>
                      <a:blip r:embed="rId4"/>
                      <a:stretch>
                        <a:fillRect/>
                      </a:stretch>
                    </p:blipFill>
                    <p:spPr>
                      <a:xfrm>
                        <a:off x="228600" y="971550"/>
                        <a:ext cx="8763000" cy="3888581"/>
                      </a:xfrm>
                      <a:prstGeom prst="rect">
                        <a:avLst/>
                      </a:prstGeom>
                    </p:spPr>
                  </p:pic>
                </p:oleObj>
              </mc:Fallback>
            </mc:AlternateContent>
          </a:graphicData>
        </a:graphic>
      </p:graphicFrame>
    </p:spTree>
    <p:extLst>
      <p:ext uri="{BB962C8B-B14F-4D97-AF65-F5344CB8AC3E}">
        <p14:creationId xmlns:p14="http://schemas.microsoft.com/office/powerpoint/2010/main" val="45685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noChangeArrowheads="1"/>
          </p:cNvSpPr>
          <p:nvPr>
            <p:ph type="title"/>
          </p:nvPr>
        </p:nvSpPr>
        <p:spPr/>
        <p:txBody>
          <a:bodyPr/>
          <a:lstStyle/>
          <a:p>
            <a:pPr eaLnBrk="1" hangingPunct="1"/>
            <a:r>
              <a:rPr lang="en-US" smtClean="0"/>
              <a:t>Visual Controls</a:t>
            </a:r>
          </a:p>
        </p:txBody>
      </p:sp>
      <p:sp>
        <p:nvSpPr>
          <p:cNvPr id="65540" name="Rectangle 6"/>
          <p:cNvSpPr>
            <a:spLocks noGrp="1" noChangeArrowheads="1"/>
          </p:cNvSpPr>
          <p:nvPr>
            <p:ph type="body" idx="1"/>
          </p:nvPr>
        </p:nvSpPr>
        <p:spPr/>
        <p:txBody>
          <a:bodyPr/>
          <a:lstStyle/>
          <a:p>
            <a:pPr marL="0" indent="0" eaLnBrk="1" hangingPunct="1"/>
            <a:r>
              <a:rPr lang="en-US" sz="1400" dirty="0" smtClean="0"/>
              <a:t>Examples/Photos of visual controls</a:t>
            </a:r>
          </a:p>
          <a:p>
            <a:pPr marL="0" indent="0" eaLnBrk="1" hangingPunct="1"/>
            <a:endParaRPr lang="en-US" sz="1400" dirty="0"/>
          </a:p>
          <a:p>
            <a:pPr marL="0" indent="0" eaLnBrk="1" hangingPunct="1"/>
            <a:r>
              <a:rPr lang="en-US" sz="1400" dirty="0" smtClean="0"/>
              <a:t>PreCert</a:t>
            </a:r>
          </a:p>
          <a:p>
            <a:pPr eaLnBrk="1" hangingPunct="1">
              <a:buFont typeface="Arial" panose="020B0604020202020204" pitchFamily="34" charset="0"/>
              <a:buChar char="•"/>
            </a:pPr>
            <a:r>
              <a:rPr lang="en-US" sz="1400" dirty="0" smtClean="0"/>
              <a:t>A</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a:t>C</a:t>
            </a:r>
          </a:p>
          <a:p>
            <a:pPr marL="0" indent="0" eaLnBrk="1" hangingPunct="1"/>
            <a:endParaRPr lang="en-US" sz="1400" dirty="0" smtClean="0"/>
          </a:p>
          <a:p>
            <a:pPr marL="0" indent="0" eaLnBrk="1" hangingPunct="1"/>
            <a:r>
              <a:rPr lang="en-US" sz="1400" dirty="0" smtClean="0"/>
              <a:t>Financial Counseling</a:t>
            </a:r>
          </a:p>
          <a:p>
            <a:pPr eaLnBrk="1" hangingPunct="1">
              <a:buFont typeface="Arial" panose="020B0604020202020204" pitchFamily="34" charset="0"/>
              <a:buChar char="•"/>
            </a:pPr>
            <a:r>
              <a:rPr lang="en-US" sz="1400" dirty="0" smtClean="0"/>
              <a:t>Signage?  Color indicator? Red chairs, Blue chairs? Cubicle color?</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a:t>C</a:t>
            </a:r>
          </a:p>
          <a:p>
            <a:pPr marL="0" indent="0" eaLnBrk="1" hangingPunct="1"/>
            <a:endParaRPr lang="en-US" sz="1400" dirty="0" smtClean="0"/>
          </a:p>
          <a:p>
            <a:pPr marL="0" indent="0" eaLnBrk="1" hangingPunct="1"/>
            <a:r>
              <a:rPr lang="en-US" sz="1400" dirty="0" smtClean="0"/>
              <a:t>C1200</a:t>
            </a:r>
          </a:p>
          <a:p>
            <a:pPr eaLnBrk="1" hangingPunct="1">
              <a:buFont typeface="Arial" panose="020B0604020202020204" pitchFamily="34" charset="0"/>
              <a:buChar char="•"/>
            </a:pPr>
            <a:r>
              <a:rPr lang="en-US" sz="1400" dirty="0" smtClean="0"/>
              <a:t>A</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a:t>C</a:t>
            </a:r>
            <a:endParaRPr lang="en-US" sz="1400" dirty="0" smtClean="0"/>
          </a:p>
        </p:txBody>
      </p:sp>
      <p:sp>
        <p:nvSpPr>
          <p:cNvPr id="5" name="Rectangle 4"/>
          <p:cNvSpPr/>
          <p:nvPr/>
        </p:nvSpPr>
        <p:spPr>
          <a:xfrm>
            <a:off x="275996" y="1451549"/>
            <a:ext cx="8888972"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 None Identified</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05117042"/>
      </p:ext>
    </p:extLst>
  </p:cSld>
  <p:clrMapOvr>
    <a:masterClrMapping/>
  </p:clrMapOvr>
  <p:transition>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title"/>
          </p:nvPr>
        </p:nvSpPr>
        <p:spPr/>
        <p:txBody>
          <a:bodyPr/>
          <a:lstStyle/>
          <a:p>
            <a:pPr eaLnBrk="1" hangingPunct="1"/>
            <a:r>
              <a:rPr lang="en-US" smtClean="0"/>
              <a:t>Mistake Proofing Techniques</a:t>
            </a:r>
          </a:p>
        </p:txBody>
      </p:sp>
      <p:sp>
        <p:nvSpPr>
          <p:cNvPr id="66564" name="Rectangle 6"/>
          <p:cNvSpPr>
            <a:spLocks noGrp="1" noChangeArrowheads="1"/>
          </p:cNvSpPr>
          <p:nvPr>
            <p:ph type="body" idx="1"/>
          </p:nvPr>
        </p:nvSpPr>
        <p:spPr/>
        <p:txBody>
          <a:bodyPr/>
          <a:lstStyle/>
          <a:p>
            <a:pPr marL="0" indent="0" eaLnBrk="1" hangingPunct="1"/>
            <a:r>
              <a:rPr lang="en-US" sz="1400" dirty="0" smtClean="0"/>
              <a:t>PreCert</a:t>
            </a:r>
          </a:p>
          <a:p>
            <a:pPr eaLnBrk="1" hangingPunct="1">
              <a:buFont typeface="Arial" panose="020B0604020202020204" pitchFamily="34" charset="0"/>
              <a:buChar char="•"/>
            </a:pPr>
            <a:r>
              <a:rPr lang="en-US" sz="1400" dirty="0" smtClean="0"/>
              <a:t>A</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a:t>C</a:t>
            </a:r>
            <a:endParaRPr lang="en-US" sz="1400" dirty="0" smtClean="0"/>
          </a:p>
          <a:p>
            <a:pPr marL="0" indent="0" eaLnBrk="1" hangingPunct="1"/>
            <a:endParaRPr lang="en-US" sz="1400" dirty="0" smtClean="0"/>
          </a:p>
          <a:p>
            <a:pPr marL="0" indent="0" eaLnBrk="1" hangingPunct="1"/>
            <a:r>
              <a:rPr lang="en-US" sz="1400" dirty="0" smtClean="0"/>
              <a:t>Financial Counseling</a:t>
            </a:r>
          </a:p>
          <a:p>
            <a:pPr eaLnBrk="1" hangingPunct="1">
              <a:buFont typeface="Arial" panose="020B0604020202020204" pitchFamily="34" charset="0"/>
              <a:buChar char="•"/>
            </a:pPr>
            <a:r>
              <a:rPr lang="en-US" sz="1400" dirty="0" smtClean="0"/>
              <a:t>A</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smtClean="0"/>
              <a:t>C</a:t>
            </a:r>
          </a:p>
          <a:p>
            <a:pPr eaLnBrk="1" hangingPunct="1">
              <a:buFont typeface="Arial" panose="020B0604020202020204" pitchFamily="34" charset="0"/>
              <a:buChar char="•"/>
            </a:pPr>
            <a:endParaRPr lang="en-US" sz="1400" dirty="0"/>
          </a:p>
          <a:p>
            <a:pPr marL="0" indent="0" eaLnBrk="1" hangingPunct="1"/>
            <a:r>
              <a:rPr lang="en-US" sz="1400" dirty="0" smtClean="0"/>
              <a:t>C1200</a:t>
            </a:r>
          </a:p>
          <a:p>
            <a:pPr eaLnBrk="1" hangingPunct="1">
              <a:buFont typeface="Arial" panose="020B0604020202020204" pitchFamily="34" charset="0"/>
              <a:buChar char="•"/>
            </a:pPr>
            <a:r>
              <a:rPr lang="en-US" sz="1400" dirty="0" smtClean="0"/>
              <a:t>A</a:t>
            </a:r>
          </a:p>
          <a:p>
            <a:pPr eaLnBrk="1" hangingPunct="1">
              <a:buFont typeface="Arial" panose="020B0604020202020204" pitchFamily="34" charset="0"/>
              <a:buChar char="•"/>
            </a:pPr>
            <a:r>
              <a:rPr lang="en-US" sz="1400" dirty="0" smtClean="0"/>
              <a:t>B</a:t>
            </a:r>
          </a:p>
          <a:p>
            <a:pPr eaLnBrk="1" hangingPunct="1">
              <a:buFont typeface="Arial" panose="020B0604020202020204" pitchFamily="34" charset="0"/>
              <a:buChar char="•"/>
            </a:pPr>
            <a:r>
              <a:rPr lang="en-US" sz="1400" dirty="0"/>
              <a:t>C</a:t>
            </a:r>
            <a:endParaRPr lang="en-US" sz="1400" dirty="0" smtClean="0"/>
          </a:p>
        </p:txBody>
      </p:sp>
      <p:sp>
        <p:nvSpPr>
          <p:cNvPr id="5" name="Rectangle 4"/>
          <p:cNvSpPr/>
          <p:nvPr/>
        </p:nvSpPr>
        <p:spPr>
          <a:xfrm>
            <a:off x="275996" y="1451549"/>
            <a:ext cx="8888972"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Not Applicable / None Identified</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1218439"/>
      </p:ext>
    </p:extLst>
  </p:cSld>
  <p:clrMapOvr>
    <a:masterClrMapping/>
  </p:clrMapOvr>
  <p:transition>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1 </a:t>
            </a:r>
          </a:p>
        </p:txBody>
      </p:sp>
      <p:sp>
        <p:nvSpPr>
          <p:cNvPr id="67588" name="Rectangle 6"/>
          <p:cNvSpPr>
            <a:spLocks noGrp="1" noChangeArrowheads="1"/>
          </p:cNvSpPr>
          <p:nvPr>
            <p:ph type="body" idx="1"/>
          </p:nvPr>
        </p:nvSpPr>
        <p:spPr/>
        <p:txBody>
          <a:bodyPr/>
          <a:lstStyle/>
          <a:p>
            <a:pPr marL="0" indent="0" eaLnBrk="1" hangingPunct="1"/>
            <a:r>
              <a:rPr lang="en-US" sz="1200" dirty="0" smtClean="0">
                <a:latin typeface="Proxima Nova" charset="0"/>
              </a:rPr>
              <a:t>Proportion of Financially Cleared Patients</a:t>
            </a:r>
          </a:p>
          <a:p>
            <a:r>
              <a:rPr lang="en-US" sz="1200" dirty="0" smtClean="0">
                <a:latin typeface="Proxima Nova" charset="0"/>
                <a:cs typeface="Arial" charset="0"/>
              </a:rPr>
              <a:t>Conclusion</a:t>
            </a:r>
            <a:r>
              <a:rPr lang="en-US" sz="1200" dirty="0">
                <a:latin typeface="Proxima Nova" charset="0"/>
                <a:cs typeface="Arial" charset="0"/>
              </a:rPr>
              <a:t>:  The financially cleared patients have increased in control phase.  </a:t>
            </a:r>
          </a:p>
          <a:p>
            <a:pPr marL="0" indent="0" eaLnBrk="1" hangingPunct="1"/>
            <a:endParaRPr lang="en-US" sz="1200" dirty="0" smtClean="0">
              <a:latin typeface="Proxima Nova"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09750"/>
            <a:ext cx="60579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23703"/>
      </p:ext>
    </p:extLst>
  </p:cSld>
  <p:clrMapOvr>
    <a:masterClrMapping/>
  </p:clrMapOvr>
  <p:transition>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2 </a:t>
            </a:r>
          </a:p>
        </p:txBody>
      </p:sp>
      <p:sp>
        <p:nvSpPr>
          <p:cNvPr id="67588" name="Rectangle 6"/>
          <p:cNvSpPr>
            <a:spLocks noGrp="1" noChangeArrowheads="1"/>
          </p:cNvSpPr>
          <p:nvPr>
            <p:ph type="body" idx="1"/>
          </p:nvPr>
        </p:nvSpPr>
        <p:spPr/>
        <p:txBody>
          <a:bodyPr/>
          <a:lstStyle/>
          <a:p>
            <a:pPr marL="0" indent="0" eaLnBrk="1" hangingPunct="1"/>
            <a:r>
              <a:rPr lang="en-US" sz="1400" dirty="0" smtClean="0">
                <a:latin typeface="Proxima Nova" charset="0"/>
              </a:rPr>
              <a:t>Notification of Patient Rescheduling (X1)</a:t>
            </a:r>
          </a:p>
          <a:p>
            <a:pPr marL="0" indent="0" eaLnBrk="1" hangingPunct="1"/>
            <a:endParaRPr lang="en-US" sz="1400" dirty="0">
              <a:latin typeface="Proxima Nova" charset="0"/>
            </a:endParaRPr>
          </a:p>
          <a:p>
            <a:r>
              <a:rPr lang="en-US" sz="1400" dirty="0">
                <a:latin typeface="Proxima Nova" charset="0"/>
                <a:cs typeface="Arial" charset="0"/>
              </a:rPr>
              <a:t>Conclusion:  100% of patients have had calls made ≥ 48 hours prior from 6/10 – 7/2/15 </a:t>
            </a:r>
          </a:p>
          <a:p>
            <a:pPr marL="0" indent="0" eaLnBrk="1" hangingPunct="1"/>
            <a:endParaRPr lang="en-US" sz="1400" dirty="0" smtClean="0">
              <a:latin typeface="Proxima Nova"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14550"/>
            <a:ext cx="5486400"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29855"/>
      </p:ext>
    </p:extLst>
  </p:cSld>
  <p:clrMapOvr>
    <a:masterClrMapping/>
  </p:clrMapOvr>
  <p:transition>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3 </a:t>
            </a:r>
          </a:p>
        </p:txBody>
      </p:sp>
      <p:sp>
        <p:nvSpPr>
          <p:cNvPr id="67588" name="Rectangle 6"/>
          <p:cNvSpPr>
            <a:spLocks noGrp="1" noChangeArrowheads="1"/>
          </p:cNvSpPr>
          <p:nvPr>
            <p:ph type="body" idx="1"/>
          </p:nvPr>
        </p:nvSpPr>
        <p:spPr/>
        <p:txBody>
          <a:bodyPr/>
          <a:lstStyle/>
          <a:p>
            <a:pPr marL="0" indent="0" eaLnBrk="1" hangingPunct="1"/>
            <a:r>
              <a:rPr lang="en-US" sz="1400" dirty="0" smtClean="0">
                <a:latin typeface="Proxima Nova" charset="0"/>
              </a:rPr>
              <a:t>Method of Obtaining Benefits, PreCert Knowledge (X2, X3)</a:t>
            </a:r>
          </a:p>
          <a:p>
            <a:pPr marL="0" indent="0" eaLnBrk="1" hangingPunct="1"/>
            <a:endParaRPr lang="en-US" sz="1400" dirty="0">
              <a:latin typeface="Proxima Nova" charset="0"/>
            </a:endParaRPr>
          </a:p>
          <a:p>
            <a:pPr defTabSz="969963" fontAlgn="base">
              <a:spcBef>
                <a:spcPct val="20000"/>
              </a:spcBef>
              <a:spcAft>
                <a:spcPct val="0"/>
              </a:spcAft>
              <a:buClrTx/>
              <a:buSzPct val="120000"/>
            </a:pPr>
            <a:r>
              <a:rPr lang="en-US" sz="1400" dirty="0">
                <a:latin typeface="Proxima Nova" charset="0"/>
                <a:cs typeface="Arial" charset="0"/>
              </a:rPr>
              <a:t>Conclusion: Approximately 94% of appointments have properly documented benefits </a:t>
            </a:r>
            <a:r>
              <a:rPr lang="en-US" sz="1400" dirty="0" smtClean="0">
                <a:latin typeface="Proxima Nova" charset="0"/>
                <a:cs typeface="Arial" charset="0"/>
              </a:rPr>
              <a:t>information</a:t>
            </a:r>
            <a:r>
              <a:rPr lang="en-US" sz="1400" dirty="0">
                <a:latin typeface="Proxima Nova" charset="0"/>
                <a:cs typeface="Arial" charset="0"/>
              </a:rPr>
              <a:t>. </a:t>
            </a:r>
          </a:p>
          <a:p>
            <a:pPr marL="0" indent="0" eaLnBrk="1" hangingPunct="1"/>
            <a:endParaRPr lang="en-US" sz="1400" dirty="0" smtClean="0">
              <a:latin typeface="Proxima Nova"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05" y="211455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779921"/>
      </p:ext>
    </p:extLst>
  </p:cSld>
  <p:clrMapOvr>
    <a:masterClrMapping/>
  </p:clrMapOvr>
  <p:transition>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4 </a:t>
            </a:r>
          </a:p>
        </p:txBody>
      </p:sp>
      <p:sp>
        <p:nvSpPr>
          <p:cNvPr id="67588" name="Rectangle 6"/>
          <p:cNvSpPr>
            <a:spLocks noGrp="1" noChangeArrowheads="1"/>
          </p:cNvSpPr>
          <p:nvPr>
            <p:ph type="body" idx="1"/>
          </p:nvPr>
        </p:nvSpPr>
        <p:spPr/>
        <p:txBody>
          <a:bodyPr/>
          <a:lstStyle/>
          <a:p>
            <a:pPr marL="0" indent="0" eaLnBrk="1" hangingPunct="1"/>
            <a:r>
              <a:rPr lang="en-US" sz="1200" dirty="0" smtClean="0">
                <a:latin typeface="Proxima Nova" charset="0"/>
              </a:rPr>
              <a:t>Timeliness of Work (X4, X5)</a:t>
            </a:r>
          </a:p>
          <a:p>
            <a:pPr marL="0" indent="0" eaLnBrk="1" hangingPunct="1"/>
            <a:endParaRPr lang="en-US" sz="1200" dirty="0">
              <a:latin typeface="Proxima Nova" charset="0"/>
            </a:endParaRPr>
          </a:p>
          <a:p>
            <a:pPr defTabSz="969963" fontAlgn="base">
              <a:spcBef>
                <a:spcPct val="20000"/>
              </a:spcBef>
              <a:spcAft>
                <a:spcPct val="0"/>
              </a:spcAft>
              <a:buClrTx/>
              <a:buSzPct val="120000"/>
            </a:pPr>
            <a:r>
              <a:rPr lang="en-US" sz="1200" dirty="0">
                <a:latin typeface="Proxima Nova" charset="0"/>
                <a:cs typeface="Arial" charset="0"/>
              </a:rPr>
              <a:t>Conclusion: Initially good performance in working appointments in advance of </a:t>
            </a:r>
            <a:r>
              <a:rPr lang="en-US" sz="1200" dirty="0" smtClean="0">
                <a:latin typeface="Proxima Nova" charset="0"/>
                <a:cs typeface="Arial" charset="0"/>
              </a:rPr>
              <a:t>appointments </a:t>
            </a:r>
            <a:r>
              <a:rPr lang="en-US" sz="1200" dirty="0">
                <a:latin typeface="Proxima Nova" charset="0"/>
                <a:cs typeface="Arial" charset="0"/>
              </a:rPr>
              <a:t>was not sustained; however, final solutions and full staffing were not enabled until the end of May. </a:t>
            </a:r>
          </a:p>
          <a:p>
            <a:pPr marL="0" indent="0" eaLnBrk="1" hangingPunct="1"/>
            <a:endParaRPr lang="en-US" sz="1200" dirty="0" smtClean="0">
              <a:latin typeface="Proxima Nova"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93" y="211455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333018"/>
      </p:ext>
    </p:extLst>
  </p:cSld>
  <p:clrMapOvr>
    <a:masterClrMapping/>
  </p:clrMapOvr>
  <p:transition>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5 </a:t>
            </a:r>
          </a:p>
        </p:txBody>
      </p:sp>
      <p:sp>
        <p:nvSpPr>
          <p:cNvPr id="67588" name="Rectangle 6"/>
          <p:cNvSpPr>
            <a:spLocks noGrp="1" noChangeArrowheads="1"/>
          </p:cNvSpPr>
          <p:nvPr>
            <p:ph type="body" idx="1"/>
          </p:nvPr>
        </p:nvSpPr>
        <p:spPr/>
        <p:txBody>
          <a:bodyPr/>
          <a:lstStyle/>
          <a:p>
            <a:pPr marL="0" indent="0" eaLnBrk="1" hangingPunct="1"/>
            <a:r>
              <a:rPr lang="en-US" sz="1400" dirty="0" smtClean="0"/>
              <a:t>Notification Process for Non-Approved Services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81150"/>
            <a:ext cx="6486525" cy="305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281864"/>
      </p:ext>
    </p:extLst>
  </p:cSld>
  <p:clrMapOvr>
    <a:masterClrMapping/>
  </p:clrMapOvr>
  <p:transition>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6 </a:t>
            </a:r>
          </a:p>
        </p:txBody>
      </p:sp>
      <p:sp>
        <p:nvSpPr>
          <p:cNvPr id="67588" name="Rectangle 6"/>
          <p:cNvSpPr>
            <a:spLocks noGrp="1" noChangeArrowheads="1"/>
          </p:cNvSpPr>
          <p:nvPr>
            <p:ph type="body" idx="1"/>
          </p:nvPr>
        </p:nvSpPr>
        <p:spPr/>
        <p:txBody>
          <a:bodyPr/>
          <a:lstStyle/>
          <a:p>
            <a:pPr marL="0" indent="0" eaLnBrk="1" hangingPunct="1"/>
            <a:r>
              <a:rPr lang="en-US" sz="1100" dirty="0" smtClean="0">
                <a:latin typeface="Proxima Nova" charset="0"/>
              </a:rPr>
              <a:t>Notification of Patients / Performing Duties in Timely Manner (X8, X9)</a:t>
            </a:r>
          </a:p>
          <a:p>
            <a:pPr marL="0" indent="0" eaLnBrk="1" hangingPunct="1"/>
            <a:endParaRPr lang="en-US" sz="1100" dirty="0">
              <a:latin typeface="Proxima Nova" charset="0"/>
            </a:endParaRPr>
          </a:p>
          <a:p>
            <a:pPr defTabSz="969963" fontAlgn="base">
              <a:spcBef>
                <a:spcPct val="20000"/>
              </a:spcBef>
              <a:spcAft>
                <a:spcPct val="0"/>
              </a:spcAft>
              <a:buClrTx/>
              <a:buSzPct val="120000"/>
            </a:pPr>
            <a:r>
              <a:rPr lang="en-US" sz="1100" dirty="0">
                <a:latin typeface="Proxima Nova" charset="0"/>
                <a:cs typeface="Arial" charset="0"/>
              </a:rPr>
              <a:t>Conclusion:  The continues to show variation and is below the 100% target.  </a:t>
            </a:r>
          </a:p>
          <a:p>
            <a:pPr defTabSz="969963" fontAlgn="base">
              <a:spcBef>
                <a:spcPct val="20000"/>
              </a:spcBef>
              <a:spcAft>
                <a:spcPct val="0"/>
              </a:spcAft>
              <a:buClrTx/>
              <a:buSzPct val="120000"/>
            </a:pPr>
            <a:r>
              <a:rPr lang="en-US" sz="1100" dirty="0">
                <a:latin typeface="Proxima Nova" charset="0"/>
                <a:cs typeface="Arial" charset="0"/>
              </a:rPr>
              <a:t>This continues to be monitored and last employee has been hired as of 7/2015.   </a:t>
            </a:r>
          </a:p>
          <a:p>
            <a:pPr marL="0" indent="0" eaLnBrk="1" hangingPunct="1"/>
            <a:endParaRPr lang="en-US" sz="1100" b="1" dirty="0" smtClean="0">
              <a:latin typeface="Proxima Nova"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21195"/>
            <a:ext cx="600551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847989"/>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High Level Process Map (SIPOC)</a:t>
            </a:r>
          </a:p>
        </p:txBody>
      </p:sp>
      <p:sp>
        <p:nvSpPr>
          <p:cNvPr id="2" name="Text Placeholder 1"/>
          <p:cNvSpPr>
            <a:spLocks noGrp="1"/>
          </p:cNvSpPr>
          <p:nvPr>
            <p:ph type="body" idx="1"/>
          </p:nvPr>
        </p:nvSpPr>
        <p:spPr>
          <a:xfrm>
            <a:off x="4953000" y="133350"/>
            <a:ext cx="4114800" cy="4435525"/>
          </a:xfrm>
        </p:spPr>
        <p:txBody>
          <a:bodyPr/>
          <a:lstStyle/>
          <a:p>
            <a:pPr marL="0" indent="0" eaLnBrk="1" hangingPunct="1">
              <a:buSzTx/>
            </a:pPr>
            <a:r>
              <a:rPr lang="en-US" sz="1200" dirty="0"/>
              <a:t>Process starts at Central Scheduling or department makes appointment and the process ends </a:t>
            </a:r>
            <a:r>
              <a:rPr lang="en-US" sz="1200" dirty="0" smtClean="0"/>
              <a:t>when </a:t>
            </a:r>
            <a:r>
              <a:rPr lang="en-US" sz="1200" dirty="0"/>
              <a:t>the patient goes to the ancillary department.  Major players are central scheduling, </a:t>
            </a:r>
            <a:r>
              <a:rPr lang="en-US" sz="1200" dirty="0" err="1"/>
              <a:t>precert</a:t>
            </a:r>
            <a:r>
              <a:rPr lang="en-US" sz="1200" dirty="0"/>
              <a:t>, </a:t>
            </a:r>
            <a:r>
              <a:rPr lang="en-US" sz="1200" dirty="0" smtClean="0"/>
              <a:t>Financial </a:t>
            </a:r>
            <a:r>
              <a:rPr lang="en-US" sz="1200" dirty="0"/>
              <a:t>counseling, registration and ancillary departments.</a:t>
            </a:r>
          </a:p>
          <a:p>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4222457904"/>
              </p:ext>
            </p:extLst>
          </p:nvPr>
        </p:nvGraphicFramePr>
        <p:xfrm>
          <a:off x="228600" y="1300734"/>
          <a:ext cx="8683623" cy="3486383"/>
        </p:xfrm>
        <a:graphic>
          <a:graphicData uri="http://schemas.openxmlformats.org/drawingml/2006/table">
            <a:tbl>
              <a:tblPr/>
              <a:tblGrid>
                <a:gridCol w="1616432"/>
                <a:gridCol w="1616432"/>
                <a:gridCol w="2217895"/>
                <a:gridCol w="1616432"/>
                <a:gridCol w="1616432"/>
              </a:tblGrid>
              <a:tr h="121638">
                <a:tc gridSpan="2">
                  <a:txBody>
                    <a:bodyPr/>
                    <a:lstStyle/>
                    <a:p>
                      <a:pPr algn="l" fontAlgn="b"/>
                      <a:r>
                        <a:rPr lang="en-US" sz="800" b="1" i="0" u="none" strike="noStrike" dirty="0">
                          <a:solidFill>
                            <a:srgbClr val="FFFFFF"/>
                          </a:solidFill>
                          <a:effectLst/>
                          <a:latin typeface="Arial"/>
                        </a:rPr>
                        <a:t>SIPOC: Financial Clearance</a:t>
                      </a:r>
                    </a:p>
                  </a:txBody>
                  <a:tcPr marL="7048" marR="7048" marT="528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0080"/>
                    </a:solidFill>
                  </a:tcPr>
                </a:tc>
                <a:tc hMerge="1">
                  <a:txBody>
                    <a:bodyPr/>
                    <a:lstStyle/>
                    <a:p>
                      <a:endParaRPr lang="en-US"/>
                    </a:p>
                  </a:txBody>
                  <a:tcPr/>
                </a:tc>
                <a:tc>
                  <a:txBody>
                    <a:bodyPr/>
                    <a:lstStyle/>
                    <a:p>
                      <a:pPr algn="ctr" fontAlgn="b"/>
                      <a:r>
                        <a:rPr lang="en-US" sz="500" b="1" i="0" u="none" strike="noStrike">
                          <a:solidFill>
                            <a:srgbClr val="FFFFFF"/>
                          </a:solidFill>
                          <a:effectLst/>
                          <a:latin typeface="Arial"/>
                        </a:rPr>
                        <a:t> </a:t>
                      </a:r>
                    </a:p>
                  </a:txBody>
                  <a:tcPr marL="7048" marR="7048" marT="5286"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500" b="1" i="0" u="none" strike="noStrike">
                          <a:solidFill>
                            <a:srgbClr val="FFFFFF"/>
                          </a:solidFill>
                          <a:effectLst/>
                          <a:latin typeface="Arial"/>
                        </a:rPr>
                        <a:t> </a:t>
                      </a:r>
                    </a:p>
                  </a:txBody>
                  <a:tcPr marL="7048" marR="7048" marT="5286"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ctr" fontAlgn="b"/>
                      <a:r>
                        <a:rPr lang="en-US" sz="500" b="1" i="0" u="none" strike="noStrike">
                          <a:solidFill>
                            <a:srgbClr val="FFFFFF"/>
                          </a:solidFill>
                          <a:effectLst/>
                          <a:latin typeface="Arial"/>
                        </a:rPr>
                        <a:t> </a:t>
                      </a:r>
                    </a:p>
                  </a:txBody>
                  <a:tcPr marL="7048" marR="7048" marT="52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0080"/>
                    </a:solidFill>
                  </a:tcPr>
                </a:tc>
              </a:tr>
              <a:tr h="86026">
                <a:tc>
                  <a:txBody>
                    <a:bodyPr/>
                    <a:lstStyle/>
                    <a:p>
                      <a:pPr algn="ctr" fontAlgn="b"/>
                      <a:r>
                        <a:rPr lang="en-US" sz="500" b="0" i="0" u="none" strike="noStrike">
                          <a:effectLst/>
                          <a:latin typeface="Arial"/>
                        </a:rPr>
                        <a:t> </a:t>
                      </a:r>
                    </a:p>
                  </a:txBody>
                  <a:tcPr marL="7048" marR="7048" marT="528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effectLst/>
                          <a:latin typeface="Arial"/>
                        </a:rPr>
                        <a:t> </a:t>
                      </a:r>
                    </a:p>
                  </a:txBody>
                  <a:tcPr marL="7048" marR="7048" marT="528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0" i="0" u="none" strike="noStrike">
                          <a:effectLst/>
                          <a:latin typeface="Arial"/>
                        </a:rPr>
                        <a:t> </a:t>
                      </a:r>
                    </a:p>
                  </a:txBody>
                  <a:tcPr marL="7048" marR="7048" marT="528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effectLst/>
                          <a:latin typeface="Arial"/>
                        </a:rPr>
                        <a:t> </a:t>
                      </a:r>
                    </a:p>
                  </a:txBody>
                  <a:tcPr marL="7048" marR="7048" marT="528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0" i="0" u="none" strike="noStrike">
                          <a:effectLst/>
                          <a:latin typeface="Arial"/>
                        </a:rPr>
                        <a:t> </a:t>
                      </a:r>
                    </a:p>
                  </a:txBody>
                  <a:tcPr marL="7048" marR="7048" marT="528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445745">
                <a:tc>
                  <a:txBody>
                    <a:bodyPr/>
                    <a:lstStyle/>
                    <a:p>
                      <a:pPr algn="ctr" fontAlgn="ctr"/>
                      <a:r>
                        <a:rPr lang="en-US" sz="800" b="1" i="0" u="none" strike="noStrike">
                          <a:effectLst/>
                          <a:latin typeface="Arial"/>
                        </a:rPr>
                        <a:t>SUPPLIER</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INPUT</a:t>
                      </a:r>
                      <a:br>
                        <a:rPr lang="en-US" sz="800" b="1" i="0" u="none" strike="noStrike">
                          <a:effectLst/>
                          <a:latin typeface="Arial"/>
                        </a:rPr>
                      </a:br>
                      <a:r>
                        <a:rPr lang="en-US" sz="800" b="1" i="0" u="none" strike="noStrike">
                          <a:effectLst/>
                          <a:latin typeface="Arial"/>
                        </a:rPr>
                        <a:t>(use nouns)</a:t>
                      </a:r>
                    </a:p>
                  </a:txBody>
                  <a:tcPr marL="7048" marR="7048" marT="5286"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solidFill>
                            <a:srgbClr val="FFFFFF"/>
                          </a:solidFill>
                          <a:effectLst/>
                          <a:latin typeface="Arial"/>
                        </a:rPr>
                        <a:t>PROCESS</a:t>
                      </a:r>
                      <a:br>
                        <a:rPr lang="en-US" sz="800" b="1" i="0" u="none" strike="noStrike">
                          <a:solidFill>
                            <a:srgbClr val="FFFFFF"/>
                          </a:solidFill>
                          <a:effectLst/>
                          <a:latin typeface="Arial"/>
                        </a:rPr>
                      </a:br>
                      <a:r>
                        <a:rPr lang="en-US" sz="800" b="1" i="0" u="none" strike="noStrike">
                          <a:solidFill>
                            <a:srgbClr val="FFFFFF"/>
                          </a:solidFill>
                          <a:effectLst/>
                          <a:latin typeface="Arial"/>
                        </a:rPr>
                        <a:t>(use verbs)</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effectLst/>
                          <a:latin typeface="Arial"/>
                        </a:rPr>
                        <a:t>OUTPUT</a:t>
                      </a:r>
                      <a:br>
                        <a:rPr lang="en-US" sz="800" b="1" i="0" u="none" strike="noStrike">
                          <a:effectLst/>
                          <a:latin typeface="Arial"/>
                        </a:rPr>
                      </a:br>
                      <a:r>
                        <a:rPr lang="en-US" sz="800" b="1" i="0" u="none" strike="noStrike">
                          <a:effectLst/>
                          <a:latin typeface="Arial"/>
                        </a:rPr>
                        <a:t>(use nouns)</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CUSTOMER</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445745">
                <a:tc>
                  <a:txBody>
                    <a:bodyPr/>
                    <a:lstStyle/>
                    <a:p>
                      <a:pPr algn="ctr" fontAlgn="ctr"/>
                      <a:r>
                        <a:rPr lang="en-US" sz="800" b="0" i="0" u="none" strike="noStrike">
                          <a:effectLst/>
                          <a:latin typeface="Arial"/>
                        </a:rPr>
                        <a:t>Patient,</a:t>
                      </a:r>
                      <a:br>
                        <a:rPr lang="en-US" sz="800" b="0" i="0" u="none" strike="noStrike">
                          <a:effectLst/>
                          <a:latin typeface="Arial"/>
                        </a:rPr>
                      </a:br>
                      <a:r>
                        <a:rPr lang="en-US" sz="800" b="0" i="0" u="none" strike="noStrike">
                          <a:effectLst/>
                          <a:latin typeface="Arial"/>
                        </a:rPr>
                        <a:t>Physician / Clinic</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 demographics;</a:t>
                      </a:r>
                      <a:br>
                        <a:rPr lang="en-US" sz="800" b="0" i="0" u="none" strike="noStrike">
                          <a:effectLst/>
                          <a:latin typeface="Arial"/>
                        </a:rPr>
                      </a:br>
                      <a:r>
                        <a:rPr lang="en-US" sz="800" b="0" i="0" u="none" strike="noStrike">
                          <a:effectLst/>
                          <a:latin typeface="Arial"/>
                        </a:rPr>
                        <a:t>Order</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Central Scheduling or Department makes appointment</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Scheduled service</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a:t>
                      </a:r>
                      <a:br>
                        <a:rPr lang="en-US" sz="800" b="0" i="0" u="none" strike="noStrike">
                          <a:effectLst/>
                          <a:latin typeface="Arial"/>
                        </a:rPr>
                      </a:br>
                      <a:r>
                        <a:rPr lang="en-US" sz="800" b="0" i="0" u="none" strike="noStrike">
                          <a:effectLst/>
                          <a:latin typeface="Arial"/>
                        </a:rPr>
                        <a:t>Pre-cert Dept;</a:t>
                      </a:r>
                      <a:br>
                        <a:rPr lang="en-US" sz="800" b="0" i="0" u="none" strike="noStrike">
                          <a:effectLst/>
                          <a:latin typeface="Arial"/>
                        </a:rPr>
                      </a:br>
                      <a:r>
                        <a:rPr lang="en-US" sz="800" b="0" i="0" u="none" strike="noStrike">
                          <a:effectLst/>
                          <a:latin typeface="Arial"/>
                        </a:rPr>
                        <a:t>Ancillary Dept</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445745">
                <a:tc>
                  <a:txBody>
                    <a:bodyPr/>
                    <a:lstStyle/>
                    <a:p>
                      <a:pPr algn="ctr" fontAlgn="ctr"/>
                      <a:r>
                        <a:rPr lang="en-US" sz="800" b="0" i="0" u="none" strike="noStrike">
                          <a:effectLst/>
                          <a:latin typeface="Arial"/>
                        </a:rPr>
                        <a:t>Central Scheduling or Department</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Scheduled service</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Precert verifies eligibility, benefits, and starts precertification process</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R/Y/G status of scheduled service</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Patient;</a:t>
                      </a:r>
                      <a:br>
                        <a:rPr lang="en-US" sz="800" b="0" i="0" u="none" strike="noStrike" dirty="0">
                          <a:effectLst/>
                          <a:latin typeface="Arial"/>
                        </a:rPr>
                      </a:br>
                      <a:r>
                        <a:rPr lang="en-US" sz="800" b="0" i="0" u="none" strike="noStrike" dirty="0">
                          <a:effectLst/>
                          <a:latin typeface="Arial"/>
                        </a:rPr>
                        <a:t>Pre-cert </a:t>
                      </a:r>
                      <a:r>
                        <a:rPr lang="en-US" sz="800" b="0" i="0" u="none" strike="noStrike" dirty="0" err="1">
                          <a:effectLst/>
                          <a:latin typeface="Arial"/>
                        </a:rPr>
                        <a:t>Dept</a:t>
                      </a:r>
                      <a:r>
                        <a:rPr lang="en-US" sz="800" b="0" i="0" u="none" strike="noStrike" dirty="0">
                          <a:effectLst/>
                          <a:latin typeface="Arial"/>
                        </a:rPr>
                        <a:t>;</a:t>
                      </a:r>
                      <a:br>
                        <a:rPr lang="en-US" sz="800" b="0" i="0" u="none" strike="noStrike" dirty="0">
                          <a:effectLst/>
                          <a:latin typeface="Arial"/>
                        </a:rPr>
                      </a:br>
                      <a:r>
                        <a:rPr lang="en-US" sz="800" b="0" i="0" u="none" strike="noStrike" dirty="0">
                          <a:effectLst/>
                          <a:latin typeface="Arial"/>
                        </a:rPr>
                        <a:t>Ancillary </a:t>
                      </a:r>
                      <a:r>
                        <a:rPr lang="en-US" sz="800" b="0" i="0" u="none" strike="noStrike" dirty="0" err="1">
                          <a:effectLst/>
                          <a:latin typeface="Arial"/>
                        </a:rPr>
                        <a:t>Dept</a:t>
                      </a:r>
                      <a:endParaRPr lang="en-US" sz="800" b="0" i="0" u="none" strike="noStrike" dirty="0">
                        <a:effectLst/>
                        <a:latin typeface="Arial"/>
                      </a:endParaRP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445745">
                <a:tc>
                  <a:txBody>
                    <a:bodyPr/>
                    <a:lstStyle/>
                    <a:p>
                      <a:pPr algn="ctr" fontAlgn="ctr"/>
                      <a:r>
                        <a:rPr lang="en-US" sz="800" b="0" i="0" u="none" strike="noStrike">
                          <a:effectLst/>
                          <a:latin typeface="Arial"/>
                        </a:rPr>
                        <a:t>Pre-cert Dept</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R/Y/G status of scheduled service</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 checks in at C1200*</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Schedule confirmation, Verified proper documentation, Financial Counselor need</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 Registrar;</a:t>
                      </a:r>
                      <a:br>
                        <a:rPr lang="en-US" sz="800" b="0" i="0" u="none" strike="noStrike">
                          <a:effectLst/>
                          <a:latin typeface="Arial"/>
                        </a:rPr>
                      </a:br>
                      <a:r>
                        <a:rPr lang="en-US" sz="800" b="0" i="0" u="none" strike="noStrike">
                          <a:effectLst/>
                          <a:latin typeface="Arial"/>
                        </a:rPr>
                        <a:t>Financial Counselor</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445745">
                <a:tc>
                  <a:txBody>
                    <a:bodyPr/>
                    <a:lstStyle/>
                    <a:p>
                      <a:pPr algn="ctr" fontAlgn="ctr"/>
                      <a:r>
                        <a:rPr lang="en-US" sz="800" b="0" i="0" u="none" strike="noStrike">
                          <a:effectLst/>
                          <a:latin typeface="Arial"/>
                        </a:rPr>
                        <a:t>Patient; Registrar</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Verified proper documentation, Financial Counselor need</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Patients requiring financial arrangements go to financial counselor</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 Financial arrangements</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Patient; Registrar</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445745">
                <a:tc>
                  <a:txBody>
                    <a:bodyPr/>
                    <a:lstStyle/>
                    <a:p>
                      <a:pPr algn="ctr" fontAlgn="ctr"/>
                      <a:r>
                        <a:rPr lang="en-US" sz="800" b="0" i="0" u="none" strike="noStrike">
                          <a:effectLst/>
                          <a:latin typeface="Arial"/>
                        </a:rPr>
                        <a:t>Patient, Registrar;</a:t>
                      </a:r>
                      <a:br>
                        <a:rPr lang="en-US" sz="800" b="0" i="0" u="none" strike="noStrike">
                          <a:effectLst/>
                          <a:latin typeface="Arial"/>
                        </a:rPr>
                      </a:br>
                      <a:r>
                        <a:rPr lang="en-US" sz="800" b="0" i="0" u="none" strike="noStrike">
                          <a:effectLst/>
                          <a:latin typeface="Arial"/>
                        </a:rPr>
                        <a:t>Financial Counselor</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fr-FR" sz="800" b="0" i="0" u="none" strike="noStrike">
                          <a:effectLst/>
                          <a:latin typeface="Arial"/>
                        </a:rPr>
                        <a:t> Verified proper documentation; Financial arrangements</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Registration processes patient</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Registered patient</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Ancillary Dept</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445745">
                <a:tc>
                  <a:txBody>
                    <a:bodyPr/>
                    <a:lstStyle/>
                    <a:p>
                      <a:pPr algn="ctr" fontAlgn="ctr"/>
                      <a:r>
                        <a:rPr lang="en-US" sz="800" b="0" i="0" u="none" strike="noStrike">
                          <a:effectLst/>
                          <a:latin typeface="Arial"/>
                        </a:rPr>
                        <a:t>Patient; Registrar</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Registered patient</a:t>
                      </a: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Patient goes to Ancillary Department for service</a:t>
                      </a:r>
                    </a:p>
                  </a:txBody>
                  <a:tcPr marL="7048" marR="7048" marT="52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a:effectLst/>
                          <a:latin typeface="Arial"/>
                        </a:rPr>
                        <a:t>Checked-in patient at Ancillary Dept</a:t>
                      </a:r>
                    </a:p>
                  </a:txBody>
                  <a:tcPr marL="7048" marR="7048" marT="5286"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sz="800" b="0" i="0" u="none" strike="noStrike" dirty="0">
                          <a:effectLst/>
                          <a:latin typeface="Arial"/>
                        </a:rPr>
                        <a:t>Patient; Ancillary </a:t>
                      </a:r>
                      <a:r>
                        <a:rPr lang="en-US" sz="800" b="0" i="0" u="none" strike="noStrike" dirty="0" err="1">
                          <a:effectLst/>
                          <a:latin typeface="Arial"/>
                        </a:rPr>
                        <a:t>Dept</a:t>
                      </a:r>
                      <a:endParaRPr lang="en-US" sz="800" b="0" i="0" u="none" strike="noStrike" dirty="0">
                        <a:effectLst/>
                        <a:latin typeface="Arial"/>
                      </a:endParaRPr>
                    </a:p>
                  </a:txBody>
                  <a:tcPr marL="7048" marR="7048" marT="5286"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r>
              <a:tr h="152936">
                <a:tc gridSpan="2">
                  <a:txBody>
                    <a:bodyPr/>
                    <a:lstStyle/>
                    <a:p>
                      <a:pPr algn="l" fontAlgn="ctr"/>
                      <a:r>
                        <a:rPr lang="en-US" sz="700" b="0" i="0" u="none" strike="noStrike">
                          <a:effectLst/>
                          <a:latin typeface="Arial"/>
                        </a:rPr>
                        <a:t>* Walkins start at check-in C1200</a:t>
                      </a:r>
                    </a:p>
                  </a:txBody>
                  <a:tcPr marL="7048" marR="7048" marT="5286"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500" b="0" i="0" u="none" strike="noStrike" dirty="0">
                          <a:solidFill>
                            <a:srgbClr val="FFFFFF"/>
                          </a:solidFill>
                          <a:effectLst/>
                          <a:latin typeface="Arial"/>
                        </a:rPr>
                        <a:t> </a:t>
                      </a:r>
                    </a:p>
                  </a:txBody>
                  <a:tcPr marL="7048" marR="7048" marT="5286"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ctr" fontAlgn="ctr"/>
                      <a:r>
                        <a:rPr lang="en-US" sz="500" b="0" i="0" u="none" strike="noStrike">
                          <a:effectLst/>
                          <a:latin typeface="Arial"/>
                        </a:rPr>
                        <a:t> </a:t>
                      </a:r>
                    </a:p>
                  </a:txBody>
                  <a:tcPr marL="7048" marR="7048" marT="5286"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ctr" fontAlgn="ctr"/>
                      <a:r>
                        <a:rPr lang="en-US" sz="500" b="0" i="0" u="none" strike="noStrike" dirty="0">
                          <a:effectLst/>
                          <a:latin typeface="Arial"/>
                        </a:rPr>
                        <a:t> </a:t>
                      </a:r>
                    </a:p>
                  </a:txBody>
                  <a:tcPr marL="7048" marR="7048" marT="5286"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199357182"/>
      </p:ext>
    </p:extLst>
  </p:cSld>
  <p:clrMapOvr>
    <a:masterClrMapping/>
  </p:clrMapOvr>
  <p:transition>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 – Subject # 7 </a:t>
            </a:r>
          </a:p>
        </p:txBody>
      </p:sp>
      <p:sp>
        <p:nvSpPr>
          <p:cNvPr id="67588" name="Rectangle 6"/>
          <p:cNvSpPr>
            <a:spLocks noGrp="1" noChangeArrowheads="1"/>
          </p:cNvSpPr>
          <p:nvPr>
            <p:ph type="body" idx="1"/>
          </p:nvPr>
        </p:nvSpPr>
        <p:spPr/>
        <p:txBody>
          <a:bodyPr/>
          <a:lstStyle/>
          <a:p>
            <a:pPr marL="0" indent="0" eaLnBrk="1" hangingPunct="1"/>
            <a:r>
              <a:rPr lang="en-US" sz="1050" dirty="0" smtClean="0">
                <a:latin typeface="Proxima Nova" charset="0"/>
              </a:rPr>
              <a:t>C1200 Correct Paperwork  &amp; Determination of Financial Clearance (X11, X12)</a:t>
            </a:r>
          </a:p>
          <a:p>
            <a:pPr marL="0" indent="0" eaLnBrk="1" hangingPunct="1"/>
            <a:endParaRPr lang="en-US" sz="1050" dirty="0">
              <a:latin typeface="Proxima Nova" charset="0"/>
            </a:endParaRPr>
          </a:p>
          <a:p>
            <a:pPr defTabSz="969963" fontAlgn="base">
              <a:spcBef>
                <a:spcPct val="20000"/>
              </a:spcBef>
              <a:spcAft>
                <a:spcPct val="0"/>
              </a:spcAft>
              <a:buClrTx/>
              <a:buSzPct val="120000"/>
            </a:pPr>
            <a:r>
              <a:rPr lang="en-US" sz="1050" dirty="0">
                <a:latin typeface="Proxima Nova" charset="0"/>
                <a:cs typeface="Arial" charset="0"/>
              </a:rPr>
              <a:t>Conclusion:  Approximately 90% of patients arriving in C1200 are correctly stopped or allowed</a:t>
            </a:r>
          </a:p>
          <a:p>
            <a:pPr defTabSz="969963" fontAlgn="base">
              <a:spcBef>
                <a:spcPct val="20000"/>
              </a:spcBef>
              <a:spcAft>
                <a:spcPct val="0"/>
              </a:spcAft>
              <a:buClrTx/>
              <a:buSzPct val="120000"/>
            </a:pPr>
            <a:r>
              <a:rPr lang="en-US" sz="1050" dirty="0" smtClean="0">
                <a:latin typeface="Proxima Nova" charset="0"/>
                <a:cs typeface="Arial" charset="0"/>
              </a:rPr>
              <a:t>to </a:t>
            </a:r>
            <a:r>
              <a:rPr lang="en-US" sz="1050" dirty="0">
                <a:latin typeface="Proxima Nova" charset="0"/>
                <a:cs typeface="Arial" charset="0"/>
              </a:rPr>
              <a:t>proceed to their appointment. </a:t>
            </a:r>
          </a:p>
          <a:p>
            <a:pPr marL="0" indent="0" eaLnBrk="1" hangingPunct="1"/>
            <a:endParaRPr lang="en-US" sz="1050" dirty="0" smtClean="0">
              <a:latin typeface="Proxima Nova"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3835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482332"/>
      </p:ext>
    </p:extLst>
  </p:cSld>
  <p:clrMapOvr>
    <a:masterClrMapping/>
  </p:clrMapOvr>
  <p:transition>
    <p:cu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5"/>
          <p:cNvSpPr>
            <a:spLocks noGrp="1" noChangeArrowheads="1"/>
          </p:cNvSpPr>
          <p:nvPr>
            <p:ph type="title"/>
          </p:nvPr>
        </p:nvSpPr>
        <p:spPr/>
        <p:txBody>
          <a:bodyPr/>
          <a:lstStyle/>
          <a:p>
            <a:pPr eaLnBrk="1" hangingPunct="1"/>
            <a:r>
              <a:rPr lang="en-US" dirty="0" smtClean="0"/>
              <a:t>Standard Work Audit Plan</a:t>
            </a:r>
          </a:p>
        </p:txBody>
      </p:sp>
      <p:sp>
        <p:nvSpPr>
          <p:cNvPr id="2" name="Text Placeholder 1"/>
          <p:cNvSpPr>
            <a:spLocks noGrp="1"/>
          </p:cNvSpPr>
          <p:nvPr>
            <p:ph type="body" idx="1"/>
          </p:nvPr>
        </p:nvSpPr>
        <p:spPr>
          <a:xfrm>
            <a:off x="311700" y="1152475"/>
            <a:ext cx="2583900" cy="3416400"/>
          </a:xfrm>
        </p:spPr>
        <p:txBody>
          <a:bodyPr/>
          <a:lstStyle/>
          <a:p>
            <a:r>
              <a:rPr lang="en-US" sz="1200" dirty="0"/>
              <a:t>Not Financially Cleared Worksheets completed by two </a:t>
            </a:r>
            <a:r>
              <a:rPr lang="en-US" sz="1200" dirty="0" err="1"/>
              <a:t>PreCert</a:t>
            </a:r>
            <a:r>
              <a:rPr lang="en-US" sz="1200" dirty="0"/>
              <a:t> staff will be audited weekly by </a:t>
            </a:r>
            <a:r>
              <a:rPr lang="en-US" sz="1200" dirty="0" err="1"/>
              <a:t>PreCert</a:t>
            </a:r>
            <a:r>
              <a:rPr lang="en-US" sz="1200" dirty="0"/>
              <a:t> Manager to ensure appropriate and complete workflow.</a:t>
            </a:r>
          </a:p>
          <a:p>
            <a:endParaRPr lang="en-US" sz="1200" dirty="0"/>
          </a:p>
        </p:txBody>
      </p:sp>
    </p:spTree>
    <p:extLst>
      <p:ext uri="{BB962C8B-B14F-4D97-AF65-F5344CB8AC3E}">
        <p14:creationId xmlns:p14="http://schemas.microsoft.com/office/powerpoint/2010/main" val="70830466"/>
      </p:ext>
    </p:extLst>
  </p:cSld>
  <p:clrMapOvr>
    <a:masterClrMapping/>
  </p:clrMapOvr>
  <p:transition>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5"/>
          <p:cNvSpPr>
            <a:spLocks noGrp="1" noChangeArrowheads="1"/>
          </p:cNvSpPr>
          <p:nvPr>
            <p:ph type="title"/>
          </p:nvPr>
        </p:nvSpPr>
        <p:spPr/>
        <p:txBody>
          <a:bodyPr/>
          <a:lstStyle/>
          <a:p>
            <a:pPr eaLnBrk="1" hangingPunct="1"/>
            <a:r>
              <a:rPr lang="en-US" dirty="0" smtClean="0"/>
              <a:t>Procedures/Policies</a:t>
            </a:r>
          </a:p>
        </p:txBody>
      </p:sp>
      <p:sp>
        <p:nvSpPr>
          <p:cNvPr id="69636" name="Rectangle 6"/>
          <p:cNvSpPr>
            <a:spLocks noGrp="1" noChangeArrowheads="1"/>
          </p:cNvSpPr>
          <p:nvPr>
            <p:ph type="body" idx="1"/>
          </p:nvPr>
        </p:nvSpPr>
        <p:spPr>
          <a:xfrm>
            <a:off x="311700" y="1152475"/>
            <a:ext cx="4869900" cy="3416400"/>
          </a:xfrm>
        </p:spPr>
        <p:txBody>
          <a:bodyPr/>
          <a:lstStyle/>
          <a:p>
            <a:pPr marL="0" indent="0" eaLnBrk="1" hangingPunct="1"/>
            <a:r>
              <a:rPr lang="en-US" sz="1200" dirty="0" smtClean="0"/>
              <a:t>List and examples of new or revised:</a:t>
            </a:r>
          </a:p>
          <a:p>
            <a:pPr marL="171450" indent="-171450" eaLnBrk="1" hangingPunct="1">
              <a:buFont typeface="Arial" pitchFamily="34" charset="0"/>
              <a:buChar char="•"/>
            </a:pPr>
            <a:r>
              <a:rPr lang="en-US" sz="1200" dirty="0" smtClean="0"/>
              <a:t>PreCert (Binders)</a:t>
            </a:r>
            <a:endParaRPr lang="en-US" sz="1200" dirty="0"/>
          </a:p>
          <a:p>
            <a:pPr marL="171450" indent="-171450" eaLnBrk="1" hangingPunct="1">
              <a:buFont typeface="Arial" pitchFamily="34" charset="0"/>
              <a:buChar char="•"/>
            </a:pPr>
            <a:r>
              <a:rPr lang="en-US" sz="1200" dirty="0"/>
              <a:t>4</a:t>
            </a:r>
            <a:r>
              <a:rPr lang="en-US" sz="1200" dirty="0" smtClean="0"/>
              <a:t>8 Hour Patient Communication (new)</a:t>
            </a:r>
          </a:p>
          <a:p>
            <a:pPr marL="171450" indent="-171450" eaLnBrk="1" hangingPunct="1">
              <a:buFont typeface="Arial" pitchFamily="34" charset="0"/>
              <a:buChar char="•"/>
            </a:pPr>
            <a:r>
              <a:rPr lang="en-US" sz="1200" dirty="0" smtClean="0"/>
              <a:t>Alpha Workflow (new)</a:t>
            </a:r>
          </a:p>
          <a:p>
            <a:pPr marL="171450" indent="-171450" eaLnBrk="1" hangingPunct="1">
              <a:buFont typeface="Arial" pitchFamily="34" charset="0"/>
              <a:buChar char="•"/>
            </a:pPr>
            <a:r>
              <a:rPr lang="en-US" sz="1200" dirty="0" smtClean="0"/>
              <a:t>Authorization Exception Workflow (new)</a:t>
            </a:r>
          </a:p>
          <a:p>
            <a:pPr marL="171450" indent="-171450" eaLnBrk="1" hangingPunct="1">
              <a:buFont typeface="Arial" pitchFamily="34" charset="0"/>
              <a:buChar char="•"/>
            </a:pPr>
            <a:r>
              <a:rPr lang="en-US" sz="1200" dirty="0" smtClean="0"/>
              <a:t>Flagging of High Out of Pocket Expense (new)</a:t>
            </a:r>
          </a:p>
          <a:p>
            <a:pPr eaLnBrk="1" hangingPunct="1">
              <a:buFont typeface="Arial" panose="020B0604020202020204" pitchFamily="34" charset="0"/>
              <a:buChar char="•"/>
            </a:pPr>
            <a:endParaRPr lang="en-US" sz="1200" dirty="0"/>
          </a:p>
          <a:p>
            <a:pPr marL="0" indent="0" eaLnBrk="1" hangingPunct="1"/>
            <a:r>
              <a:rPr lang="en-US" sz="1200" dirty="0" smtClean="0"/>
              <a:t>Financial Counseling (Binders)</a:t>
            </a:r>
          </a:p>
          <a:p>
            <a:pPr marL="171450" indent="-171450" eaLnBrk="1" hangingPunct="1">
              <a:buFont typeface="Arial" pitchFamily="34" charset="0"/>
              <a:buChar char="•"/>
            </a:pPr>
            <a:r>
              <a:rPr lang="en-US" sz="1200" dirty="0" smtClean="0"/>
              <a:t>Advance Financial </a:t>
            </a:r>
            <a:r>
              <a:rPr lang="en-US" sz="1200" dirty="0"/>
              <a:t>Appointment Scheduling (new</a:t>
            </a:r>
            <a:r>
              <a:rPr lang="en-US" sz="1200" dirty="0" smtClean="0"/>
              <a:t>)</a:t>
            </a:r>
          </a:p>
          <a:p>
            <a:pPr marL="171450" indent="-171450" eaLnBrk="1" hangingPunct="1">
              <a:buFont typeface="Arial" pitchFamily="34" charset="0"/>
              <a:buChar char="•"/>
            </a:pPr>
            <a:r>
              <a:rPr lang="en-US" sz="1200" dirty="0" smtClean="0"/>
              <a:t>Advance Patient Notification (new)</a:t>
            </a:r>
          </a:p>
          <a:p>
            <a:pPr marL="171450" indent="-171450" eaLnBrk="1" hangingPunct="1">
              <a:buFont typeface="Arial" pitchFamily="34" charset="0"/>
              <a:buChar char="•"/>
            </a:pPr>
            <a:r>
              <a:rPr lang="en-US" sz="1200" dirty="0" smtClean="0"/>
              <a:t>Non-Approved / Non-Compliant Patients (new)</a:t>
            </a:r>
          </a:p>
          <a:p>
            <a:pPr marL="171450" indent="-171450" eaLnBrk="1" hangingPunct="1">
              <a:buFont typeface="Arial" pitchFamily="34" charset="0"/>
              <a:buChar char="•"/>
            </a:pPr>
            <a:r>
              <a:rPr lang="en-US" sz="1200" dirty="0" smtClean="0"/>
              <a:t>Working </a:t>
            </a:r>
            <a:r>
              <a:rPr lang="en-US" sz="1200" dirty="0"/>
              <a:t>of </a:t>
            </a:r>
            <a:r>
              <a:rPr lang="en-US" sz="1200" dirty="0" smtClean="0"/>
              <a:t>flagged patient accounts </a:t>
            </a:r>
            <a:r>
              <a:rPr lang="en-US" sz="1200" dirty="0"/>
              <a:t>(new)</a:t>
            </a:r>
          </a:p>
          <a:p>
            <a:pPr marL="0" indent="0" eaLnBrk="1" hangingPunct="1"/>
            <a:endParaRPr lang="en-US" sz="1200" dirty="0"/>
          </a:p>
          <a:p>
            <a:pPr marL="0" indent="0" eaLnBrk="1" hangingPunct="1"/>
            <a:r>
              <a:rPr lang="en-US" sz="1200" dirty="0" smtClean="0"/>
              <a:t>C1200</a:t>
            </a:r>
          </a:p>
          <a:p>
            <a:pPr marL="171450" indent="-171450" eaLnBrk="1" hangingPunct="1">
              <a:buFont typeface="Arial" pitchFamily="34" charset="0"/>
              <a:buChar char="•"/>
            </a:pPr>
            <a:r>
              <a:rPr lang="en-US" sz="1200" dirty="0" smtClean="0"/>
              <a:t>Use of Patient Financial Clearance Status Report (revised; binders)</a:t>
            </a:r>
          </a:p>
        </p:txBody>
      </p:sp>
    </p:spTree>
    <p:extLst>
      <p:ext uri="{BB962C8B-B14F-4D97-AF65-F5344CB8AC3E}">
        <p14:creationId xmlns:p14="http://schemas.microsoft.com/office/powerpoint/2010/main" val="2614329730"/>
      </p:ext>
    </p:extLst>
  </p:cSld>
  <p:clrMapOvr>
    <a:masterClrMapping/>
  </p:clrMapOvr>
  <p:transition>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title"/>
          </p:nvPr>
        </p:nvSpPr>
        <p:spPr/>
        <p:txBody>
          <a:bodyPr/>
          <a:lstStyle/>
          <a:p>
            <a:pPr eaLnBrk="1" hangingPunct="1"/>
            <a:r>
              <a:rPr lang="en-US" smtClean="0"/>
              <a:t>Communication Plan</a:t>
            </a:r>
          </a:p>
        </p:txBody>
      </p:sp>
      <p:sp>
        <p:nvSpPr>
          <p:cNvPr id="70660" name="Rectangle 5"/>
          <p:cNvSpPr>
            <a:spLocks noGrp="1" noChangeArrowheads="1"/>
          </p:cNvSpPr>
          <p:nvPr>
            <p:ph type="body" idx="1"/>
          </p:nvPr>
        </p:nvSpPr>
        <p:spPr>
          <a:xfrm>
            <a:off x="311700" y="895350"/>
            <a:ext cx="8520600" cy="3673525"/>
          </a:xfrm>
        </p:spPr>
        <p:txBody>
          <a:bodyPr/>
          <a:lstStyle/>
          <a:p>
            <a:pPr marL="0" indent="0" eaLnBrk="1" hangingPunct="1"/>
            <a:r>
              <a:rPr lang="en-US" sz="1400" dirty="0" smtClean="0"/>
              <a:t>Conclusion: </a:t>
            </a:r>
          </a:p>
        </p:txBody>
      </p:sp>
      <p:graphicFrame>
        <p:nvGraphicFramePr>
          <p:cNvPr id="3" name="Table 2"/>
          <p:cNvGraphicFramePr>
            <a:graphicFrameLocks noGrp="1"/>
          </p:cNvGraphicFramePr>
          <p:nvPr>
            <p:extLst>
              <p:ext uri="{D42A27DB-BD31-4B8C-83A1-F6EECF244321}">
                <p14:modId xmlns:p14="http://schemas.microsoft.com/office/powerpoint/2010/main" val="2833704024"/>
              </p:ext>
            </p:extLst>
          </p:nvPr>
        </p:nvGraphicFramePr>
        <p:xfrm>
          <a:off x="230189" y="1276350"/>
          <a:ext cx="8683625" cy="3485420"/>
        </p:xfrm>
        <a:graphic>
          <a:graphicData uri="http://schemas.openxmlformats.org/drawingml/2006/table">
            <a:tbl>
              <a:tblPr/>
              <a:tblGrid>
                <a:gridCol w="2080108"/>
                <a:gridCol w="1177627"/>
                <a:gridCol w="3808028"/>
                <a:gridCol w="1617862"/>
              </a:tblGrid>
              <a:tr h="390020">
                <a:tc>
                  <a:txBody>
                    <a:bodyPr/>
                    <a:lstStyle/>
                    <a:p>
                      <a:pPr algn="ctr" fontAlgn="ctr"/>
                      <a:r>
                        <a:rPr lang="en-US" sz="800" b="1" i="0" u="none" strike="noStrike" dirty="0">
                          <a:solidFill>
                            <a:srgbClr val="FFFFFF"/>
                          </a:solidFill>
                          <a:effectLst/>
                          <a:latin typeface="Arial"/>
                        </a:rPr>
                        <a:t>Planned Change</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a:solidFill>
                            <a:srgbClr val="FFFFFF"/>
                          </a:solidFill>
                          <a:effectLst/>
                          <a:latin typeface="Arial"/>
                        </a:rPr>
                        <a:t>Who is Affected?</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dirty="0">
                          <a:solidFill>
                            <a:srgbClr val="FFFFFF"/>
                          </a:solidFill>
                          <a:effectLst/>
                          <a:latin typeface="Arial"/>
                        </a:rPr>
                        <a:t>Communication Plan </a:t>
                      </a:r>
                      <a:br>
                        <a:rPr lang="en-US" sz="800" b="1" i="0" u="none" strike="noStrike" dirty="0">
                          <a:solidFill>
                            <a:srgbClr val="FFFFFF"/>
                          </a:solidFill>
                          <a:effectLst/>
                          <a:latin typeface="Arial"/>
                        </a:rPr>
                      </a:br>
                      <a:r>
                        <a:rPr lang="en-US" sz="800" b="1" i="0" u="none" strike="noStrike" dirty="0">
                          <a:solidFill>
                            <a:srgbClr val="FFFFFF"/>
                          </a:solidFill>
                          <a:effectLst/>
                          <a:latin typeface="Arial"/>
                        </a:rPr>
                        <a:t>(Who/What/When/How)</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dirty="0">
                          <a:solidFill>
                            <a:srgbClr val="FFFFFF"/>
                          </a:solidFill>
                          <a:effectLst/>
                          <a:latin typeface="Arial"/>
                        </a:rPr>
                        <a:t>Status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r>
              <a:tr h="619080">
                <a:tc>
                  <a:txBody>
                    <a:bodyPr/>
                    <a:lstStyle/>
                    <a:p>
                      <a:pPr algn="l" fontAlgn="ctr"/>
                      <a:r>
                        <a:rPr lang="en-US" sz="800" b="0" i="0" u="none" strike="noStrike" dirty="0">
                          <a:effectLst/>
                          <a:latin typeface="Arial"/>
                        </a:rPr>
                        <a:t>PreCert process - various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PreCert Staff</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Communicate guidelines and expectations via distribution of hard copy with acknowledgement; place individuals on perfomance plan as needed.</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Completed (Jan 2, 2015 start)</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5264">
                <a:tc>
                  <a:txBody>
                    <a:bodyPr/>
                    <a:lstStyle/>
                    <a:p>
                      <a:pPr algn="l" fontAlgn="ctr"/>
                      <a:r>
                        <a:rPr lang="en-US" sz="800" b="0" i="0" u="none" strike="noStrike" dirty="0">
                          <a:effectLst/>
                          <a:latin typeface="Arial"/>
                        </a:rPr>
                        <a:t>PreCert process - various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Weaker PreCert Staff</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Communicate guidelines and expectations via distribution of hard copy with acknowledgement signature; place individuals on perfomance plan as needed.</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effectLst/>
                          <a:latin typeface="Arial"/>
                        </a:rPr>
                        <a:t>Completed (Mid-March target)</a:t>
                      </a:r>
                      <a:endParaRPr lang="en-US" sz="800" b="0" i="0" u="none" strike="noStrike" dirty="0">
                        <a:effectLst/>
                        <a:latin typeface="Arial"/>
                      </a:endParaRP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19080">
                <a:tc>
                  <a:txBody>
                    <a:bodyPr/>
                    <a:lstStyle/>
                    <a:p>
                      <a:pPr algn="l" fontAlgn="ctr"/>
                      <a:r>
                        <a:rPr lang="en-US" sz="800" b="0" i="0" u="none" strike="noStrike" dirty="0">
                          <a:effectLst/>
                          <a:latin typeface="Arial"/>
                        </a:rPr>
                        <a:t>PreCert phone call to patient</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Patients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Script delivered when PreCert contacts patient. Script to communicate lack of authorization and process to obtain approval (prior process, next steps via specialist, contact info for original PreCert owner, how patient can assist).</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effectLst/>
                          <a:latin typeface="Arial"/>
                        </a:rPr>
                        <a:t>Completed </a:t>
                      </a:r>
                      <a:endParaRPr lang="en-US" sz="800" b="0" i="0" u="none" strike="noStrike" dirty="0">
                        <a:effectLst/>
                        <a:latin typeface="Arial"/>
                      </a:endParaRP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19080">
                <a:tc>
                  <a:txBody>
                    <a:bodyPr/>
                    <a:lstStyle/>
                    <a:p>
                      <a:pPr algn="l" fontAlgn="ctr"/>
                      <a:r>
                        <a:rPr lang="en-US" sz="800" b="0" i="0" u="none" strike="noStrike" dirty="0">
                          <a:effectLst/>
                          <a:latin typeface="Arial"/>
                        </a:rPr>
                        <a:t>Registration staff responsible for identifying financially cleared patient</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Registrars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Guidelines, scripting communicated via in-service for Registrars, new employees. Weekly rounding by management (Carmen, Vicky) to prompt Q&amp;A.</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effectLst/>
                          <a:latin typeface="Arial"/>
                        </a:rPr>
                        <a:t> Completed (Communicated </a:t>
                      </a:r>
                      <a:r>
                        <a:rPr lang="en-US" sz="800" b="0" i="0" u="none" strike="noStrike" dirty="0">
                          <a:effectLst/>
                          <a:latin typeface="Arial"/>
                        </a:rPr>
                        <a:t>in Feb 26-27 training (mid-Mar)</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42896">
                <a:tc>
                  <a:txBody>
                    <a:bodyPr/>
                    <a:lstStyle/>
                    <a:p>
                      <a:pPr algn="l" fontAlgn="ctr"/>
                      <a:r>
                        <a:rPr lang="en-US" sz="800" b="0" i="0" u="none" strike="noStrike" dirty="0">
                          <a:effectLst/>
                          <a:latin typeface="Arial"/>
                        </a:rPr>
                        <a:t>Appointment cancelations when not financially cleared</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Physicians / Clinics</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Letter to providers explaining issues, process improvements (e.g., late add-ons), benefits, and need for physician/clinic cooperation.</a:t>
                      </a: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smtClean="0">
                          <a:effectLst/>
                          <a:latin typeface="Arial"/>
                        </a:rPr>
                        <a:t>Letter completed, will go out mid July</a:t>
                      </a:r>
                      <a:endParaRPr lang="en-US" sz="800" b="0" i="0" u="none" strike="noStrike" dirty="0">
                        <a:effectLst/>
                        <a:latin typeface="Arial"/>
                      </a:endParaRPr>
                    </a:p>
                  </a:txBody>
                  <a:tcPr marL="8254" marR="8254" marT="6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46760535"/>
      </p:ext>
    </p:extLst>
  </p:cSld>
  <p:clrMapOvr>
    <a:masterClrMapping/>
  </p:clrMapOvr>
  <p:transition>
    <p:cu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a:xfrm>
            <a:off x="394800" y="-19050"/>
            <a:ext cx="8520600" cy="572700"/>
          </a:xfrm>
        </p:spPr>
        <p:txBody>
          <a:bodyPr/>
          <a:lstStyle/>
          <a:p>
            <a:pPr eaLnBrk="1" hangingPunct="1"/>
            <a:r>
              <a:rPr lang="en-US" dirty="0" smtClean="0"/>
              <a:t>Training Plan</a:t>
            </a:r>
          </a:p>
        </p:txBody>
      </p:sp>
      <p:graphicFrame>
        <p:nvGraphicFramePr>
          <p:cNvPr id="2" name="Table 1"/>
          <p:cNvGraphicFramePr>
            <a:graphicFrameLocks noGrp="1"/>
          </p:cNvGraphicFramePr>
          <p:nvPr>
            <p:extLst>
              <p:ext uri="{D42A27DB-BD31-4B8C-83A1-F6EECF244321}">
                <p14:modId xmlns:p14="http://schemas.microsoft.com/office/powerpoint/2010/main" val="4150701974"/>
              </p:ext>
            </p:extLst>
          </p:nvPr>
        </p:nvGraphicFramePr>
        <p:xfrm>
          <a:off x="231776" y="666750"/>
          <a:ext cx="8683624" cy="1245482"/>
        </p:xfrm>
        <a:graphic>
          <a:graphicData uri="http://schemas.openxmlformats.org/drawingml/2006/table">
            <a:tbl>
              <a:tblPr/>
              <a:tblGrid>
                <a:gridCol w="5585683"/>
                <a:gridCol w="1032647"/>
                <a:gridCol w="1032647"/>
                <a:gridCol w="1032647"/>
              </a:tblGrid>
              <a:tr h="158417">
                <a:tc>
                  <a:txBody>
                    <a:bodyPr/>
                    <a:lstStyle/>
                    <a:p>
                      <a:pPr algn="l" fontAlgn="b"/>
                      <a:r>
                        <a:rPr lang="en-US" sz="1000" b="1" i="0" u="none" strike="noStrike" dirty="0">
                          <a:effectLst/>
                          <a:latin typeface="Arial"/>
                        </a:rPr>
                        <a:t>Training and Education Planning - Financial Clearance</a:t>
                      </a:r>
                    </a:p>
                  </a:txBody>
                  <a:tcPr marL="8801" marR="8801" marT="6601" marB="0" anchor="b">
                    <a:lnL>
                      <a:noFill/>
                    </a:lnL>
                    <a:lnR>
                      <a:noFill/>
                    </a:lnR>
                    <a:lnT>
                      <a:noFill/>
                    </a:lnT>
                    <a:lnB>
                      <a:noFill/>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a:noFill/>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a:noFill/>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a:noFill/>
                    </a:lnB>
                    <a:solidFill>
                      <a:srgbClr val="FFFFFF"/>
                    </a:solidFill>
                  </a:tcPr>
                </a:tc>
              </a:tr>
              <a:tr h="138615">
                <a:tc>
                  <a:txBody>
                    <a:bodyPr/>
                    <a:lstStyle/>
                    <a:p>
                      <a:pPr algn="l" fontAlgn="b"/>
                      <a:r>
                        <a:rPr lang="en-US" sz="800" b="0" i="0" u="none" strike="noStrike">
                          <a:effectLst/>
                          <a:latin typeface="Arial"/>
                        </a:rPr>
                        <a:t> </a:t>
                      </a:r>
                    </a:p>
                  </a:txBody>
                  <a:tcPr marL="8801" marR="8801" marT="660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effectLst/>
                          <a:latin typeface="Arial"/>
                        </a:rPr>
                        <a:t> </a:t>
                      </a:r>
                    </a:p>
                  </a:txBody>
                  <a:tcPr marL="8801" marR="8801" marT="660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77231">
                <a:tc>
                  <a:txBody>
                    <a:bodyPr/>
                    <a:lstStyle/>
                    <a:p>
                      <a:pPr algn="ctr" fontAlgn="ctr"/>
                      <a:r>
                        <a:rPr lang="en-US" sz="800" b="1" i="0" u="none" strike="noStrike" dirty="0">
                          <a:solidFill>
                            <a:srgbClr val="FFFFFF"/>
                          </a:solidFill>
                          <a:effectLst/>
                          <a:latin typeface="Arial"/>
                        </a:rPr>
                        <a:t>Topic / Area of Change</a:t>
                      </a:r>
                    </a:p>
                  </a:txBody>
                  <a:tcPr marL="8801" marR="88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800" b="1" i="0" u="none" strike="noStrike" dirty="0">
                          <a:solidFill>
                            <a:srgbClr val="FFFFFF"/>
                          </a:solidFill>
                          <a:effectLst/>
                          <a:latin typeface="Arial"/>
                        </a:rPr>
                        <a:t>PreCert</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800" b="1" i="0" u="none" strike="noStrike">
                          <a:solidFill>
                            <a:srgbClr val="FFFFFF"/>
                          </a:solidFill>
                          <a:effectLst/>
                          <a:latin typeface="Arial"/>
                        </a:rPr>
                        <a:t>Financial Counselors</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800" b="1" i="0" u="none" strike="noStrike">
                          <a:solidFill>
                            <a:srgbClr val="FFFFFF"/>
                          </a:solidFill>
                          <a:effectLst/>
                          <a:latin typeface="Arial"/>
                        </a:rPr>
                        <a:t>C1200</a:t>
                      </a:r>
                    </a:p>
                  </a:txBody>
                  <a:tcPr marL="8801" marR="88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33335">
                <a:tc>
                  <a:txBody>
                    <a:bodyPr/>
                    <a:lstStyle/>
                    <a:p>
                      <a:pPr algn="l" fontAlgn="b"/>
                      <a:r>
                        <a:rPr lang="en-US" sz="800" b="0" i="0" u="none" strike="noStrike" dirty="0">
                          <a:effectLst/>
                          <a:latin typeface="Arial"/>
                        </a:rPr>
                        <a:t>Method of obtaining benefits (PreCert)</a:t>
                      </a:r>
                    </a:p>
                  </a:txBody>
                  <a:tcPr marL="8801" marR="8801" marT="6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X</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3335">
                <a:tc>
                  <a:txBody>
                    <a:bodyPr/>
                    <a:lstStyle/>
                    <a:p>
                      <a:pPr algn="l" fontAlgn="b"/>
                      <a:r>
                        <a:rPr lang="en-US" sz="800" b="0" i="0" u="none" strike="noStrike" dirty="0">
                          <a:effectLst/>
                          <a:latin typeface="Arial"/>
                        </a:rPr>
                        <a:t>Knowledge (PreCert)</a:t>
                      </a:r>
                    </a:p>
                  </a:txBody>
                  <a:tcPr marL="8801" marR="8801" marT="6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X</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3335">
                <a:tc>
                  <a:txBody>
                    <a:bodyPr/>
                    <a:lstStyle/>
                    <a:p>
                      <a:pPr algn="l" fontAlgn="b"/>
                      <a:r>
                        <a:rPr lang="en-US" sz="800" b="0" i="0" u="none" strike="noStrike">
                          <a:effectLst/>
                          <a:latin typeface="Arial"/>
                        </a:rPr>
                        <a:t>Notification of patients / not perform duties in timely manner (Financial Counseling)</a:t>
                      </a:r>
                    </a:p>
                  </a:txBody>
                  <a:tcPr marL="8801" marR="8801" marT="6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X</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0630">
                <a:tc>
                  <a:txBody>
                    <a:bodyPr/>
                    <a:lstStyle/>
                    <a:p>
                      <a:pPr algn="l" fontAlgn="b"/>
                      <a:r>
                        <a:rPr lang="en-US" sz="800" b="0" i="0" u="none" strike="noStrike" dirty="0">
                          <a:effectLst/>
                          <a:latin typeface="Arial"/>
                        </a:rPr>
                        <a:t>Knowledge of correct paperwork for financially cleared visits (C1200); C1200 determination of financial clearance</a:t>
                      </a:r>
                    </a:p>
                  </a:txBody>
                  <a:tcPr marL="8801" marR="8801" marT="6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 </a:t>
                      </a:r>
                    </a:p>
                  </a:txBody>
                  <a:tcPr marL="8801" marR="88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Arial"/>
                        </a:rPr>
                        <a:t>X</a:t>
                      </a:r>
                    </a:p>
                  </a:txBody>
                  <a:tcPr marL="8801" marR="88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21332132"/>
              </p:ext>
            </p:extLst>
          </p:nvPr>
        </p:nvGraphicFramePr>
        <p:xfrm>
          <a:off x="223838" y="1998663"/>
          <a:ext cx="8686800" cy="2998787"/>
        </p:xfrm>
        <a:graphic>
          <a:graphicData uri="http://schemas.openxmlformats.org/presentationml/2006/ole">
            <mc:AlternateContent xmlns:mc="http://schemas.openxmlformats.org/markup-compatibility/2006">
              <mc:Choice xmlns:v="urn:schemas-microsoft-com:vml" Requires="v">
                <p:oleObj spid="_x0000_s4123" name="Worksheet" r:id="rId3" imgW="11096521" imgH="5524470" progId="Excel.Sheet.12">
                  <p:embed/>
                </p:oleObj>
              </mc:Choice>
              <mc:Fallback>
                <p:oleObj name="Worksheet" r:id="rId3" imgW="11096521" imgH="5524470" progId="Excel.Sheet.12">
                  <p:embed/>
                  <p:pic>
                    <p:nvPicPr>
                      <p:cNvPr id="0" name=""/>
                      <p:cNvPicPr/>
                      <p:nvPr/>
                    </p:nvPicPr>
                    <p:blipFill>
                      <a:blip r:embed="rId4"/>
                      <a:stretch>
                        <a:fillRect/>
                      </a:stretch>
                    </p:blipFill>
                    <p:spPr>
                      <a:xfrm>
                        <a:off x="223838" y="1998663"/>
                        <a:ext cx="8686800" cy="2998787"/>
                      </a:xfrm>
                      <a:prstGeom prst="rect">
                        <a:avLst/>
                      </a:prstGeom>
                    </p:spPr>
                  </p:pic>
                </p:oleObj>
              </mc:Fallback>
            </mc:AlternateContent>
          </a:graphicData>
        </a:graphic>
      </p:graphicFrame>
    </p:spTree>
    <p:extLst>
      <p:ext uri="{BB962C8B-B14F-4D97-AF65-F5344CB8AC3E}">
        <p14:creationId xmlns:p14="http://schemas.microsoft.com/office/powerpoint/2010/main" val="2995869769"/>
      </p:ext>
    </p:extLst>
  </p:cSld>
  <p:clrMapOvr>
    <a:masterClrMapping/>
  </p:clrMapOvr>
  <p:transition>
    <p:cu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pPr eaLnBrk="1" hangingPunct="1"/>
            <a:r>
              <a:rPr lang="en-US" smtClean="0"/>
              <a:t>Updated Process Capability</a:t>
            </a:r>
          </a:p>
        </p:txBody>
      </p:sp>
      <p:sp>
        <p:nvSpPr>
          <p:cNvPr id="2" name="Rectangle 1"/>
          <p:cNvSpPr/>
          <p:nvPr/>
        </p:nvSpPr>
        <p:spPr>
          <a:xfrm>
            <a:off x="228600" y="4255353"/>
            <a:ext cx="8686800" cy="830997"/>
          </a:xfrm>
          <a:prstGeom prst="rect">
            <a:avLst/>
          </a:prstGeom>
        </p:spPr>
        <p:txBody>
          <a:bodyPr wrap="square">
            <a:spAutoFit/>
          </a:bodyPr>
          <a:lstStyle/>
          <a:p>
            <a:r>
              <a:rPr lang="en-US" sz="1200" dirty="0">
                <a:latin typeface="Courier New"/>
              </a:rPr>
              <a:t>Variable      Stage    N     Mean    </a:t>
            </a:r>
            <a:r>
              <a:rPr lang="en-US" sz="1200" dirty="0" err="1">
                <a:latin typeface="Courier New"/>
              </a:rPr>
              <a:t>StDev</a:t>
            </a:r>
            <a:r>
              <a:rPr lang="en-US" sz="1200" dirty="0">
                <a:latin typeface="Courier New"/>
              </a:rPr>
              <a:t>  Minimum       Q1   Median       Q3  Maximum</a:t>
            </a:r>
          </a:p>
          <a:p>
            <a:r>
              <a:rPr lang="en-US" sz="1200" dirty="0">
                <a:latin typeface="Courier New"/>
              </a:rPr>
              <a:t>Prop Cleared  Before  89   0.5653   0.1239   0.3000   0.4794   0.5400   0.6500   0.8400</a:t>
            </a:r>
          </a:p>
          <a:p>
            <a:r>
              <a:rPr lang="en-US" sz="1200" dirty="0">
                <a:latin typeface="Courier New"/>
              </a:rPr>
              <a:t>              </a:t>
            </a:r>
            <a:r>
              <a:rPr lang="en-US" sz="1200" dirty="0" smtClean="0">
                <a:latin typeface="Courier New"/>
              </a:rPr>
              <a:t> After   </a:t>
            </a:r>
            <a:r>
              <a:rPr lang="en-US" sz="1200" dirty="0">
                <a:latin typeface="Courier New"/>
              </a:rPr>
              <a:t>66   0.96136  0.04441  0.84000  0.92720  0.96000  1.00000  1.00000</a:t>
            </a:r>
          </a:p>
          <a:p>
            <a:endParaRPr lang="en-US" sz="1200" dirty="0">
              <a:latin typeface="Courier New"/>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18350"/>
            <a:ext cx="61722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490467"/>
      </p:ext>
    </p:extLst>
  </p:cSld>
  <p:clrMapOvr>
    <a:masterClrMapping/>
  </p:clrMapOvr>
  <p:transition>
    <p:cu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a:spLocks noGrp="1" noChangeArrowheads="1"/>
          </p:cNvSpPr>
          <p:nvPr>
            <p:ph type="title"/>
          </p:nvPr>
        </p:nvSpPr>
        <p:spPr/>
        <p:txBody>
          <a:bodyPr/>
          <a:lstStyle/>
          <a:p>
            <a:pPr eaLnBrk="1" hangingPunct="1"/>
            <a:r>
              <a:rPr lang="en-US" smtClean="0"/>
              <a:t>Project Results</a:t>
            </a:r>
          </a:p>
        </p:txBody>
      </p:sp>
      <p:sp>
        <p:nvSpPr>
          <p:cNvPr id="2" name="Text Placeholder 1"/>
          <p:cNvSpPr>
            <a:spLocks noGrp="1"/>
          </p:cNvSpPr>
          <p:nvPr>
            <p:ph type="body" idx="1"/>
          </p:nvPr>
        </p:nvSpPr>
        <p:spPr/>
        <p:txBody>
          <a:bodyPr/>
          <a:lstStyle/>
          <a:p>
            <a:pPr marL="0" indent="0" eaLnBrk="1" hangingPunct="1">
              <a:buSzTx/>
            </a:pPr>
            <a:r>
              <a:rPr lang="en-US" sz="1200" dirty="0"/>
              <a:t>Conclusion: Control period of 3/13-5/30/15 has significantly improved for </a:t>
            </a:r>
            <a:r>
              <a:rPr lang="en-US" sz="1200" dirty="0" smtClean="0"/>
              <a:t>financially cleared </a:t>
            </a:r>
            <a:r>
              <a:rPr lang="en-US" sz="1200" dirty="0"/>
              <a:t>patients based on the Sigma level above</a:t>
            </a:r>
            <a:r>
              <a:rPr lang="en-US" sz="1600" dirty="0"/>
              <a:t>.</a:t>
            </a:r>
            <a:endParaRPr lang="en-US" sz="1100" dirty="0"/>
          </a:p>
          <a:p>
            <a:endParaRPr lang="en-US" sz="1200" dirty="0"/>
          </a:p>
        </p:txBody>
      </p:sp>
      <p:sp>
        <p:nvSpPr>
          <p:cNvPr id="3" name="TextBox 2"/>
          <p:cNvSpPr txBox="1"/>
          <p:nvPr/>
        </p:nvSpPr>
        <p:spPr>
          <a:xfrm>
            <a:off x="4953000" y="133350"/>
            <a:ext cx="4019049" cy="307777"/>
          </a:xfrm>
          <a:prstGeom prst="rect">
            <a:avLst/>
          </a:prstGeom>
          <a:noFill/>
        </p:spPr>
        <p:txBody>
          <a:bodyPr wrap="none" rtlCol="0">
            <a:spAutoFit/>
          </a:bodyPr>
          <a:lstStyle/>
          <a:p>
            <a:pPr lvl="0">
              <a:buSzTx/>
            </a:pPr>
            <a:r>
              <a:rPr lang="en-US" sz="1400" kern="0" dirty="0" smtClean="0">
                <a:solidFill>
                  <a:srgbClr val="080808"/>
                </a:solidFill>
                <a:latin typeface="Proxima Nova" charset="0"/>
              </a:rPr>
              <a:t>Note</a:t>
            </a:r>
            <a:r>
              <a:rPr lang="en-US" sz="1400" kern="0" dirty="0">
                <a:solidFill>
                  <a:srgbClr val="080808"/>
                </a:solidFill>
                <a:latin typeface="Proxima Nova" charset="0"/>
              </a:rPr>
              <a:t>:  COPQ savings are shown in Notes View. </a:t>
            </a:r>
          </a:p>
        </p:txBody>
      </p:sp>
      <p:graphicFrame>
        <p:nvGraphicFramePr>
          <p:cNvPr id="4" name="Table 3"/>
          <p:cNvGraphicFramePr>
            <a:graphicFrameLocks noGrp="1"/>
          </p:cNvGraphicFramePr>
          <p:nvPr>
            <p:extLst>
              <p:ext uri="{D42A27DB-BD31-4B8C-83A1-F6EECF244321}">
                <p14:modId xmlns:p14="http://schemas.microsoft.com/office/powerpoint/2010/main" val="2585880524"/>
              </p:ext>
            </p:extLst>
          </p:nvPr>
        </p:nvGraphicFramePr>
        <p:xfrm>
          <a:off x="647698" y="1737356"/>
          <a:ext cx="7886702" cy="2891794"/>
        </p:xfrm>
        <a:graphic>
          <a:graphicData uri="http://schemas.openxmlformats.org/drawingml/2006/table">
            <a:tbl>
              <a:tblPr/>
              <a:tblGrid>
                <a:gridCol w="609355"/>
                <a:gridCol w="2323165"/>
                <a:gridCol w="1079066"/>
                <a:gridCol w="1818543"/>
                <a:gridCol w="609355"/>
                <a:gridCol w="710914"/>
                <a:gridCol w="736304"/>
              </a:tblGrid>
              <a:tr h="132874">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r>
              <a:tr h="555784">
                <a:tc gridSpan="4">
                  <a:txBody>
                    <a:bodyPr/>
                    <a:lstStyle/>
                    <a:p>
                      <a:pPr algn="l" fontAlgn="b"/>
                      <a:r>
                        <a:rPr lang="en-US" sz="1800" b="1" i="0" u="none" strike="noStrike" dirty="0">
                          <a:solidFill>
                            <a:srgbClr val="FFFFFF"/>
                          </a:solidFill>
                          <a:effectLst/>
                          <a:latin typeface="Arial"/>
                        </a:rPr>
                        <a:t>General Worksheet For Calculating Process Sigma</a:t>
                      </a:r>
                    </a:p>
                  </a:txBody>
                  <a:tcPr marL="9525" marR="9525" marT="7144"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effectLst/>
                          <a:latin typeface="Arial"/>
                        </a:rPr>
                        <a:t> </a:t>
                      </a:r>
                    </a:p>
                  </a:txBody>
                  <a:tcPr marL="9525" marR="9525" marT="7144" marB="0" anchor="b">
                    <a:lnL>
                      <a:noFill/>
                    </a:lnL>
                    <a:lnR>
                      <a:noFill/>
                    </a:lnR>
                    <a:lnT>
                      <a:noFill/>
                    </a:lnT>
                    <a:lnB>
                      <a:noFill/>
                    </a:lnB>
                    <a:solidFill>
                      <a:srgbClr val="000000"/>
                    </a:solidFill>
                  </a:tcPr>
                </a:tc>
                <a:tc>
                  <a:txBody>
                    <a:bodyPr/>
                    <a:lstStyle/>
                    <a:p>
                      <a:pPr algn="l" fontAlgn="b"/>
                      <a:r>
                        <a:rPr lang="en-US" sz="800" b="0" i="0" u="none" strike="noStrike">
                          <a:effectLst/>
                          <a:latin typeface="Arial"/>
                        </a:rPr>
                        <a:t> </a:t>
                      </a:r>
                    </a:p>
                  </a:txBody>
                  <a:tcPr marL="9525" marR="9525" marT="7144" marB="0" anchor="b">
                    <a:lnL>
                      <a:noFill/>
                    </a:lnL>
                    <a:lnR>
                      <a:noFill/>
                    </a:lnR>
                    <a:lnT>
                      <a:noFill/>
                    </a:lnT>
                    <a:lnB>
                      <a:noFill/>
                    </a:lnB>
                    <a:solidFill>
                      <a:srgbClr val="000000"/>
                    </a:solidFill>
                  </a:tcPr>
                </a:tc>
                <a:tc>
                  <a:txBody>
                    <a:bodyPr/>
                    <a:lstStyle/>
                    <a:p>
                      <a:pPr algn="l" fontAlgn="b"/>
                      <a:r>
                        <a:rPr lang="en-US" sz="800" b="0" i="0" u="none" strike="noStrike">
                          <a:effectLst/>
                          <a:latin typeface="Arial"/>
                        </a:rPr>
                        <a:t> </a:t>
                      </a:r>
                    </a:p>
                  </a:txBody>
                  <a:tcPr marL="9525" marR="9525" marT="7144" marB="0" anchor="b">
                    <a:lnL>
                      <a:noFill/>
                    </a:lnL>
                    <a:lnR>
                      <a:noFill/>
                    </a:lnR>
                    <a:lnT>
                      <a:noFill/>
                    </a:lnT>
                    <a:lnB>
                      <a:noFill/>
                    </a:lnB>
                    <a:solidFill>
                      <a:srgbClr val="000000"/>
                    </a:solidFill>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r>
              <a:tr h="35004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Baseline</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Actual</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874">
                <a:tc>
                  <a:txBody>
                    <a:bodyPr/>
                    <a:lstStyle/>
                    <a:p>
                      <a:pPr algn="r" fontAlgn="b"/>
                      <a:r>
                        <a:rPr lang="en-US" sz="800" b="0" i="0" u="none" strike="noStrike">
                          <a:effectLst/>
                          <a:latin typeface="Arial"/>
                        </a:rPr>
                        <a:t>1</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Units Processed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n=</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3722</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1540</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2874">
                <a:tc>
                  <a:txBody>
                    <a:bodyPr/>
                    <a:lstStyle/>
                    <a:p>
                      <a:pPr algn="r" fontAlgn="b"/>
                      <a:r>
                        <a:rPr lang="en-US" sz="800" b="0" i="0" u="none" strike="noStrike">
                          <a:effectLst/>
                          <a:latin typeface="Arial"/>
                        </a:rPr>
                        <a:t>2</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Defect Opportunities</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Per Unit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2874">
                <a:tc>
                  <a:txBody>
                    <a:bodyPr/>
                    <a:lstStyle/>
                    <a:p>
                      <a:pPr algn="r" fontAlgn="b"/>
                      <a:r>
                        <a:rPr lang="en-US" sz="800" b="0" i="0" u="none" strike="noStrike" dirty="0">
                          <a:effectLst/>
                          <a:latin typeface="Arial"/>
                        </a:rPr>
                        <a:t>3</a:t>
                      </a:r>
                    </a:p>
                  </a:txBody>
                  <a:tcPr marL="9525" marR="9525" marT="7144" marB="0" anchor="b">
                    <a:lnL>
                      <a:noFill/>
                    </a:lnL>
                    <a:lnR>
                      <a:noFill/>
                    </a:lnR>
                    <a:lnT>
                      <a:noFill/>
                    </a:lnT>
                    <a:lnB>
                      <a:noFill/>
                    </a:lnB>
                    <a:solidFill>
                      <a:schemeClr val="bg1"/>
                    </a:solidFill>
                  </a:tcPr>
                </a:tc>
                <a:tc>
                  <a:txBody>
                    <a:bodyPr/>
                    <a:lstStyle/>
                    <a:p>
                      <a:pPr algn="l" fontAlgn="b"/>
                      <a:r>
                        <a:rPr lang="en-US" sz="800" b="0" i="0" u="none" strike="noStrike" dirty="0">
                          <a:effectLst/>
                          <a:latin typeface="Arial"/>
                        </a:rPr>
                        <a:t>Total Count Of Defects Made</a:t>
                      </a:r>
                    </a:p>
                  </a:txBody>
                  <a:tcPr marL="9525" marR="9525" marT="7144" marB="0" anchor="b">
                    <a:lnL>
                      <a:noFill/>
                    </a:lnL>
                    <a:lnR>
                      <a:noFill/>
                    </a:lnR>
                    <a:lnT>
                      <a:noFill/>
                    </a:lnT>
                    <a:lnB>
                      <a:noFill/>
                    </a:lnB>
                    <a:solidFill>
                      <a:schemeClr val="bg1"/>
                    </a:solidFill>
                  </a:tcPr>
                </a:tc>
                <a:tc gridSpan="2">
                  <a:txBody>
                    <a:bodyPr/>
                    <a:lstStyle/>
                    <a:p>
                      <a:pPr algn="l" fontAlgn="b"/>
                      <a:r>
                        <a:rPr lang="en-US" sz="800" b="0" i="0" u="none" strike="noStrike" dirty="0">
                          <a:effectLst/>
                          <a:latin typeface="Arial"/>
                        </a:rPr>
                        <a:t>(Include Defects Made And Later Fixed)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a:txBody>
                    <a:bodyPr/>
                    <a:lstStyle/>
                    <a:p>
                      <a:pPr algn="r" fontAlgn="b"/>
                      <a:r>
                        <a:rPr lang="en-US" sz="800" b="0" i="0" u="none" strike="noStrike">
                          <a:effectLst/>
                          <a:latin typeface="Arial"/>
                        </a:rPr>
                        <a:t>c=</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1618</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56</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r"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8604">
                <a:tc>
                  <a:txBody>
                    <a:bodyPr/>
                    <a:lstStyle/>
                    <a:p>
                      <a:pPr algn="r" fontAlgn="b"/>
                      <a:r>
                        <a:rPr lang="en-US" sz="800" b="0" i="0" u="none" strike="noStrike">
                          <a:effectLst/>
                          <a:latin typeface="Arial"/>
                        </a:rPr>
                        <a:t>4</a:t>
                      </a:r>
                    </a:p>
                  </a:txBody>
                  <a:tcPr marL="9525" marR="9525" marT="7144"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a:rPr>
                        <a:t>Solve for Defects Per Opportunity DPO = c / (n*o)</a:t>
                      </a:r>
                    </a:p>
                  </a:txBody>
                  <a:tcPr marL="9525" marR="9525" marT="7144"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0.4347125</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0.03636364</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2874">
                <a:tc>
                  <a:txBody>
                    <a:bodyPr/>
                    <a:lstStyle/>
                    <a:p>
                      <a:pPr algn="r" fontAlgn="b"/>
                      <a:r>
                        <a:rPr lang="en-US" sz="800" b="0" i="0" u="none" strike="noStrike">
                          <a:effectLst/>
                          <a:latin typeface="Arial"/>
                        </a:rPr>
                        <a:t>5</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dirty="0">
                          <a:effectLst/>
                          <a:latin typeface="Arial"/>
                        </a:rPr>
                        <a:t>Solve For Defects Per Million Opportunities (DPO * 1,000,000)</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434,713</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36,364</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2874">
                <a:tc>
                  <a:txBody>
                    <a:bodyPr/>
                    <a:lstStyle/>
                    <a:p>
                      <a:pPr algn="r" fontAlgn="b"/>
                      <a:r>
                        <a:rPr lang="en-US" sz="800" b="0" i="0" u="none" strike="noStrike">
                          <a:effectLst/>
                          <a:latin typeface="Arial"/>
                        </a:rPr>
                        <a:t>6</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a:effectLst/>
                          <a:latin typeface="Arial"/>
                        </a:rPr>
                        <a:t>Look Up Process Sigma In Abridged Sigma Conversion Table</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effectLst/>
                          <a:latin typeface="Arial"/>
                        </a:rPr>
                        <a:t>Sigma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1.66</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3.29</a:t>
                      </a:r>
                    </a:p>
                  </a:txBody>
                  <a:tcPr marL="9525" marR="9525"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2874">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gridSpan="2">
                  <a:txBody>
                    <a:bodyPr/>
                    <a:lstStyle/>
                    <a:p>
                      <a:pPr algn="l" fontAlgn="b"/>
                      <a:r>
                        <a:rPr lang="en-US" sz="800" b="0" i="0" u="none" strike="noStrike">
                          <a:effectLst/>
                          <a:latin typeface="Arial"/>
                        </a:rPr>
                        <a:t>Calculated by NORMSINV(1-DPMO/Million)+1.5</a:t>
                      </a:r>
                    </a:p>
                  </a:txBody>
                  <a:tcPr marL="9525" marR="9525" marT="7144"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Tree>
    <p:extLst>
      <p:ext uri="{BB962C8B-B14F-4D97-AF65-F5344CB8AC3E}">
        <p14:creationId xmlns:p14="http://schemas.microsoft.com/office/powerpoint/2010/main" val="21298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 Milestones and Timing</a:t>
            </a:r>
          </a:p>
        </p:txBody>
      </p:sp>
      <p:sp>
        <p:nvSpPr>
          <p:cNvPr id="2" name="Text Placeholder 1"/>
          <p:cNvSpPr>
            <a:spLocks noGrp="1"/>
          </p:cNvSpPr>
          <p:nvPr>
            <p:ph type="body" idx="1"/>
          </p:nvPr>
        </p:nvSpPr>
        <p:spPr/>
        <p:txBody>
          <a:bodyPr/>
          <a:lstStyle/>
          <a:p>
            <a:r>
              <a:rPr lang="en-US" sz="1600" dirty="0"/>
              <a:t>Conclusion:  Early phases moved approximately per plan, with Improve taking additional time.  </a:t>
            </a:r>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077962783"/>
              </p:ext>
            </p:extLst>
          </p:nvPr>
        </p:nvGraphicFramePr>
        <p:xfrm>
          <a:off x="609597" y="1809750"/>
          <a:ext cx="7772403" cy="2622550"/>
        </p:xfrm>
        <a:graphic>
          <a:graphicData uri="http://schemas.openxmlformats.org/drawingml/2006/table">
            <a:tbl>
              <a:tblPr firstRow="1" bandRow="1">
                <a:tableStyleId>{5C22544A-7EE6-4342-B048-85BDC9FD1C3A}</a:tableStyleId>
              </a:tblPr>
              <a:tblGrid>
                <a:gridCol w="1253614"/>
                <a:gridCol w="796086"/>
                <a:gridCol w="864951"/>
                <a:gridCol w="742949"/>
                <a:gridCol w="714377"/>
                <a:gridCol w="728664"/>
                <a:gridCol w="971550"/>
                <a:gridCol w="785809"/>
                <a:gridCol w="914403"/>
              </a:tblGrid>
              <a:tr h="480060">
                <a:tc>
                  <a:txBody>
                    <a:bodyPr/>
                    <a:lstStyle/>
                    <a:p>
                      <a:pPr algn="ctr"/>
                      <a:r>
                        <a:rPr lang="en-US" sz="1400" dirty="0" smtClean="0"/>
                        <a:t>Phase</a:t>
                      </a:r>
                      <a:endParaRPr lang="en-US" sz="1400" dirty="0"/>
                    </a:p>
                  </a:txBody>
                  <a:tcPr marT="34290" marB="34290">
                    <a:solidFill>
                      <a:srgbClr val="24135F"/>
                    </a:solidFill>
                  </a:tcPr>
                </a:tc>
                <a:tc>
                  <a:txBody>
                    <a:bodyPr/>
                    <a:lstStyle/>
                    <a:p>
                      <a:pPr algn="ctr"/>
                      <a:r>
                        <a:rPr lang="en-US" sz="1400" dirty="0" smtClean="0"/>
                        <a:t>Sept 2014</a:t>
                      </a:r>
                      <a:endParaRPr lang="en-US" sz="1400" dirty="0"/>
                    </a:p>
                  </a:txBody>
                  <a:tcPr marT="34290" marB="34290">
                    <a:solidFill>
                      <a:srgbClr val="24135F"/>
                    </a:solidFill>
                  </a:tcPr>
                </a:tc>
                <a:tc>
                  <a:txBody>
                    <a:bodyPr/>
                    <a:lstStyle/>
                    <a:p>
                      <a:pPr algn="ctr"/>
                      <a:r>
                        <a:rPr lang="en-US" sz="1400" dirty="0" smtClean="0"/>
                        <a:t>Oct 2014</a:t>
                      </a:r>
                      <a:endParaRPr lang="en-US" sz="1400" dirty="0"/>
                    </a:p>
                  </a:txBody>
                  <a:tcPr marT="34290" marB="34290">
                    <a:solidFill>
                      <a:srgbClr val="24135F"/>
                    </a:solidFill>
                  </a:tcPr>
                </a:tc>
                <a:tc>
                  <a:txBody>
                    <a:bodyPr/>
                    <a:lstStyle/>
                    <a:p>
                      <a:pPr algn="ctr"/>
                      <a:r>
                        <a:rPr lang="en-US" sz="1400" dirty="0" smtClean="0"/>
                        <a:t>Nov</a:t>
                      </a:r>
                      <a:r>
                        <a:rPr lang="en-US" sz="1400" baseline="0" dirty="0" smtClean="0"/>
                        <a:t> 2015</a:t>
                      </a:r>
                      <a:endParaRPr lang="en-US" sz="1400" dirty="0"/>
                    </a:p>
                  </a:txBody>
                  <a:tcPr marT="34290" marB="34290">
                    <a:solidFill>
                      <a:srgbClr val="24135F"/>
                    </a:solidFill>
                  </a:tcPr>
                </a:tc>
                <a:tc>
                  <a:txBody>
                    <a:bodyPr/>
                    <a:lstStyle/>
                    <a:p>
                      <a:pPr algn="ctr"/>
                      <a:r>
                        <a:rPr lang="en-US" sz="1400" dirty="0" smtClean="0"/>
                        <a:t>Dec</a:t>
                      </a:r>
                      <a:r>
                        <a:rPr lang="en-US" sz="1400" baseline="0" dirty="0" smtClean="0"/>
                        <a:t> 2014</a:t>
                      </a:r>
                      <a:endParaRPr lang="en-US" sz="1400" dirty="0"/>
                    </a:p>
                  </a:txBody>
                  <a:tcPr marT="34290" marB="34290">
                    <a:solidFill>
                      <a:srgbClr val="24135F"/>
                    </a:solidFill>
                  </a:tcPr>
                </a:tc>
                <a:tc>
                  <a:txBody>
                    <a:bodyPr/>
                    <a:lstStyle/>
                    <a:p>
                      <a:pPr algn="ctr"/>
                      <a:r>
                        <a:rPr lang="en-US" sz="1400" dirty="0" smtClean="0"/>
                        <a:t>Jan</a:t>
                      </a:r>
                      <a:r>
                        <a:rPr lang="en-US" sz="1400" baseline="0" dirty="0" smtClean="0"/>
                        <a:t> 2015</a:t>
                      </a:r>
                      <a:endParaRPr lang="en-US" sz="1400" dirty="0"/>
                    </a:p>
                  </a:txBody>
                  <a:tcPr marT="34290" marB="34290">
                    <a:solidFill>
                      <a:srgbClr val="24135F"/>
                    </a:solidFill>
                  </a:tcPr>
                </a:tc>
                <a:tc>
                  <a:txBody>
                    <a:bodyPr/>
                    <a:lstStyle/>
                    <a:p>
                      <a:pPr algn="ctr"/>
                      <a:r>
                        <a:rPr lang="en-US" sz="1400" dirty="0" smtClean="0"/>
                        <a:t>Feb</a:t>
                      </a:r>
                      <a:r>
                        <a:rPr lang="en-US" sz="1400" baseline="0" dirty="0" smtClean="0"/>
                        <a:t> 2015</a:t>
                      </a:r>
                      <a:endParaRPr lang="en-US" sz="1400" dirty="0"/>
                    </a:p>
                  </a:txBody>
                  <a:tcPr marT="34290" marB="34290">
                    <a:solidFill>
                      <a:srgbClr val="24135F"/>
                    </a:solidFill>
                  </a:tcPr>
                </a:tc>
                <a:tc>
                  <a:txBody>
                    <a:bodyPr/>
                    <a:lstStyle/>
                    <a:p>
                      <a:pPr algn="ctr"/>
                      <a:r>
                        <a:rPr lang="en-US" sz="1400" dirty="0" smtClean="0"/>
                        <a:t>Mar</a:t>
                      </a:r>
                      <a:r>
                        <a:rPr lang="en-US" sz="1400" baseline="0" dirty="0" smtClean="0"/>
                        <a:t> 2015</a:t>
                      </a:r>
                      <a:endParaRPr lang="en-US" sz="1400" dirty="0"/>
                    </a:p>
                  </a:txBody>
                  <a:tcPr marT="34290" marB="34290">
                    <a:solidFill>
                      <a:srgbClr val="24135F"/>
                    </a:solidFill>
                  </a:tcPr>
                </a:tc>
                <a:tc>
                  <a:txBody>
                    <a:bodyPr/>
                    <a:lstStyle/>
                    <a:p>
                      <a:pPr algn="ctr"/>
                      <a:r>
                        <a:rPr lang="en-US" sz="1400" dirty="0" smtClean="0"/>
                        <a:t>Apr 2015</a:t>
                      </a:r>
                      <a:endParaRPr lang="en-US" sz="1400" dirty="0"/>
                    </a:p>
                  </a:txBody>
                  <a:tcPr marT="34290" marB="34290">
                    <a:solidFill>
                      <a:srgbClr val="24135F"/>
                    </a:solidFill>
                  </a:tcPr>
                </a:tc>
              </a:tr>
              <a:tr h="425450">
                <a:tc>
                  <a:txBody>
                    <a:bodyPr/>
                    <a:lstStyle/>
                    <a:p>
                      <a:r>
                        <a:rPr lang="en-US" sz="1400" dirty="0" smtClean="0"/>
                        <a:t>Define</a:t>
                      </a:r>
                      <a:endParaRPr lang="en-US" sz="1400" dirty="0"/>
                    </a:p>
                  </a:txBody>
                  <a:tcPr marT="34290" marB="34290" anchor="ct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r>
              <a:tr h="425450">
                <a:tc>
                  <a:txBody>
                    <a:bodyPr/>
                    <a:lstStyle/>
                    <a:p>
                      <a:r>
                        <a:rPr lang="en-US" sz="1400" dirty="0" smtClean="0"/>
                        <a:t>Measure</a:t>
                      </a:r>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r>
              <a:tr h="425450">
                <a:tc>
                  <a:txBody>
                    <a:bodyPr/>
                    <a:lstStyle/>
                    <a:p>
                      <a:r>
                        <a:rPr lang="en-US" sz="1400" dirty="0" smtClean="0"/>
                        <a:t>Analyze</a:t>
                      </a:r>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r>
              <a:tr h="425450">
                <a:tc>
                  <a:txBody>
                    <a:bodyPr/>
                    <a:lstStyle/>
                    <a:p>
                      <a:r>
                        <a:rPr lang="en-US" sz="1400" dirty="0" smtClean="0"/>
                        <a:t>Improve</a:t>
                      </a:r>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tc>
                <a:tc>
                  <a:txBody>
                    <a:bodyPr/>
                    <a:lstStyle/>
                    <a:p>
                      <a:endParaRPr lang="en-US" sz="1400" dirty="0"/>
                    </a:p>
                  </a:txBody>
                  <a:tcPr marT="34290" marB="34290" anchor="ctr"/>
                </a:tc>
              </a:tr>
              <a:tr h="425450">
                <a:tc>
                  <a:txBody>
                    <a:bodyPr/>
                    <a:lstStyle/>
                    <a:p>
                      <a:r>
                        <a:rPr lang="en-US" sz="1400" dirty="0" smtClean="0"/>
                        <a:t>Control</a:t>
                      </a:r>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tc>
                <a:tc>
                  <a:txBody>
                    <a:bodyPr/>
                    <a:lstStyle/>
                    <a:p>
                      <a:endParaRPr lang="en-US" sz="1400" dirty="0"/>
                    </a:p>
                  </a:txBody>
                  <a:tcPr marT="34290" marB="34290" anchor="ctr">
                    <a:solidFill>
                      <a:srgbClr val="E9E1D8"/>
                    </a:solidFill>
                  </a:tcPr>
                </a:tc>
                <a:tc>
                  <a:txBody>
                    <a:bodyPr/>
                    <a:lstStyle/>
                    <a:p>
                      <a:endParaRPr lang="en-US" sz="1400" dirty="0"/>
                    </a:p>
                  </a:txBody>
                  <a:tcPr marT="34290" marB="34290" anchor="ctr">
                    <a:solidFill>
                      <a:srgbClr val="FF8F1C"/>
                    </a:solidFill>
                  </a:tcPr>
                </a:tc>
                <a:tc>
                  <a:txBody>
                    <a:bodyPr/>
                    <a:lstStyle/>
                    <a:p>
                      <a:endParaRPr lang="en-US" sz="1400" dirty="0"/>
                    </a:p>
                  </a:txBody>
                  <a:tcPr marT="34290" marB="34290" anchor="ctr">
                    <a:solidFill>
                      <a:srgbClr val="FF8F1C"/>
                    </a:solidFill>
                  </a:tcPr>
                </a:tc>
              </a:tr>
            </a:tbl>
          </a:graphicData>
        </a:graphic>
      </p:graphicFrame>
    </p:spTree>
    <p:extLst>
      <p:ext uri="{BB962C8B-B14F-4D97-AF65-F5344CB8AC3E}">
        <p14:creationId xmlns:p14="http://schemas.microsoft.com/office/powerpoint/2010/main" val="1407364843"/>
      </p:ext>
    </p:extLst>
  </p:cSld>
  <p:clrMapOvr>
    <a:masterClrMapping/>
  </p:clrMapOvr>
  <p:transition>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p:txBody>
          <a:bodyPr/>
          <a:lstStyle/>
          <a:p>
            <a:pPr eaLnBrk="1" hangingPunct="1"/>
            <a:r>
              <a:rPr lang="en-US" dirty="0" smtClean="0"/>
              <a:t>Lessons Learned</a:t>
            </a:r>
          </a:p>
        </p:txBody>
      </p:sp>
      <p:sp>
        <p:nvSpPr>
          <p:cNvPr id="75780" name="Rectangle 4"/>
          <p:cNvSpPr>
            <a:spLocks noGrp="1" noChangeArrowheads="1"/>
          </p:cNvSpPr>
          <p:nvPr>
            <p:ph type="body" idx="1"/>
          </p:nvPr>
        </p:nvSpPr>
        <p:spPr/>
        <p:txBody>
          <a:bodyPr/>
          <a:lstStyle/>
          <a:p>
            <a:pPr marL="285750" indent="-285750" eaLnBrk="1" hangingPunct="1">
              <a:buFont typeface="Arial" pitchFamily="34" charset="0"/>
              <a:buChar char="•"/>
            </a:pPr>
            <a:r>
              <a:rPr lang="en-US" dirty="0" smtClean="0"/>
              <a:t>Consistent team member commitment is difficult to obtain, especially w/o supervisor acknowledgement and support.</a:t>
            </a:r>
          </a:p>
          <a:p>
            <a:pPr marL="285750" indent="-285750" eaLnBrk="1" hangingPunct="1">
              <a:buFont typeface="Arial" pitchFamily="34" charset="0"/>
              <a:buChar char="•"/>
            </a:pPr>
            <a:r>
              <a:rPr lang="en-US" dirty="0" smtClean="0"/>
              <a:t>Organizational understanding of PIE initiative is lacking, requiring constant reinforcement.</a:t>
            </a:r>
          </a:p>
          <a:p>
            <a:pPr marL="285750" indent="-285750" eaLnBrk="1" hangingPunct="1">
              <a:buFont typeface="Arial" pitchFamily="34" charset="0"/>
              <a:buChar char="•"/>
            </a:pPr>
            <a:r>
              <a:rPr lang="en-US" dirty="0" smtClean="0"/>
              <a:t>Access to team documents and email is helpful during team meetings.</a:t>
            </a:r>
          </a:p>
          <a:p>
            <a:pPr marL="285750" indent="-285750" eaLnBrk="1" hangingPunct="1">
              <a:buFont typeface="Arial" pitchFamily="34" charset="0"/>
              <a:buChar char="•"/>
            </a:pPr>
            <a:r>
              <a:rPr lang="en-US" dirty="0" smtClean="0"/>
              <a:t>Have a better understanding of the processes and issues of other departments.</a:t>
            </a:r>
          </a:p>
          <a:p>
            <a:pPr marL="285750" indent="-285750" eaLnBrk="1" hangingPunct="1">
              <a:buFont typeface="Arial" pitchFamily="34" charset="0"/>
              <a:buChar char="•"/>
            </a:pPr>
            <a:r>
              <a:rPr lang="en-US" dirty="0" smtClean="0"/>
              <a:t>Difficult having long meetings in uncomfortable rooms.</a:t>
            </a:r>
          </a:p>
          <a:p>
            <a:pPr marL="285750" indent="-285750" eaLnBrk="1" hangingPunct="1">
              <a:buFont typeface="Arial" pitchFamily="34" charset="0"/>
              <a:buChar char="•"/>
            </a:pPr>
            <a:r>
              <a:rPr lang="en-US" dirty="0" smtClean="0"/>
              <a:t>Long team meetings make it hard to cover regular work.</a:t>
            </a:r>
          </a:p>
          <a:p>
            <a:pPr marL="285750" indent="-285750" eaLnBrk="1" hangingPunct="1">
              <a:buFont typeface="Arial" pitchFamily="34" charset="0"/>
              <a:buChar char="•"/>
            </a:pPr>
            <a:r>
              <a:rPr lang="en-US" dirty="0" smtClean="0"/>
              <a:t>Even simple changes can take longer than anticipated because of unexpected barriers, limited resources, and insufficient planning for these.</a:t>
            </a:r>
          </a:p>
        </p:txBody>
      </p:sp>
    </p:spTree>
    <p:extLst>
      <p:ext uri="{BB962C8B-B14F-4D97-AF65-F5344CB8AC3E}">
        <p14:creationId xmlns:p14="http://schemas.microsoft.com/office/powerpoint/2010/main" val="170586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Control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3584593"/>
              </p:ext>
            </p:extLst>
          </p:nvPr>
        </p:nvGraphicFramePr>
        <p:xfrm>
          <a:off x="381000" y="1047750"/>
          <a:ext cx="8382000" cy="3810005"/>
        </p:xfrm>
        <a:graphic>
          <a:graphicData uri="http://schemas.openxmlformats.org/drawingml/2006/table">
            <a:tbl>
              <a:tblPr firstRow="1" bandRow="1">
                <a:tableStyleId>{00A15C55-8517-42AA-B614-E9B94910E393}</a:tableStyleId>
              </a:tblPr>
              <a:tblGrid>
                <a:gridCol w="6837948"/>
                <a:gridCol w="1544052"/>
              </a:tblGrid>
              <a:tr h="247826">
                <a:tc>
                  <a:txBody>
                    <a:bodyPr/>
                    <a:lstStyle/>
                    <a:p>
                      <a:r>
                        <a:rPr lang="en-US" sz="1000" dirty="0" smtClean="0">
                          <a:latin typeface="Proxima Nova" charset="0"/>
                        </a:rPr>
                        <a:t>Control</a:t>
                      </a:r>
                      <a:endParaRPr lang="en-US" sz="1000" dirty="0">
                        <a:latin typeface="Proxima Nova" charset="0"/>
                      </a:endParaRPr>
                    </a:p>
                  </a:txBody>
                  <a:tcPr marL="75398" marR="75398" marT="28274" marB="28274"/>
                </a:tc>
                <a:tc>
                  <a:txBody>
                    <a:bodyPr/>
                    <a:lstStyle/>
                    <a:p>
                      <a:r>
                        <a:rPr lang="en-US" sz="1000" dirty="0" smtClean="0">
                          <a:latin typeface="Proxima Nova" charset="0"/>
                        </a:rPr>
                        <a:t>Complete</a:t>
                      </a:r>
                      <a:endParaRPr lang="en-US" sz="1000" dirty="0">
                        <a:latin typeface="Proxima Nova" charset="0"/>
                      </a:endParaRPr>
                    </a:p>
                  </a:txBody>
                  <a:tcPr marL="75398" marR="75398" marT="28274" marB="28274"/>
                </a:tc>
              </a:tr>
              <a:tr h="231020">
                <a:tc>
                  <a:txBody>
                    <a:bodyPr/>
                    <a:lstStyle/>
                    <a:p>
                      <a:pPr marL="152400" marR="0" indent="-152400">
                        <a:spcBef>
                          <a:spcPts val="0"/>
                        </a:spcBef>
                        <a:spcAft>
                          <a:spcPts val="0"/>
                        </a:spcAft>
                      </a:pPr>
                      <a:r>
                        <a:rPr lang="en-US" sz="900" dirty="0">
                          <a:effectLst/>
                          <a:latin typeface="Proxima Nova" charset="0"/>
                        </a:rPr>
                        <a:t>Control Plan (including employee self-control where appropriate)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Visual controls (as appropriate)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Mistake-proofing techniques (as appropriate)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Control </a:t>
                      </a:r>
                      <a:r>
                        <a:rPr lang="en-US" sz="900" dirty="0" smtClean="0">
                          <a:effectLst/>
                          <a:latin typeface="Proxima Nova" charset="0"/>
                        </a:rPr>
                        <a:t>Charts </a:t>
                      </a:r>
                      <a:r>
                        <a:rPr lang="en-US" sz="900" dirty="0">
                          <a:effectLst/>
                          <a:latin typeface="Proxima Nova" charset="0"/>
                        </a:rPr>
                        <a:t>(as appropriate)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Standard Work Audit Plans (as appropriate)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List and examples of Procedures (created and/or updated documents, etc.)</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Communication and Training Plans (and status)</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327899">
                <a:tc>
                  <a:txBody>
                    <a:bodyPr/>
                    <a:lstStyle/>
                    <a:p>
                      <a:pPr marL="152400" marR="0" indent="-152400">
                        <a:spcBef>
                          <a:spcPts val="0"/>
                        </a:spcBef>
                        <a:spcAft>
                          <a:spcPts val="0"/>
                        </a:spcAft>
                      </a:pPr>
                      <a:r>
                        <a:rPr lang="en-US" sz="900" dirty="0">
                          <a:effectLst/>
                          <a:latin typeface="Proxima Nova" charset="0"/>
                        </a:rPr>
                        <a:t>Control chart(s) showing results and comparison of process performance (before vs. after implementation -- similar to </a:t>
                      </a:r>
                      <a:r>
                        <a:rPr lang="en-US" sz="900" dirty="0" err="1">
                          <a:effectLst/>
                          <a:latin typeface="Proxima Nova" charset="0"/>
                        </a:rPr>
                        <a:t>Juran</a:t>
                      </a:r>
                      <a:r>
                        <a:rPr lang="en-US" sz="900" dirty="0">
                          <a:effectLst/>
                          <a:latin typeface="Proxima Nova" charset="0"/>
                        </a:rPr>
                        <a:t> Trilogy chart) to indicate that the gains are held</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Graphical (e.g. box plots) analysis to prove significance of improvement</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Sustained results (metrics and COPQ) of Actual vs. Target vs. Baseline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smtClean="0">
                          <a:effectLst/>
                          <a:latin typeface="Proxima Nova" charset="0"/>
                        </a:rPr>
                        <a:t>Gate Review and Signoff </a:t>
                      </a:r>
                      <a:r>
                        <a:rPr lang="en-US" sz="900" dirty="0">
                          <a:effectLst/>
                          <a:latin typeface="Proxima Nova" charset="0"/>
                        </a:rPr>
                        <a:t>on results by Champion and Finance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Updated Project Plan (timeline/Gantt chart)</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Replication opportunities (if applicable)</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Lessons </a:t>
                      </a:r>
                      <a:r>
                        <a:rPr lang="en-US" sz="900" dirty="0" smtClean="0">
                          <a:effectLst/>
                          <a:latin typeface="Proxima Nova" charset="0"/>
                        </a:rPr>
                        <a:t>learned </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r h="231020">
                <a:tc>
                  <a:txBody>
                    <a:bodyPr/>
                    <a:lstStyle/>
                    <a:p>
                      <a:pPr marL="152400" marR="0" indent="-152400">
                        <a:spcBef>
                          <a:spcPts val="0"/>
                        </a:spcBef>
                        <a:spcAft>
                          <a:spcPts val="0"/>
                        </a:spcAft>
                      </a:pPr>
                      <a:r>
                        <a:rPr lang="en-US" sz="900" dirty="0">
                          <a:effectLst/>
                          <a:latin typeface="Proxima Nova" charset="0"/>
                        </a:rPr>
                        <a:t>Project documentation</a:t>
                      </a:r>
                      <a:endParaRPr lang="en-US" sz="900" dirty="0">
                        <a:effectLst/>
                        <a:latin typeface="Proxima Nova" charset="0"/>
                        <a:ea typeface="Times New Roman"/>
                        <a:cs typeface="Times New Roman"/>
                      </a:endParaRPr>
                    </a:p>
                  </a:txBody>
                  <a:tcPr marL="56548" marR="56548" marT="0" marB="0" anchor="ctr"/>
                </a:tc>
                <a:tc>
                  <a:txBody>
                    <a:bodyPr/>
                    <a:lstStyle/>
                    <a:p>
                      <a:pPr algn="ctr"/>
                      <a:r>
                        <a:rPr lang="en-US" sz="900" dirty="0" smtClean="0">
                          <a:latin typeface="Proxima Nova" charset="0"/>
                        </a:rPr>
                        <a:t>X</a:t>
                      </a:r>
                      <a:endParaRPr lang="en-US" sz="900" dirty="0">
                        <a:latin typeface="Proxima Nova" charset="0"/>
                      </a:endParaRPr>
                    </a:p>
                  </a:txBody>
                  <a:tcPr marL="75398" marR="75398" marT="28274" marB="28274" anchor="ctr"/>
                </a:tc>
              </a:tr>
            </a:tbl>
          </a:graphicData>
        </a:graphic>
      </p:graphicFrame>
    </p:spTree>
    <p:extLst>
      <p:ext uri="{BB962C8B-B14F-4D97-AF65-F5344CB8AC3E}">
        <p14:creationId xmlns:p14="http://schemas.microsoft.com/office/powerpoint/2010/main" val="272036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Voice of Customer to CTQ Analysis – Priority Ranking</a:t>
            </a:r>
          </a:p>
        </p:txBody>
      </p:sp>
      <p:sp>
        <p:nvSpPr>
          <p:cNvPr id="2" name="Text Placeholder 1"/>
          <p:cNvSpPr>
            <a:spLocks noGrp="1"/>
          </p:cNvSpPr>
          <p:nvPr>
            <p:ph type="body" idx="1"/>
          </p:nvPr>
        </p:nvSpPr>
        <p:spPr/>
        <p:txBody>
          <a:bodyPr/>
          <a:lstStyle/>
          <a:p>
            <a:r>
              <a:rPr lang="en-US" dirty="0"/>
              <a:t>Not all customers are of equal importance. The team ranked customer groups based on importance to the process and the business.</a:t>
            </a:r>
          </a:p>
          <a:p>
            <a:endParaRPr lang="en-US"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3541949611"/>
              </p:ext>
            </p:extLst>
          </p:nvPr>
        </p:nvGraphicFramePr>
        <p:xfrm>
          <a:off x="2133600" y="2038350"/>
          <a:ext cx="5029200" cy="1417320"/>
        </p:xfrm>
        <a:graphic>
          <a:graphicData uri="http://schemas.openxmlformats.org/drawingml/2006/table">
            <a:tbl>
              <a:tblPr firstRow="1" bandRow="1">
                <a:tableStyleId>{5C22544A-7EE6-4342-B048-85BDC9FD1C3A}</a:tableStyleId>
              </a:tblPr>
              <a:tblGrid>
                <a:gridCol w="1345737"/>
                <a:gridCol w="3683463"/>
              </a:tblGrid>
              <a:tr h="228600">
                <a:tc>
                  <a:txBody>
                    <a:bodyPr/>
                    <a:lstStyle/>
                    <a:p>
                      <a:r>
                        <a:rPr lang="en-US" sz="1100" dirty="0" smtClean="0">
                          <a:latin typeface="Proxima Nova" charset="0"/>
                        </a:rPr>
                        <a:t>Rank</a:t>
                      </a:r>
                      <a:endParaRPr lang="en-US" sz="1100" dirty="0">
                        <a:latin typeface="Proxima Nova" charset="0"/>
                      </a:endParaRPr>
                    </a:p>
                  </a:txBody>
                  <a:tcPr marT="34290" marB="34290"/>
                </a:tc>
                <a:tc>
                  <a:txBody>
                    <a:bodyPr/>
                    <a:lstStyle/>
                    <a:p>
                      <a:r>
                        <a:rPr lang="en-US" sz="1100" dirty="0" smtClean="0">
                          <a:latin typeface="Proxima Nova" charset="0"/>
                        </a:rPr>
                        <a:t>Customer</a:t>
                      </a:r>
                      <a:endParaRPr lang="en-US" sz="1100" dirty="0">
                        <a:latin typeface="Proxima Nova" charset="0"/>
                      </a:endParaRPr>
                    </a:p>
                  </a:txBody>
                  <a:tcPr marT="34290" marB="34290"/>
                </a:tc>
              </a:tr>
              <a:tr h="228600">
                <a:tc>
                  <a:txBody>
                    <a:bodyPr/>
                    <a:lstStyle/>
                    <a:p>
                      <a:r>
                        <a:rPr lang="en-US" sz="1100" dirty="0" smtClean="0">
                          <a:latin typeface="Proxima Nova" charset="0"/>
                        </a:rPr>
                        <a:t>1</a:t>
                      </a:r>
                      <a:endParaRPr lang="en-US" sz="1100" dirty="0">
                        <a:latin typeface="Proxima Nova" charset="0"/>
                      </a:endParaRPr>
                    </a:p>
                  </a:txBody>
                  <a:tcPr marT="34290" marB="34290"/>
                </a:tc>
                <a:tc>
                  <a:txBody>
                    <a:bodyPr/>
                    <a:lstStyle/>
                    <a:p>
                      <a:pPr algn="l" fontAlgn="ctr"/>
                      <a:r>
                        <a:rPr lang="en-US" sz="1400" b="0" i="0" u="none" strike="noStrike" dirty="0" smtClean="0">
                          <a:solidFill>
                            <a:srgbClr val="000000"/>
                          </a:solidFill>
                          <a:effectLst/>
                          <a:latin typeface="Proxima Nova" charset="0"/>
                        </a:rPr>
                        <a:t>Patient/Family</a:t>
                      </a:r>
                    </a:p>
                  </a:txBody>
                  <a:tcPr marL="9525" marR="9525" marT="7144" marB="0" anchor="ctr"/>
                </a:tc>
              </a:tr>
              <a:tr h="228600">
                <a:tc>
                  <a:txBody>
                    <a:bodyPr/>
                    <a:lstStyle/>
                    <a:p>
                      <a:r>
                        <a:rPr lang="en-US" sz="1100" dirty="0" smtClean="0">
                          <a:latin typeface="Proxima Nova" charset="0"/>
                        </a:rPr>
                        <a:t>2</a:t>
                      </a:r>
                      <a:endParaRPr lang="en-US" sz="1100" dirty="0">
                        <a:latin typeface="Proxima Nova" charset="0"/>
                      </a:endParaRPr>
                    </a:p>
                  </a:txBody>
                  <a:tcPr marT="34290" marB="34290"/>
                </a:tc>
                <a:tc>
                  <a:txBody>
                    <a:bodyPr/>
                    <a:lstStyle/>
                    <a:p>
                      <a:pPr algn="l" fontAlgn="ctr"/>
                      <a:r>
                        <a:rPr lang="en-US" sz="1400" b="0" i="0" u="none" strike="noStrike" dirty="0" smtClean="0">
                          <a:solidFill>
                            <a:srgbClr val="000000"/>
                          </a:solidFill>
                          <a:effectLst/>
                          <a:latin typeface="Proxima Nova" charset="0"/>
                        </a:rPr>
                        <a:t>Ancillary</a:t>
                      </a:r>
                      <a:r>
                        <a:rPr lang="en-US" sz="1400" b="0" i="0" u="none" strike="noStrike" baseline="0" dirty="0" smtClean="0">
                          <a:solidFill>
                            <a:srgbClr val="000000"/>
                          </a:solidFill>
                          <a:effectLst/>
                          <a:latin typeface="Proxima Nova" charset="0"/>
                        </a:rPr>
                        <a:t> Departments</a:t>
                      </a:r>
                      <a:endParaRPr lang="en-US" sz="1400" b="0" i="0" u="none" strike="noStrike" dirty="0">
                        <a:solidFill>
                          <a:srgbClr val="000000"/>
                        </a:solidFill>
                        <a:effectLst/>
                        <a:latin typeface="Proxima Nova" charset="0"/>
                      </a:endParaRPr>
                    </a:p>
                  </a:txBody>
                  <a:tcPr marL="9525" marR="9525" marT="7144" marB="0" anchor="ctr"/>
                </a:tc>
              </a:tr>
              <a:tr h="228600">
                <a:tc>
                  <a:txBody>
                    <a:bodyPr/>
                    <a:lstStyle/>
                    <a:p>
                      <a:r>
                        <a:rPr lang="en-US" sz="1100" dirty="0" smtClean="0">
                          <a:latin typeface="Proxima Nova" charset="0"/>
                        </a:rPr>
                        <a:t>3</a:t>
                      </a:r>
                      <a:endParaRPr lang="en-US" sz="1100" dirty="0">
                        <a:latin typeface="Proxima Nova" charset="0"/>
                      </a:endParaRPr>
                    </a:p>
                  </a:txBody>
                  <a:tcPr marT="34290" marB="34290"/>
                </a:tc>
                <a:tc>
                  <a:txBody>
                    <a:bodyPr/>
                    <a:lstStyle/>
                    <a:p>
                      <a:pPr algn="l" fontAlgn="ctr"/>
                      <a:r>
                        <a:rPr lang="en-US" sz="1400" b="0" i="0" u="none" strike="noStrike" dirty="0" smtClean="0">
                          <a:solidFill>
                            <a:srgbClr val="000000"/>
                          </a:solidFill>
                          <a:effectLst/>
                          <a:latin typeface="Proxima Nova" charset="0"/>
                        </a:rPr>
                        <a:t>Pre-Cert</a:t>
                      </a:r>
                      <a:r>
                        <a:rPr lang="en-US" sz="1400" b="0" i="0" u="none" strike="noStrike" baseline="0" dirty="0" smtClean="0">
                          <a:solidFill>
                            <a:srgbClr val="000000"/>
                          </a:solidFill>
                          <a:effectLst/>
                          <a:latin typeface="Proxima Nova" charset="0"/>
                        </a:rPr>
                        <a:t> Department</a:t>
                      </a:r>
                      <a:endParaRPr lang="en-US" sz="1400" b="0" i="0" u="none" strike="noStrike" dirty="0">
                        <a:solidFill>
                          <a:srgbClr val="000000"/>
                        </a:solidFill>
                        <a:effectLst/>
                        <a:latin typeface="Proxima Nova" charset="0"/>
                      </a:endParaRPr>
                    </a:p>
                  </a:txBody>
                  <a:tcPr marL="9525" marR="9525" marT="7144" marB="0" anchor="ctr"/>
                </a:tc>
              </a:tr>
              <a:tr h="228600">
                <a:tc>
                  <a:txBody>
                    <a:bodyPr/>
                    <a:lstStyle/>
                    <a:p>
                      <a:r>
                        <a:rPr lang="en-US" sz="1100" dirty="0" smtClean="0">
                          <a:latin typeface="Proxima Nova" charset="0"/>
                        </a:rPr>
                        <a:t>4</a:t>
                      </a:r>
                      <a:endParaRPr lang="en-US" sz="1100" dirty="0">
                        <a:latin typeface="Proxima Nova" charset="0"/>
                      </a:endParaRPr>
                    </a:p>
                  </a:txBody>
                  <a:tcPr marT="34290" marB="34290"/>
                </a:tc>
                <a:tc>
                  <a:txBody>
                    <a:bodyPr/>
                    <a:lstStyle/>
                    <a:p>
                      <a:pPr algn="l" fontAlgn="ctr"/>
                      <a:r>
                        <a:rPr lang="en-US" sz="1400" b="0" i="0" u="none" strike="noStrike" dirty="0" smtClean="0">
                          <a:solidFill>
                            <a:srgbClr val="000000"/>
                          </a:solidFill>
                          <a:effectLst/>
                          <a:latin typeface="Proxima Nova" charset="0"/>
                        </a:rPr>
                        <a:t>Financial Counselor</a:t>
                      </a:r>
                      <a:endParaRPr lang="en-US" sz="1400" b="0" i="0" u="none" strike="noStrike" dirty="0">
                        <a:solidFill>
                          <a:srgbClr val="000000"/>
                        </a:solidFill>
                        <a:effectLst/>
                        <a:latin typeface="Proxima Nova" charset="0"/>
                      </a:endParaRPr>
                    </a:p>
                  </a:txBody>
                  <a:tcPr marL="9525" marR="9525" marT="7144" marB="0" anchor="ctr"/>
                </a:tc>
              </a:tr>
              <a:tr h="228600">
                <a:tc>
                  <a:txBody>
                    <a:bodyPr/>
                    <a:lstStyle/>
                    <a:p>
                      <a:r>
                        <a:rPr lang="en-US" sz="1100" dirty="0" smtClean="0">
                          <a:latin typeface="Proxima Nova" charset="0"/>
                        </a:rPr>
                        <a:t>5</a:t>
                      </a:r>
                      <a:endParaRPr lang="en-US" sz="1100" dirty="0">
                        <a:latin typeface="Proxima Nova" charset="0"/>
                      </a:endParaRPr>
                    </a:p>
                  </a:txBody>
                  <a:tcPr marT="34290" marB="34290"/>
                </a:tc>
                <a:tc>
                  <a:txBody>
                    <a:bodyPr/>
                    <a:lstStyle/>
                    <a:p>
                      <a:pPr algn="l" fontAlgn="ctr"/>
                      <a:r>
                        <a:rPr lang="en-US" sz="1400" b="0" i="0" u="none" strike="noStrike" dirty="0" smtClean="0">
                          <a:solidFill>
                            <a:srgbClr val="000000"/>
                          </a:solidFill>
                          <a:effectLst/>
                          <a:latin typeface="Proxima Nova" charset="0"/>
                        </a:rPr>
                        <a:t>Registrar</a:t>
                      </a:r>
                      <a:endParaRPr lang="en-US" sz="1400" b="0" i="0" u="none" strike="noStrike" dirty="0">
                        <a:solidFill>
                          <a:srgbClr val="000000"/>
                        </a:solidFill>
                        <a:effectLst/>
                        <a:latin typeface="Proxima Nova" charset="0"/>
                      </a:endParaRPr>
                    </a:p>
                  </a:txBody>
                  <a:tcPr marL="9525" marR="9525" marT="7144" marB="0" anchor="ctr"/>
                </a:tc>
              </a:tr>
            </a:tbl>
          </a:graphicData>
        </a:graphic>
      </p:graphicFrame>
    </p:spTree>
    <p:extLst>
      <p:ext uri="{BB962C8B-B14F-4D97-AF65-F5344CB8AC3E}">
        <p14:creationId xmlns:p14="http://schemas.microsoft.com/office/powerpoint/2010/main" val="70149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55144503"/>
              </p:ext>
            </p:extLst>
          </p:nvPr>
        </p:nvGraphicFramePr>
        <p:xfrm>
          <a:off x="245526" y="1809750"/>
          <a:ext cx="8652934" cy="3016250"/>
        </p:xfrm>
        <a:graphic>
          <a:graphicData uri="http://schemas.openxmlformats.org/drawingml/2006/table">
            <a:tbl>
              <a:tblPr firstRow="1" bandRow="1">
                <a:tableStyleId>{5C22544A-7EE6-4342-B048-85BDC9FD1C3A}</a:tableStyleId>
              </a:tblPr>
              <a:tblGrid>
                <a:gridCol w="4326467"/>
                <a:gridCol w="4326467"/>
              </a:tblGrid>
              <a:tr h="3016250">
                <a:tc>
                  <a:txBody>
                    <a:bodyPr/>
                    <a:lstStyle/>
                    <a:p>
                      <a:endParaRPr lang="en-US" sz="1100" dirty="0">
                        <a:ln>
                          <a:solidFill>
                            <a:srgbClr val="7030A0"/>
                          </a:solidFill>
                        </a:l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n>
                          <a:solidFill>
                            <a:srgbClr val="7030A0"/>
                          </a:solidFill>
                        </a:l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Voice of Customer - Eliciting Feedback</a:t>
            </a:r>
            <a:endParaRPr lang="en-US" dirty="0"/>
          </a:p>
        </p:txBody>
      </p:sp>
      <p:sp>
        <p:nvSpPr>
          <p:cNvPr id="6" name="Content Placeholder 2"/>
          <p:cNvSpPr>
            <a:spLocks noGrp="1"/>
          </p:cNvSpPr>
          <p:nvPr>
            <p:ph type="body" idx="1"/>
          </p:nvPr>
        </p:nvSpPr>
        <p:spPr/>
        <p:txBody>
          <a:bodyPr/>
          <a:lstStyle/>
          <a:p>
            <a:pPr lvl="1" algn="ctr" eaLnBrk="1" hangingPunct="1">
              <a:buNone/>
            </a:pPr>
            <a:r>
              <a:rPr lang="en-US" sz="1000" b="1" dirty="0" smtClean="0"/>
              <a:t>Internal Customers</a:t>
            </a:r>
          </a:p>
          <a:p>
            <a:pPr lvl="1" eaLnBrk="1" hangingPunct="1"/>
            <a:r>
              <a:rPr lang="en-US" sz="1000" dirty="0" smtClean="0"/>
              <a:t>Internal customers were asked for input via 1:1, face-to-face interviews</a:t>
            </a:r>
          </a:p>
        </p:txBody>
      </p:sp>
      <p:sp>
        <p:nvSpPr>
          <p:cNvPr id="12" name="Content Placeholder 2"/>
          <p:cNvSpPr>
            <a:spLocks noGrp="1"/>
          </p:cNvSpPr>
          <p:nvPr>
            <p:ph type="body" idx="2"/>
          </p:nvPr>
        </p:nvSpPr>
        <p:spPr/>
        <p:txBody>
          <a:bodyPr/>
          <a:lstStyle/>
          <a:p>
            <a:pPr lvl="1" algn="ctr" eaLnBrk="1" hangingPunct="1">
              <a:buNone/>
            </a:pPr>
            <a:r>
              <a:rPr lang="en-US" sz="1000" b="1" dirty="0" smtClean="0"/>
              <a:t> Patients</a:t>
            </a:r>
          </a:p>
          <a:p>
            <a:pPr marL="400050" lvl="1" indent="-225425" eaLnBrk="1" hangingPunct="1"/>
            <a:r>
              <a:rPr lang="en-US" sz="1000" dirty="0" smtClean="0"/>
              <a:t>Patients / Families were asked for feedback via 1:1, face-to-face and phone interviews across the ancillary departments.</a:t>
            </a:r>
          </a:p>
          <a:p>
            <a:pPr marL="174625" lvl="1" indent="0" eaLnBrk="1" hangingPunct="1">
              <a:buNone/>
            </a:pPr>
            <a:endParaRPr lang="en-US" sz="1000" dirty="0" smtClean="0"/>
          </a:p>
          <a:p>
            <a:pPr lvl="1" eaLnBrk="1" hangingPunct="1"/>
            <a:endParaRPr lang="en-US" sz="1000" dirty="0" smtClean="0"/>
          </a:p>
        </p:txBody>
      </p:sp>
      <p:pic>
        <p:nvPicPr>
          <p:cNvPr id="163845" name="Picture 5" descr="C:\Documents and Settings\mjd14\Desktop\patsurvey_small.JPG"/>
          <p:cNvPicPr>
            <a:picLocks noChangeAspect="1" noChangeArrowheads="1"/>
          </p:cNvPicPr>
          <p:nvPr/>
        </p:nvPicPr>
        <p:blipFill>
          <a:blip r:embed="rId2" cstate="print"/>
          <a:srcRect/>
          <a:stretch>
            <a:fillRect/>
          </a:stretch>
        </p:blipFill>
        <p:spPr bwMode="auto">
          <a:xfrm>
            <a:off x="4807623" y="2237833"/>
            <a:ext cx="3975906" cy="2237589"/>
          </a:xfrm>
          <a:prstGeom prst="rect">
            <a:avLst/>
          </a:prstGeom>
          <a:noFill/>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992171"/>
            <a:ext cx="3038475"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80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Customer - Internal Staff Interview Questions</a:t>
            </a:r>
            <a:endParaRPr lang="en-US" dirty="0"/>
          </a:p>
        </p:txBody>
      </p:sp>
      <p:sp>
        <p:nvSpPr>
          <p:cNvPr id="7" name="Content Placeholder 2"/>
          <p:cNvSpPr>
            <a:spLocks noGrp="1"/>
          </p:cNvSpPr>
          <p:nvPr>
            <p:ph type="body" idx="1"/>
          </p:nvPr>
        </p:nvSpPr>
        <p:spPr/>
        <p:txBody>
          <a:bodyPr/>
          <a:lstStyle/>
          <a:p>
            <a:pPr lvl="1" eaLnBrk="1" hangingPunct="1">
              <a:spcBef>
                <a:spcPts val="600"/>
              </a:spcBef>
            </a:pPr>
            <a:r>
              <a:rPr lang="en-US" dirty="0" smtClean="0"/>
              <a:t>Demographics: Job Title</a:t>
            </a:r>
          </a:p>
          <a:p>
            <a:pPr marL="242888" lvl="1" indent="0" eaLnBrk="1" hangingPunct="1">
              <a:spcBef>
                <a:spcPts val="600"/>
              </a:spcBef>
              <a:buNone/>
            </a:pPr>
            <a:endParaRPr lang="en-US" sz="400" dirty="0" smtClean="0"/>
          </a:p>
          <a:p>
            <a:pPr lvl="1" eaLnBrk="1" hangingPunct="1">
              <a:spcBef>
                <a:spcPts val="600"/>
              </a:spcBef>
            </a:pPr>
            <a:r>
              <a:rPr lang="en-US" dirty="0" smtClean="0"/>
              <a:t>Q1: </a:t>
            </a:r>
            <a:r>
              <a:rPr lang="en-US" dirty="0"/>
              <a:t>What is your role in the process of ensuring outpatients with appointments for diagnostic services are financially cleared by the day of service? </a:t>
            </a:r>
            <a:endParaRPr lang="en-US" sz="400" dirty="0" smtClean="0"/>
          </a:p>
          <a:p>
            <a:pPr lvl="1" eaLnBrk="1" hangingPunct="1">
              <a:spcBef>
                <a:spcPts val="600"/>
              </a:spcBef>
            </a:pPr>
            <a:r>
              <a:rPr lang="en-US" dirty="0" smtClean="0"/>
              <a:t>Q2: </a:t>
            </a:r>
            <a:r>
              <a:rPr lang="en-US" dirty="0"/>
              <a:t>What things do you believe contribute to performance issues in financially clearing patients? (e.g., delays, errors, incomplete or missing information)? </a:t>
            </a:r>
            <a:endParaRPr lang="en-US" sz="400" dirty="0" smtClean="0"/>
          </a:p>
          <a:p>
            <a:pPr lvl="1" eaLnBrk="1" hangingPunct="1">
              <a:spcBef>
                <a:spcPts val="600"/>
              </a:spcBef>
            </a:pPr>
            <a:r>
              <a:rPr lang="en-US" dirty="0" smtClean="0"/>
              <a:t>Q3: </a:t>
            </a:r>
            <a:r>
              <a:rPr lang="en-US" dirty="0"/>
              <a:t>What do you need that you do not get now from the process to financially clear patients?</a:t>
            </a:r>
            <a:endParaRPr lang="en-US" sz="400" dirty="0" smtClean="0"/>
          </a:p>
          <a:p>
            <a:pPr lvl="1" eaLnBrk="1" hangingPunct="1">
              <a:spcBef>
                <a:spcPts val="600"/>
              </a:spcBef>
            </a:pPr>
            <a:r>
              <a:rPr lang="en-US" dirty="0" smtClean="0"/>
              <a:t>Q4: </a:t>
            </a:r>
            <a:r>
              <a:rPr lang="en-US" dirty="0"/>
              <a:t>What in the current financial clearance process is aggravating or burdensome and provides little/no perceived value, and should be either redesigned or eliminated (if possible)?</a:t>
            </a:r>
            <a:endParaRPr lang="en-US" sz="400" dirty="0" smtClean="0"/>
          </a:p>
          <a:p>
            <a:pPr lvl="1" eaLnBrk="1" hangingPunct="1">
              <a:spcBef>
                <a:spcPts val="600"/>
              </a:spcBef>
            </a:pPr>
            <a:r>
              <a:rPr lang="en-US" dirty="0" smtClean="0"/>
              <a:t>Q5: </a:t>
            </a:r>
            <a:r>
              <a:rPr lang="en-US" dirty="0"/>
              <a:t>What would you do differently to improve the process of obtaining financially cleared patients?</a:t>
            </a:r>
            <a:endParaRPr lang="en-US" sz="400" dirty="0" smtClean="0"/>
          </a:p>
          <a:p>
            <a:pPr lvl="1" eaLnBrk="1" hangingPunct="1">
              <a:spcBef>
                <a:spcPts val="600"/>
              </a:spcBef>
            </a:pPr>
            <a:r>
              <a:rPr lang="en-US" dirty="0" smtClean="0"/>
              <a:t>Q6: </a:t>
            </a:r>
            <a:r>
              <a:rPr lang="en-US" dirty="0"/>
              <a:t>What currently works well and should be kept in the financial clearance process? </a:t>
            </a:r>
            <a:endParaRPr lang="en-US" dirty="0" smtClean="0"/>
          </a:p>
          <a:p>
            <a:pPr lvl="1" eaLnBrk="1" hangingPunct="1">
              <a:spcBef>
                <a:spcPts val="600"/>
              </a:spcBef>
            </a:pPr>
            <a:r>
              <a:rPr lang="en-US" dirty="0"/>
              <a:t>Q7:  Please provide any other comments that may be useful to the project team.</a:t>
            </a:r>
            <a:endParaRPr lang="en-US" dirty="0" smtClean="0"/>
          </a:p>
        </p:txBody>
      </p:sp>
    </p:spTree>
    <p:extLst>
      <p:ext uri="{BB962C8B-B14F-4D97-AF65-F5344CB8AC3E}">
        <p14:creationId xmlns:p14="http://schemas.microsoft.com/office/powerpoint/2010/main" val="291842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Customer -  Patient Interview Questions</a:t>
            </a:r>
            <a:endParaRPr lang="en-US" dirty="0"/>
          </a:p>
        </p:txBody>
      </p:sp>
      <p:sp>
        <p:nvSpPr>
          <p:cNvPr id="7" name="Content Placeholder 2"/>
          <p:cNvSpPr>
            <a:spLocks noGrp="1"/>
          </p:cNvSpPr>
          <p:nvPr>
            <p:ph type="body" idx="1"/>
          </p:nvPr>
        </p:nvSpPr>
        <p:spPr>
          <a:noFill/>
        </p:spPr>
        <p:txBody>
          <a:bodyPr/>
          <a:lstStyle/>
          <a:p>
            <a:pPr lvl="1" eaLnBrk="1" hangingPunct="1">
              <a:spcBef>
                <a:spcPts val="600"/>
              </a:spcBef>
            </a:pPr>
            <a:endParaRPr lang="en-US" sz="1800" dirty="0" smtClean="0"/>
          </a:p>
          <a:p>
            <a:pPr lvl="1" eaLnBrk="1" hangingPunct="1">
              <a:spcBef>
                <a:spcPts val="600"/>
              </a:spcBef>
            </a:pPr>
            <a:r>
              <a:rPr lang="en-US" sz="1800" dirty="0" smtClean="0"/>
              <a:t>Q1: Were </a:t>
            </a:r>
            <a:r>
              <a:rPr lang="en-US" sz="1800" dirty="0"/>
              <a:t>your financial responsibilities for this visit clearly explained to you before you arrived?  [For example, told of co-pay, needed order].  If "no," please describe</a:t>
            </a:r>
            <a:r>
              <a:rPr lang="en-US" sz="1800" dirty="0" smtClean="0"/>
              <a:t>.</a:t>
            </a:r>
          </a:p>
          <a:p>
            <a:pPr marL="242888" lvl="1" indent="0" eaLnBrk="1" hangingPunct="1">
              <a:spcBef>
                <a:spcPts val="600"/>
              </a:spcBef>
              <a:buNone/>
            </a:pPr>
            <a:endParaRPr lang="en-US" sz="1800" dirty="0"/>
          </a:p>
          <a:p>
            <a:pPr lvl="1" eaLnBrk="1" hangingPunct="1">
              <a:spcBef>
                <a:spcPts val="600"/>
              </a:spcBef>
            </a:pPr>
            <a:r>
              <a:rPr lang="en-US" sz="1800" dirty="0" smtClean="0"/>
              <a:t>Q2: What </a:t>
            </a:r>
            <a:r>
              <a:rPr lang="en-US" sz="1800" dirty="0"/>
              <a:t>could </a:t>
            </a:r>
            <a:r>
              <a:rPr lang="en-US" sz="1800" dirty="0" smtClean="0"/>
              <a:t>ABC Hospital </a:t>
            </a:r>
            <a:r>
              <a:rPr lang="en-US" sz="1800" dirty="0"/>
              <a:t>have done to make the process smoother for your day of service?</a:t>
            </a:r>
          </a:p>
          <a:p>
            <a:pPr marL="242888" lvl="1" indent="0" eaLnBrk="1" hangingPunct="1">
              <a:buNone/>
            </a:pPr>
            <a:endParaRPr lang="en-US" sz="1800" dirty="0" smtClean="0"/>
          </a:p>
        </p:txBody>
      </p:sp>
    </p:spTree>
    <p:extLst>
      <p:ext uri="{BB962C8B-B14F-4D97-AF65-F5344CB8AC3E}">
        <p14:creationId xmlns:p14="http://schemas.microsoft.com/office/powerpoint/2010/main" val="244377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Voice of Customer to CTQ Analysis</a:t>
            </a:r>
          </a:p>
        </p:txBody>
      </p:sp>
      <p:graphicFrame>
        <p:nvGraphicFramePr>
          <p:cNvPr id="2" name="Table 1"/>
          <p:cNvGraphicFramePr>
            <a:graphicFrameLocks noGrp="1"/>
          </p:cNvGraphicFramePr>
          <p:nvPr>
            <p:extLst>
              <p:ext uri="{D42A27DB-BD31-4B8C-83A1-F6EECF244321}">
                <p14:modId xmlns:p14="http://schemas.microsoft.com/office/powerpoint/2010/main" val="1850331700"/>
              </p:ext>
            </p:extLst>
          </p:nvPr>
        </p:nvGraphicFramePr>
        <p:xfrm>
          <a:off x="228600" y="1047750"/>
          <a:ext cx="8683624" cy="3763044"/>
        </p:xfrm>
        <a:graphic>
          <a:graphicData uri="http://schemas.openxmlformats.org/drawingml/2006/table">
            <a:tbl>
              <a:tblPr/>
              <a:tblGrid>
                <a:gridCol w="332321"/>
                <a:gridCol w="803110"/>
                <a:gridCol w="3004738"/>
                <a:gridCol w="2466447"/>
                <a:gridCol w="2077008"/>
              </a:tblGrid>
              <a:tr h="159554">
                <a:tc gridSpan="5">
                  <a:txBody>
                    <a:bodyPr/>
                    <a:lstStyle/>
                    <a:p>
                      <a:pPr algn="l" fontAlgn="b"/>
                      <a:r>
                        <a:rPr lang="en-US" sz="800" b="1" i="0" u="none" strike="noStrike" dirty="0">
                          <a:solidFill>
                            <a:srgbClr val="FFFFFF"/>
                          </a:solidFill>
                          <a:effectLst/>
                          <a:latin typeface="Arial"/>
                        </a:rPr>
                        <a:t>Voice of the Customer (VOC) Matrix</a:t>
                      </a:r>
                    </a:p>
                  </a:txBody>
                  <a:tcPr marL="5194" marR="5194" marT="3896" marB="0" anchor="b">
                    <a:lnL>
                      <a:noFill/>
                    </a:lnL>
                    <a:lnR>
                      <a:noFill/>
                    </a:lnR>
                    <a:lnT>
                      <a:noFill/>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869">
                <a:tc>
                  <a:txBody>
                    <a:bodyPr/>
                    <a:lstStyle/>
                    <a:p>
                      <a:pPr algn="ctr" fontAlgn="b"/>
                      <a:endParaRPr lang="en-US" sz="500" b="0" i="0" u="none" strike="noStrike">
                        <a:effectLst/>
                        <a:latin typeface="Arial"/>
                      </a:endParaRPr>
                    </a:p>
                  </a:txBody>
                  <a:tcPr marL="5194" marR="5194" marT="3896" marB="0" anchor="b">
                    <a:lnL>
                      <a:noFill/>
                    </a:lnL>
                    <a:lnR>
                      <a:noFill/>
                    </a:lnR>
                    <a:lnT>
                      <a:noFill/>
                    </a:lnT>
                    <a:lnB>
                      <a:noFill/>
                    </a:lnB>
                  </a:tcPr>
                </a:tc>
                <a:tc>
                  <a:txBody>
                    <a:bodyPr/>
                    <a:lstStyle/>
                    <a:p>
                      <a:pPr algn="ctr" fontAlgn="t"/>
                      <a:endParaRPr lang="en-US" sz="700" b="1" i="0" u="none" strike="noStrike">
                        <a:effectLst/>
                        <a:latin typeface="Arial"/>
                      </a:endParaRPr>
                    </a:p>
                  </a:txBody>
                  <a:tcPr marL="5194" marR="5194" marT="3896" marB="0">
                    <a:lnL>
                      <a:noFill/>
                    </a:lnL>
                    <a:lnR>
                      <a:noFill/>
                    </a:lnR>
                    <a:lnT>
                      <a:noFill/>
                    </a:lnT>
                    <a:lnB>
                      <a:noFill/>
                    </a:lnB>
                  </a:tcPr>
                </a:tc>
                <a:tc>
                  <a:txBody>
                    <a:bodyPr/>
                    <a:lstStyle/>
                    <a:p>
                      <a:pPr algn="ctr" fontAlgn="t"/>
                      <a:endParaRPr lang="en-US" sz="500" b="0" i="0" u="none" strike="noStrike">
                        <a:effectLst/>
                        <a:latin typeface="Arial"/>
                      </a:endParaRPr>
                    </a:p>
                  </a:txBody>
                  <a:tcPr marL="5194" marR="5194" marT="3896" marB="0">
                    <a:lnL>
                      <a:noFill/>
                    </a:lnL>
                    <a:lnR>
                      <a:noFill/>
                    </a:lnR>
                    <a:lnT>
                      <a:noFill/>
                    </a:lnT>
                    <a:lnB>
                      <a:noFill/>
                    </a:lnB>
                  </a:tcPr>
                </a:tc>
                <a:tc>
                  <a:txBody>
                    <a:bodyPr/>
                    <a:lstStyle/>
                    <a:p>
                      <a:pPr algn="l" fontAlgn="t"/>
                      <a:endParaRPr lang="en-US" sz="500" b="1" i="0" u="sng" strike="noStrike">
                        <a:effectLst/>
                        <a:latin typeface="Arial"/>
                      </a:endParaRPr>
                    </a:p>
                  </a:txBody>
                  <a:tcPr marL="5194" marR="5194" marT="3896" marB="0">
                    <a:lnL>
                      <a:noFill/>
                    </a:lnL>
                    <a:lnR>
                      <a:noFill/>
                    </a:lnR>
                    <a:lnT>
                      <a:noFill/>
                    </a:lnT>
                    <a:lnB>
                      <a:noFill/>
                    </a:lnB>
                  </a:tcPr>
                </a:tc>
                <a:tc>
                  <a:txBody>
                    <a:bodyPr/>
                    <a:lstStyle/>
                    <a:p>
                      <a:pPr algn="l" fontAlgn="t"/>
                      <a:endParaRPr lang="en-US" sz="500" b="1" i="0" u="sng" strike="noStrike">
                        <a:effectLst/>
                        <a:latin typeface="Arial"/>
                      </a:endParaRPr>
                    </a:p>
                  </a:txBody>
                  <a:tcPr marL="5194" marR="5194" marT="3896" marB="0">
                    <a:lnL>
                      <a:noFill/>
                    </a:lnL>
                    <a:lnR>
                      <a:noFill/>
                    </a:lnR>
                    <a:lnT>
                      <a:noFill/>
                    </a:lnT>
                    <a:lnB>
                      <a:noFill/>
                    </a:lnB>
                  </a:tcPr>
                </a:tc>
              </a:tr>
              <a:tr h="82350">
                <a:tc>
                  <a:txBody>
                    <a:bodyPr/>
                    <a:lstStyle/>
                    <a:p>
                      <a:pPr algn="ctr" fontAlgn="b"/>
                      <a:endParaRPr lang="en-US" sz="500" b="0" i="0" u="none" strike="noStrike">
                        <a:effectLst/>
                        <a:latin typeface="Arial"/>
                      </a:endParaRPr>
                    </a:p>
                  </a:txBody>
                  <a:tcPr marL="5194" marR="5194" marT="38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0" i="0" u="none" strike="noStrike">
                        <a:effectLst/>
                        <a:latin typeface="Arial"/>
                      </a:endParaRPr>
                    </a:p>
                  </a:txBody>
                  <a:tcPr marL="5194" marR="5194" marT="38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0" i="0" u="none" strike="noStrike">
                        <a:effectLst/>
                        <a:latin typeface="Arial"/>
                      </a:endParaRPr>
                    </a:p>
                  </a:txBody>
                  <a:tcPr marL="5194" marR="5194" marT="389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effectLst/>
                        <a:latin typeface="Arial"/>
                      </a:endParaRPr>
                    </a:p>
                  </a:txBody>
                  <a:tcPr marL="5194" marR="5194" marT="389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effectLst/>
                        <a:latin typeface="Arial"/>
                      </a:endParaRPr>
                    </a:p>
                  </a:txBody>
                  <a:tcPr marL="5194" marR="5194" marT="3896" marB="0">
                    <a:lnL>
                      <a:noFill/>
                    </a:lnL>
                    <a:lnR>
                      <a:noFill/>
                    </a:lnR>
                    <a:lnT>
                      <a:noFill/>
                    </a:lnT>
                    <a:lnB w="12700" cap="flat" cmpd="sng" algn="ctr">
                      <a:solidFill>
                        <a:srgbClr val="000000"/>
                      </a:solidFill>
                      <a:prstDash val="solid"/>
                      <a:round/>
                      <a:headEnd type="none" w="med" len="med"/>
                      <a:tailEnd type="none" w="med" len="med"/>
                    </a:lnB>
                  </a:tcPr>
                </a:tc>
              </a:tr>
              <a:tr h="283079">
                <a:tc>
                  <a:txBody>
                    <a:bodyPr/>
                    <a:lstStyle/>
                    <a:p>
                      <a:pPr algn="ctr" fontAlgn="ctr"/>
                      <a:r>
                        <a:rPr lang="en-US" sz="800" b="1" i="0" u="none" strike="noStrike">
                          <a:effectLst/>
                          <a:latin typeface="Arial"/>
                        </a:rPr>
                        <a:t>Rank</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Customer</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Voice of the Customer</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Key Issue</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a:effectLst/>
                          <a:latin typeface="Arial"/>
                        </a:rPr>
                        <a:t>CTQ (the Y)</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70575">
                <a:tc>
                  <a:txBody>
                    <a:bodyPr/>
                    <a:lstStyle/>
                    <a:p>
                      <a:pPr algn="ctr" fontAlgn="ctr"/>
                      <a:r>
                        <a:rPr lang="en-US" sz="800" b="1" i="0" u="none" strike="noStrike">
                          <a:effectLst/>
                          <a:latin typeface="Arial"/>
                        </a:rPr>
                        <a:t>1</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effectLst/>
                          <a:latin typeface="Arial"/>
                        </a:rPr>
                        <a:t>Patient</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I have county care how come the clinic didn’t tell me that I no longer had coverage. I cant afford to pay anything I don’t care how cheap it is.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No clear communication process with patient in regards to their expectation</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Timely Communication to patient of financial estimate, responsibility and expectations</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575">
                <a:tc>
                  <a:txBody>
                    <a:bodyPr/>
                    <a:lstStyle/>
                    <a:p>
                      <a:pPr algn="ctr" fontAlgn="ctr"/>
                      <a:r>
                        <a:rPr lang="en-US" sz="800" b="1" i="0" u="none" strike="noStrike">
                          <a:effectLst/>
                          <a:latin typeface="Arial"/>
                        </a:rPr>
                        <a:t>2</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effectLst/>
                          <a:latin typeface="Arial"/>
                        </a:rPr>
                        <a:t>Precertification</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Error in insurances and patient date of birth, incorrect policy numbers, not enough clinical data, notes, wrong PCP listed</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Insufficient/incorrect data delays the authorization process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Correct insurance information</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575">
                <a:tc>
                  <a:txBody>
                    <a:bodyPr/>
                    <a:lstStyle/>
                    <a:p>
                      <a:pPr algn="ctr" fontAlgn="ctr"/>
                      <a:r>
                        <a:rPr lang="en-US" sz="800" b="1" i="0" u="none" strike="noStrike">
                          <a:effectLst/>
                          <a:latin typeface="Arial"/>
                        </a:rPr>
                        <a:t>3</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effectLst/>
                          <a:latin typeface="Arial"/>
                        </a:rPr>
                        <a:t>Registrar  Financial Counselor</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We need for the patients to be prepared with all the necessary paperwork when they arrive for their appt.</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Patients arrive with out referrals or orders which then delays whole process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Arial"/>
                        </a:rPr>
                        <a:t>Patients arrive with all required paperwork</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696">
                <a:tc>
                  <a:txBody>
                    <a:bodyPr/>
                    <a:lstStyle/>
                    <a:p>
                      <a:pPr algn="ctr" fontAlgn="ctr"/>
                      <a:r>
                        <a:rPr lang="en-US" sz="800" b="1" i="0" u="none" strike="noStrike">
                          <a:effectLst/>
                          <a:latin typeface="Arial"/>
                        </a:rPr>
                        <a:t>4</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Ancillary Departments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Patient comes in with an order without a referral, registration says it is not their hob to get the referral and then the technologist call for the referral,  Patients here since 11a and don't come to department until 5-5:30 which causes overtime for technologist.  </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Registration not clear on what documents they are required to obtain which can cause delays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Registration (C1200) and Department staff are competent in obtaining financially cleared visits</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61096">
                <a:tc>
                  <a:txBody>
                    <a:bodyPr/>
                    <a:lstStyle/>
                    <a:p>
                      <a:pPr algn="ctr" fontAlgn="ctr"/>
                      <a:r>
                        <a:rPr lang="en-US" sz="800" b="1" i="0" u="none" strike="noStrike">
                          <a:effectLst/>
                          <a:latin typeface="Arial"/>
                        </a:rPr>
                        <a:t>5</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Patient</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I arrived 30 min early for my exam, was registered and sent to the department and there the tech told me that I could not have my exam because insurance wasn't cleared</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Inconsistent communication process between departments: Precertification, Registration, and Ancillary Departments.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Correct determination of financial clearance by Registration</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0575">
                <a:tc>
                  <a:txBody>
                    <a:bodyPr/>
                    <a:lstStyle/>
                    <a:p>
                      <a:pPr algn="ctr" fontAlgn="ctr"/>
                      <a:r>
                        <a:rPr lang="en-US" sz="800" b="1" i="0" u="none" strike="noStrike">
                          <a:effectLst/>
                          <a:latin typeface="Arial"/>
                        </a:rPr>
                        <a:t>6</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Registration   </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dirty="0">
                          <a:effectLst/>
                          <a:latin typeface="Arial"/>
                        </a:rPr>
                        <a:t>Financial Counseling services not available to clear patients early in the morning.</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Limited hours of operation result in longer patent wait times</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Financial Counseling services available during all diagnostic service operating hours</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94100">
                <a:tc>
                  <a:txBody>
                    <a:bodyPr/>
                    <a:lstStyle/>
                    <a:p>
                      <a:pPr algn="ctr" fontAlgn="ctr"/>
                      <a:r>
                        <a:rPr lang="en-US" sz="800" b="1" i="0" u="none" strike="noStrike">
                          <a:effectLst/>
                          <a:latin typeface="Arial"/>
                        </a:rPr>
                        <a:t>7</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Financial Counseling</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a:effectLst/>
                          <a:latin typeface="Arial"/>
                        </a:rPr>
                        <a:t>Need hard guidelines for such services as infertility.</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a:effectLst/>
                          <a:latin typeface="Arial"/>
                        </a:rPr>
                        <a:t>Patients who are not financially cleared are still able to obtain services, there is no clear direction on how to handle grey areas of financial clearance</a:t>
                      </a:r>
                    </a:p>
                  </a:txBody>
                  <a:tcPr marL="5194" marR="5194" marT="3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a:rPr>
                        <a:t>Support for staff in the event a patient is not prepared</a:t>
                      </a:r>
                    </a:p>
                  </a:txBody>
                  <a:tcPr marL="5194" marR="5194" marT="38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98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List of CTQ’s</a:t>
            </a:r>
            <a:endParaRPr lang="en-US" dirty="0"/>
          </a:p>
        </p:txBody>
      </p:sp>
      <p:sp>
        <p:nvSpPr>
          <p:cNvPr id="3" name="Text Placeholder 2"/>
          <p:cNvSpPr>
            <a:spLocks noGrp="1"/>
          </p:cNvSpPr>
          <p:nvPr>
            <p:ph type="body" idx="1"/>
          </p:nvPr>
        </p:nvSpPr>
        <p:spPr/>
        <p:txBody>
          <a:bodyPr/>
          <a:lstStyle/>
          <a:p>
            <a:r>
              <a:rPr lang="en-US" dirty="0"/>
              <a:t>The CTQs are </a:t>
            </a:r>
            <a:r>
              <a:rPr lang="en-US" i="1" dirty="0"/>
              <a:t>Critical to Quality</a:t>
            </a:r>
            <a:r>
              <a:rPr lang="en-US" dirty="0"/>
              <a:t> requirements or characteristics of the process that are important in meeting customer needs.</a:t>
            </a:r>
          </a:p>
          <a:p>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47536458"/>
              </p:ext>
            </p:extLst>
          </p:nvPr>
        </p:nvGraphicFramePr>
        <p:xfrm>
          <a:off x="228600" y="1885950"/>
          <a:ext cx="8683625" cy="2746058"/>
        </p:xfrm>
        <a:graphic>
          <a:graphicData uri="http://schemas.openxmlformats.org/drawingml/2006/table">
            <a:tbl>
              <a:tblPr firstRow="1" bandRow="1">
                <a:tableStyleId>{5C22544A-7EE6-4342-B048-85BDC9FD1C3A}</a:tableStyleId>
              </a:tblPr>
              <a:tblGrid>
                <a:gridCol w="8683625"/>
              </a:tblGrid>
              <a:tr h="278130">
                <a:tc>
                  <a:txBody>
                    <a:bodyPr/>
                    <a:lstStyle/>
                    <a:p>
                      <a:r>
                        <a:rPr lang="en-US" sz="1100" dirty="0" smtClean="0">
                          <a:latin typeface="Proxima Nova" charset="0"/>
                        </a:rPr>
                        <a:t>CTQs</a:t>
                      </a:r>
                      <a:endParaRPr lang="en-US" sz="1100" dirty="0">
                        <a:latin typeface="Proxima Nova" charset="0"/>
                      </a:endParaRPr>
                    </a:p>
                  </a:txBody>
                  <a:tcPr marT="34290" marB="34290"/>
                </a:tc>
              </a:tr>
              <a:tr h="480060">
                <a:tc>
                  <a:txBody>
                    <a:bodyPr/>
                    <a:lstStyle/>
                    <a:p>
                      <a:pPr marL="285750" indent="-285750">
                        <a:buFont typeface="Arial" pitchFamily="34" charset="0"/>
                        <a:buChar char="•"/>
                      </a:pPr>
                      <a:r>
                        <a:rPr lang="en-US" sz="1400" dirty="0" smtClean="0">
                          <a:latin typeface="Proxima Nova" charset="0"/>
                        </a:rPr>
                        <a:t>A minimum of 24</a:t>
                      </a:r>
                      <a:r>
                        <a:rPr lang="en-US" sz="1400" baseline="0" dirty="0" smtClean="0">
                          <a:latin typeface="Proxima Nova" charset="0"/>
                        </a:rPr>
                        <a:t> hour notification </a:t>
                      </a:r>
                      <a:r>
                        <a:rPr lang="en-US" sz="1400" dirty="0" smtClean="0">
                          <a:latin typeface="Proxima Nova" charset="0"/>
                        </a:rPr>
                        <a:t>of financial clearance</a:t>
                      </a:r>
                      <a:r>
                        <a:rPr lang="en-US" sz="1400" baseline="0" dirty="0" smtClean="0">
                          <a:latin typeface="Proxima Nova" charset="0"/>
                        </a:rPr>
                        <a:t> </a:t>
                      </a:r>
                      <a:r>
                        <a:rPr lang="en-US" sz="1400" dirty="0" smtClean="0">
                          <a:latin typeface="Proxima Nova" charset="0"/>
                        </a:rPr>
                        <a:t>to patient, responsibility and expectations.</a:t>
                      </a:r>
                      <a:endParaRPr lang="en-US" sz="1400" dirty="0">
                        <a:latin typeface="Proxima Nova" charset="0"/>
                      </a:endParaRPr>
                    </a:p>
                  </a:txBody>
                  <a:tcPr marT="34290" marB="34290"/>
                </a:tc>
              </a:tr>
              <a:tr h="278130">
                <a:tc>
                  <a:txBody>
                    <a:bodyPr/>
                    <a:lstStyle/>
                    <a:p>
                      <a:pPr marL="285750" indent="-285750">
                        <a:buFont typeface="Arial" panose="020B0604020202020204" pitchFamily="34" charset="0"/>
                        <a:buChar char="•"/>
                      </a:pPr>
                      <a:r>
                        <a:rPr lang="en-US" sz="1400" dirty="0" smtClean="0">
                          <a:latin typeface="Proxima Nova" charset="0"/>
                        </a:rPr>
                        <a:t>100% correct insurance information a</a:t>
                      </a:r>
                      <a:r>
                        <a:rPr lang="en-US" sz="1400" baseline="0" dirty="0" smtClean="0">
                          <a:latin typeface="Proxima Nova" charset="0"/>
                        </a:rPr>
                        <a:t> minimum of 24 hours prior to service</a:t>
                      </a:r>
                      <a:r>
                        <a:rPr lang="en-US" sz="1400" dirty="0" smtClean="0">
                          <a:latin typeface="Proxima Nova" charset="0"/>
                        </a:rPr>
                        <a:t>.</a:t>
                      </a:r>
                      <a:endParaRPr lang="en-US" sz="1400" dirty="0">
                        <a:latin typeface="Proxima Nova" charset="0"/>
                      </a:endParaRPr>
                    </a:p>
                  </a:txBody>
                  <a:tcPr marT="34290" marB="34290"/>
                </a:tc>
              </a:tr>
              <a:tr h="278130">
                <a:tc>
                  <a:txBody>
                    <a:bodyPr/>
                    <a:lstStyle/>
                    <a:p>
                      <a:pPr marL="285750" indent="-285750">
                        <a:buFont typeface="Arial" panose="020B0604020202020204" pitchFamily="34" charset="0"/>
                        <a:buChar char="•"/>
                      </a:pPr>
                      <a:r>
                        <a:rPr lang="en-US" sz="1400" dirty="0" smtClean="0">
                          <a:latin typeface="Proxima Nova" charset="0"/>
                        </a:rPr>
                        <a:t>≥90%</a:t>
                      </a:r>
                      <a:r>
                        <a:rPr lang="en-US" sz="1400" baseline="0" dirty="0" smtClean="0">
                          <a:latin typeface="Proxima Nova" charset="0"/>
                        </a:rPr>
                        <a:t> of p</a:t>
                      </a:r>
                      <a:r>
                        <a:rPr lang="en-US" sz="1400" dirty="0" smtClean="0">
                          <a:latin typeface="Proxima Nova" charset="0"/>
                        </a:rPr>
                        <a:t>atients arrive with all required paperwork.</a:t>
                      </a:r>
                      <a:endParaRPr lang="en-US" sz="1400" dirty="0">
                        <a:latin typeface="Proxima Nova" charset="0"/>
                      </a:endParaRPr>
                    </a:p>
                  </a:txBody>
                  <a:tcPr marT="34290" marB="34290"/>
                </a:tc>
              </a:tr>
              <a:tr h="418624">
                <a:tc>
                  <a:txBody>
                    <a:bodyPr/>
                    <a:lstStyle/>
                    <a:p>
                      <a:pPr marL="341313" indent="-287338" algn="l" fontAlgn="ctr">
                        <a:buFont typeface="Arial" panose="020B0604020202020204" pitchFamily="34" charset="0"/>
                        <a:buChar char="•"/>
                      </a:pPr>
                      <a:r>
                        <a:rPr lang="en-US" sz="1400" b="0" i="0" u="none" strike="noStrike" dirty="0" smtClean="0">
                          <a:effectLst/>
                          <a:latin typeface="Proxima Nova" charset="0"/>
                        </a:rPr>
                        <a:t>100% of C1200 staff have 90% or greater</a:t>
                      </a:r>
                      <a:r>
                        <a:rPr lang="en-US" sz="1400" b="0" i="0" u="none" strike="noStrike" baseline="0" dirty="0" smtClean="0">
                          <a:effectLst/>
                          <a:latin typeface="Proxima Nova" charset="0"/>
                        </a:rPr>
                        <a:t> </a:t>
                      </a:r>
                      <a:r>
                        <a:rPr lang="en-US" sz="1400" b="0" i="0" u="none" strike="noStrike" dirty="0" smtClean="0">
                          <a:effectLst/>
                          <a:latin typeface="Proxima Nova" charset="0"/>
                        </a:rPr>
                        <a:t>competency</a:t>
                      </a:r>
                      <a:r>
                        <a:rPr lang="en-US" sz="1400" b="0" i="0" u="none" strike="noStrike" baseline="0" dirty="0" smtClean="0">
                          <a:effectLst/>
                          <a:latin typeface="Proxima Nova" charset="0"/>
                        </a:rPr>
                        <a:t> score</a:t>
                      </a:r>
                      <a:r>
                        <a:rPr lang="en-US" sz="1400" b="0" i="0" u="none" strike="noStrike" dirty="0" smtClean="0">
                          <a:effectLst/>
                          <a:latin typeface="Proxima Nova" charset="0"/>
                        </a:rPr>
                        <a:t> </a:t>
                      </a:r>
                      <a:r>
                        <a:rPr lang="en-US" sz="1400" b="0" i="0" u="none" strike="noStrike" dirty="0">
                          <a:effectLst/>
                          <a:latin typeface="Proxima Nova" charset="0"/>
                        </a:rPr>
                        <a:t>in </a:t>
                      </a:r>
                      <a:r>
                        <a:rPr lang="en-US" sz="1400" b="0" i="0" u="none" strike="noStrike" dirty="0" smtClean="0">
                          <a:effectLst/>
                          <a:latin typeface="Proxima Nova" charset="0"/>
                        </a:rPr>
                        <a:t>recognizing correct paperwork</a:t>
                      </a:r>
                      <a:r>
                        <a:rPr lang="en-US" sz="1400" b="0" i="0" u="none" strike="noStrike" baseline="0" dirty="0" smtClean="0">
                          <a:effectLst/>
                          <a:latin typeface="Proxima Nova" charset="0"/>
                        </a:rPr>
                        <a:t> for </a:t>
                      </a:r>
                      <a:r>
                        <a:rPr lang="en-US" sz="1400" b="0" i="0" u="none" strike="noStrike" dirty="0" smtClean="0">
                          <a:effectLst/>
                          <a:latin typeface="Proxima Nova" charset="0"/>
                        </a:rPr>
                        <a:t>financially </a:t>
                      </a:r>
                      <a:r>
                        <a:rPr lang="en-US" sz="1400" b="0" i="0" u="none" strike="noStrike" dirty="0">
                          <a:effectLst/>
                          <a:latin typeface="Proxima Nova" charset="0"/>
                        </a:rPr>
                        <a:t>cleared visits.</a:t>
                      </a:r>
                    </a:p>
                  </a:txBody>
                  <a:tcPr marL="9525" marR="9525" marT="7144" marB="0" anchor="ctr"/>
                </a:tc>
              </a:tr>
              <a:tr h="278130">
                <a:tc>
                  <a:txBody>
                    <a:bodyPr/>
                    <a:lstStyle/>
                    <a:p>
                      <a:pPr marL="341313" indent="-287338" algn="l" fontAlgn="ctr">
                        <a:buFont typeface="Arial" panose="020B0604020202020204" pitchFamily="34" charset="0"/>
                        <a:buChar char="•"/>
                      </a:pPr>
                      <a:r>
                        <a:rPr lang="en-US" sz="1400" b="0" i="0" u="none" strike="noStrike" dirty="0" smtClean="0">
                          <a:effectLst/>
                          <a:latin typeface="Proxima Nova" charset="0"/>
                        </a:rPr>
                        <a:t>100% of registrars can determine 90% or</a:t>
                      </a:r>
                      <a:r>
                        <a:rPr lang="en-US" sz="1400" b="0" i="0" u="none" strike="noStrike" baseline="0" dirty="0" smtClean="0">
                          <a:effectLst/>
                          <a:latin typeface="Proxima Nova" charset="0"/>
                        </a:rPr>
                        <a:t> better of financially cleared visits.</a:t>
                      </a:r>
                    </a:p>
                  </a:txBody>
                  <a:tcPr marL="9525" marR="9525" marT="7144" marB="0" anchor="ctr"/>
                </a:tc>
              </a:tr>
              <a:tr h="418624">
                <a:tc>
                  <a:txBody>
                    <a:bodyPr/>
                    <a:lstStyle/>
                    <a:p>
                      <a:pPr marL="341313" indent="-287338" algn="l" fontAlgn="ctr">
                        <a:buFont typeface="Arial" panose="020B0604020202020204" pitchFamily="34" charset="0"/>
                        <a:buChar char="•"/>
                      </a:pPr>
                      <a:r>
                        <a:rPr lang="en-US" sz="1400" b="0" i="0" u="none" strike="noStrike" dirty="0">
                          <a:effectLst/>
                          <a:latin typeface="Proxima Nova" charset="0"/>
                        </a:rPr>
                        <a:t>Financial Counseling services available during all diagnostic service operating hours</a:t>
                      </a:r>
                      <a:r>
                        <a:rPr lang="en-US" sz="1400" b="0" i="0" u="none" strike="noStrike" dirty="0" smtClean="0">
                          <a:effectLst/>
                          <a:latin typeface="Proxima Nova" charset="0"/>
                        </a:rPr>
                        <a:t>. (deferred</a:t>
                      </a:r>
                      <a:r>
                        <a:rPr lang="en-US" sz="1400" b="0" i="0" u="none" strike="noStrike" baseline="0" dirty="0" smtClean="0">
                          <a:effectLst/>
                          <a:latin typeface="Proxima Nova" charset="0"/>
                        </a:rPr>
                        <a:t> until new vendor determines staffing, etc…)</a:t>
                      </a:r>
                      <a:endParaRPr lang="en-US" sz="1400" b="0" i="0" u="none" strike="noStrike" dirty="0">
                        <a:effectLst/>
                        <a:latin typeface="Proxima Nova" charset="0"/>
                      </a:endParaRPr>
                    </a:p>
                  </a:txBody>
                  <a:tcPr marL="9525" marR="9525" marT="7144" marB="0" anchor="ctr"/>
                </a:tc>
              </a:tr>
              <a:tr h="278130">
                <a:tc>
                  <a:txBody>
                    <a:bodyPr/>
                    <a:lstStyle/>
                    <a:p>
                      <a:pPr marL="341313" indent="-287338" algn="l" fontAlgn="ctr">
                        <a:buFont typeface="Arial" panose="020B0604020202020204" pitchFamily="34" charset="0"/>
                        <a:buChar char="•"/>
                      </a:pPr>
                      <a:r>
                        <a:rPr lang="en-US" sz="1400" b="0" i="0" u="none" strike="noStrike" dirty="0">
                          <a:effectLst/>
                          <a:latin typeface="Proxima Nova" charset="0"/>
                        </a:rPr>
                        <a:t>Support </a:t>
                      </a:r>
                      <a:r>
                        <a:rPr lang="en-US" sz="1400" b="0" i="0" u="none" strike="noStrike" dirty="0" smtClean="0">
                          <a:effectLst/>
                          <a:latin typeface="Proxima Nova" charset="0"/>
                        </a:rPr>
                        <a:t>for 100% of </a:t>
                      </a:r>
                      <a:r>
                        <a:rPr lang="en-US" sz="1400" b="0" i="0" u="none" strike="noStrike" dirty="0">
                          <a:effectLst/>
                          <a:latin typeface="Proxima Nova" charset="0"/>
                        </a:rPr>
                        <a:t>staff </a:t>
                      </a:r>
                      <a:r>
                        <a:rPr lang="en-US" sz="1400" b="0" i="0" u="none" strike="noStrike" dirty="0" smtClean="0">
                          <a:effectLst/>
                          <a:latin typeface="Proxima Nova" charset="0"/>
                        </a:rPr>
                        <a:t>directly involved in </a:t>
                      </a:r>
                      <a:r>
                        <a:rPr lang="en-US" sz="1400" b="0" i="0" u="none" strike="noStrike" dirty="0">
                          <a:effectLst/>
                          <a:latin typeface="Proxima Nova" charset="0"/>
                        </a:rPr>
                        <a:t>the event a patient is not prepared. </a:t>
                      </a:r>
                    </a:p>
                  </a:txBody>
                  <a:tcPr marL="9525" marR="9525" marT="7144" marB="0" anchor="ctr"/>
                </a:tc>
              </a:tr>
            </a:tbl>
          </a:graphicData>
        </a:graphic>
      </p:graphicFrame>
    </p:spTree>
    <p:extLst>
      <p:ext uri="{BB962C8B-B14F-4D97-AF65-F5344CB8AC3E}">
        <p14:creationId xmlns:p14="http://schemas.microsoft.com/office/powerpoint/2010/main" val="410757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en-US" b="1" dirty="0" smtClean="0"/>
              <a:t>LSS Roadmap</a:t>
            </a:r>
            <a:endParaRPr lang="en" b="1" dirty="0"/>
          </a:p>
        </p:txBody>
      </p:sp>
      <p:sp>
        <p:nvSpPr>
          <p:cNvPr id="97" name="Shape 9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grpSp>
        <p:nvGrpSpPr>
          <p:cNvPr id="12" name="Group 4"/>
          <p:cNvGrpSpPr>
            <a:grpSpLocks/>
          </p:cNvGrpSpPr>
          <p:nvPr/>
        </p:nvGrpSpPr>
        <p:grpSpPr bwMode="auto">
          <a:xfrm>
            <a:off x="2209800" y="1123950"/>
            <a:ext cx="5197642" cy="3086100"/>
            <a:chOff x="576" y="576"/>
            <a:chExt cx="4608" cy="2736"/>
          </a:xfrm>
        </p:grpSpPr>
        <p:sp>
          <p:nvSpPr>
            <p:cNvPr id="13" name="AutoShape 5"/>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Measure</a:t>
              </a:r>
              <a:endParaRPr lang="en-US" sz="2400" dirty="0">
                <a:latin typeface="Proxima Nova" panose="02000506030000020004" pitchFamily="50" charset="0"/>
              </a:endParaRPr>
            </a:p>
          </p:txBody>
        </p:sp>
        <p:sp>
          <p:nvSpPr>
            <p:cNvPr id="14" name="AutoShape 6"/>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Analyze</a:t>
              </a:r>
              <a:endParaRPr lang="en-US" sz="2400" dirty="0">
                <a:latin typeface="Proxima Nova" panose="02000506030000020004" pitchFamily="50" charset="0"/>
              </a:endParaRPr>
            </a:p>
          </p:txBody>
        </p:sp>
        <p:sp>
          <p:nvSpPr>
            <p:cNvPr id="15" name="AutoShape 7"/>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Improve</a:t>
              </a:r>
              <a:endParaRPr lang="en-US" sz="2400" dirty="0">
                <a:latin typeface="Proxima Nova" panose="02000506030000020004" pitchFamily="50" charset="0"/>
              </a:endParaRPr>
            </a:p>
          </p:txBody>
        </p:sp>
        <p:sp>
          <p:nvSpPr>
            <p:cNvPr id="16" name="AutoShape 8"/>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Control</a:t>
              </a:r>
              <a:endParaRPr lang="en-US" sz="2400" dirty="0">
                <a:latin typeface="Proxima Nova" panose="02000506030000020004" pitchFamily="50" charset="0"/>
              </a:endParaRPr>
            </a:p>
          </p:txBody>
        </p:sp>
        <p:sp>
          <p:nvSpPr>
            <p:cNvPr id="17" name="AutoShape 9"/>
            <p:cNvSpPr>
              <a:spLocks noChangeArrowheads="1"/>
            </p:cNvSpPr>
            <p:nvPr/>
          </p:nvSpPr>
          <p:spPr bwMode="gray">
            <a:xfrm>
              <a:off x="576" y="576"/>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bg1"/>
                  </a:solidFill>
                  <a:latin typeface="Proxima Nova" panose="02000506030000020004" pitchFamily="50" charset="0"/>
                </a:rPr>
                <a:t>Define</a:t>
              </a:r>
              <a:endParaRPr lang="en-US" sz="2400" dirty="0">
                <a:solidFill>
                  <a:schemeClr val="bg1"/>
                </a:solidFill>
                <a:latin typeface="Proxima Nova" panose="02000506030000020004" pitchFamily="50" charset="0"/>
              </a:endParaRPr>
            </a:p>
          </p:txBody>
        </p:sp>
      </p:grpSp>
    </p:spTree>
    <p:extLst>
      <p:ext uri="{BB962C8B-B14F-4D97-AF65-F5344CB8AC3E}">
        <p14:creationId xmlns:p14="http://schemas.microsoft.com/office/powerpoint/2010/main" val="24125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Stakeholder Analysis Worksheet </a:t>
            </a:r>
          </a:p>
        </p:txBody>
      </p:sp>
      <p:sp>
        <p:nvSpPr>
          <p:cNvPr id="3" name="Text Placeholder 2"/>
          <p:cNvSpPr>
            <a:spLocks noGrp="1"/>
          </p:cNvSpPr>
          <p:nvPr>
            <p:ph type="body" idx="1"/>
          </p:nvPr>
        </p:nvSpPr>
        <p:spPr/>
        <p:txBody>
          <a:bodyPr/>
          <a:lstStyle/>
          <a:p>
            <a:pPr marL="0" indent="0" eaLnBrk="1" hangingPunct="1">
              <a:buSzTx/>
            </a:pPr>
            <a:r>
              <a:rPr lang="en-US" dirty="0"/>
              <a:t>Identified that the parties directly involved in the day to day process </a:t>
            </a:r>
          </a:p>
          <a:p>
            <a:pPr marL="0" indent="0" eaLnBrk="1" hangingPunct="1">
              <a:buSzTx/>
            </a:pPr>
            <a:r>
              <a:rPr lang="en-US" dirty="0"/>
              <a:t>are supportive.  A plan was created to address the needs of other parties.</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49217368"/>
              </p:ext>
            </p:extLst>
          </p:nvPr>
        </p:nvGraphicFramePr>
        <p:xfrm>
          <a:off x="762000" y="1962150"/>
          <a:ext cx="7772400" cy="2775593"/>
        </p:xfrm>
        <a:graphic>
          <a:graphicData uri="http://schemas.openxmlformats.org/drawingml/2006/table">
            <a:tbl>
              <a:tblPr firstRow="1" bandRow="1">
                <a:tableStyleId>{00A15C55-8517-42AA-B614-E9B94910E393}</a:tableStyleId>
              </a:tblPr>
              <a:tblGrid>
                <a:gridCol w="1589809"/>
                <a:gridCol w="1324841"/>
                <a:gridCol w="1324841"/>
                <a:gridCol w="942109"/>
                <a:gridCol w="1295400"/>
                <a:gridCol w="1295400"/>
              </a:tblGrid>
              <a:tr h="423392">
                <a:tc>
                  <a:txBody>
                    <a:bodyPr/>
                    <a:lstStyle/>
                    <a:p>
                      <a:pPr algn="ctr"/>
                      <a:r>
                        <a:rPr lang="en-US" sz="1100" dirty="0" smtClean="0">
                          <a:latin typeface="Proxima Nova" charset="0"/>
                        </a:rPr>
                        <a:t>Name or Group</a:t>
                      </a:r>
                      <a:endParaRPr lang="en-US" sz="1100" dirty="0">
                        <a:latin typeface="Proxima Nova" charset="0"/>
                      </a:endParaRPr>
                    </a:p>
                  </a:txBody>
                  <a:tcPr marT="34290" marB="34290"/>
                </a:tc>
                <a:tc>
                  <a:txBody>
                    <a:bodyPr/>
                    <a:lstStyle/>
                    <a:p>
                      <a:pPr algn="ctr"/>
                      <a:r>
                        <a:rPr lang="en-US" sz="1100" dirty="0" smtClean="0">
                          <a:latin typeface="Proxima Nova" charset="0"/>
                        </a:rPr>
                        <a:t>Strongly Against</a:t>
                      </a:r>
                      <a:endParaRPr lang="en-US" sz="1100" dirty="0">
                        <a:latin typeface="Proxima Nova" charset="0"/>
                      </a:endParaRPr>
                    </a:p>
                  </a:txBody>
                  <a:tcPr marT="34290" marB="34290"/>
                </a:tc>
                <a:tc>
                  <a:txBody>
                    <a:bodyPr/>
                    <a:lstStyle/>
                    <a:p>
                      <a:pPr algn="ctr"/>
                      <a:r>
                        <a:rPr lang="en-US" sz="1100" dirty="0" smtClean="0">
                          <a:latin typeface="Proxima Nova" charset="0"/>
                        </a:rPr>
                        <a:t>Moderately Against</a:t>
                      </a:r>
                      <a:endParaRPr lang="en-US" sz="1100" dirty="0">
                        <a:latin typeface="Proxima Nova" charset="0"/>
                      </a:endParaRPr>
                    </a:p>
                  </a:txBody>
                  <a:tcPr marT="34290" marB="34290"/>
                </a:tc>
                <a:tc>
                  <a:txBody>
                    <a:bodyPr/>
                    <a:lstStyle/>
                    <a:p>
                      <a:pPr algn="ctr"/>
                      <a:r>
                        <a:rPr lang="en-US" sz="1100" dirty="0" smtClean="0">
                          <a:latin typeface="Proxima Nova" charset="0"/>
                        </a:rPr>
                        <a:t>Neutral</a:t>
                      </a:r>
                      <a:endParaRPr lang="en-US" sz="1100" dirty="0">
                        <a:latin typeface="Proxima Nova" charset="0"/>
                      </a:endParaRPr>
                    </a:p>
                  </a:txBody>
                  <a:tcPr marT="34290" marB="34290"/>
                </a:tc>
                <a:tc>
                  <a:txBody>
                    <a:bodyPr/>
                    <a:lstStyle/>
                    <a:p>
                      <a:pPr algn="ctr"/>
                      <a:r>
                        <a:rPr lang="en-US" sz="1100" dirty="0" smtClean="0">
                          <a:latin typeface="Proxima Nova" charset="0"/>
                        </a:rPr>
                        <a:t>Moderately Supportive</a:t>
                      </a:r>
                      <a:endParaRPr lang="en-US" sz="1100" dirty="0">
                        <a:latin typeface="Proxima Nova" charset="0"/>
                      </a:endParaRPr>
                    </a:p>
                  </a:txBody>
                  <a:tcPr marT="34290" marB="34290"/>
                </a:tc>
                <a:tc>
                  <a:txBody>
                    <a:bodyPr/>
                    <a:lstStyle/>
                    <a:p>
                      <a:pPr algn="ctr"/>
                      <a:r>
                        <a:rPr lang="en-US" sz="1100" dirty="0" smtClean="0">
                          <a:latin typeface="Proxima Nova" charset="0"/>
                        </a:rPr>
                        <a:t>Strongly  Supportive</a:t>
                      </a:r>
                      <a:endParaRPr lang="en-US" sz="1100" dirty="0">
                        <a:latin typeface="Proxima Nova" charset="0"/>
                      </a:endParaRPr>
                    </a:p>
                  </a:txBody>
                  <a:tcPr marT="34290" marB="34290"/>
                </a:tc>
              </a:tr>
              <a:tr h="303016">
                <a:tc>
                  <a:txBody>
                    <a:bodyPr/>
                    <a:lstStyle/>
                    <a:p>
                      <a:pPr>
                        <a:spcBef>
                          <a:spcPts val="600"/>
                        </a:spcBef>
                      </a:pPr>
                      <a:r>
                        <a:rPr lang="en-US" sz="1100" dirty="0" smtClean="0">
                          <a:latin typeface="Proxima Nova" charset="0"/>
                        </a:rPr>
                        <a:t>Patient</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r>
              <a:tr h="303016">
                <a:tc>
                  <a:txBody>
                    <a:bodyPr/>
                    <a:lstStyle/>
                    <a:p>
                      <a:pPr>
                        <a:spcBef>
                          <a:spcPts val="600"/>
                        </a:spcBef>
                      </a:pPr>
                      <a:r>
                        <a:rPr lang="en-US" sz="1100" dirty="0" smtClean="0">
                          <a:latin typeface="Proxima Nova" charset="0"/>
                        </a:rPr>
                        <a:t>Ancillary Dept</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r>
              <a:tr h="303016">
                <a:tc>
                  <a:txBody>
                    <a:bodyPr/>
                    <a:lstStyle/>
                    <a:p>
                      <a:pPr>
                        <a:spcBef>
                          <a:spcPts val="600"/>
                        </a:spcBef>
                      </a:pPr>
                      <a:r>
                        <a:rPr lang="en-US" sz="1100" dirty="0" smtClean="0">
                          <a:latin typeface="Proxima Nova" charset="0"/>
                        </a:rPr>
                        <a:t>Pre-Cert</a:t>
                      </a:r>
                      <a:r>
                        <a:rPr lang="en-US" sz="1100" baseline="0" dirty="0" smtClean="0">
                          <a:latin typeface="Proxima Nova" charset="0"/>
                        </a:rPr>
                        <a:t> Dept</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r>
              <a:tr h="357061">
                <a:tc>
                  <a:txBody>
                    <a:bodyPr/>
                    <a:lstStyle/>
                    <a:p>
                      <a:pPr>
                        <a:spcBef>
                          <a:spcPts val="600"/>
                        </a:spcBef>
                      </a:pPr>
                      <a:r>
                        <a:rPr lang="en-US" sz="1100" dirty="0" smtClean="0">
                          <a:latin typeface="Proxima Nova" charset="0"/>
                        </a:rPr>
                        <a:t>Financial Counselor</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r>
              <a:tr h="303016">
                <a:tc>
                  <a:txBody>
                    <a:bodyPr/>
                    <a:lstStyle/>
                    <a:p>
                      <a:pPr>
                        <a:spcBef>
                          <a:spcPts val="600"/>
                        </a:spcBef>
                      </a:pPr>
                      <a:r>
                        <a:rPr lang="en-US" sz="1100" dirty="0" smtClean="0">
                          <a:latin typeface="Proxima Nova" charset="0"/>
                        </a:rPr>
                        <a:t>Registrar</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r>
              <a:tr h="303016">
                <a:tc>
                  <a:txBody>
                    <a:bodyPr/>
                    <a:lstStyle/>
                    <a:p>
                      <a:pPr>
                        <a:spcBef>
                          <a:spcPts val="600"/>
                        </a:spcBef>
                      </a:pPr>
                      <a:r>
                        <a:rPr lang="en-US" sz="1100" dirty="0" smtClean="0">
                          <a:latin typeface="Proxima Nova" charset="0"/>
                        </a:rPr>
                        <a:t>Administration</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r>
              <a:tr h="409570">
                <a:tc>
                  <a:txBody>
                    <a:bodyPr/>
                    <a:lstStyle/>
                    <a:p>
                      <a:pPr>
                        <a:spcBef>
                          <a:spcPts val="600"/>
                        </a:spcBef>
                      </a:pPr>
                      <a:r>
                        <a:rPr lang="en-US" sz="1100" dirty="0" smtClean="0">
                          <a:latin typeface="Proxima Nova" charset="0"/>
                        </a:rPr>
                        <a:t>Physicians/clinics</a:t>
                      </a:r>
                      <a:endParaRPr lang="en-US" sz="1100" dirty="0">
                        <a:latin typeface="Proxima Nova" charset="0"/>
                      </a:endParaRPr>
                    </a:p>
                  </a:txBody>
                  <a:tcPr marT="34290" marB="3429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endParaRPr lang="en-US" sz="1100" dirty="0" smtClean="0">
                        <a:latin typeface="Proxima Nova" charset="0"/>
                      </a:endParaRPr>
                    </a:p>
                    <a:p>
                      <a:pPr algn="ctr">
                        <a:spcBef>
                          <a:spcPts val="600"/>
                        </a:spcBef>
                      </a:pPr>
                      <a:endParaRPr lang="en-US" sz="1100" dirty="0">
                        <a:latin typeface="Proxima Nova" charset="0"/>
                      </a:endParaRPr>
                    </a:p>
                  </a:txBody>
                  <a:tcPr marT="34290" marB="34290"/>
                </a:tc>
                <a:tc>
                  <a:txBody>
                    <a:bodyPr/>
                    <a:lstStyle/>
                    <a:p>
                      <a:pPr algn="ctr">
                        <a:spcBef>
                          <a:spcPts val="600"/>
                        </a:spcBef>
                      </a:pPr>
                      <a:r>
                        <a:rPr lang="en-US" sz="1100" dirty="0" smtClean="0">
                          <a:latin typeface="Proxima Nova" charset="0"/>
                        </a:rPr>
                        <a:t>X</a:t>
                      </a: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c>
                  <a:txBody>
                    <a:bodyPr/>
                    <a:lstStyle/>
                    <a:p>
                      <a:pPr algn="ctr">
                        <a:spcBef>
                          <a:spcPts val="600"/>
                        </a:spcBef>
                      </a:pPr>
                      <a:endParaRPr lang="en-US" sz="1100" dirty="0">
                        <a:latin typeface="Proxima Nova" charset="0"/>
                      </a:endParaRPr>
                    </a:p>
                  </a:txBody>
                  <a:tcPr marT="34290" marB="34290"/>
                </a:tc>
              </a:tr>
            </a:tbl>
          </a:graphicData>
        </a:graphic>
      </p:graphicFrame>
    </p:spTree>
    <p:extLst>
      <p:ext uri="{BB962C8B-B14F-4D97-AF65-F5344CB8AC3E}">
        <p14:creationId xmlns:p14="http://schemas.microsoft.com/office/powerpoint/2010/main" val="302581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5566590"/>
              </p:ext>
            </p:extLst>
          </p:nvPr>
        </p:nvGraphicFramePr>
        <p:xfrm>
          <a:off x="304800" y="1123939"/>
          <a:ext cx="8458200" cy="3429011"/>
        </p:xfrm>
        <a:graphic>
          <a:graphicData uri="http://schemas.openxmlformats.org/drawingml/2006/table">
            <a:tbl>
              <a:tblPr firstRow="1" bandRow="1">
                <a:tableStyleId>{00A15C55-8517-42AA-B614-E9B94910E393}</a:tableStyleId>
              </a:tblPr>
              <a:tblGrid>
                <a:gridCol w="6400800"/>
                <a:gridCol w="2057400"/>
              </a:tblGrid>
              <a:tr h="255047">
                <a:tc>
                  <a:txBody>
                    <a:bodyPr/>
                    <a:lstStyle/>
                    <a:p>
                      <a:r>
                        <a:rPr lang="en-US" sz="1100" dirty="0" smtClean="0">
                          <a:latin typeface="Proxima Nova" charset="0"/>
                        </a:rPr>
                        <a:t>Define</a:t>
                      </a:r>
                      <a:endParaRPr lang="en-US" sz="1100" dirty="0">
                        <a:latin typeface="Proxima Nova" charset="0"/>
                      </a:endParaRPr>
                    </a:p>
                  </a:txBody>
                  <a:tcPr marT="34290" marB="34290"/>
                </a:tc>
                <a:tc>
                  <a:txBody>
                    <a:bodyPr/>
                    <a:lstStyle/>
                    <a:p>
                      <a:pPr algn="ctr"/>
                      <a:r>
                        <a:rPr lang="en-US" sz="1100" dirty="0" smtClean="0">
                          <a:latin typeface="Proxima Nova" charset="0"/>
                        </a:rPr>
                        <a:t>Complete</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Operational definitions of key terms</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Problem statement</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smtClean="0">
                          <a:effectLst/>
                          <a:latin typeface="Proxima Nova" charset="0"/>
                        </a:rPr>
                        <a:t>Graphical Verification of Problem</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Goal statement</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Business case and expected benefits</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Project scope</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Project team members</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a:spcBef>
                          <a:spcPts val="0"/>
                        </a:spcBef>
                        <a:spcAft>
                          <a:spcPts val="0"/>
                        </a:spcAft>
                      </a:pPr>
                      <a:r>
                        <a:rPr lang="en-US" sz="1200" dirty="0">
                          <a:effectLst/>
                          <a:latin typeface="Proxima Nova" charset="0"/>
                        </a:rPr>
                        <a:t>Project plan</a:t>
                      </a:r>
                      <a:endParaRPr lang="en-US" sz="1200" dirty="0">
                        <a:effectLst/>
                        <a:latin typeface="Proxima Nova" charset="0"/>
                        <a:ea typeface="Times New Roman"/>
                        <a:cs typeface="Times New Roman"/>
                      </a:endParaRPr>
                    </a:p>
                  </a:txBody>
                  <a:tcPr marL="68580" marR="68580" marT="0" marB="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Proxima Nova" charset="0"/>
                        </a:rPr>
                        <a:t>High level process map (SIPOC)</a:t>
                      </a:r>
                      <a:endParaRPr lang="en-US" sz="1200" dirty="0" smtClean="0">
                        <a:effectLst/>
                        <a:latin typeface="Proxima Nova" charset="0"/>
                        <a:ea typeface="Times New Roman"/>
                        <a:cs typeface="Times New Roman"/>
                      </a:endParaRPr>
                    </a:p>
                  </a:txBody>
                  <a:tcPr marT="34290" marB="3429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r>
                        <a:rPr lang="en-US" sz="1200" dirty="0" smtClean="0">
                          <a:effectLst/>
                          <a:latin typeface="Proxima Nova" charset="0"/>
                        </a:rPr>
                        <a:t>Voice of Customer (VOC) and Critical-to-Quality (CTQs)</a:t>
                      </a:r>
                      <a:endParaRPr lang="en-US" sz="1200" dirty="0">
                        <a:latin typeface="Proxima Nova" charset="0"/>
                      </a:endParaRPr>
                    </a:p>
                  </a:txBody>
                  <a:tcPr marT="34290" marB="34290"/>
                </a:tc>
                <a:tc>
                  <a:txBody>
                    <a:bodyPr/>
                    <a:lstStyle/>
                    <a:p>
                      <a:pPr algn="ctr"/>
                      <a:r>
                        <a:rPr lang="en-US" sz="1100" dirty="0" smtClean="0">
                          <a:latin typeface="Proxima Nova" charset="0"/>
                        </a:rPr>
                        <a:t>X</a:t>
                      </a:r>
                      <a:endParaRPr lang="en-US" sz="1100" dirty="0">
                        <a:latin typeface="Proxima Nova" charset="0"/>
                      </a:endParaRPr>
                    </a:p>
                  </a:txBody>
                  <a:tcPr marT="34290" marB="34290"/>
                </a:tc>
              </a:tr>
              <a:tr h="25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Proxima Nova" charset="0"/>
                        </a:rPr>
                        <a:t>Stakeholder analysis</a:t>
                      </a:r>
                      <a:endParaRPr lang="en-US" sz="1200" dirty="0" smtClean="0">
                        <a:effectLst/>
                        <a:latin typeface="Proxima Nova" charset="0"/>
                        <a:ea typeface="Times New Roman"/>
                        <a:cs typeface="Times New Roman"/>
                      </a:endParaRPr>
                    </a:p>
                  </a:txBody>
                  <a:tcPr marT="34290" marB="34290"/>
                </a:tc>
                <a:tc>
                  <a:txBody>
                    <a:bodyPr/>
                    <a:lstStyle/>
                    <a:p>
                      <a:pPr algn="ctr"/>
                      <a:r>
                        <a:rPr lang="en-US" sz="1100" dirty="0" smtClean="0">
                          <a:latin typeface="Proxima Nova" charset="0"/>
                        </a:rPr>
                        <a:t>X</a:t>
                      </a:r>
                      <a:endParaRPr lang="en-US" sz="1100" dirty="0">
                        <a:latin typeface="Proxima Nova" charset="0"/>
                      </a:endParaRPr>
                    </a:p>
                  </a:txBody>
                  <a:tcPr marT="34290" marB="34290"/>
                </a:tc>
              </a:tr>
              <a:tr h="368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Proxima Nova" charset="0"/>
                        </a:rPr>
                        <a:t>Gate Review and Sign-off by Champion</a:t>
                      </a:r>
                      <a:endParaRPr lang="en-US" sz="1200" dirty="0" smtClean="0">
                        <a:effectLst/>
                        <a:latin typeface="Proxima Nova" charset="0"/>
                        <a:ea typeface="Times New Roman"/>
                        <a:cs typeface="Times New Roman"/>
                      </a:endParaRPr>
                    </a:p>
                  </a:txBody>
                  <a:tcPr marT="34290" marB="34290"/>
                </a:tc>
                <a:tc>
                  <a:txBody>
                    <a:bodyPr/>
                    <a:lstStyle/>
                    <a:p>
                      <a:pPr algn="ctr"/>
                      <a:r>
                        <a:rPr lang="en-US" sz="1100" dirty="0" smtClean="0">
                          <a:latin typeface="Proxima Nova" charset="0"/>
                        </a:rPr>
                        <a:t>X</a:t>
                      </a:r>
                      <a:endParaRPr lang="en-US" sz="1100" dirty="0">
                        <a:latin typeface="Proxima Nova" charset="0"/>
                      </a:endParaRPr>
                    </a:p>
                  </a:txBody>
                  <a:tcPr marT="34290" marB="34290"/>
                </a:tc>
              </a:tr>
            </a:tbl>
          </a:graphicData>
        </a:graphic>
      </p:graphicFrame>
    </p:spTree>
    <p:extLst>
      <p:ext uri="{BB962C8B-B14F-4D97-AF65-F5344CB8AC3E}">
        <p14:creationId xmlns:p14="http://schemas.microsoft.com/office/powerpoint/2010/main" val="308683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Lean Six Sigma Roadmap </a:t>
            </a:r>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22</a:t>
            </a:fld>
            <a:endParaRPr lang="en"/>
          </a:p>
        </p:txBody>
      </p:sp>
      <p:grpSp>
        <p:nvGrpSpPr>
          <p:cNvPr id="6" name="Group 4"/>
          <p:cNvGrpSpPr>
            <a:grpSpLocks/>
          </p:cNvGrpSpPr>
          <p:nvPr/>
        </p:nvGrpSpPr>
        <p:grpSpPr bwMode="auto">
          <a:xfrm>
            <a:off x="2209800" y="1123950"/>
            <a:ext cx="5197642" cy="3086100"/>
            <a:chOff x="576" y="576"/>
            <a:chExt cx="4608" cy="2736"/>
          </a:xfrm>
        </p:grpSpPr>
        <p:sp>
          <p:nvSpPr>
            <p:cNvPr id="7" name="AutoShape 5"/>
            <p:cNvSpPr>
              <a:spLocks noChangeArrowheads="1"/>
            </p:cNvSpPr>
            <p:nvPr/>
          </p:nvSpPr>
          <p:spPr bwMode="gray">
            <a:xfrm>
              <a:off x="576" y="1152"/>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bg1"/>
                  </a:solidFill>
                  <a:latin typeface="Proxima Nova" panose="02000506030000020004" pitchFamily="50" charset="0"/>
                </a:rPr>
                <a:t>Measure</a:t>
              </a:r>
              <a:endParaRPr lang="en-US" sz="2400" dirty="0">
                <a:solidFill>
                  <a:schemeClr val="bg1"/>
                </a:solidFill>
                <a:latin typeface="Proxima Nova" panose="02000506030000020004" pitchFamily="50" charset="0"/>
              </a:endParaRPr>
            </a:p>
          </p:txBody>
        </p:sp>
        <p:sp>
          <p:nvSpPr>
            <p:cNvPr id="8" name="AutoShape 6"/>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Analyze</a:t>
              </a:r>
              <a:endParaRPr lang="en-US" sz="2400" dirty="0">
                <a:latin typeface="Proxima Nova" panose="02000506030000020004" pitchFamily="50" charset="0"/>
              </a:endParaRPr>
            </a:p>
          </p:txBody>
        </p:sp>
        <p:sp>
          <p:nvSpPr>
            <p:cNvPr id="9" name="AutoShape 7"/>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Improve</a:t>
              </a:r>
              <a:endParaRPr lang="en-US" sz="2400" dirty="0">
                <a:latin typeface="Proxima Nova" panose="02000506030000020004" pitchFamily="50" charset="0"/>
              </a:endParaRPr>
            </a:p>
          </p:txBody>
        </p:sp>
        <p:sp>
          <p:nvSpPr>
            <p:cNvPr id="10" name="AutoShape 8"/>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Control</a:t>
              </a:r>
              <a:endParaRPr lang="en-US" sz="2400" dirty="0">
                <a:latin typeface="Proxima Nova" panose="02000506030000020004" pitchFamily="50" charset="0"/>
              </a:endParaRPr>
            </a:p>
          </p:txBody>
        </p:sp>
        <p:sp>
          <p:nvSpPr>
            <p:cNvPr id="11" name="AutoShape 9"/>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Define</a:t>
              </a:r>
              <a:endParaRPr lang="en-US" sz="2400" dirty="0">
                <a:solidFill>
                  <a:schemeClr val="tx1"/>
                </a:solidFill>
                <a:latin typeface="Proxima Nova" panose="02000506030000020004" pitchFamily="50" charset="0"/>
              </a:endParaRPr>
            </a:p>
          </p:txBody>
        </p:sp>
      </p:grpSp>
    </p:spTree>
    <p:extLst>
      <p:ext uri="{BB962C8B-B14F-4D97-AF65-F5344CB8AC3E}">
        <p14:creationId xmlns:p14="http://schemas.microsoft.com/office/powerpoint/2010/main" val="206210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type="title"/>
          </p:nvPr>
        </p:nvSpPr>
        <p:spPr/>
        <p:txBody>
          <a:bodyPr/>
          <a:lstStyle/>
          <a:p>
            <a:pPr eaLnBrk="1" hangingPunct="1"/>
            <a:r>
              <a:rPr lang="en-US" dirty="0" smtClean="0"/>
              <a:t>Project Y (or Ys) in Y=f(x)</a:t>
            </a:r>
          </a:p>
        </p:txBody>
      </p:sp>
      <p:sp>
        <p:nvSpPr>
          <p:cNvPr id="16390" name="Rectangle 7"/>
          <p:cNvSpPr>
            <a:spLocks noGrp="1" noChangeArrowheads="1"/>
          </p:cNvSpPr>
          <p:nvPr>
            <p:ph type="body" idx="1"/>
          </p:nvPr>
        </p:nvSpPr>
        <p:spPr/>
        <p:txBody>
          <a:bodyPr/>
          <a:lstStyle/>
          <a:p>
            <a:pPr marL="0" indent="0" eaLnBrk="1" hangingPunct="1">
              <a:tabLst>
                <a:tab pos="1377950" algn="l"/>
                <a:tab pos="1719263" algn="l"/>
              </a:tabLst>
            </a:pPr>
            <a:r>
              <a:rPr lang="en-US" dirty="0" smtClean="0"/>
              <a:t>Project Y 	=  % </a:t>
            </a:r>
            <a:r>
              <a:rPr lang="en-US" dirty="0"/>
              <a:t>of </a:t>
            </a:r>
            <a:r>
              <a:rPr lang="en-US" dirty="0" smtClean="0"/>
              <a:t>ABC Hospital </a:t>
            </a:r>
            <a:r>
              <a:rPr lang="en-US" dirty="0"/>
              <a:t>diagnostic service visits that are </a:t>
            </a:r>
            <a:r>
              <a:rPr lang="en-US" dirty="0" smtClean="0"/>
              <a:t>			financially </a:t>
            </a:r>
            <a:r>
              <a:rPr lang="en-US" dirty="0"/>
              <a:t>cleared up through the point of </a:t>
            </a:r>
            <a:r>
              <a:rPr lang="en-US" dirty="0" smtClean="0"/>
              <a:t>service.</a:t>
            </a:r>
          </a:p>
          <a:p>
            <a:pPr marL="0" indent="0" eaLnBrk="1" hangingPunct="1">
              <a:tabLst>
                <a:tab pos="1377950" algn="l"/>
              </a:tabLst>
            </a:pPr>
            <a:endParaRPr lang="en-US" dirty="0"/>
          </a:p>
          <a:p>
            <a:pPr marL="0" indent="0" defTabSz="749300" eaLnBrk="1" hangingPunct="1">
              <a:tabLst>
                <a:tab pos="1377950" algn="l"/>
                <a:tab pos="1719263" algn="l"/>
              </a:tabLst>
            </a:pPr>
            <a:r>
              <a:rPr lang="en-US" dirty="0" smtClean="0"/>
              <a:t>	= 	(number of visits with all needed elements / total </a:t>
            </a:r>
            <a:r>
              <a:rPr lang="en-US" dirty="0" smtClean="0"/>
              <a:t>number </a:t>
            </a:r>
            <a:r>
              <a:rPr lang="en-US" dirty="0" smtClean="0"/>
              <a:t>of visits) x 100%</a:t>
            </a:r>
          </a:p>
          <a:p>
            <a:pPr marL="0" indent="0" defTabSz="749300" eaLnBrk="1" hangingPunct="1">
              <a:tabLst>
                <a:tab pos="1377950" algn="l"/>
                <a:tab pos="1719263" algn="l"/>
              </a:tabLst>
            </a:pPr>
            <a:endParaRPr lang="en-US" dirty="0"/>
          </a:p>
          <a:p>
            <a:pPr defTabSz="749300">
              <a:tabLst>
                <a:tab pos="1377950" algn="l"/>
                <a:tab pos="1719263" algn="l"/>
              </a:tabLst>
            </a:pPr>
            <a:r>
              <a:rPr lang="en-US" dirty="0"/>
              <a:t>A list of financial clearance elements was defined…</a:t>
            </a:r>
          </a:p>
          <a:p>
            <a:pPr marL="0" indent="0" defTabSz="749300" eaLnBrk="1" hangingPunct="1">
              <a:tabLst>
                <a:tab pos="1377950" algn="l"/>
                <a:tab pos="1719263" algn="l"/>
              </a:tabLst>
            </a:pPr>
            <a:endParaRPr lang="en-US" dirty="0" smtClean="0"/>
          </a:p>
        </p:txBody>
      </p:sp>
      <p:sp>
        <p:nvSpPr>
          <p:cNvPr id="16387"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eaLnBrk="0" hangingPunct="0">
              <a:defRPr sz="2000">
                <a:solidFill>
                  <a:schemeClr val="tx1"/>
                </a:solidFill>
                <a:latin typeface="Arial" charset="0"/>
                <a:cs typeface="Arial" charset="0"/>
              </a:defRPr>
            </a:lvl1pPr>
            <a:lvl2pPr marL="742950" indent="-285750" defTabSz="820738" eaLnBrk="0" hangingPunct="0">
              <a:defRPr sz="2000">
                <a:solidFill>
                  <a:schemeClr val="tx1"/>
                </a:solidFill>
                <a:latin typeface="Arial" charset="0"/>
                <a:cs typeface="Arial" charset="0"/>
              </a:defRPr>
            </a:lvl2pPr>
            <a:lvl3pPr marL="1143000" indent="-228600" defTabSz="820738" eaLnBrk="0" hangingPunct="0">
              <a:defRPr sz="2000">
                <a:solidFill>
                  <a:schemeClr val="tx1"/>
                </a:solidFill>
                <a:latin typeface="Arial" charset="0"/>
                <a:cs typeface="Arial" charset="0"/>
              </a:defRPr>
            </a:lvl3pPr>
            <a:lvl4pPr marL="1600200" indent="-228600" defTabSz="820738" eaLnBrk="0" hangingPunct="0">
              <a:defRPr sz="2000">
                <a:solidFill>
                  <a:schemeClr val="tx1"/>
                </a:solidFill>
                <a:latin typeface="Arial" charset="0"/>
                <a:cs typeface="Arial" charset="0"/>
              </a:defRPr>
            </a:lvl4pPr>
            <a:lvl5pPr marL="2057400" indent="-228600" defTabSz="820738" eaLnBrk="0" hangingPunct="0">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algn="l">
              <a:spcBef>
                <a:spcPct val="0"/>
              </a:spcBef>
              <a:buSzTx/>
              <a:buFontTx/>
              <a:buNone/>
            </a:pPr>
            <a:endParaRPr lang="en-US" sz="1300" i="1">
              <a:solidFill>
                <a:srgbClr val="CC3300"/>
              </a:solidFill>
              <a:latin typeface="Times New Roman" pitchFamily="18" charset="0"/>
            </a:endParaRPr>
          </a:p>
          <a:p>
            <a:pPr algn="l">
              <a:spcBef>
                <a:spcPct val="0"/>
              </a:spcBef>
              <a:buSzTx/>
              <a:buFontTx/>
              <a:buNone/>
            </a:pPr>
            <a:endParaRPr lang="en-US" sz="1300">
              <a:solidFill>
                <a:srgbClr val="CC3300"/>
              </a:solidFill>
              <a:latin typeface="Times New Roman" pitchFamily="18" charset="0"/>
            </a:endParaRPr>
          </a:p>
        </p:txBody>
      </p:sp>
      <p:sp>
        <p:nvSpPr>
          <p:cNvPr id="16388"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defTabSz="471488">
              <a:spcBef>
                <a:spcPct val="0"/>
              </a:spcBef>
              <a:buClr>
                <a:srgbClr val="FFFFFF"/>
              </a:buClr>
              <a:buSzPct val="90000"/>
              <a:buFont typeface="Monotype Sorts" pitchFamily="2" charset="2"/>
              <a:buNone/>
            </a:pPr>
            <a:endParaRPr lang="en-US" sz="2400">
              <a:solidFill>
                <a:srgbClr val="003366"/>
              </a:solidFill>
            </a:endParaRPr>
          </a:p>
        </p:txBody>
      </p:sp>
    </p:spTree>
    <p:extLst>
      <p:ext uri="{BB962C8B-B14F-4D97-AF65-F5344CB8AC3E}">
        <p14:creationId xmlns:p14="http://schemas.microsoft.com/office/powerpoint/2010/main" val="3122863301"/>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type="title"/>
          </p:nvPr>
        </p:nvSpPr>
        <p:spPr/>
        <p:txBody>
          <a:bodyPr/>
          <a:lstStyle/>
          <a:p>
            <a:pPr eaLnBrk="1" hangingPunct="1"/>
            <a:r>
              <a:rPr lang="en-US" dirty="0" smtClean="0"/>
              <a:t>Project Y (or Ys) in Y=f(x)</a:t>
            </a:r>
          </a:p>
        </p:txBody>
      </p:sp>
      <p:sp>
        <p:nvSpPr>
          <p:cNvPr id="16390" name="Rectangle 7"/>
          <p:cNvSpPr>
            <a:spLocks noGrp="1" noChangeArrowheads="1"/>
          </p:cNvSpPr>
          <p:nvPr>
            <p:ph type="body" idx="1"/>
          </p:nvPr>
        </p:nvSpPr>
        <p:spPr/>
        <p:txBody>
          <a:bodyPr/>
          <a:lstStyle/>
          <a:p>
            <a:pPr marL="0" indent="0" eaLnBrk="1" hangingPunct="1"/>
            <a:r>
              <a:rPr lang="en-US" sz="1200" dirty="0" smtClean="0"/>
              <a:t>A visit is financially cleared if all needed elements are present</a:t>
            </a:r>
            <a:r>
              <a:rPr lang="en-US" sz="1200" dirty="0"/>
              <a:t>.</a:t>
            </a:r>
            <a:endParaRPr lang="en-US" sz="1200" dirty="0" smtClean="0"/>
          </a:p>
        </p:txBody>
      </p:sp>
      <p:sp>
        <p:nvSpPr>
          <p:cNvPr id="16387"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eaLnBrk="0" hangingPunct="0">
              <a:defRPr sz="2000">
                <a:solidFill>
                  <a:schemeClr val="tx1"/>
                </a:solidFill>
                <a:latin typeface="Arial" charset="0"/>
                <a:cs typeface="Arial" charset="0"/>
              </a:defRPr>
            </a:lvl1pPr>
            <a:lvl2pPr marL="742950" indent="-285750" defTabSz="820738" eaLnBrk="0" hangingPunct="0">
              <a:defRPr sz="2000">
                <a:solidFill>
                  <a:schemeClr val="tx1"/>
                </a:solidFill>
                <a:latin typeface="Arial" charset="0"/>
                <a:cs typeface="Arial" charset="0"/>
              </a:defRPr>
            </a:lvl2pPr>
            <a:lvl3pPr marL="1143000" indent="-228600" defTabSz="820738" eaLnBrk="0" hangingPunct="0">
              <a:defRPr sz="2000">
                <a:solidFill>
                  <a:schemeClr val="tx1"/>
                </a:solidFill>
                <a:latin typeface="Arial" charset="0"/>
                <a:cs typeface="Arial" charset="0"/>
              </a:defRPr>
            </a:lvl3pPr>
            <a:lvl4pPr marL="1600200" indent="-228600" defTabSz="820738" eaLnBrk="0" hangingPunct="0">
              <a:defRPr sz="2000">
                <a:solidFill>
                  <a:schemeClr val="tx1"/>
                </a:solidFill>
                <a:latin typeface="Arial" charset="0"/>
                <a:cs typeface="Arial" charset="0"/>
              </a:defRPr>
            </a:lvl4pPr>
            <a:lvl5pPr marL="2057400" indent="-228600" defTabSz="820738" eaLnBrk="0" hangingPunct="0">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algn="l">
              <a:spcBef>
                <a:spcPct val="0"/>
              </a:spcBef>
              <a:buSzTx/>
              <a:buFontTx/>
              <a:buNone/>
            </a:pPr>
            <a:endParaRPr lang="en-US" sz="1300" i="1">
              <a:solidFill>
                <a:srgbClr val="CC3300"/>
              </a:solidFill>
              <a:latin typeface="Times New Roman" pitchFamily="18" charset="0"/>
            </a:endParaRPr>
          </a:p>
          <a:p>
            <a:pPr algn="l">
              <a:spcBef>
                <a:spcPct val="0"/>
              </a:spcBef>
              <a:buSzTx/>
              <a:buFontTx/>
              <a:buNone/>
            </a:pPr>
            <a:endParaRPr lang="en-US" sz="1300">
              <a:solidFill>
                <a:srgbClr val="CC3300"/>
              </a:solidFill>
              <a:latin typeface="Times New Roman" pitchFamily="18" charset="0"/>
            </a:endParaRPr>
          </a:p>
        </p:txBody>
      </p:sp>
      <p:sp>
        <p:nvSpPr>
          <p:cNvPr id="16388"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defTabSz="471488">
              <a:spcBef>
                <a:spcPct val="0"/>
              </a:spcBef>
              <a:buClr>
                <a:srgbClr val="FFFFFF"/>
              </a:buClr>
              <a:buSzPct val="90000"/>
              <a:buFont typeface="Monotype Sorts" pitchFamily="2" charset="2"/>
              <a:buNone/>
            </a:pPr>
            <a:endParaRPr lang="en-US" sz="2400">
              <a:solidFill>
                <a:srgbClr val="0033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99661527"/>
              </p:ext>
            </p:extLst>
          </p:nvPr>
        </p:nvGraphicFramePr>
        <p:xfrm>
          <a:off x="441252" y="1504950"/>
          <a:ext cx="8016947" cy="3330169"/>
        </p:xfrm>
        <a:graphic>
          <a:graphicData uri="http://schemas.openxmlformats.org/drawingml/2006/table">
            <a:tbl>
              <a:tblPr/>
              <a:tblGrid>
                <a:gridCol w="6783571"/>
                <a:gridCol w="616688"/>
                <a:gridCol w="616688"/>
              </a:tblGrid>
              <a:tr h="176162">
                <a:tc>
                  <a:txBody>
                    <a:bodyPr/>
                    <a:lstStyle/>
                    <a:p>
                      <a:pPr algn="ctr" fontAlgn="b"/>
                      <a:r>
                        <a:rPr lang="en-US" sz="1000" b="1" i="0" u="none" strike="noStrike" dirty="0">
                          <a:solidFill>
                            <a:srgbClr val="000000"/>
                          </a:solidFill>
                          <a:effectLst/>
                          <a:latin typeface="Calibri"/>
                        </a:rPr>
                        <a:t>Element</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a:rPr>
                        <a:t>YES</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a:rPr>
                        <a:t>NO</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Order Available</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Patient Name Correctly spelled</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a:solidFill>
                            <a:srgbClr val="000000"/>
                          </a:solidFill>
                          <a:effectLst/>
                          <a:latin typeface="Calibri"/>
                        </a:rPr>
                        <a:t>DOB Correct</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a:solidFill>
                            <a:srgbClr val="000000"/>
                          </a:solidFill>
                          <a:effectLst/>
                          <a:latin typeface="Calibri"/>
                        </a:rPr>
                        <a:t>Insurance Plan Correct</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Policy Number </a:t>
                      </a:r>
                      <a:r>
                        <a:rPr lang="en-US" sz="1000" b="0" i="0" u="none" strike="noStrike" dirty="0" smtClean="0">
                          <a:solidFill>
                            <a:srgbClr val="000000"/>
                          </a:solidFill>
                          <a:effectLst/>
                          <a:latin typeface="Calibri"/>
                        </a:rPr>
                        <a:t>Correct</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Group Number Correct (if applicable)</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DOS Correct</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a:solidFill>
                            <a:srgbClr val="000000"/>
                          </a:solidFill>
                          <a:effectLst/>
                          <a:latin typeface="Calibri"/>
                        </a:rPr>
                        <a:t>MRN Correct</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a:solidFill>
                            <a:srgbClr val="000000"/>
                          </a:solidFill>
                          <a:effectLst/>
                          <a:latin typeface="Calibri"/>
                        </a:rPr>
                        <a:t>Ordering MD correct (cross reference order)</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smtClean="0">
                          <a:solidFill>
                            <a:srgbClr val="000000"/>
                          </a:solidFill>
                          <a:effectLst/>
                          <a:latin typeface="Calibri"/>
                        </a:rPr>
                        <a:t>Correct Test Scheduled</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a:solidFill>
                            <a:srgbClr val="000000"/>
                          </a:solidFill>
                          <a:effectLst/>
                          <a:latin typeface="Calibri"/>
                        </a:rPr>
                        <a:t>Diagnosis Correct (cross reference order)</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Was Medical Necessity check </a:t>
                      </a:r>
                      <a:r>
                        <a:rPr lang="en-US" sz="1000" b="0" i="0" u="none" strike="noStrike" dirty="0" smtClean="0">
                          <a:solidFill>
                            <a:srgbClr val="000000"/>
                          </a:solidFill>
                          <a:effectLst/>
                          <a:latin typeface="Calibri"/>
                        </a:rPr>
                        <a:t>performed (Medicare only)*</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smtClean="0">
                          <a:solidFill>
                            <a:srgbClr val="000000"/>
                          </a:solidFill>
                          <a:effectLst/>
                          <a:latin typeface="Calibri"/>
                        </a:rPr>
                        <a:t>Other Demo (address</a:t>
                      </a:r>
                      <a:r>
                        <a:rPr lang="en-US" sz="1000" b="0" i="0" u="none" strike="noStrike" dirty="0">
                          <a:solidFill>
                            <a:srgbClr val="000000"/>
                          </a:solidFill>
                          <a:effectLst/>
                          <a:latin typeface="Calibri"/>
                        </a:rPr>
                        <a:t>, telephone, emergency </a:t>
                      </a:r>
                      <a:r>
                        <a:rPr lang="en-US" sz="1000" b="0" i="0" u="none" strike="noStrike" dirty="0" smtClean="0">
                          <a:solidFill>
                            <a:srgbClr val="000000"/>
                          </a:solidFill>
                          <a:effectLst/>
                          <a:latin typeface="Calibri"/>
                        </a:rPr>
                        <a:t>contact, employer)</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Authorization number available (if applicable)</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a:solidFill>
                            <a:srgbClr val="000000"/>
                          </a:solidFill>
                          <a:effectLst/>
                          <a:latin typeface="Calibri"/>
                        </a:rPr>
                        <a:t>If self pay, </a:t>
                      </a:r>
                      <a:r>
                        <a:rPr lang="en-US" sz="1000" b="0" i="0" u="none" strike="noStrike" dirty="0" smtClean="0">
                          <a:solidFill>
                            <a:srgbClr val="000000"/>
                          </a:solidFill>
                          <a:effectLst/>
                          <a:latin typeface="Calibri"/>
                        </a:rPr>
                        <a:t>referred </a:t>
                      </a:r>
                      <a:r>
                        <a:rPr lang="en-US" sz="1000" b="0" i="0" u="none" strike="noStrike" dirty="0">
                          <a:solidFill>
                            <a:srgbClr val="000000"/>
                          </a:solidFill>
                          <a:effectLst/>
                          <a:latin typeface="Calibri"/>
                        </a:rPr>
                        <a:t>to </a:t>
                      </a:r>
                      <a:r>
                        <a:rPr lang="en-US" sz="1000" b="0" i="0" u="none" strike="noStrike" dirty="0" smtClean="0">
                          <a:solidFill>
                            <a:srgbClr val="000000"/>
                          </a:solidFill>
                          <a:effectLst/>
                          <a:latin typeface="Calibri"/>
                        </a:rPr>
                        <a:t>Financial</a:t>
                      </a:r>
                      <a:r>
                        <a:rPr lang="en-US" sz="1000" b="0" i="0" u="none" strike="noStrike" baseline="0" dirty="0" smtClean="0">
                          <a:solidFill>
                            <a:srgbClr val="000000"/>
                          </a:solidFill>
                          <a:effectLst/>
                          <a:latin typeface="Calibri"/>
                        </a:rPr>
                        <a:t> Counseling prior to visit</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3208">
                <a:tc>
                  <a:txBody>
                    <a:bodyPr/>
                    <a:lstStyle/>
                    <a:p>
                      <a:pPr algn="l" fontAlgn="b"/>
                      <a:r>
                        <a:rPr lang="en-US" sz="1000" b="0" i="0" u="none" strike="noStrike" dirty="0" smtClean="0">
                          <a:solidFill>
                            <a:srgbClr val="000000"/>
                          </a:solidFill>
                          <a:effectLst/>
                          <a:latin typeface="Calibri"/>
                        </a:rPr>
                        <a:t>Required</a:t>
                      </a:r>
                      <a:r>
                        <a:rPr lang="en-US" sz="1000" b="0" i="0" u="none" strike="noStrike" baseline="0" dirty="0" smtClean="0">
                          <a:solidFill>
                            <a:srgbClr val="000000"/>
                          </a:solidFill>
                          <a:effectLst/>
                          <a:latin typeface="Calibri"/>
                        </a:rPr>
                        <a:t> </a:t>
                      </a:r>
                      <a:r>
                        <a:rPr lang="en-US" sz="1000" b="0" i="0" u="none" strike="noStrike" dirty="0" smtClean="0">
                          <a:solidFill>
                            <a:srgbClr val="000000"/>
                          </a:solidFill>
                          <a:effectLst/>
                          <a:latin typeface="Calibri"/>
                        </a:rPr>
                        <a:t>documentation</a:t>
                      </a:r>
                      <a:r>
                        <a:rPr lang="en-US" sz="1000" b="0" i="0" u="none" strike="noStrike" baseline="0" dirty="0" smtClean="0">
                          <a:solidFill>
                            <a:srgbClr val="000000"/>
                          </a:solidFill>
                          <a:effectLst/>
                          <a:latin typeface="Calibri"/>
                        </a:rPr>
                        <a:t> available electronically (e.g.,</a:t>
                      </a:r>
                      <a:r>
                        <a:rPr lang="en-US" sz="1000" b="0" i="0" u="none" strike="noStrike" dirty="0" smtClean="0">
                          <a:solidFill>
                            <a:srgbClr val="000000"/>
                          </a:solidFill>
                          <a:effectLst/>
                          <a:latin typeface="Calibri"/>
                        </a:rPr>
                        <a:t> scanned) (Referral, Physician’s Order, ID, Insurance Card (if applicable))</a:t>
                      </a:r>
                      <a:endParaRPr lang="en-US" sz="1000" b="0" i="0" u="none" strike="noStrike" dirty="0">
                        <a:solidFill>
                          <a:srgbClr val="000000"/>
                        </a:solidFill>
                        <a:effectLst/>
                        <a:latin typeface="Calibri"/>
                      </a:endParaRP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smtClean="0">
                          <a:solidFill>
                            <a:srgbClr val="000000"/>
                          </a:solidFill>
                          <a:effectLst/>
                          <a:latin typeface="Calibri"/>
                        </a:rPr>
                        <a:t>Out of Pocket, </a:t>
                      </a:r>
                      <a:r>
                        <a:rPr lang="en-US" sz="1000" b="0" i="0" u="none" strike="noStrike" dirty="0">
                          <a:solidFill>
                            <a:srgbClr val="000000"/>
                          </a:solidFill>
                          <a:effectLst/>
                          <a:latin typeface="Calibri"/>
                        </a:rPr>
                        <a:t>Deductible reflected in insurance screen</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62">
                <a:tc>
                  <a:txBody>
                    <a:bodyPr/>
                    <a:lstStyle/>
                    <a:p>
                      <a:pPr algn="l" fontAlgn="b"/>
                      <a:r>
                        <a:rPr lang="en-US" sz="1000" b="0" i="0" u="none" strike="noStrike" dirty="0" smtClean="0">
                          <a:solidFill>
                            <a:srgbClr val="000000"/>
                          </a:solidFill>
                          <a:effectLst/>
                          <a:latin typeface="Calibri"/>
                        </a:rPr>
                        <a:t>Conversation/reminder </a:t>
                      </a:r>
                      <a:r>
                        <a:rPr lang="en-US" sz="1000" b="0" i="0" u="none" strike="noStrike" dirty="0">
                          <a:solidFill>
                            <a:srgbClr val="000000"/>
                          </a:solidFill>
                          <a:effectLst/>
                          <a:latin typeface="Calibri"/>
                        </a:rPr>
                        <a:t>call done with patient prior to DOS</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Calibri"/>
                        </a:rPr>
                        <a:t> </a:t>
                      </a:r>
                    </a:p>
                  </a:txBody>
                  <a:tcPr marL="9137" marR="9137" marT="6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4649541" y="53427"/>
            <a:ext cx="4424609" cy="307777"/>
          </a:xfrm>
          <a:prstGeom prst="rect">
            <a:avLst/>
          </a:prstGeom>
          <a:noFill/>
        </p:spPr>
        <p:txBody>
          <a:bodyPr wrap="none" rtlCol="0">
            <a:spAutoFit/>
          </a:bodyPr>
          <a:lstStyle/>
          <a:p>
            <a:r>
              <a:rPr lang="en-US" sz="1400" i="1" dirty="0" smtClean="0">
                <a:latin typeface="Proxima Nova" charset="0"/>
              </a:rPr>
              <a:t>* Not measurable until technology solution is in place.</a:t>
            </a:r>
            <a:endParaRPr lang="en-US" sz="1400" i="1" dirty="0">
              <a:latin typeface="Proxima Nova" charset="0"/>
            </a:endParaRPr>
          </a:p>
        </p:txBody>
      </p:sp>
    </p:spTree>
    <p:extLst>
      <p:ext uri="{BB962C8B-B14F-4D97-AF65-F5344CB8AC3E}">
        <p14:creationId xmlns:p14="http://schemas.microsoft.com/office/powerpoint/2010/main" val="401254003"/>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defTabSz="1019175" eaLnBrk="1" hangingPunct="1"/>
            <a:r>
              <a:rPr lang="en-US" smtClean="0"/>
              <a:t>Current State Value Stream Map</a:t>
            </a:r>
          </a:p>
        </p:txBody>
      </p:sp>
      <p:sp>
        <p:nvSpPr>
          <p:cNvPr id="3" name="Text Placeholder 2"/>
          <p:cNvSpPr>
            <a:spLocks noGrp="1"/>
          </p:cNvSpPr>
          <p:nvPr>
            <p:ph type="body" idx="1"/>
          </p:nvPr>
        </p:nvSpPr>
        <p:spPr/>
        <p:txBody>
          <a:bodyPr/>
          <a:lstStyle/>
          <a:p>
            <a:r>
              <a:rPr lang="en-US" i="1" dirty="0">
                <a:solidFill>
                  <a:srgbClr val="4A1B65"/>
                </a:solidFill>
              </a:rPr>
              <a:t>This was a defect reduction and not a flow or efficiency project.  </a:t>
            </a:r>
          </a:p>
          <a:p>
            <a:r>
              <a:rPr lang="en-US" i="1" dirty="0">
                <a:solidFill>
                  <a:srgbClr val="4A1B65"/>
                </a:solidFill>
              </a:rPr>
              <a:t>A VSM was not appropriate.</a:t>
            </a:r>
          </a:p>
          <a:p>
            <a:endParaRPr lang="en-US" dirty="0"/>
          </a:p>
        </p:txBody>
      </p:sp>
      <p:sp>
        <p:nvSpPr>
          <p:cNvPr id="17410" name="Footer Placeholder 2"/>
          <p:cNvSpPr>
            <a:spLocks noGrp="1"/>
          </p:cNvSpPr>
          <p:nvPr>
            <p:ph type="ftr" sz="quarter" idx="4294967295"/>
          </p:nvPr>
        </p:nvSpPr>
        <p:spPr>
          <a:xfrm>
            <a:off x="0" y="4976813"/>
            <a:ext cx="2898775" cy="242887"/>
          </a:xfrm>
          <a:prstGeom prst="rect">
            <a:avLst/>
          </a:prstGeom>
          <a:noFill/>
        </p:spPr>
        <p:txBody>
          <a:bodyPr/>
          <a:lstStyle>
            <a:lvl1pPr defTabSz="969963" eaLnBrk="0" hangingPunct="0">
              <a:defRPr sz="2000">
                <a:solidFill>
                  <a:schemeClr val="tx1"/>
                </a:solidFill>
                <a:latin typeface="Arial" charset="0"/>
                <a:cs typeface="Arial" charset="0"/>
              </a:defRPr>
            </a:lvl1pPr>
            <a:lvl2pPr marL="742950" indent="-285750" defTabSz="969963" eaLnBrk="0" hangingPunct="0">
              <a:defRPr sz="2000">
                <a:solidFill>
                  <a:schemeClr val="tx1"/>
                </a:solidFill>
                <a:latin typeface="Arial" charset="0"/>
                <a:cs typeface="Arial" charset="0"/>
              </a:defRPr>
            </a:lvl2pPr>
            <a:lvl3pPr marL="1143000" indent="-228600" defTabSz="969963" eaLnBrk="0" hangingPunct="0">
              <a:defRPr sz="2000">
                <a:solidFill>
                  <a:schemeClr val="tx1"/>
                </a:solidFill>
                <a:latin typeface="Arial" charset="0"/>
                <a:cs typeface="Arial" charset="0"/>
              </a:defRPr>
            </a:lvl3pPr>
            <a:lvl4pPr marL="1600200" indent="-228600" defTabSz="969963" eaLnBrk="0" hangingPunct="0">
              <a:defRPr sz="2000">
                <a:solidFill>
                  <a:schemeClr val="tx1"/>
                </a:solidFill>
                <a:latin typeface="Arial" charset="0"/>
                <a:cs typeface="Arial" charset="0"/>
              </a:defRPr>
            </a:lvl4pPr>
            <a:lvl5pPr marL="2057400" indent="-228600" defTabSz="969963" eaLnBrk="0" hangingPunct="0">
              <a:defRPr sz="2000">
                <a:solidFill>
                  <a:schemeClr val="tx1"/>
                </a:solidFill>
                <a:latin typeface="Arial" charset="0"/>
                <a:cs typeface="Arial" charset="0"/>
              </a:defRPr>
            </a:lvl5pPr>
            <a:lvl6pPr marL="25146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r>
              <a:rPr lang="en-US" sz="1000" smtClean="0"/>
              <a:t>Project Report Template </a:t>
            </a:r>
            <a:fld id="{475A8F43-551F-4EE6-B0E3-84A2DFEED16E}" type="slidenum">
              <a:rPr lang="en-US" sz="1000" smtClean="0"/>
              <a:pPr/>
              <a:t>25</a:t>
            </a:fld>
            <a:r>
              <a:rPr lang="en-US" sz="1000" smtClean="0"/>
              <a:t> .PPT</a:t>
            </a:r>
          </a:p>
        </p:txBody>
      </p:sp>
      <p:sp>
        <p:nvSpPr>
          <p:cNvPr id="17412"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spTree>
    <p:extLst>
      <p:ext uri="{BB962C8B-B14F-4D97-AF65-F5344CB8AC3E}">
        <p14:creationId xmlns:p14="http://schemas.microsoft.com/office/powerpoint/2010/main" val="184188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defTabSz="1019175" eaLnBrk="1" hangingPunct="1"/>
            <a:r>
              <a:rPr lang="en-US" dirty="0" smtClean="0"/>
              <a:t>Current State Detailed Process Map</a:t>
            </a:r>
          </a:p>
        </p:txBody>
      </p:sp>
      <p:sp>
        <p:nvSpPr>
          <p:cNvPr id="4" name="Text Placeholder 3"/>
          <p:cNvSpPr>
            <a:spLocks noGrp="1"/>
          </p:cNvSpPr>
          <p:nvPr>
            <p:ph type="body" idx="1"/>
          </p:nvPr>
        </p:nvSpPr>
        <p:spPr/>
        <p:txBody>
          <a:bodyPr/>
          <a:lstStyle/>
          <a:p>
            <a:r>
              <a:rPr lang="en-US" sz="1200" dirty="0">
                <a:solidFill>
                  <a:srgbClr val="4A1B65"/>
                </a:solidFill>
              </a:rPr>
              <a:t>The process begins with an appointment being made; </a:t>
            </a:r>
            <a:r>
              <a:rPr lang="en-US" sz="1200" dirty="0" err="1">
                <a:solidFill>
                  <a:srgbClr val="4A1B65"/>
                </a:solidFill>
              </a:rPr>
              <a:t>PreCert</a:t>
            </a:r>
            <a:r>
              <a:rPr lang="en-US" sz="1200" dirty="0">
                <a:solidFill>
                  <a:srgbClr val="4A1B65"/>
                </a:solidFill>
              </a:rPr>
              <a:t> then verifies eligibility. </a:t>
            </a:r>
            <a:r>
              <a:rPr lang="en-US" sz="1200" dirty="0" smtClean="0">
                <a:solidFill>
                  <a:srgbClr val="4A1B65"/>
                </a:solidFill>
              </a:rPr>
              <a:t>On </a:t>
            </a:r>
            <a:r>
              <a:rPr lang="en-US" sz="1200" dirty="0">
                <a:solidFill>
                  <a:srgbClr val="4A1B65"/>
                </a:solidFill>
              </a:rPr>
              <a:t>the day of the appointment, the patient arrives and registers in C1200.  If not insured, the patient meets with a Financial Counselor before obtaining service</a:t>
            </a:r>
            <a:r>
              <a:rPr lang="en-US" sz="1200" dirty="0" smtClean="0">
                <a:solidFill>
                  <a:srgbClr val="4A1B65"/>
                </a:solidFill>
              </a:rPr>
              <a:t>.</a:t>
            </a:r>
          </a:p>
          <a:p>
            <a:endParaRPr lang="en-US" sz="1200" dirty="0">
              <a:solidFill>
                <a:srgbClr val="4A1B65"/>
              </a:solidFill>
            </a:endParaRPr>
          </a:p>
          <a:p>
            <a:r>
              <a:rPr lang="en-US" sz="1200" dirty="0"/>
              <a:t>Add findings, conclusions…</a:t>
            </a:r>
          </a:p>
          <a:p>
            <a:endParaRPr lang="en-US" sz="1200" dirty="0">
              <a:solidFill>
                <a:srgbClr val="4A1B65"/>
              </a:solidFill>
            </a:endParaRPr>
          </a:p>
          <a:p>
            <a:endParaRPr lang="en-US" sz="1200" dirty="0"/>
          </a:p>
        </p:txBody>
      </p:sp>
      <p:sp>
        <p:nvSpPr>
          <p:cNvPr id="18436"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a:solidFill>
                <a:schemeClr val="folHlink"/>
              </a:solidFill>
            </a:endParaRPr>
          </a:p>
        </p:txBody>
      </p:sp>
      <p:pic>
        <p:nvPicPr>
          <p:cNvPr id="71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57350"/>
            <a:ext cx="670990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20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Detailed Process </a:t>
            </a:r>
            <a:r>
              <a:rPr lang="en-US" dirty="0" smtClean="0"/>
              <a:t>Map, cont.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05" y="971550"/>
            <a:ext cx="7691812" cy="410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37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0"/>
          <p:cNvSpPr>
            <a:spLocks noGrp="1" noChangeArrowheads="1"/>
          </p:cNvSpPr>
          <p:nvPr>
            <p:ph type="title"/>
          </p:nvPr>
        </p:nvSpPr>
        <p:spPr/>
        <p:txBody>
          <a:bodyPr/>
          <a:lstStyle/>
          <a:p>
            <a:pPr eaLnBrk="1" hangingPunct="1"/>
            <a:r>
              <a:rPr lang="en-US" dirty="0" smtClean="0"/>
              <a:t>Plan for Baseline Data Collection</a:t>
            </a:r>
          </a:p>
        </p:txBody>
      </p:sp>
      <p:sp>
        <p:nvSpPr>
          <p:cNvPr id="2" name="Text Placeholder 1"/>
          <p:cNvSpPr>
            <a:spLocks noGrp="1"/>
          </p:cNvSpPr>
          <p:nvPr>
            <p:ph type="body" idx="1"/>
          </p:nvPr>
        </p:nvSpPr>
        <p:spPr/>
        <p:txBody>
          <a:bodyPr/>
          <a:lstStyle/>
          <a:p>
            <a:r>
              <a:rPr lang="en-US" sz="1200" dirty="0">
                <a:solidFill>
                  <a:srgbClr val="002060"/>
                </a:solidFill>
              </a:rPr>
              <a:t>The measure phase data collection plan is helping to validate our potential Y and characterize process performance. </a:t>
            </a:r>
          </a:p>
          <a:p>
            <a:endParaRPr lang="en-US" sz="1200" dirty="0"/>
          </a:p>
        </p:txBody>
      </p:sp>
      <p:pic>
        <p:nvPicPr>
          <p:cNvPr id="7" name="Picture 6" descr="JuranLogo_NoTag_Website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6847285"/>
            <a:ext cx="1428750" cy="3857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340537110"/>
              </p:ext>
            </p:extLst>
          </p:nvPr>
        </p:nvGraphicFramePr>
        <p:xfrm>
          <a:off x="152400" y="1581150"/>
          <a:ext cx="8683624" cy="3247797"/>
        </p:xfrm>
        <a:graphic>
          <a:graphicData uri="http://schemas.openxmlformats.org/drawingml/2006/table">
            <a:tbl>
              <a:tblPr/>
              <a:tblGrid>
                <a:gridCol w="255522"/>
                <a:gridCol w="1096271"/>
                <a:gridCol w="692382"/>
                <a:gridCol w="1384764"/>
                <a:gridCol w="958207"/>
                <a:gridCol w="636744"/>
                <a:gridCol w="1005603"/>
                <a:gridCol w="766566"/>
                <a:gridCol w="593470"/>
                <a:gridCol w="593470"/>
                <a:gridCol w="700625"/>
              </a:tblGrid>
              <a:tr h="125245">
                <a:tc gridSpan="4">
                  <a:txBody>
                    <a:bodyPr/>
                    <a:lstStyle/>
                    <a:p>
                      <a:pPr algn="l" fontAlgn="b"/>
                      <a:r>
                        <a:rPr lang="en-US" sz="700" b="1" i="0" u="none" strike="noStrike" dirty="0">
                          <a:solidFill>
                            <a:srgbClr val="FFFFFF"/>
                          </a:solidFill>
                          <a:effectLst/>
                          <a:latin typeface="Arial"/>
                        </a:rPr>
                        <a:t>Data Collection Plan (Measure Phase)</a:t>
                      </a:r>
                    </a:p>
                  </a:txBody>
                  <a:tcPr marL="0" marR="0" marT="0" marB="0" anchor="b">
                    <a:lnL>
                      <a:noFill/>
                    </a:lnL>
                    <a:lnR>
                      <a:noFill/>
                    </a:lnR>
                    <a:lnT>
                      <a:noFill/>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c>
                  <a:txBody>
                    <a:bodyPr/>
                    <a:lstStyle/>
                    <a:p>
                      <a:pPr algn="l" fontAlgn="b"/>
                      <a:r>
                        <a:rPr lang="en-US" sz="700" b="1" i="0" u="none" strike="noStrike">
                          <a:solidFill>
                            <a:srgbClr val="FFFFFF"/>
                          </a:solidFill>
                          <a:effectLst/>
                          <a:latin typeface="Arial"/>
                        </a:rPr>
                        <a:t> </a:t>
                      </a:r>
                    </a:p>
                  </a:txBody>
                  <a:tcPr marL="0" marR="0" marT="0" marB="0" anchor="b">
                    <a:lnL>
                      <a:noFill/>
                    </a:lnL>
                    <a:lnR>
                      <a:noFill/>
                    </a:lnR>
                    <a:lnT>
                      <a:noFill/>
                    </a:lnT>
                    <a:lnB>
                      <a:noFill/>
                    </a:lnB>
                    <a:solidFill>
                      <a:srgbClr val="800080"/>
                    </a:solidFill>
                  </a:tcPr>
                </a:tc>
              </a:tr>
              <a:tr h="97412">
                <a:tc>
                  <a:txBody>
                    <a:bodyPr/>
                    <a:lstStyle/>
                    <a:p>
                      <a:pPr algn="l" fontAlgn="b"/>
                      <a:r>
                        <a:rPr lang="en-US" sz="6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20015">
                <a:tc>
                  <a:txBody>
                    <a:bodyPr/>
                    <a:lstStyle/>
                    <a:p>
                      <a:pPr algn="ctr" fontAlgn="b"/>
                      <a:r>
                        <a:rPr lang="en-US" sz="8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800" b="1" i="0" u="none" strike="noStrike">
                          <a:effectLst/>
                          <a:latin typeface="Arial"/>
                        </a:rPr>
                        <a:t>What to Measure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2">
                  <a:txBody>
                    <a:bodyPr/>
                    <a:lstStyle/>
                    <a:p>
                      <a:pPr algn="ctr" fontAlgn="b"/>
                      <a:r>
                        <a:rPr lang="en-US" sz="800" b="1" i="0" u="none" strike="noStrike">
                          <a:effectLst/>
                          <a:latin typeface="Arial"/>
                        </a:rPr>
                        <a:t>Operational Definition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6">
                  <a:txBody>
                    <a:bodyPr/>
                    <a:lstStyle/>
                    <a:p>
                      <a:pPr algn="ctr" fontAlgn="b"/>
                      <a:r>
                        <a:rPr lang="en-US" sz="800" b="1" i="0" u="none" strike="noStrike">
                          <a:effectLst/>
                          <a:latin typeface="Arial"/>
                        </a:rPr>
                        <a:t>Data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fontAlgn="b"/>
                      <a:r>
                        <a:rPr lang="en-US" sz="800" b="1" i="0" u="none" strike="noStrike">
                          <a:effectLst/>
                          <a:latin typeface="Arial"/>
                        </a:rPr>
                        <a:t>Ref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Question to Answer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Measure Name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Words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Formulas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Data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Sample Size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Collection Method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Who collects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Tools to 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a:rPr>
                        <a:t>Stratification Variables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ctr"/>
                      <a:r>
                        <a:rPr lang="en-US" sz="800" b="0" i="0" u="none" strike="noStrike">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800" b="0" i="0" u="none" strike="noStrike">
                          <a:effectLst/>
                          <a:latin typeface="Arial"/>
                        </a:rPr>
                        <a:t>What percentage of patients are financially cleared by day of service?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Financial Clearance (Y)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Percentage of patients with all necessary and sufficient financial clearance elements completed by day of service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 Cleared / Total) x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effectLst/>
                          <a:latin typeface="Arial"/>
                        </a:rPr>
                        <a:t>25 patients arriving for diagnostic service appointments (ongoing; prospective)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effectLst/>
                          <a:latin typeface="Arial"/>
                        </a:rPr>
                        <a:t>Point of service checklist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effectLst/>
                          <a:latin typeface="Arial"/>
                        </a:rPr>
                        <a:t>C1200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Run chart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ctr" fontAlgn="ctr"/>
                      <a:r>
                        <a:rPr lang="en-US" sz="800" b="0" i="0" u="none" strike="noStrike">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800" b="0" i="0" u="none" strike="noStrike">
                          <a:effectLst/>
                          <a:latin typeface="Arial"/>
                        </a:rPr>
                        <a:t>What are the vital few reasons for not being  financially cleared?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Reasons patient not financially cleared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Reasons patient not financially cleared (defective elements required for financial clearance)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b="0" i="0" u="none" strike="noStrike">
                          <a:effectLst/>
                          <a:latin typeface="Arial"/>
                        </a:rPr>
                        <a:t>Pareto, Run chart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Reasons (Elements)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en-US" sz="800" b="0" i="0" u="none" strike="noStrike">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800" b="0" i="0" u="none" strike="noStrike" dirty="0">
                          <a:effectLst/>
                          <a:latin typeface="Arial"/>
                        </a:rPr>
                        <a:t>What is the appointment demand by payer?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Appointment demand by payer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Number of appointments handled by PreCert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Total number of appointments made Jan 1 - June 30,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Meditech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Stephanie / Richard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Run chart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Payer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7200">
                <a:tc>
                  <a:txBody>
                    <a:bodyPr/>
                    <a:lstStyle/>
                    <a:p>
                      <a:pPr algn="ctr" fontAlgn="ctr"/>
                      <a:r>
                        <a:rPr lang="en-US" sz="800" b="0" i="0" u="none" strike="noStrike">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800" b="0" i="0" u="none" strike="noStrike">
                          <a:effectLst/>
                          <a:latin typeface="Arial"/>
                        </a:rPr>
                        <a:t>What is the dollar value of denials?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Denials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Projected collection of 10% of charges (claims adjusted off w/o payment)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Hospital visit charges (current, adjusted) x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All claims adjusted off w/o payment Jan 1 - June 30,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Meditech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Stephanie / Jorge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Descriptive Statistic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Department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7200">
                <a:tc>
                  <a:txBody>
                    <a:bodyPr/>
                    <a:lstStyle/>
                    <a:p>
                      <a:pPr algn="ctr" fontAlgn="ctr"/>
                      <a:r>
                        <a:rPr lang="en-US" sz="800" b="0" i="0" u="none" strike="noStrike">
                          <a:effectLst/>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800" b="0" i="0" u="none" strike="noStrike">
                          <a:effectLst/>
                          <a:latin typeface="Arial"/>
                        </a:rPr>
                        <a:t>What is the incidence of patients arriving with no orders?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Patients w/o orders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Percentage of patients presenting to C1200 with no order readily available.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effectLst/>
                          <a:latin typeface="Arial"/>
                        </a:rPr>
                        <a:t>(# patients w/o order) / (total # registrations) x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Total number of registrations made Jan 1 - ongoing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smtClean="0">
                          <a:effectLst/>
                          <a:latin typeface="Arial"/>
                        </a:rPr>
                        <a:t>Meditech Flash Report/manual </a:t>
                      </a:r>
                      <a:r>
                        <a:rPr lang="en-US" sz="800" b="0" i="0" u="none" strike="noStrike" baseline="0" dirty="0" smtClean="0">
                          <a:effectLst/>
                          <a:latin typeface="Arial"/>
                        </a:rPr>
                        <a:t> tracking</a:t>
                      </a:r>
                      <a:endParaRPr lang="en-US" sz="8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C1200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Run chart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effectLst/>
                          <a:latin typeface="Arial"/>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82018216"/>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Validate Measurement System</a:t>
            </a:r>
          </a:p>
        </p:txBody>
      </p:sp>
      <p:sp>
        <p:nvSpPr>
          <p:cNvPr id="2" name="Text Placeholder 1"/>
          <p:cNvSpPr>
            <a:spLocks noGrp="1"/>
          </p:cNvSpPr>
          <p:nvPr>
            <p:ph type="body" idx="1"/>
          </p:nvPr>
        </p:nvSpPr>
        <p:spPr/>
        <p:txBody>
          <a:bodyPr/>
          <a:lstStyle/>
          <a:p>
            <a:r>
              <a:rPr lang="en-US" i="1" dirty="0">
                <a:solidFill>
                  <a:srgbClr val="002060"/>
                </a:solidFill>
              </a:rPr>
              <a:t>Measurement system analysis (MSA) is not part of the Green Belt training.  </a:t>
            </a:r>
          </a:p>
          <a:p>
            <a:pPr marL="342900" indent="-342900">
              <a:buFont typeface="Arial" panose="020B0604020202020204" pitchFamily="34" charset="0"/>
              <a:buChar char="•"/>
            </a:pPr>
            <a:endParaRPr lang="en-US" dirty="0" smtClean="0">
              <a:solidFill>
                <a:srgbClr val="002060"/>
              </a:solidFill>
            </a:endParaRPr>
          </a:p>
          <a:p>
            <a:pPr marL="342900" indent="-342900">
              <a:buFont typeface="Arial" panose="020B0604020202020204" pitchFamily="34" charset="0"/>
              <a:buChar char="•"/>
            </a:pPr>
            <a:r>
              <a:rPr lang="en-US" dirty="0" smtClean="0">
                <a:solidFill>
                  <a:srgbClr val="002060"/>
                </a:solidFill>
              </a:rPr>
              <a:t>Financial </a:t>
            </a:r>
            <a:r>
              <a:rPr lang="en-US" dirty="0">
                <a:solidFill>
                  <a:srgbClr val="002060"/>
                </a:solidFill>
              </a:rPr>
              <a:t>clearance was not measured prior to the start of the project.  </a:t>
            </a:r>
          </a:p>
          <a:p>
            <a:pPr marL="342900" indent="-342900">
              <a:buFont typeface="Arial" panose="020B0604020202020204" pitchFamily="34" charset="0"/>
              <a:buChar char="•"/>
            </a:pPr>
            <a:r>
              <a:rPr lang="en-US" dirty="0">
                <a:solidFill>
                  <a:srgbClr val="002060"/>
                </a:solidFill>
              </a:rPr>
              <a:t>The Financial Clearance checklist was developed and used to assess a sample of up to 25 patients each day.  </a:t>
            </a:r>
          </a:p>
          <a:p>
            <a:pPr marL="342900" indent="-342900">
              <a:buFont typeface="Arial" panose="020B0604020202020204" pitchFamily="34" charset="0"/>
              <a:buChar char="•"/>
            </a:pPr>
            <a:r>
              <a:rPr lang="en-US" dirty="0">
                <a:solidFill>
                  <a:srgbClr val="002060"/>
                </a:solidFill>
              </a:rPr>
              <a:t>A single, experienced data collector obtained all baseline and subsequent data, eliminating Gage Reproducibility as a concern.</a:t>
            </a:r>
          </a:p>
          <a:p>
            <a:endParaRPr lang="en-US" dirty="0"/>
          </a:p>
        </p:txBody>
      </p:sp>
    </p:spTree>
    <p:extLst>
      <p:ext uri="{BB962C8B-B14F-4D97-AF65-F5344CB8AC3E}">
        <p14:creationId xmlns:p14="http://schemas.microsoft.com/office/powerpoint/2010/main" val="3766821549"/>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dirty="0" smtClean="0"/>
              <a:t>Operational Definitions of Key Terms</a:t>
            </a:r>
          </a:p>
        </p:txBody>
      </p:sp>
      <p:sp>
        <p:nvSpPr>
          <p:cNvPr id="2" name="Text Placeholder 1"/>
          <p:cNvSpPr>
            <a:spLocks noGrp="1"/>
          </p:cNvSpPr>
          <p:nvPr>
            <p:ph type="body" idx="1"/>
          </p:nvPr>
        </p:nvSpPr>
        <p:spPr/>
        <p:txBody>
          <a:bodyPr/>
          <a:lstStyle/>
          <a:p>
            <a:endParaRPr lang="en-US"/>
          </a:p>
        </p:txBody>
      </p:sp>
      <p:sp>
        <p:nvSpPr>
          <p:cNvPr id="5124"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a:latin typeface="Times New Roman" pitchFamily="18" charset="0"/>
            </a:endParaRPr>
          </a:p>
        </p:txBody>
      </p:sp>
      <p:sp>
        <p:nvSpPr>
          <p:cNvPr id="5125" name="Text Box 4"/>
          <p:cNvSpPr txBox="1">
            <a:spLocks noChangeArrowheads="1"/>
          </p:cNvSpPr>
          <p:nvPr/>
        </p:nvSpPr>
        <p:spPr bwMode="auto">
          <a:xfrm>
            <a:off x="457200" y="685800"/>
            <a:ext cx="822960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lvl1pPr marL="1641475" indent="-1641475" defTabSz="820738" eaLnBrk="0" hangingPunct="0">
              <a:tabLst>
                <a:tab pos="1641475" algn="l"/>
              </a:tabLst>
              <a:defRPr sz="2000">
                <a:solidFill>
                  <a:schemeClr val="tx1"/>
                </a:solidFill>
                <a:latin typeface="Arial" charset="0"/>
                <a:cs typeface="Arial" charset="0"/>
              </a:defRPr>
            </a:lvl1pPr>
            <a:lvl2pPr marL="742950" indent="-285750" defTabSz="820738" eaLnBrk="0" hangingPunct="0">
              <a:tabLst>
                <a:tab pos="1641475" algn="l"/>
              </a:tabLst>
              <a:defRPr sz="2000">
                <a:solidFill>
                  <a:schemeClr val="tx1"/>
                </a:solidFill>
                <a:latin typeface="Arial" charset="0"/>
                <a:cs typeface="Arial" charset="0"/>
              </a:defRPr>
            </a:lvl2pPr>
            <a:lvl3pPr marL="1143000" indent="-228600" defTabSz="820738" eaLnBrk="0" hangingPunct="0">
              <a:tabLst>
                <a:tab pos="1641475" algn="l"/>
              </a:tabLst>
              <a:defRPr sz="2000">
                <a:solidFill>
                  <a:schemeClr val="tx1"/>
                </a:solidFill>
                <a:latin typeface="Arial" charset="0"/>
                <a:cs typeface="Arial" charset="0"/>
              </a:defRPr>
            </a:lvl3pPr>
            <a:lvl4pPr marL="1600200" indent="-228600" defTabSz="820738" eaLnBrk="0" hangingPunct="0">
              <a:tabLst>
                <a:tab pos="1641475" algn="l"/>
              </a:tabLst>
              <a:defRPr sz="2000">
                <a:solidFill>
                  <a:schemeClr val="tx1"/>
                </a:solidFill>
                <a:latin typeface="Arial" charset="0"/>
                <a:cs typeface="Arial" charset="0"/>
              </a:defRPr>
            </a:lvl4pPr>
            <a:lvl5pPr marL="2057400" indent="-228600" defTabSz="820738" eaLnBrk="0" hangingPunct="0">
              <a:tabLst>
                <a:tab pos="1641475" algn="l"/>
              </a:tabLst>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9pPr>
          </a:lstStyle>
          <a:p>
            <a:pPr algn="l">
              <a:spcBef>
                <a:spcPct val="50000"/>
              </a:spcBef>
              <a:buSzTx/>
              <a:buFontTx/>
              <a:buNone/>
            </a:pPr>
            <a:endParaRPr lang="en-US" sz="1800" b="1">
              <a:solidFill>
                <a:schemeClr val="folHlink"/>
              </a:solidFill>
            </a:endParaRPr>
          </a:p>
        </p:txBody>
      </p:sp>
      <p:graphicFrame>
        <p:nvGraphicFramePr>
          <p:cNvPr id="8" name="Content Placeholder 2"/>
          <p:cNvGraphicFramePr>
            <a:graphicFrameLocks/>
          </p:cNvGraphicFramePr>
          <p:nvPr>
            <p:extLst>
              <p:ext uri="{D42A27DB-BD31-4B8C-83A1-F6EECF244321}">
                <p14:modId xmlns:p14="http://schemas.microsoft.com/office/powerpoint/2010/main" val="1286864378"/>
              </p:ext>
            </p:extLst>
          </p:nvPr>
        </p:nvGraphicFramePr>
        <p:xfrm>
          <a:off x="231774" y="1126507"/>
          <a:ext cx="8683626" cy="3369587"/>
        </p:xfrm>
        <a:graphic>
          <a:graphicData uri="http://schemas.openxmlformats.org/drawingml/2006/table">
            <a:tbl>
              <a:tblPr firstRow="1" bandRow="1">
                <a:tableStyleId>{00A15C55-8517-42AA-B614-E9B94910E393}</a:tableStyleId>
              </a:tblPr>
              <a:tblGrid>
                <a:gridCol w="3197226"/>
                <a:gridCol w="5486400"/>
              </a:tblGrid>
              <a:tr h="248412">
                <a:tc>
                  <a:txBody>
                    <a:bodyPr/>
                    <a:lstStyle/>
                    <a:p>
                      <a:r>
                        <a:rPr lang="en-US" sz="1200" dirty="0" smtClean="0">
                          <a:latin typeface="Proxima Nova" charset="0"/>
                        </a:rPr>
                        <a:t>Key Terms</a:t>
                      </a:r>
                      <a:endParaRPr lang="en-US" sz="1200" dirty="0">
                        <a:latin typeface="Proxima Nova" charset="0"/>
                      </a:endParaRPr>
                    </a:p>
                  </a:txBody>
                  <a:tcPr marT="34292" marB="34292"/>
                </a:tc>
                <a:tc>
                  <a:txBody>
                    <a:bodyPr/>
                    <a:lstStyle/>
                    <a:p>
                      <a:r>
                        <a:rPr lang="en-US" sz="1200" dirty="0" smtClean="0">
                          <a:latin typeface="Proxima Nova" charset="0"/>
                        </a:rPr>
                        <a:t>Operational Definitions</a:t>
                      </a:r>
                      <a:endParaRPr lang="en-US" sz="1200" dirty="0">
                        <a:latin typeface="Proxima Nova" charset="0"/>
                      </a:endParaRPr>
                    </a:p>
                  </a:txBody>
                  <a:tcPr marT="34292" marB="34292"/>
                </a:tc>
              </a:tr>
              <a:tr h="248412">
                <a:tc>
                  <a:txBody>
                    <a:bodyPr/>
                    <a:lstStyle/>
                    <a:p>
                      <a:endParaRPr lang="en-US" sz="1200" dirty="0">
                        <a:latin typeface="Proxima Nova" charset="0"/>
                      </a:endParaRPr>
                    </a:p>
                  </a:txBody>
                  <a:tcPr marT="34292" marB="34292"/>
                </a:tc>
                <a:tc>
                  <a:txBody>
                    <a:bodyPr/>
                    <a:lstStyle/>
                    <a:p>
                      <a:endParaRPr lang="en-US" sz="1200" dirty="0">
                        <a:latin typeface="Proxima Nova" charset="0"/>
                      </a:endParaRPr>
                    </a:p>
                  </a:txBody>
                  <a:tcPr marT="34292" marB="34292"/>
                </a:tc>
              </a:tr>
              <a:tr h="729498">
                <a:tc>
                  <a:txBody>
                    <a:bodyPr/>
                    <a:lstStyle/>
                    <a:p>
                      <a:r>
                        <a:rPr lang="en-US" sz="1200" dirty="0" smtClean="0">
                          <a:latin typeface="Proxima Nova" charset="0"/>
                        </a:rPr>
                        <a:t>Financial arrangement</a:t>
                      </a:r>
                      <a:endParaRPr lang="en-US" sz="1200" dirty="0">
                        <a:latin typeface="Proxima Nova" charset="0"/>
                      </a:endParaRPr>
                    </a:p>
                  </a:txBody>
                  <a:tcPr marT="34292" marB="34292"/>
                </a:tc>
                <a:tc>
                  <a:txBody>
                    <a:bodyPr/>
                    <a:lstStyle/>
                    <a:p>
                      <a:r>
                        <a:rPr lang="en-US" sz="1200" dirty="0" smtClean="0">
                          <a:latin typeface="Proxima Nova" charset="0"/>
                        </a:rPr>
                        <a:t>Payment process for self-pay, charity, high deductible, underinsured, patients w/o authorization, worker’s comp, grants.</a:t>
                      </a:r>
                    </a:p>
                    <a:p>
                      <a:endParaRPr lang="en-US" sz="1200" dirty="0">
                        <a:latin typeface="Proxima Nova" charset="0"/>
                      </a:endParaRPr>
                    </a:p>
                  </a:txBody>
                  <a:tcPr marT="34292" marB="34292"/>
                </a:tc>
              </a:tr>
              <a:tr h="436396">
                <a:tc>
                  <a:txBody>
                    <a:bodyPr/>
                    <a:lstStyle/>
                    <a:p>
                      <a:r>
                        <a:rPr lang="en-US" sz="1200" dirty="0" smtClean="0">
                          <a:latin typeface="Proxima Nova" charset="0"/>
                        </a:rPr>
                        <a:t>Financially cleared visit</a:t>
                      </a:r>
                      <a:endParaRPr lang="en-US" sz="1200" dirty="0">
                        <a:latin typeface="Proxima Nova" charset="0"/>
                      </a:endParaRPr>
                    </a:p>
                  </a:txBody>
                  <a:tcPr marT="34292" marB="34292"/>
                </a:tc>
                <a:tc>
                  <a:txBody>
                    <a:bodyPr/>
                    <a:lstStyle/>
                    <a:p>
                      <a:r>
                        <a:rPr lang="en-US" sz="1200" dirty="0" smtClean="0">
                          <a:latin typeface="Proxima Nova" charset="0"/>
                        </a:rPr>
                        <a:t>All</a:t>
                      </a:r>
                      <a:r>
                        <a:rPr lang="en-US" sz="1200" baseline="0" dirty="0" smtClean="0">
                          <a:latin typeface="Proxima Nova" charset="0"/>
                        </a:rPr>
                        <a:t> Financial Clearance elements are completed (see list in Measure phase)</a:t>
                      </a:r>
                      <a:endParaRPr lang="en-US" sz="1200" dirty="0">
                        <a:latin typeface="Proxima Nova" charset="0"/>
                      </a:endParaRPr>
                    </a:p>
                  </a:txBody>
                  <a:tcPr marT="34292" marB="34292"/>
                </a:tc>
              </a:tr>
              <a:tr h="436396">
                <a:tc>
                  <a:txBody>
                    <a:bodyPr/>
                    <a:lstStyle/>
                    <a:p>
                      <a:r>
                        <a:rPr lang="en-US" sz="1200" dirty="0" smtClean="0">
                          <a:latin typeface="Proxima Nova" charset="0"/>
                        </a:rPr>
                        <a:t>Late “Add On”</a:t>
                      </a:r>
                      <a:endParaRPr lang="en-US" sz="1200" dirty="0">
                        <a:latin typeface="Proxima Nova" charset="0"/>
                      </a:endParaRPr>
                    </a:p>
                  </a:txBody>
                  <a:tcPr marT="34292" marB="34292"/>
                </a:tc>
                <a:tc>
                  <a:txBody>
                    <a:bodyPr/>
                    <a:lstStyle/>
                    <a:p>
                      <a:r>
                        <a:rPr lang="en-US" sz="1200" dirty="0" smtClean="0">
                          <a:latin typeface="Proxima Nova" charset="0"/>
                        </a:rPr>
                        <a:t>All patients except with</a:t>
                      </a:r>
                      <a:r>
                        <a:rPr lang="en-US" sz="1200" baseline="0" dirty="0" smtClean="0">
                          <a:latin typeface="Proxima Nova" charset="0"/>
                        </a:rPr>
                        <a:t> verified straight Medicare/Medicaid added &lt; 3 business days</a:t>
                      </a:r>
                      <a:endParaRPr lang="en-US" sz="1200" dirty="0">
                        <a:latin typeface="Proxima Nova" charset="0"/>
                      </a:endParaRPr>
                    </a:p>
                  </a:txBody>
                  <a:tcPr marT="34292" marB="34292"/>
                </a:tc>
              </a:tr>
              <a:tr h="729498">
                <a:tc>
                  <a:txBody>
                    <a:bodyPr/>
                    <a:lstStyle/>
                    <a:p>
                      <a:r>
                        <a:rPr lang="en-US" sz="1200" dirty="0" smtClean="0">
                          <a:latin typeface="Proxima Nova" charset="0"/>
                        </a:rPr>
                        <a:t>Managed Care Organization (MCO)</a:t>
                      </a:r>
                      <a:endParaRPr lang="en-US" sz="1200" dirty="0">
                        <a:latin typeface="Proxima Nova" charset="0"/>
                      </a:endParaRPr>
                    </a:p>
                  </a:txBody>
                  <a:tcPr marT="34292" marB="34292"/>
                </a:tc>
                <a:tc>
                  <a:txBody>
                    <a:bodyPr/>
                    <a:lstStyle/>
                    <a:p>
                      <a:r>
                        <a:rPr lang="en-US" sz="1200" dirty="0" smtClean="0">
                          <a:latin typeface="Proxima Nova" charset="0"/>
                        </a:rPr>
                        <a:t>A managed care organization is a group of health industry companies that work together to provide healthcare and</a:t>
                      </a:r>
                      <a:r>
                        <a:rPr lang="en-US" sz="1200" baseline="0" dirty="0" smtClean="0">
                          <a:latin typeface="Proxima Nova" charset="0"/>
                        </a:rPr>
                        <a:t> control the costs of providing the services.</a:t>
                      </a:r>
                      <a:endParaRPr lang="en-US" sz="1200" dirty="0">
                        <a:latin typeface="Proxima Nova" charset="0"/>
                      </a:endParaRPr>
                    </a:p>
                  </a:txBody>
                  <a:tcPr marT="34292" marB="34292"/>
                </a:tc>
              </a:tr>
              <a:tr h="283407">
                <a:tc>
                  <a:txBody>
                    <a:bodyPr/>
                    <a:lstStyle/>
                    <a:p>
                      <a:r>
                        <a:rPr lang="en-US" sz="1200" dirty="0" smtClean="0">
                          <a:latin typeface="Proxima Nova" charset="0"/>
                        </a:rPr>
                        <a:t>Precertification requirements</a:t>
                      </a:r>
                      <a:endParaRPr lang="en-US" sz="1200" dirty="0">
                        <a:latin typeface="Proxima Nova" charset="0"/>
                      </a:endParaRPr>
                    </a:p>
                  </a:txBody>
                  <a:tcPr marT="34292" marB="34292"/>
                </a:tc>
                <a:tc>
                  <a:txBody>
                    <a:bodyPr/>
                    <a:lstStyle/>
                    <a:p>
                      <a:r>
                        <a:rPr lang="en-US" sz="1200" dirty="0" smtClean="0">
                          <a:latin typeface="Proxima Nova" charset="0"/>
                        </a:rPr>
                        <a:t>Referral / authorization / benefits verified.</a:t>
                      </a:r>
                    </a:p>
                  </a:txBody>
                  <a:tcPr marT="34292" marB="34292"/>
                </a:tc>
              </a:tr>
              <a:tr h="248412">
                <a:tc>
                  <a:txBody>
                    <a:bodyPr/>
                    <a:lstStyle/>
                    <a:p>
                      <a:endParaRPr lang="en-US" sz="1200" dirty="0">
                        <a:latin typeface="Proxima Nova" charset="0"/>
                      </a:endParaRPr>
                    </a:p>
                  </a:txBody>
                  <a:tcPr marT="34292" marB="34292"/>
                </a:tc>
                <a:tc>
                  <a:txBody>
                    <a:bodyPr/>
                    <a:lstStyle/>
                    <a:p>
                      <a:endParaRPr lang="en-US" sz="1200" dirty="0">
                        <a:latin typeface="Proxima Nova" charset="0"/>
                      </a:endParaRPr>
                    </a:p>
                  </a:txBody>
                  <a:tcPr marT="34292" marB="34292"/>
                </a:tc>
              </a:tr>
            </a:tbl>
          </a:graphicData>
        </a:graphic>
      </p:graphicFrame>
    </p:spTree>
    <p:extLst>
      <p:ext uri="{BB962C8B-B14F-4D97-AF65-F5344CB8AC3E}">
        <p14:creationId xmlns:p14="http://schemas.microsoft.com/office/powerpoint/2010/main" val="173879673"/>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Questions to be Answered</a:t>
            </a:r>
            <a:endParaRPr lang="en-US" dirty="0"/>
          </a:p>
        </p:txBody>
      </p:sp>
      <p:sp>
        <p:nvSpPr>
          <p:cNvPr id="6" name="Rectangle 7"/>
          <p:cNvSpPr>
            <a:spLocks noGrp="1" noChangeArrowheads="1"/>
          </p:cNvSpPr>
          <p:nvPr>
            <p:ph type="body" idx="1"/>
          </p:nvPr>
        </p:nvSpPr>
        <p:spPr/>
        <p:txBody>
          <a:bodyPr/>
          <a:lstStyle/>
          <a:p>
            <a:pPr marL="0" indent="0" eaLnBrk="1" hangingPunct="1"/>
            <a:r>
              <a:rPr lang="en-US" sz="1400" dirty="0" smtClean="0"/>
              <a:t>Question/Reference #1:  What percentage of patients are financially cleared by day of service?</a:t>
            </a:r>
          </a:p>
          <a:p>
            <a:pPr marL="0" indent="0" eaLnBrk="1" hangingPunct="1"/>
            <a:endParaRPr lang="en-US" sz="1200" dirty="0" smtClean="0"/>
          </a:p>
          <a:p>
            <a:r>
              <a:rPr lang="en-US" sz="1200" dirty="0">
                <a:solidFill>
                  <a:srgbClr val="002060"/>
                </a:solidFill>
              </a:rPr>
              <a:t>Conclusion: Only 57% of patients were cleared upon arrival at C1200.</a:t>
            </a:r>
          </a:p>
          <a:p>
            <a:pPr marL="0" indent="0" eaLnBrk="1" hangingPunct="1"/>
            <a:endParaRPr lang="en-US" sz="1200" dirty="0" smtClean="0"/>
          </a:p>
          <a:p>
            <a:pPr marL="0" indent="0" eaLnBrk="1" hangingPunct="1"/>
            <a:endParaRPr lang="en-US" sz="1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60" y="1885950"/>
            <a:ext cx="5943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9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Questions to be Answered</a:t>
            </a:r>
          </a:p>
        </p:txBody>
      </p:sp>
      <p:sp>
        <p:nvSpPr>
          <p:cNvPr id="3" name="Text Placeholder 2"/>
          <p:cNvSpPr>
            <a:spLocks noGrp="1"/>
          </p:cNvSpPr>
          <p:nvPr>
            <p:ph type="body" idx="1"/>
          </p:nvPr>
        </p:nvSpPr>
        <p:spPr/>
        <p:txBody>
          <a:bodyPr/>
          <a:lstStyle/>
          <a:p>
            <a:r>
              <a:rPr lang="en-US" sz="1400" dirty="0" smtClean="0"/>
              <a:t>Question/Reference #2:  What are the vital few reasons for not being financially cleared?</a:t>
            </a:r>
          </a:p>
          <a:p>
            <a:endParaRPr lang="en-US" sz="1400" dirty="0"/>
          </a:p>
          <a:p>
            <a:r>
              <a:rPr lang="en-US" sz="1400" dirty="0" smtClean="0">
                <a:solidFill>
                  <a:srgbClr val="002060"/>
                </a:solidFill>
              </a:rPr>
              <a:t>Conclusion</a:t>
            </a:r>
            <a:r>
              <a:rPr lang="en-US" sz="1400" dirty="0">
                <a:solidFill>
                  <a:srgbClr val="002060"/>
                </a:solidFill>
              </a:rPr>
              <a:t>: Defects in four categories contribute ~80% of the problem.</a:t>
            </a:r>
          </a:p>
          <a:p>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6215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81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Questions to be </a:t>
            </a:r>
            <a:r>
              <a:rPr lang="en-US" dirty="0" smtClean="0"/>
              <a:t>Answered (Customer Demand)</a:t>
            </a:r>
            <a:endParaRPr lang="en-US" dirty="0"/>
          </a:p>
        </p:txBody>
      </p:sp>
      <p:sp>
        <p:nvSpPr>
          <p:cNvPr id="8" name="Text Placeholder 2"/>
          <p:cNvSpPr>
            <a:spLocks noGrp="1"/>
          </p:cNvSpPr>
          <p:nvPr>
            <p:ph type="body" idx="1"/>
          </p:nvPr>
        </p:nvSpPr>
        <p:spPr/>
        <p:txBody>
          <a:bodyPr/>
          <a:lstStyle/>
          <a:p>
            <a:r>
              <a:rPr lang="en-US" sz="1200" dirty="0" smtClean="0"/>
              <a:t>Question/Reference #3:  What is the appointment demand by payer?</a:t>
            </a:r>
          </a:p>
          <a:p>
            <a:endParaRPr lang="en-US" sz="1200" dirty="0"/>
          </a:p>
          <a:p>
            <a:r>
              <a:rPr lang="en-US" sz="1200" dirty="0"/>
              <a:t>Conclusion: Visits for </a:t>
            </a:r>
            <a:r>
              <a:rPr lang="en-US" sz="1200" dirty="0" smtClean="0"/>
              <a:t>ABC Hospital </a:t>
            </a:r>
            <a:r>
              <a:rPr lang="en-US" sz="1200" dirty="0"/>
              <a:t>diagnostic services gradually increased over 2014, ranging from 6,500 to 8,250 per month. </a:t>
            </a:r>
          </a:p>
          <a:p>
            <a:endParaRPr lang="en-US" sz="1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85950"/>
            <a:ext cx="5943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71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a:t>Measure Questions to be </a:t>
            </a:r>
            <a:r>
              <a:rPr lang="en-US" dirty="0" smtClean="0"/>
              <a:t>Answered (Customer Demand)</a:t>
            </a:r>
          </a:p>
        </p:txBody>
      </p:sp>
      <p:sp>
        <p:nvSpPr>
          <p:cNvPr id="4" name="Text Placeholder 2"/>
          <p:cNvSpPr>
            <a:spLocks noGrp="1"/>
          </p:cNvSpPr>
          <p:nvPr>
            <p:ph type="body" idx="1"/>
          </p:nvPr>
        </p:nvSpPr>
        <p:spPr/>
        <p:txBody>
          <a:bodyPr/>
          <a:lstStyle/>
          <a:p>
            <a:r>
              <a:rPr lang="en-US" sz="1400" dirty="0" smtClean="0"/>
              <a:t>Question/Reference #3:  What is the appointment demand by payer?</a:t>
            </a:r>
          </a:p>
          <a:p>
            <a:r>
              <a:rPr lang="en-US" sz="1400" dirty="0" smtClean="0"/>
              <a:t>Since the ACA, we have seen a growing number of patients converting to HMOs with stricter requirements.  </a:t>
            </a:r>
          </a:p>
          <a:p>
            <a:endParaRPr lang="en-US" sz="1200" dirty="0" smtClean="0"/>
          </a:p>
          <a:p>
            <a:r>
              <a:rPr lang="en-US" sz="1200" dirty="0"/>
              <a:t>Conclusion: The number of HMOs are increasing which means that more services have authorization requirements.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14550"/>
            <a:ext cx="5952321" cy="257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875535"/>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Questions to be Answered</a:t>
            </a:r>
          </a:p>
        </p:txBody>
      </p:sp>
      <p:sp>
        <p:nvSpPr>
          <p:cNvPr id="3" name="Text Placeholder 2"/>
          <p:cNvSpPr>
            <a:spLocks noGrp="1"/>
          </p:cNvSpPr>
          <p:nvPr>
            <p:ph type="body" idx="1"/>
          </p:nvPr>
        </p:nvSpPr>
        <p:spPr/>
        <p:txBody>
          <a:bodyPr/>
          <a:lstStyle/>
          <a:p>
            <a:r>
              <a:rPr lang="en-US" sz="1200" dirty="0" smtClean="0"/>
              <a:t>Question/Reference #4:  What are denials by dollar amount?</a:t>
            </a:r>
          </a:p>
          <a:p>
            <a:pPr marL="0" indent="0">
              <a:spcBef>
                <a:spcPts val="600"/>
              </a:spcBef>
            </a:pPr>
            <a:r>
              <a:rPr lang="en-US" sz="1200" dirty="0" smtClean="0"/>
              <a:t>Several unsuccessful attempts were made to obtain denial data.  Ultimately, COPQ was estimated based on charges for service Jan 1 – June 30, 2014 for which no payments were made, applying department-specific collection rates.</a:t>
            </a:r>
          </a:p>
          <a:p>
            <a:pPr marL="0" indent="0">
              <a:spcBef>
                <a:spcPts val="600"/>
              </a:spcBef>
            </a:pPr>
            <a:endParaRPr lang="en-US" sz="1200" dirty="0"/>
          </a:p>
          <a:p>
            <a:pPr>
              <a:spcBef>
                <a:spcPts val="600"/>
              </a:spcBef>
            </a:pPr>
            <a:r>
              <a:rPr lang="en-US" sz="1200" dirty="0">
                <a:solidFill>
                  <a:srgbClr val="002060"/>
                </a:solidFill>
              </a:rPr>
              <a:t>Conclusion: Approximately $344,500 was uncollected, representing the baseline COPQ.</a:t>
            </a:r>
          </a:p>
          <a:p>
            <a:pPr marL="0" indent="0">
              <a:spcBef>
                <a:spcPts val="600"/>
              </a:spcBef>
            </a:pPr>
            <a:endParaRPr lang="en-US" sz="1200" dirty="0" smtClean="0"/>
          </a:p>
          <a:p>
            <a:pPr marL="0" indent="0"/>
            <a:endParaRPr lang="en-US" sz="1100" dirty="0"/>
          </a:p>
          <a:p>
            <a:pPr marL="0" indent="0"/>
            <a:endParaRPr lang="en-US" sz="1100" dirty="0" smtClean="0"/>
          </a:p>
          <a:p>
            <a:endParaRPr lang="en-US" sz="1100" dirty="0" smtClean="0"/>
          </a:p>
          <a:p>
            <a:endParaRPr lang="en-US" sz="1100" dirty="0"/>
          </a:p>
          <a:p>
            <a:endParaRPr lang="en-US" sz="11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552700"/>
            <a:ext cx="8688319"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17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Questions to be Answered</a:t>
            </a:r>
          </a:p>
        </p:txBody>
      </p:sp>
      <p:sp>
        <p:nvSpPr>
          <p:cNvPr id="6" name="Rectangle 7"/>
          <p:cNvSpPr>
            <a:spLocks noGrp="1" noChangeArrowheads="1"/>
          </p:cNvSpPr>
          <p:nvPr>
            <p:ph type="body" idx="1"/>
          </p:nvPr>
        </p:nvSpPr>
        <p:spPr/>
        <p:txBody>
          <a:bodyPr/>
          <a:lstStyle/>
          <a:p>
            <a:pPr marL="0" indent="0" eaLnBrk="1" hangingPunct="1"/>
            <a:r>
              <a:rPr lang="en-US" sz="1400" dirty="0" smtClean="0"/>
              <a:t>Question/Reference #5:  What is the incidence of Patients arriving with no orders?</a:t>
            </a:r>
          </a:p>
          <a:p>
            <a:pPr marL="0" indent="0" eaLnBrk="1" hangingPunct="1"/>
            <a:r>
              <a:rPr lang="en-US" sz="1400" dirty="0" smtClean="0"/>
              <a:t>% of patients arriving to C1200 with no order on the date of service.</a:t>
            </a:r>
          </a:p>
          <a:p>
            <a:pPr marL="0" indent="0" eaLnBrk="1" hangingPunct="1"/>
            <a:endParaRPr lang="en-US" sz="1400" dirty="0"/>
          </a:p>
          <a:p>
            <a:r>
              <a:rPr lang="en-US" sz="1400" dirty="0">
                <a:solidFill>
                  <a:srgbClr val="002060"/>
                </a:solidFill>
              </a:rPr>
              <a:t>Conclusion: &lt;10% or more of patients presenting to C1200 on daily basis do not have their order.</a:t>
            </a:r>
          </a:p>
          <a:p>
            <a:pPr marL="0" indent="0" eaLnBrk="1" hangingPunct="1"/>
            <a:endParaRPr lang="en-US" sz="1400" dirty="0" smtClean="0"/>
          </a:p>
          <a:p>
            <a:pPr marL="0" indent="0" eaLnBrk="1" hangingPunct="1"/>
            <a:endParaRPr lang="en-US" sz="1200" dirty="0" smtClean="0"/>
          </a:p>
          <a:p>
            <a:pPr marL="0" indent="0" eaLnBrk="1" hangingPunct="1"/>
            <a:endParaRPr lang="en-US" sz="1200" dirty="0" smtClean="0"/>
          </a:p>
        </p:txBody>
      </p:sp>
      <p:graphicFrame>
        <p:nvGraphicFramePr>
          <p:cNvPr id="8" name="Chart 7"/>
          <p:cNvGraphicFramePr>
            <a:graphicFrameLocks/>
          </p:cNvGraphicFramePr>
          <p:nvPr>
            <p:extLst>
              <p:ext uri="{D42A27DB-BD31-4B8C-83A1-F6EECF244321}">
                <p14:modId xmlns:p14="http://schemas.microsoft.com/office/powerpoint/2010/main" val="1585457056"/>
              </p:ext>
            </p:extLst>
          </p:nvPr>
        </p:nvGraphicFramePr>
        <p:xfrm>
          <a:off x="1447800" y="2190750"/>
          <a:ext cx="6248400" cy="257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769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Performance (Y or Ys)</a:t>
            </a:r>
            <a:endParaRPr lang="en-US" dirty="0"/>
          </a:p>
        </p:txBody>
      </p:sp>
      <p:sp>
        <p:nvSpPr>
          <p:cNvPr id="3" name="Content Placeholder 2"/>
          <p:cNvSpPr>
            <a:spLocks noGrp="1"/>
          </p:cNvSpPr>
          <p:nvPr>
            <p:ph type="body" idx="1"/>
          </p:nvPr>
        </p:nvSpPr>
        <p:spPr/>
        <p:txBody>
          <a:bodyPr/>
          <a:lstStyle/>
          <a:p>
            <a:pPr marL="0" indent="0"/>
            <a:r>
              <a:rPr lang="en-US" sz="1400" dirty="0" smtClean="0">
                <a:solidFill>
                  <a:srgbClr val="002060"/>
                </a:solidFill>
              </a:rPr>
              <a:t>Baseline measurement concluded that 43% </a:t>
            </a:r>
            <a:r>
              <a:rPr lang="en-US" sz="1400" dirty="0">
                <a:solidFill>
                  <a:srgbClr val="002060"/>
                </a:solidFill>
              </a:rPr>
              <a:t>of visits had one or more </a:t>
            </a:r>
            <a:r>
              <a:rPr lang="en-US" sz="1400" dirty="0" smtClean="0">
                <a:solidFill>
                  <a:srgbClr val="002060"/>
                </a:solidFill>
              </a:rPr>
              <a:t>financial clearance elements missing, so that only 57% were cleared.</a:t>
            </a:r>
          </a:p>
          <a:p>
            <a:pPr marL="0" indent="0"/>
            <a:endParaRPr lang="en-US" sz="1400" dirty="0">
              <a:solidFill>
                <a:srgbClr val="002060"/>
              </a:solidFill>
            </a:endParaRPr>
          </a:p>
          <a:p>
            <a:r>
              <a:rPr lang="en-US" sz="1400" dirty="0">
                <a:solidFill>
                  <a:srgbClr val="002060"/>
                </a:solidFill>
              </a:rPr>
              <a:t>Conclusion: The problem is both chronic and significant.</a:t>
            </a:r>
          </a:p>
          <a:p>
            <a:pPr marL="0" indent="0"/>
            <a:endParaRPr lang="en-US" sz="1400" dirty="0">
              <a:solidFill>
                <a:srgbClr val="00206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71700"/>
            <a:ext cx="5943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59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pPr eaLnBrk="1" hangingPunct="1"/>
            <a:r>
              <a:rPr lang="en-US" smtClean="0"/>
              <a:t>Measure Baseline Performance</a:t>
            </a:r>
          </a:p>
        </p:txBody>
      </p:sp>
      <p:graphicFrame>
        <p:nvGraphicFramePr>
          <p:cNvPr id="2" name="Table 1"/>
          <p:cNvGraphicFramePr>
            <a:graphicFrameLocks noGrp="1"/>
          </p:cNvGraphicFramePr>
          <p:nvPr>
            <p:extLst>
              <p:ext uri="{D42A27DB-BD31-4B8C-83A1-F6EECF244321}">
                <p14:modId xmlns:p14="http://schemas.microsoft.com/office/powerpoint/2010/main" val="1429794642"/>
              </p:ext>
            </p:extLst>
          </p:nvPr>
        </p:nvGraphicFramePr>
        <p:xfrm>
          <a:off x="1633538" y="1420415"/>
          <a:ext cx="6096000" cy="2370535"/>
        </p:xfrm>
        <a:graphic>
          <a:graphicData uri="http://schemas.openxmlformats.org/drawingml/2006/table">
            <a:tbl>
              <a:tblPr firstRow="1" bandRow="1">
                <a:tableStyleId>{00A15C55-8517-42AA-B614-E9B94910E393}</a:tableStyleId>
              </a:tblPr>
              <a:tblGrid>
                <a:gridCol w="2252662"/>
                <a:gridCol w="2057400"/>
                <a:gridCol w="1785938"/>
              </a:tblGrid>
              <a:tr h="474107">
                <a:tc>
                  <a:txBody>
                    <a:bodyPr/>
                    <a:lstStyle/>
                    <a:p>
                      <a:pPr algn="ctr"/>
                      <a:endParaRPr lang="en-US" sz="1400" dirty="0">
                        <a:solidFill>
                          <a:schemeClr val="bg1"/>
                        </a:solidFill>
                        <a:latin typeface="Proxima Nova" charset="0"/>
                      </a:endParaRPr>
                    </a:p>
                  </a:txBody>
                  <a:tcPr marT="34288" marB="34288" anchor="ctr"/>
                </a:tc>
                <a:tc>
                  <a:txBody>
                    <a:bodyPr/>
                    <a:lstStyle/>
                    <a:p>
                      <a:pPr algn="ctr"/>
                      <a:r>
                        <a:rPr lang="en-US" sz="1400" dirty="0" smtClean="0">
                          <a:latin typeface="Proxima Nova" charset="0"/>
                        </a:rPr>
                        <a:t>Current</a:t>
                      </a:r>
                      <a:endParaRPr lang="en-US" sz="1400" dirty="0">
                        <a:solidFill>
                          <a:schemeClr val="bg1"/>
                        </a:solidFill>
                        <a:latin typeface="Proxima Nova" charset="0"/>
                      </a:endParaRPr>
                    </a:p>
                  </a:txBody>
                  <a:tcPr marT="34288" marB="34288" anchor="ctr"/>
                </a:tc>
                <a:tc>
                  <a:txBody>
                    <a:bodyPr/>
                    <a:lstStyle/>
                    <a:p>
                      <a:pPr algn="ctr"/>
                      <a:r>
                        <a:rPr lang="en-US" sz="1400" dirty="0" smtClean="0">
                          <a:latin typeface="Proxima Nova" charset="0"/>
                        </a:rPr>
                        <a:t>Goal</a:t>
                      </a:r>
                      <a:endParaRPr lang="en-US" sz="1400" dirty="0">
                        <a:solidFill>
                          <a:schemeClr val="bg1"/>
                        </a:solidFill>
                        <a:latin typeface="Proxima Nova" charset="0"/>
                      </a:endParaRPr>
                    </a:p>
                  </a:txBody>
                  <a:tcPr marT="34288" marB="34288" anchor="ctr"/>
                </a:tc>
              </a:tr>
              <a:tr h="474107">
                <a:tc>
                  <a:txBody>
                    <a:bodyPr/>
                    <a:lstStyle/>
                    <a:p>
                      <a:r>
                        <a:rPr lang="en-US" sz="1400" dirty="0" smtClean="0">
                          <a:latin typeface="Proxima Nova" charset="0"/>
                        </a:rPr>
                        <a:t>COPQ</a:t>
                      </a:r>
                      <a:endParaRPr lang="en-US" sz="1400" dirty="0">
                        <a:latin typeface="Proxima Nova" charset="0"/>
                      </a:endParaRPr>
                    </a:p>
                  </a:txBody>
                  <a:tcPr marT="34288" marB="34288"/>
                </a:tc>
                <a:tc>
                  <a:txBody>
                    <a:bodyPr/>
                    <a:lstStyle/>
                    <a:p>
                      <a:r>
                        <a:rPr lang="en-US" sz="1400" dirty="0" smtClean="0">
                          <a:latin typeface="Proxima Nova" charset="0"/>
                        </a:rPr>
                        <a:t>$344,461</a:t>
                      </a:r>
                      <a:endParaRPr lang="en-US" sz="1400" dirty="0">
                        <a:latin typeface="Proxima Nova" charset="0"/>
                      </a:endParaRPr>
                    </a:p>
                  </a:txBody>
                  <a:tcPr marT="34288" marB="34288"/>
                </a:tc>
                <a:tc>
                  <a:txBody>
                    <a:bodyPr/>
                    <a:lstStyle/>
                    <a:p>
                      <a:r>
                        <a:rPr lang="en-US" sz="1400" dirty="0" smtClean="0">
                          <a:latin typeface="Proxima Nova" charset="0"/>
                        </a:rPr>
                        <a:t>$80,107</a:t>
                      </a:r>
                      <a:endParaRPr lang="en-US" sz="1400" dirty="0">
                        <a:latin typeface="Proxima Nova" charset="0"/>
                      </a:endParaRPr>
                    </a:p>
                  </a:txBody>
                  <a:tcPr marT="34288" marB="34288"/>
                </a:tc>
              </a:tr>
              <a:tr h="474107">
                <a:tc>
                  <a:txBody>
                    <a:bodyPr/>
                    <a:lstStyle/>
                    <a:p>
                      <a:r>
                        <a:rPr lang="en-US" sz="1400" dirty="0" smtClean="0">
                          <a:latin typeface="Proxima Nova" charset="0"/>
                        </a:rPr>
                        <a:t>Percentage Cleared</a:t>
                      </a:r>
                      <a:endParaRPr lang="en-US" sz="1400" dirty="0">
                        <a:latin typeface="Proxima Nova" charset="0"/>
                      </a:endParaRPr>
                    </a:p>
                  </a:txBody>
                  <a:tcPr marT="34288" marB="34288"/>
                </a:tc>
                <a:tc>
                  <a:txBody>
                    <a:bodyPr/>
                    <a:lstStyle/>
                    <a:p>
                      <a:r>
                        <a:rPr lang="en-US" sz="1400" dirty="0" smtClean="0">
                          <a:latin typeface="Proxima Nova" charset="0"/>
                        </a:rPr>
                        <a:t>57%</a:t>
                      </a:r>
                      <a:endParaRPr lang="en-US" sz="1400" dirty="0">
                        <a:latin typeface="Proxima Nova" charset="0"/>
                      </a:endParaRPr>
                    </a:p>
                  </a:txBody>
                  <a:tcPr marT="34288" marB="34288"/>
                </a:tc>
                <a:tc>
                  <a:txBody>
                    <a:bodyPr/>
                    <a:lstStyle/>
                    <a:p>
                      <a:r>
                        <a:rPr lang="en-US" sz="1400" dirty="0" smtClean="0">
                          <a:latin typeface="Proxima Nova" charset="0"/>
                        </a:rPr>
                        <a:t>90%</a:t>
                      </a:r>
                      <a:endParaRPr lang="en-US" sz="1400" dirty="0">
                        <a:latin typeface="Proxima Nova" charset="0"/>
                      </a:endParaRPr>
                    </a:p>
                  </a:txBody>
                  <a:tcPr marT="34288" marB="34288"/>
                </a:tc>
              </a:tr>
              <a:tr h="474107">
                <a:tc>
                  <a:txBody>
                    <a:bodyPr/>
                    <a:lstStyle/>
                    <a:p>
                      <a:r>
                        <a:rPr lang="en-US" sz="1400" dirty="0" smtClean="0">
                          <a:latin typeface="Proxima Nova" charset="0"/>
                        </a:rPr>
                        <a:t>PPM (of DPMO)</a:t>
                      </a:r>
                      <a:endParaRPr lang="en-US" sz="1400" dirty="0">
                        <a:latin typeface="Proxima Nova" charset="0"/>
                      </a:endParaRPr>
                    </a:p>
                  </a:txBody>
                  <a:tcPr marT="34288" marB="34288"/>
                </a:tc>
                <a:tc>
                  <a:txBody>
                    <a:bodyPr/>
                    <a:lstStyle/>
                    <a:p>
                      <a:r>
                        <a:rPr lang="en-US" sz="1400" dirty="0" smtClean="0">
                          <a:latin typeface="Proxima Nova" charset="0"/>
                        </a:rPr>
                        <a:t>858,661</a:t>
                      </a:r>
                      <a:endParaRPr lang="en-US" sz="1400" dirty="0">
                        <a:latin typeface="Proxima Nova" charset="0"/>
                      </a:endParaRPr>
                    </a:p>
                  </a:txBody>
                  <a:tcPr marT="34288" marB="34288"/>
                </a:tc>
                <a:tc>
                  <a:txBody>
                    <a:bodyPr/>
                    <a:lstStyle/>
                    <a:p>
                      <a:r>
                        <a:rPr lang="en-US" sz="1400" dirty="0" smtClean="0">
                          <a:latin typeface="Proxima Nova" charset="0"/>
                        </a:rPr>
                        <a:t>100,000</a:t>
                      </a:r>
                      <a:endParaRPr lang="en-US" sz="1400" dirty="0">
                        <a:latin typeface="Proxima Nova" charset="0"/>
                      </a:endParaRPr>
                    </a:p>
                  </a:txBody>
                  <a:tcPr marT="34288" marB="34288"/>
                </a:tc>
              </a:tr>
              <a:tr h="474107">
                <a:tc>
                  <a:txBody>
                    <a:bodyPr/>
                    <a:lstStyle/>
                    <a:p>
                      <a:r>
                        <a:rPr lang="en-US" sz="1400" dirty="0" smtClean="0">
                          <a:latin typeface="Proxima Nova" charset="0"/>
                        </a:rPr>
                        <a:t>Sigma Level</a:t>
                      </a:r>
                      <a:endParaRPr lang="en-US" sz="1400" dirty="0">
                        <a:latin typeface="Proxima Nova" charset="0"/>
                      </a:endParaRPr>
                    </a:p>
                  </a:txBody>
                  <a:tcPr marT="34288" marB="34288"/>
                </a:tc>
                <a:tc>
                  <a:txBody>
                    <a:bodyPr/>
                    <a:lstStyle/>
                    <a:p>
                      <a:r>
                        <a:rPr lang="en-US" sz="1400" dirty="0" smtClean="0">
                          <a:latin typeface="Proxima Nova" charset="0"/>
                        </a:rPr>
                        <a:t>1.66</a:t>
                      </a:r>
                      <a:endParaRPr lang="en-US" sz="1400" dirty="0">
                        <a:latin typeface="Proxima Nova" charset="0"/>
                      </a:endParaRPr>
                    </a:p>
                  </a:txBody>
                  <a:tcPr marT="34288" marB="34288"/>
                </a:tc>
                <a:tc>
                  <a:txBody>
                    <a:bodyPr/>
                    <a:lstStyle/>
                    <a:p>
                      <a:r>
                        <a:rPr lang="en-US" sz="1400" dirty="0" smtClean="0">
                          <a:latin typeface="Proxima Nova" charset="0"/>
                        </a:rPr>
                        <a:t>2.78</a:t>
                      </a:r>
                      <a:endParaRPr lang="en-US" sz="1400" dirty="0">
                        <a:latin typeface="Proxima Nova" charset="0"/>
                      </a:endParaRPr>
                    </a:p>
                  </a:txBody>
                  <a:tcPr marT="34288" marB="34288"/>
                </a:tc>
              </a:tr>
            </a:tbl>
          </a:graphicData>
        </a:graphic>
      </p:graphicFrame>
    </p:spTree>
    <p:extLst>
      <p:ext uri="{BB962C8B-B14F-4D97-AF65-F5344CB8AC3E}">
        <p14:creationId xmlns:p14="http://schemas.microsoft.com/office/powerpoint/2010/main" val="1762810114"/>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pPr eaLnBrk="1" hangingPunct="1"/>
            <a:r>
              <a:rPr lang="en-US" dirty="0" smtClean="0"/>
              <a:t>Sigma Calculation</a:t>
            </a:r>
          </a:p>
        </p:txBody>
      </p:sp>
      <p:sp>
        <p:nvSpPr>
          <p:cNvPr id="2" name="Text Placeholder 1"/>
          <p:cNvSpPr>
            <a:spLocks noGrp="1"/>
          </p:cNvSpPr>
          <p:nvPr>
            <p:ph type="body" idx="1"/>
          </p:nvPr>
        </p:nvSpPr>
        <p:spPr/>
        <p:txBody>
          <a:bodyPr/>
          <a:lstStyle/>
          <a:p>
            <a:r>
              <a:rPr lang="en-US" sz="1400" dirty="0">
                <a:solidFill>
                  <a:srgbClr val="002060"/>
                </a:solidFill>
              </a:rPr>
              <a:t>Of 3,722 patient visits sampled from Sep. 15 – Dec. 31, 2014, 1,618 were defective (43%), yielding a baseline of 1.66 sigma.  Reducing this to 10% defective will yield an improvement to 2.78 sigma. </a:t>
            </a:r>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013614546"/>
              </p:ext>
            </p:extLst>
          </p:nvPr>
        </p:nvGraphicFramePr>
        <p:xfrm>
          <a:off x="533400" y="1962150"/>
          <a:ext cx="7772399" cy="2586037"/>
        </p:xfrm>
        <a:graphic>
          <a:graphicData uri="http://schemas.openxmlformats.org/drawingml/2006/table">
            <a:tbl>
              <a:tblPr/>
              <a:tblGrid>
                <a:gridCol w="704580"/>
                <a:gridCol w="2146768"/>
                <a:gridCol w="704580"/>
                <a:gridCol w="2102731"/>
                <a:gridCol w="704580"/>
                <a:gridCol w="704580"/>
                <a:gridCol w="704580"/>
              </a:tblGrid>
              <a:tr h="419117">
                <a:tc gridSpan="6">
                  <a:txBody>
                    <a:bodyPr/>
                    <a:lstStyle/>
                    <a:p>
                      <a:pPr algn="l" fontAlgn="b"/>
                      <a:r>
                        <a:rPr lang="en-US" sz="1500" b="1" i="0" u="none" strike="noStrike">
                          <a:solidFill>
                            <a:srgbClr val="FFFFFF"/>
                          </a:solidFill>
                          <a:effectLst/>
                          <a:latin typeface="Arial"/>
                        </a:rPr>
                        <a:t>General Worksheet For Calculating Process Sigma</a:t>
                      </a:r>
                    </a:p>
                  </a:txBody>
                  <a:tcPr marL="9525" marR="9525" marT="7144"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effectLst/>
                          <a:latin typeface="Arial"/>
                        </a:rPr>
                        <a:t> </a:t>
                      </a:r>
                    </a:p>
                  </a:txBody>
                  <a:tcPr marL="9525" marR="9525" marT="7144" marB="0" anchor="b">
                    <a:lnL>
                      <a:noFill/>
                    </a:lnL>
                    <a:lnR>
                      <a:noFill/>
                    </a:lnR>
                    <a:lnT>
                      <a:noFill/>
                    </a:lnT>
                    <a:lnB>
                      <a:noFill/>
                    </a:lnB>
                    <a:solidFill>
                      <a:srgbClr val="000000"/>
                    </a:solidFill>
                  </a:tcPr>
                </a:tc>
              </a:tr>
              <a:tr h="160513">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w="12700" cap="flat" cmpd="sng" algn="ctr">
                      <a:solidFill>
                        <a:srgbClr val="000000"/>
                      </a:solidFill>
                      <a:prstDash val="solid"/>
                      <a:round/>
                      <a:headEnd type="none" w="med" len="med"/>
                      <a:tailEnd type="none" w="med" len="med"/>
                    </a:lnB>
                  </a:tcPr>
                </a:tc>
              </a:tr>
              <a:tr h="160513">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Baseline</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a:rPr>
                        <a:t>Goal</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595">
                <a:tc>
                  <a:txBody>
                    <a:bodyPr/>
                    <a:lstStyle/>
                    <a:p>
                      <a:pPr algn="r" fontAlgn="b"/>
                      <a:r>
                        <a:rPr lang="en-US" sz="800" b="0" i="0" u="none" strike="noStrike">
                          <a:effectLst/>
                          <a:latin typeface="Arial"/>
                        </a:rPr>
                        <a:t>1</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Units Processed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n=</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3722</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3722</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1595">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1595">
                <a:tc>
                  <a:txBody>
                    <a:bodyPr/>
                    <a:lstStyle/>
                    <a:p>
                      <a:pPr algn="r" fontAlgn="b"/>
                      <a:r>
                        <a:rPr lang="en-US" sz="800" b="0" i="0" u="none" strike="noStrike">
                          <a:effectLst/>
                          <a:latin typeface="Arial"/>
                        </a:rPr>
                        <a:t>2</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Number Of Defect Opportunities</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Per Unit </a:t>
                      </a: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1595">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0513">
                <a:tc>
                  <a:txBody>
                    <a:bodyPr/>
                    <a:lstStyle/>
                    <a:p>
                      <a:pPr algn="r" fontAlgn="b"/>
                      <a:r>
                        <a:rPr lang="en-US" sz="800" b="0" i="0" u="none" strike="noStrike">
                          <a:effectLst/>
                          <a:latin typeface="Arial"/>
                        </a:rPr>
                        <a:t>3</a:t>
                      </a:r>
                    </a:p>
                  </a:txBody>
                  <a:tcPr marL="9525" marR="9525" marT="7144" marB="0" anchor="b">
                    <a:lnL>
                      <a:noFill/>
                    </a:lnL>
                    <a:lnR>
                      <a:noFill/>
                    </a:lnR>
                    <a:lnT>
                      <a:noFill/>
                    </a:lnT>
                    <a:lnB>
                      <a:noFill/>
                    </a:lnB>
                  </a:tcPr>
                </a:tc>
                <a:tc>
                  <a:txBody>
                    <a:bodyPr/>
                    <a:lstStyle/>
                    <a:p>
                      <a:pPr algn="l" fontAlgn="b"/>
                      <a:r>
                        <a:rPr lang="en-US" sz="800" b="0" i="0" u="none" strike="noStrike">
                          <a:effectLst/>
                          <a:latin typeface="Arial"/>
                        </a:rPr>
                        <a:t>Total Count Of Defects Made</a:t>
                      </a:r>
                    </a:p>
                  </a:txBody>
                  <a:tcPr marL="9525" marR="9525" marT="7144" marB="0" anchor="b">
                    <a:lnL>
                      <a:noFill/>
                    </a:lnL>
                    <a:lnR>
                      <a:noFill/>
                    </a:lnR>
                    <a:lnT>
                      <a:noFill/>
                    </a:lnT>
                    <a:lnB>
                      <a:noFill/>
                    </a:lnB>
                  </a:tcPr>
                </a:tc>
                <a:tc gridSpan="2">
                  <a:txBody>
                    <a:bodyPr/>
                    <a:lstStyle/>
                    <a:p>
                      <a:pPr algn="l" fontAlgn="b"/>
                      <a:r>
                        <a:rPr lang="en-US" sz="800" b="0" i="0" u="none" strike="noStrike">
                          <a:effectLst/>
                          <a:latin typeface="Arial"/>
                        </a:rPr>
                        <a:t>(Include Defects Made And Later Fixed)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800" b="0" i="0" u="none" strike="noStrike">
                          <a:effectLst/>
                          <a:latin typeface="Arial"/>
                        </a:rPr>
                        <a:t>c=</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1618</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373</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1595">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tcPr>
                </a:tc>
                <a:tc>
                  <a:txBody>
                    <a:bodyPr/>
                    <a:lstStyle/>
                    <a:p>
                      <a:pPr algn="r"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595">
                <a:tc>
                  <a:txBody>
                    <a:bodyPr/>
                    <a:lstStyle/>
                    <a:p>
                      <a:pPr algn="r" fontAlgn="b"/>
                      <a:r>
                        <a:rPr lang="en-US" sz="800" b="0" i="0" u="none" strike="noStrike">
                          <a:effectLst/>
                          <a:latin typeface="Arial"/>
                        </a:rPr>
                        <a:t>4</a:t>
                      </a:r>
                    </a:p>
                  </a:txBody>
                  <a:tcPr marL="9525" marR="9525" marT="7144" marB="0" anchor="b">
                    <a:lnL>
                      <a:noFill/>
                    </a:lnL>
                    <a:lnR>
                      <a:noFill/>
                    </a:lnR>
                    <a:lnT>
                      <a:noFill/>
                    </a:lnT>
                    <a:lnB>
                      <a:noFill/>
                    </a:lnB>
                  </a:tcPr>
                </a:tc>
                <a:tc gridSpan="3">
                  <a:txBody>
                    <a:bodyPr/>
                    <a:lstStyle/>
                    <a:p>
                      <a:pPr algn="l" fontAlgn="b"/>
                      <a:r>
                        <a:rPr lang="en-US" sz="800" b="0" i="0" u="none" strike="noStrike">
                          <a:effectLst/>
                          <a:latin typeface="Arial"/>
                        </a:rPr>
                        <a:t>Solve for Defects Per Opportunity DPO = c / (n*o)</a:t>
                      </a:r>
                    </a:p>
                  </a:txBody>
                  <a:tcPr marL="9525" marR="9525" marT="714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a:rPr>
                        <a:t>0.434713</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0.100215</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595">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595">
                <a:tc>
                  <a:txBody>
                    <a:bodyPr/>
                    <a:lstStyle/>
                    <a:p>
                      <a:pPr algn="r" fontAlgn="b"/>
                      <a:r>
                        <a:rPr lang="en-US" sz="800" b="0" i="0" u="none" strike="noStrike">
                          <a:effectLst/>
                          <a:latin typeface="Arial"/>
                        </a:rPr>
                        <a:t>5</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a:effectLst/>
                          <a:latin typeface="Arial"/>
                        </a:rPr>
                        <a:t>Solve For Defects Per Million Opportunities (DPO * 1,000,000)</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434,713</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100,215</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0513">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513">
                <a:tc>
                  <a:txBody>
                    <a:bodyPr/>
                    <a:lstStyle/>
                    <a:p>
                      <a:pPr algn="r" fontAlgn="b"/>
                      <a:r>
                        <a:rPr lang="en-US" sz="800" b="0" i="0" u="none" strike="noStrike">
                          <a:effectLst/>
                          <a:latin typeface="Arial"/>
                        </a:rPr>
                        <a:t>6</a:t>
                      </a: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a:effectLst/>
                          <a:latin typeface="Arial"/>
                        </a:rPr>
                        <a:t>Look Up Process Sigma In Abridged Sigma Conversion Table</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effectLst/>
                          <a:latin typeface="Arial"/>
                        </a:rPr>
                        <a:t>Sigma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0" i="0" u="none" strike="noStrike">
                          <a:effectLst/>
                          <a:latin typeface="Arial"/>
                        </a:rPr>
                        <a:t>1.66</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effectLst/>
                          <a:latin typeface="Arial"/>
                        </a:rPr>
                        <a:t>2.78</a:t>
                      </a:r>
                    </a:p>
                  </a:txBody>
                  <a:tcPr marL="9525" marR="9525"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1595">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gridSpan="3">
                  <a:txBody>
                    <a:bodyPr/>
                    <a:lstStyle/>
                    <a:p>
                      <a:pPr algn="l" fontAlgn="b"/>
                      <a:r>
                        <a:rPr lang="en-US" sz="800" b="0" i="0" u="none" strike="noStrike">
                          <a:effectLst/>
                          <a:latin typeface="Arial"/>
                        </a:rPr>
                        <a:t>Calculated by NORMSINV(1-DPMO/Million)+1.5</a:t>
                      </a:r>
                    </a:p>
                  </a:txBody>
                  <a:tcPr marL="9525" marR="9525" marT="7144"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a:endParaRPr>
                    </a:p>
                  </a:txBody>
                  <a:tcPr marL="9525" marR="9525" marT="7144" marB="0" anchor="b">
                    <a:lnL>
                      <a:noFill/>
                    </a:lnL>
                    <a:lnR>
                      <a:noFill/>
                    </a:lnR>
                    <a:lnT>
                      <a:noFill/>
                    </a:lnT>
                    <a:lnB>
                      <a:noFill/>
                    </a:lnB>
                    <a:solidFill>
                      <a:schemeClr val="bg1"/>
                    </a:solidFill>
                  </a:tcPr>
                </a:tc>
                <a:tc>
                  <a:txBody>
                    <a:bodyPr/>
                    <a:lstStyle/>
                    <a:p>
                      <a:pPr algn="l" fontAlgn="b"/>
                      <a:endParaRPr lang="en-US" sz="800" b="0" i="0" u="none" strike="noStrike">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dirty="0">
                        <a:effectLst/>
                        <a:latin typeface="Arial"/>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Tree>
    <p:extLst>
      <p:ext uri="{BB962C8B-B14F-4D97-AF65-F5344CB8AC3E}">
        <p14:creationId xmlns:p14="http://schemas.microsoft.com/office/powerpoint/2010/main" val="2236061981"/>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pPr eaLnBrk="1" hangingPunct="1"/>
            <a:r>
              <a:rPr lang="en-US" smtClean="0"/>
              <a:t>Other Relevant Metrics</a:t>
            </a:r>
          </a:p>
        </p:txBody>
      </p:sp>
      <p:sp>
        <p:nvSpPr>
          <p:cNvPr id="4" name="Text Placeholder 3"/>
          <p:cNvSpPr>
            <a:spLocks noGrp="1"/>
          </p:cNvSpPr>
          <p:nvPr>
            <p:ph type="body" idx="1"/>
          </p:nvPr>
        </p:nvSpPr>
        <p:spPr/>
        <p:txBody>
          <a:bodyPr/>
          <a:lstStyle/>
          <a:p>
            <a:r>
              <a:rPr lang="en-US" dirty="0"/>
              <a:t>None identified for this project</a:t>
            </a:r>
          </a:p>
          <a:p>
            <a:endParaRPr lang="en-US" dirty="0"/>
          </a:p>
        </p:txBody>
      </p:sp>
    </p:spTree>
    <p:extLst>
      <p:ext uri="{BB962C8B-B14F-4D97-AF65-F5344CB8AC3E}">
        <p14:creationId xmlns:p14="http://schemas.microsoft.com/office/powerpoint/2010/main" val="3371441490"/>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Definitions of Key Terms</a:t>
            </a:r>
          </a:p>
        </p:txBody>
      </p:sp>
      <p:graphicFrame>
        <p:nvGraphicFramePr>
          <p:cNvPr id="8" name="Content Placeholder 2"/>
          <p:cNvGraphicFramePr>
            <a:graphicFrameLocks/>
          </p:cNvGraphicFramePr>
          <p:nvPr>
            <p:extLst>
              <p:ext uri="{D42A27DB-BD31-4B8C-83A1-F6EECF244321}">
                <p14:modId xmlns:p14="http://schemas.microsoft.com/office/powerpoint/2010/main" val="3977902953"/>
              </p:ext>
            </p:extLst>
          </p:nvPr>
        </p:nvGraphicFramePr>
        <p:xfrm>
          <a:off x="152400" y="1200150"/>
          <a:ext cx="8683626" cy="1440195"/>
        </p:xfrm>
        <a:graphic>
          <a:graphicData uri="http://schemas.openxmlformats.org/drawingml/2006/table">
            <a:tbl>
              <a:tblPr firstRow="1" bandRow="1">
                <a:tableStyleId>{00A15C55-8517-42AA-B614-E9B94910E393}</a:tableStyleId>
              </a:tblPr>
              <a:tblGrid>
                <a:gridCol w="3197226"/>
                <a:gridCol w="5486400"/>
              </a:tblGrid>
              <a:tr h="274325">
                <a:tc>
                  <a:txBody>
                    <a:bodyPr/>
                    <a:lstStyle/>
                    <a:p>
                      <a:r>
                        <a:rPr lang="en-US" sz="1200" dirty="0" smtClean="0"/>
                        <a:t>Key Terms</a:t>
                      </a:r>
                      <a:endParaRPr lang="en-US" sz="1200" dirty="0">
                        <a:latin typeface="Proxima Nova" charset="0"/>
                      </a:endParaRPr>
                    </a:p>
                  </a:txBody>
                  <a:tcPr marT="34292" marB="34292"/>
                </a:tc>
                <a:tc>
                  <a:txBody>
                    <a:bodyPr/>
                    <a:lstStyle/>
                    <a:p>
                      <a:r>
                        <a:rPr lang="en-US" sz="1200" dirty="0" smtClean="0"/>
                        <a:t>Operational Definitions</a:t>
                      </a:r>
                      <a:endParaRPr lang="en-US" sz="1200" dirty="0">
                        <a:latin typeface="Proxima Nova" charset="0"/>
                      </a:endParaRPr>
                    </a:p>
                  </a:txBody>
                  <a:tcPr marT="34292" marB="34292"/>
                </a:tc>
              </a:tr>
              <a:tr h="685805">
                <a:tc>
                  <a:txBody>
                    <a:bodyPr/>
                    <a:lstStyle/>
                    <a:p>
                      <a:r>
                        <a:rPr lang="en-US" sz="1200" dirty="0" smtClean="0"/>
                        <a:t>Scheduled appointment R/Y/G status</a:t>
                      </a:r>
                      <a:endParaRPr lang="en-US" sz="1200" dirty="0">
                        <a:latin typeface="Proxima Nova" charset="0"/>
                      </a:endParaRPr>
                    </a:p>
                  </a:txBody>
                  <a:tcPr marT="34292" marB="34292"/>
                </a:tc>
                <a:tc>
                  <a:txBody>
                    <a:bodyPr/>
                    <a:lstStyle/>
                    <a:p>
                      <a:r>
                        <a:rPr lang="en-US" sz="1200" dirty="0" smtClean="0"/>
                        <a:t>Status of a scheduled appoint as assigned by Pre-cert; R = Not Approved; Y = Caution (issue(s); possible reschedule); G = Go.</a:t>
                      </a:r>
                      <a:endParaRPr lang="en-US" sz="1200" dirty="0" smtClean="0">
                        <a:latin typeface="Proxima Nova" charset="0"/>
                      </a:endParaRPr>
                    </a:p>
                  </a:txBody>
                  <a:tcPr marT="34292" marB="34292"/>
                </a:tc>
              </a:tr>
              <a:tr h="480065">
                <a:tc>
                  <a:txBody>
                    <a:bodyPr/>
                    <a:lstStyle/>
                    <a:p>
                      <a:r>
                        <a:rPr lang="en-US" sz="1200" dirty="0" smtClean="0"/>
                        <a:t>Walk-in</a:t>
                      </a:r>
                      <a:endParaRPr lang="en-US" sz="1200" dirty="0">
                        <a:latin typeface="Proxima Nova" charset="0"/>
                      </a:endParaRPr>
                    </a:p>
                  </a:txBody>
                  <a:tcPr marT="34292" marB="34292"/>
                </a:tc>
                <a:tc>
                  <a:txBody>
                    <a:bodyPr/>
                    <a:lstStyle/>
                    <a:p>
                      <a:r>
                        <a:rPr lang="en-US" sz="1200" dirty="0" smtClean="0"/>
                        <a:t>Patients presenting to C1200 with orders for labs or basic X-rays and/or stat diagnostic exams. </a:t>
                      </a:r>
                      <a:endParaRPr lang="en-US" sz="1200" dirty="0" smtClean="0">
                        <a:latin typeface="Proxima Nova" charset="0"/>
                      </a:endParaRPr>
                    </a:p>
                  </a:txBody>
                  <a:tcPr marT="34292" marB="34292"/>
                </a:tc>
              </a:tr>
            </a:tbl>
          </a:graphicData>
        </a:graphic>
      </p:graphicFrame>
    </p:spTree>
    <p:extLst>
      <p:ext uri="{BB962C8B-B14F-4D97-AF65-F5344CB8AC3E}">
        <p14:creationId xmlns:p14="http://schemas.microsoft.com/office/powerpoint/2010/main" val="393010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pPr eaLnBrk="1" hangingPunct="1"/>
            <a:r>
              <a:rPr lang="en-US" smtClean="0"/>
              <a:t>Spaghetti Diagram</a:t>
            </a:r>
          </a:p>
        </p:txBody>
      </p:sp>
      <p:sp>
        <p:nvSpPr>
          <p:cNvPr id="3" name="Text Placeholder 2"/>
          <p:cNvSpPr>
            <a:spLocks noGrp="1"/>
          </p:cNvSpPr>
          <p:nvPr>
            <p:ph type="body" idx="1"/>
          </p:nvPr>
        </p:nvSpPr>
        <p:spPr/>
        <p:txBody>
          <a:bodyPr/>
          <a:lstStyle/>
          <a:p>
            <a:r>
              <a:rPr lang="en-US" dirty="0"/>
              <a:t>Not applicable due to the nature of the project.</a:t>
            </a:r>
          </a:p>
          <a:p>
            <a:endParaRPr lang="en-US" dirty="0"/>
          </a:p>
          <a:p>
            <a:r>
              <a:rPr lang="en-US" dirty="0"/>
              <a:t>Graphical representations are not needed due to the fact that we are not analyzing process paths.</a:t>
            </a:r>
          </a:p>
          <a:p>
            <a:endParaRPr lang="en-US" dirty="0"/>
          </a:p>
        </p:txBody>
      </p:sp>
    </p:spTree>
    <p:extLst>
      <p:ext uri="{BB962C8B-B14F-4D97-AF65-F5344CB8AC3E}">
        <p14:creationId xmlns:p14="http://schemas.microsoft.com/office/powerpoint/2010/main" val="299365405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strVal val="#ppt_w+.3"/>
                                          </p:val>
                                        </p:tav>
                                        <p:tav tm="100000">
                                          <p:val>
                                            <p:strVal val="#ppt_w"/>
                                          </p:val>
                                        </p:tav>
                                      </p:tavLst>
                                    </p:anim>
                                    <p:anim calcmode="lin" valueType="num">
                                      <p:cBhvr>
                                        <p:cTn id="8" dur="500" fill="hold"/>
                                        <p:tgtEl>
                                          <p:spTgt spid="26627"/>
                                        </p:tgtEl>
                                        <p:attrNameLst>
                                          <p:attrName>ppt_h</p:attrName>
                                        </p:attrNameLst>
                                      </p:cBhvr>
                                      <p:tavLst>
                                        <p:tav tm="0">
                                          <p:val>
                                            <p:strVal val="#ppt_h"/>
                                          </p:val>
                                        </p:tav>
                                        <p:tav tm="100000">
                                          <p:val>
                                            <p:strVal val="#ppt_h"/>
                                          </p:val>
                                        </p:tav>
                                      </p:tavLst>
                                    </p:anim>
                                    <p:animEffect transition="in" filter="fade">
                                      <p:cBhvr>
                                        <p:cTn id="9"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pPr eaLnBrk="1" hangingPunct="1"/>
            <a:r>
              <a:rPr lang="en-US" dirty="0" smtClean="0"/>
              <a:t>Load Charts</a:t>
            </a:r>
          </a:p>
        </p:txBody>
      </p:sp>
      <p:sp>
        <p:nvSpPr>
          <p:cNvPr id="2" name="Text Placeholder 1"/>
          <p:cNvSpPr>
            <a:spLocks noGrp="1"/>
          </p:cNvSpPr>
          <p:nvPr>
            <p:ph type="body" idx="1"/>
          </p:nvPr>
        </p:nvSpPr>
        <p:spPr/>
        <p:txBody>
          <a:bodyPr/>
          <a:lstStyle/>
          <a:p>
            <a:pPr>
              <a:defRPr/>
            </a:pPr>
            <a:r>
              <a:rPr lang="en-US" spc="50" dirty="0">
                <a:ln w="11430"/>
              </a:rPr>
              <a:t>Not applicable due to the nature of the project.</a:t>
            </a:r>
          </a:p>
          <a:p>
            <a:pPr>
              <a:defRPr/>
            </a:pPr>
            <a:endParaRPr lang="en-US" spc="50" dirty="0">
              <a:ln w="11430"/>
            </a:endParaRPr>
          </a:p>
          <a:p>
            <a:pPr>
              <a:defRPr/>
            </a:pPr>
            <a:r>
              <a:rPr lang="en-US" spc="50" dirty="0">
                <a:ln w="11430"/>
              </a:rPr>
              <a:t>Project is not measuring demand and does not require </a:t>
            </a:r>
            <a:r>
              <a:rPr lang="en-US" spc="50" dirty="0" err="1">
                <a:ln w="11430"/>
              </a:rPr>
              <a:t>Takt</a:t>
            </a:r>
            <a:r>
              <a:rPr lang="en-US" spc="50" dirty="0">
                <a:ln w="11430"/>
              </a:rPr>
              <a:t> time.</a:t>
            </a:r>
          </a:p>
          <a:p>
            <a:endParaRPr lang="en-US" dirty="0"/>
          </a:p>
        </p:txBody>
      </p:sp>
    </p:spTree>
    <p:extLst>
      <p:ext uri="{BB962C8B-B14F-4D97-AF65-F5344CB8AC3E}">
        <p14:creationId xmlns:p14="http://schemas.microsoft.com/office/powerpoint/2010/main" val="3470062578"/>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r>
              <a:rPr lang="en-US" smtClean="0"/>
              <a:t>S1 – S3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3562"/>
            <a:ext cx="83343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563191"/>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53393921"/>
              </p:ext>
            </p:extLst>
          </p:nvPr>
        </p:nvGraphicFramePr>
        <p:xfrm>
          <a:off x="381000" y="1123954"/>
          <a:ext cx="8458200" cy="3428996"/>
        </p:xfrm>
        <a:graphic>
          <a:graphicData uri="http://schemas.openxmlformats.org/drawingml/2006/table">
            <a:tbl>
              <a:tblPr firstRow="1" bandRow="1">
                <a:tableStyleId>{00A15C55-8517-42AA-B614-E9B94910E393}</a:tableStyleId>
              </a:tblPr>
              <a:tblGrid>
                <a:gridCol w="6400800"/>
                <a:gridCol w="2057400"/>
              </a:tblGrid>
              <a:tr h="268145">
                <a:tc>
                  <a:txBody>
                    <a:bodyPr/>
                    <a:lstStyle/>
                    <a:p>
                      <a:r>
                        <a:rPr lang="en-US" sz="1200" dirty="0" smtClean="0">
                          <a:latin typeface="Proxima Nova" charset="0"/>
                        </a:rPr>
                        <a:t>Measure</a:t>
                      </a:r>
                      <a:endParaRPr lang="en-US" sz="1200" dirty="0">
                        <a:latin typeface="Proxima Nova" charset="0"/>
                      </a:endParaRPr>
                    </a:p>
                  </a:txBody>
                  <a:tcPr marT="34290" marB="34290"/>
                </a:tc>
                <a:tc>
                  <a:txBody>
                    <a:bodyPr/>
                    <a:lstStyle/>
                    <a:p>
                      <a:r>
                        <a:rPr lang="en-US" sz="1200" dirty="0" smtClean="0">
                          <a:latin typeface="Proxima Nova" charset="0"/>
                        </a:rPr>
                        <a:t>Complete</a:t>
                      </a:r>
                      <a:endParaRPr lang="en-US" sz="1200" dirty="0">
                        <a:latin typeface="Proxima Nova" charset="0"/>
                      </a:endParaRPr>
                    </a:p>
                  </a:txBody>
                  <a:tcPr marT="34290" marB="34290"/>
                </a:tc>
              </a:tr>
              <a:tr h="251893">
                <a:tc>
                  <a:txBody>
                    <a:bodyPr/>
                    <a:lstStyle/>
                    <a:p>
                      <a:pPr marL="0" marR="0">
                        <a:spcBef>
                          <a:spcPts val="0"/>
                        </a:spcBef>
                        <a:spcAft>
                          <a:spcPts val="0"/>
                        </a:spcAft>
                      </a:pPr>
                      <a:r>
                        <a:rPr lang="en-US" sz="1200" dirty="0">
                          <a:effectLst/>
                          <a:latin typeface="Proxima Nova" charset="0"/>
                        </a:rPr>
                        <a:t>Measureable definition of Y (or Ys) in Y = f(x)</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390028">
                <a:tc>
                  <a:txBody>
                    <a:bodyPr/>
                    <a:lstStyle/>
                    <a:p>
                      <a:pPr marL="152400" marR="0" indent="-152400">
                        <a:spcBef>
                          <a:spcPts val="0"/>
                        </a:spcBef>
                        <a:spcAft>
                          <a:spcPts val="0"/>
                        </a:spcAft>
                      </a:pPr>
                      <a:r>
                        <a:rPr lang="en-US" sz="1200" dirty="0">
                          <a:effectLst/>
                          <a:latin typeface="Proxima Nova" charset="0"/>
                        </a:rPr>
                        <a:t>At least one of the following for current state (as is) process: detailed process map(s) or value stream map with process attributes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Data collection plan for measure phase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Customer demand analysis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Baseline performance (Y or Y’s)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Process capability – Sigma level</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Pareto charts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Value stream map attribute data (as appropriate) </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N/A</a:t>
                      </a:r>
                      <a:endParaRPr lang="en-US" sz="1100" dirty="0">
                        <a:latin typeface="Proxima Nova" charset="0"/>
                      </a:endParaRPr>
                    </a:p>
                  </a:txBody>
                  <a:tcPr marT="34290" marB="34290"/>
                </a:tc>
              </a:tr>
              <a:tr h="251893">
                <a:tc>
                  <a:txBody>
                    <a:bodyPr/>
                    <a:lstStyle/>
                    <a:p>
                      <a:pPr marL="152400" marR="0" indent="-152400">
                        <a:spcBef>
                          <a:spcPts val="0"/>
                        </a:spcBef>
                        <a:spcAft>
                          <a:spcPts val="0"/>
                        </a:spcAft>
                      </a:pPr>
                      <a:r>
                        <a:rPr lang="en-US" sz="1200" dirty="0">
                          <a:effectLst/>
                          <a:latin typeface="Proxima Nova" charset="0"/>
                        </a:rPr>
                        <a:t>Spaghetti diagrams (as appropriate)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N/A</a:t>
                      </a:r>
                      <a:endParaRPr lang="en-US" sz="1100" dirty="0">
                        <a:latin typeface="Proxima Nova" charset="0"/>
                      </a:endParaRPr>
                    </a:p>
                  </a:txBody>
                  <a:tcPr marT="34290" marB="34290"/>
                </a:tc>
              </a:tr>
              <a:tr h="251893">
                <a:tc>
                  <a:txBody>
                    <a:bodyPr/>
                    <a:lstStyle/>
                    <a:p>
                      <a:pPr marL="0" marR="0">
                        <a:spcBef>
                          <a:spcPts val="0"/>
                        </a:spcBef>
                        <a:spcAft>
                          <a:spcPts val="0"/>
                        </a:spcAft>
                      </a:pPr>
                      <a:r>
                        <a:rPr lang="en-US" sz="1200" dirty="0">
                          <a:effectLst/>
                          <a:latin typeface="Proxima Nova" charset="0"/>
                        </a:rPr>
                        <a:t>Current load charts (as appropriate)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N/A</a:t>
                      </a:r>
                      <a:endParaRPr lang="en-US" sz="1100" dirty="0">
                        <a:latin typeface="Proxima Nova" charset="0"/>
                      </a:endParaRPr>
                    </a:p>
                  </a:txBody>
                  <a:tcPr marT="34290" marB="34290"/>
                </a:tc>
              </a:tr>
              <a:tr h="251893">
                <a:tc>
                  <a:txBody>
                    <a:bodyPr/>
                    <a:lstStyle/>
                    <a:p>
                      <a:pPr marL="0" marR="0">
                        <a:spcBef>
                          <a:spcPts val="0"/>
                        </a:spcBef>
                        <a:spcAft>
                          <a:spcPts val="0"/>
                        </a:spcAft>
                      </a:pPr>
                      <a:r>
                        <a:rPr lang="en-US" sz="1200" dirty="0">
                          <a:effectLst/>
                          <a:latin typeface="Proxima Nova" charset="0"/>
                        </a:rPr>
                        <a:t>Assess for 6S and implement S1 – S3</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N/A</a:t>
                      </a:r>
                      <a:endParaRPr lang="en-US" sz="1100" dirty="0">
                        <a:latin typeface="Proxima Nova" charset="0"/>
                      </a:endParaRPr>
                    </a:p>
                  </a:txBody>
                  <a:tcPr marT="34290" marB="34290"/>
                </a:tc>
              </a:tr>
              <a:tr h="251893">
                <a:tc>
                  <a:txBody>
                    <a:bodyPr/>
                    <a:lstStyle/>
                    <a:p>
                      <a:pPr marL="0" marR="0">
                        <a:spcBef>
                          <a:spcPts val="0"/>
                        </a:spcBef>
                        <a:spcAft>
                          <a:spcPts val="0"/>
                        </a:spcAft>
                      </a:pPr>
                      <a:r>
                        <a:rPr lang="en-US" sz="1200" dirty="0">
                          <a:effectLst/>
                          <a:latin typeface="Proxima Nova" charset="0"/>
                        </a:rPr>
                        <a:t>Gate </a:t>
                      </a:r>
                      <a:r>
                        <a:rPr lang="en-US" sz="1200" dirty="0" smtClean="0">
                          <a:effectLst/>
                          <a:latin typeface="Proxima Nova" charset="0"/>
                        </a:rPr>
                        <a:t>review and Sign-off</a:t>
                      </a:r>
                      <a:r>
                        <a:rPr lang="en-US" sz="1200" baseline="0" dirty="0" smtClean="0">
                          <a:effectLst/>
                          <a:latin typeface="Proxima Nova" charset="0"/>
                        </a:rPr>
                        <a:t> by Champion</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100" dirty="0" smtClean="0">
                          <a:latin typeface="Proxima Nova" charset="0"/>
                        </a:rPr>
                        <a:t>X</a:t>
                      </a:r>
                      <a:endParaRPr lang="en-US" sz="1100" dirty="0">
                        <a:latin typeface="Proxima Nova" charset="0"/>
                      </a:endParaRPr>
                    </a:p>
                  </a:txBody>
                  <a:tcPr marT="34290" marB="34290"/>
                </a:tc>
              </a:tr>
            </a:tbl>
          </a:graphicData>
        </a:graphic>
      </p:graphicFrame>
    </p:spTree>
    <p:extLst>
      <p:ext uri="{BB962C8B-B14F-4D97-AF65-F5344CB8AC3E}">
        <p14:creationId xmlns:p14="http://schemas.microsoft.com/office/powerpoint/2010/main" val="184946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Lean Six Sigma </a:t>
            </a:r>
            <a:r>
              <a:rPr lang="en-US" b="1" dirty="0"/>
              <a:t>Roadmap</a:t>
            </a:r>
          </a:p>
        </p:txBody>
      </p:sp>
      <p:sp>
        <p:nvSpPr>
          <p:cNvPr id="4" name="Slide Number Placeholder 3"/>
          <p:cNvSpPr>
            <a:spLocks noGrp="1"/>
          </p:cNvSpPr>
          <p:nvPr>
            <p:ph type="sldNum" idx="12"/>
          </p:nvPr>
        </p:nvSpPr>
        <p:spPr/>
        <p:txBody>
          <a:bodyPr/>
          <a:lstStyle/>
          <a:p>
            <a:fld id="{00000000-1234-1234-1234-123412341234}" type="slidenum">
              <a:rPr lang="en" smtClean="0"/>
              <a:pPr/>
              <a:t>44</a:t>
            </a:fld>
            <a:endParaRPr lang="en"/>
          </a:p>
        </p:txBody>
      </p:sp>
      <p:grpSp>
        <p:nvGrpSpPr>
          <p:cNvPr id="5" name="Group 4"/>
          <p:cNvGrpSpPr>
            <a:grpSpLocks/>
          </p:cNvGrpSpPr>
          <p:nvPr/>
        </p:nvGrpSpPr>
        <p:grpSpPr bwMode="auto">
          <a:xfrm>
            <a:off x="2209800" y="1123950"/>
            <a:ext cx="5197642" cy="3086100"/>
            <a:chOff x="576" y="576"/>
            <a:chExt cx="4608" cy="2736"/>
          </a:xfrm>
        </p:grpSpPr>
        <p:sp>
          <p:nvSpPr>
            <p:cNvPr id="6" name="AutoShape 5"/>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Measure</a:t>
              </a:r>
              <a:endParaRPr lang="en-US" sz="2400" dirty="0">
                <a:latin typeface="Proxima Nova" panose="02000506030000020004" pitchFamily="50" charset="0"/>
              </a:endParaRPr>
            </a:p>
          </p:txBody>
        </p:sp>
        <p:sp>
          <p:nvSpPr>
            <p:cNvPr id="7" name="AutoShape 6"/>
            <p:cNvSpPr>
              <a:spLocks noChangeArrowheads="1"/>
            </p:cNvSpPr>
            <p:nvPr/>
          </p:nvSpPr>
          <p:spPr bwMode="gray">
            <a:xfrm>
              <a:off x="576" y="1728"/>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bg1"/>
                  </a:solidFill>
                  <a:latin typeface="Proxima Nova" panose="02000506030000020004" pitchFamily="50" charset="0"/>
                </a:rPr>
                <a:t>Analyze</a:t>
              </a:r>
              <a:endParaRPr lang="en-US" sz="2400" dirty="0">
                <a:solidFill>
                  <a:schemeClr val="bg1"/>
                </a:solidFill>
                <a:latin typeface="Proxima Nova" panose="02000506030000020004" pitchFamily="50" charset="0"/>
              </a:endParaRPr>
            </a:p>
          </p:txBody>
        </p:sp>
        <p:sp>
          <p:nvSpPr>
            <p:cNvPr id="8" name="AutoShape 7"/>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Improve</a:t>
              </a:r>
              <a:endParaRPr lang="en-US" sz="2400" dirty="0">
                <a:solidFill>
                  <a:schemeClr val="tx1"/>
                </a:solidFill>
                <a:latin typeface="Proxima Nova" panose="02000506030000020004" pitchFamily="50" charset="0"/>
              </a:endParaRPr>
            </a:p>
          </p:txBody>
        </p:sp>
        <p:sp>
          <p:nvSpPr>
            <p:cNvPr id="9" name="AutoShape 8"/>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Control</a:t>
              </a:r>
              <a:endParaRPr lang="en-US" sz="2400" dirty="0">
                <a:latin typeface="Proxima Nova" panose="02000506030000020004" pitchFamily="50" charset="0"/>
              </a:endParaRPr>
            </a:p>
          </p:txBody>
        </p:sp>
        <p:sp>
          <p:nvSpPr>
            <p:cNvPr id="10" name="AutoShape 9"/>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Define</a:t>
              </a:r>
              <a:endParaRPr lang="en-US" sz="2400" dirty="0">
                <a:solidFill>
                  <a:schemeClr val="tx1"/>
                </a:solidFill>
                <a:latin typeface="Proxima Nova" panose="02000506030000020004" pitchFamily="50" charset="0"/>
              </a:endParaRPr>
            </a:p>
          </p:txBody>
        </p:sp>
      </p:grpSp>
    </p:spTree>
    <p:extLst>
      <p:ext uri="{BB962C8B-B14F-4D97-AF65-F5344CB8AC3E}">
        <p14:creationId xmlns:p14="http://schemas.microsoft.com/office/powerpoint/2010/main" val="89237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sp>
        <p:nvSpPr>
          <p:cNvPr id="2" name="Text Placeholder 1"/>
          <p:cNvSpPr>
            <a:spLocks noGrp="1"/>
          </p:cNvSpPr>
          <p:nvPr>
            <p:ph type="body" idx="1"/>
          </p:nvPr>
        </p:nvSpPr>
        <p:spPr/>
        <p:txBody>
          <a:bodyPr/>
          <a:lstStyle/>
          <a:p>
            <a:r>
              <a:rPr lang="en-US" sz="1400" dirty="0">
                <a:solidFill>
                  <a:srgbClr val="002060"/>
                </a:solidFill>
              </a:rPr>
              <a:t>Completed, manual cause effect diagram.</a:t>
            </a:r>
          </a:p>
          <a:p>
            <a:endParaRPr lang="en-US" sz="1400" dirty="0"/>
          </a:p>
        </p:txBody>
      </p:sp>
      <p:pic>
        <p:nvPicPr>
          <p:cNvPr id="30774"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95393"/>
            <a:ext cx="8215423" cy="341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713948"/>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4350"/>
            <a:ext cx="86868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4800" y="-19050"/>
            <a:ext cx="8520600" cy="572700"/>
          </a:xfrm>
        </p:spPr>
        <p:txBody>
          <a:bodyPr/>
          <a:lstStyle/>
          <a:p>
            <a:r>
              <a:rPr lang="en-US" dirty="0" smtClean="0"/>
              <a:t>Cause-Effect Diagram(s)</a:t>
            </a:r>
            <a:endParaRPr lang="en-US" dirty="0"/>
          </a:p>
        </p:txBody>
      </p:sp>
      <p:sp>
        <p:nvSpPr>
          <p:cNvPr id="5" name="TextBox 4"/>
          <p:cNvSpPr txBox="1"/>
          <p:nvPr/>
        </p:nvSpPr>
        <p:spPr>
          <a:xfrm>
            <a:off x="3733800" y="184234"/>
            <a:ext cx="5524269" cy="253916"/>
          </a:xfrm>
          <a:prstGeom prst="rect">
            <a:avLst/>
          </a:prstGeom>
          <a:noFill/>
        </p:spPr>
        <p:txBody>
          <a:bodyPr wrap="none" rtlCol="0">
            <a:spAutoFit/>
          </a:bodyPr>
          <a:lstStyle/>
          <a:p>
            <a:r>
              <a:rPr lang="en-US" sz="1050" dirty="0" smtClean="0">
                <a:solidFill>
                  <a:srgbClr val="24135F"/>
                </a:solidFill>
                <a:latin typeface="Proxima Nova" charset="0"/>
              </a:rPr>
              <a:t>Possible causes selected for testing are highlighted in blue (X7, X9 shown in process map).</a:t>
            </a:r>
            <a:endParaRPr lang="en-US" sz="1050" dirty="0">
              <a:solidFill>
                <a:srgbClr val="24135F"/>
              </a:solidFill>
              <a:latin typeface="Proxima Nova" charset="0"/>
            </a:endParaRPr>
          </a:p>
        </p:txBody>
      </p:sp>
      <p:sp>
        <p:nvSpPr>
          <p:cNvPr id="3" name="Oval 2"/>
          <p:cNvSpPr/>
          <p:nvPr/>
        </p:nvSpPr>
        <p:spPr bwMode="auto">
          <a:xfrm>
            <a:off x="7772401" y="1143000"/>
            <a:ext cx="703149" cy="400050"/>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8123974" y="1543050"/>
            <a:ext cx="729402" cy="514350"/>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293935" y="1917151"/>
            <a:ext cx="914400" cy="271763"/>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6172200" y="1630705"/>
            <a:ext cx="914400" cy="286445"/>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7772400" y="2018192"/>
            <a:ext cx="914400" cy="283092"/>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226833" y="771525"/>
            <a:ext cx="914400" cy="257175"/>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3931920" y="1645921"/>
            <a:ext cx="914400" cy="314831"/>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2286000" y="1957087"/>
            <a:ext cx="1143000" cy="271763"/>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7543800" y="3716079"/>
            <a:ext cx="914400" cy="141546"/>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7293935" y="4156033"/>
            <a:ext cx="1313720" cy="171450"/>
          </a:xfrm>
          <a:prstGeom prst="ellipse">
            <a:avLst/>
          </a:prstGeom>
          <a:noFill/>
          <a:ln w="1905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8366852" y="3987842"/>
            <a:ext cx="548548" cy="338554"/>
          </a:xfrm>
          <a:prstGeom prst="rect">
            <a:avLst/>
          </a:prstGeom>
          <a:noFill/>
        </p:spPr>
        <p:txBody>
          <a:bodyPr wrap="none" rtlCol="0">
            <a:spAutoFit/>
          </a:bodyPr>
          <a:lstStyle/>
          <a:p>
            <a:r>
              <a:rPr lang="en-US" sz="1600" dirty="0" smtClean="0">
                <a:solidFill>
                  <a:srgbClr val="8118B0"/>
                </a:solidFill>
              </a:rPr>
              <a:t>X10</a:t>
            </a:r>
            <a:endParaRPr lang="en-US" sz="1600" dirty="0">
              <a:solidFill>
                <a:srgbClr val="8118B0"/>
              </a:solidFill>
            </a:endParaRPr>
          </a:p>
        </p:txBody>
      </p:sp>
      <p:sp>
        <p:nvSpPr>
          <p:cNvPr id="19" name="TextBox 18"/>
          <p:cNvSpPr txBox="1"/>
          <p:nvPr/>
        </p:nvSpPr>
        <p:spPr>
          <a:xfrm>
            <a:off x="8418643" y="3589121"/>
            <a:ext cx="434734" cy="338554"/>
          </a:xfrm>
          <a:prstGeom prst="rect">
            <a:avLst/>
          </a:prstGeom>
          <a:noFill/>
        </p:spPr>
        <p:txBody>
          <a:bodyPr wrap="none" rtlCol="0">
            <a:spAutoFit/>
          </a:bodyPr>
          <a:lstStyle/>
          <a:p>
            <a:r>
              <a:rPr lang="en-US" sz="1600" dirty="0" smtClean="0">
                <a:solidFill>
                  <a:srgbClr val="8118B0"/>
                </a:solidFill>
              </a:rPr>
              <a:t>X5</a:t>
            </a:r>
            <a:endParaRPr lang="en-US" sz="1600" dirty="0">
              <a:solidFill>
                <a:srgbClr val="8118B0"/>
              </a:solidFill>
            </a:endParaRPr>
          </a:p>
        </p:txBody>
      </p:sp>
      <p:sp>
        <p:nvSpPr>
          <p:cNvPr id="20" name="TextBox 19"/>
          <p:cNvSpPr txBox="1"/>
          <p:nvPr/>
        </p:nvSpPr>
        <p:spPr>
          <a:xfrm>
            <a:off x="2937360" y="1634059"/>
            <a:ext cx="434734" cy="338554"/>
          </a:xfrm>
          <a:prstGeom prst="rect">
            <a:avLst/>
          </a:prstGeom>
          <a:noFill/>
        </p:spPr>
        <p:txBody>
          <a:bodyPr wrap="none" rtlCol="0">
            <a:spAutoFit/>
          </a:bodyPr>
          <a:lstStyle/>
          <a:p>
            <a:r>
              <a:rPr lang="en-US" sz="1600" dirty="0" smtClean="0">
                <a:solidFill>
                  <a:srgbClr val="8118B0"/>
                </a:solidFill>
              </a:rPr>
              <a:t>X8</a:t>
            </a:r>
            <a:endParaRPr lang="en-US" sz="1600" dirty="0">
              <a:solidFill>
                <a:srgbClr val="8118B0"/>
              </a:solidFill>
            </a:endParaRPr>
          </a:p>
        </p:txBody>
      </p:sp>
      <p:sp>
        <p:nvSpPr>
          <p:cNvPr id="21" name="TextBox 20"/>
          <p:cNvSpPr txBox="1"/>
          <p:nvPr/>
        </p:nvSpPr>
        <p:spPr>
          <a:xfrm>
            <a:off x="4080360" y="1917151"/>
            <a:ext cx="434734" cy="338554"/>
          </a:xfrm>
          <a:prstGeom prst="rect">
            <a:avLst/>
          </a:prstGeom>
          <a:noFill/>
        </p:spPr>
        <p:txBody>
          <a:bodyPr wrap="none" rtlCol="0">
            <a:spAutoFit/>
          </a:bodyPr>
          <a:lstStyle/>
          <a:p>
            <a:r>
              <a:rPr lang="en-US" sz="1600" dirty="0" smtClean="0">
                <a:solidFill>
                  <a:srgbClr val="8118B0"/>
                </a:solidFill>
              </a:rPr>
              <a:t>X6</a:t>
            </a:r>
            <a:endParaRPr lang="en-US" sz="1600" dirty="0">
              <a:solidFill>
                <a:srgbClr val="8118B0"/>
              </a:solidFill>
            </a:endParaRPr>
          </a:p>
        </p:txBody>
      </p:sp>
      <p:sp>
        <p:nvSpPr>
          <p:cNvPr id="22" name="TextBox 21"/>
          <p:cNvSpPr txBox="1"/>
          <p:nvPr/>
        </p:nvSpPr>
        <p:spPr>
          <a:xfrm>
            <a:off x="3923296" y="381735"/>
            <a:ext cx="663964" cy="584775"/>
          </a:xfrm>
          <a:prstGeom prst="rect">
            <a:avLst/>
          </a:prstGeom>
          <a:noFill/>
        </p:spPr>
        <p:txBody>
          <a:bodyPr wrap="none" rtlCol="0">
            <a:spAutoFit/>
          </a:bodyPr>
          <a:lstStyle/>
          <a:p>
            <a:r>
              <a:rPr lang="en-US" sz="1600" dirty="0" smtClean="0">
                <a:solidFill>
                  <a:srgbClr val="8118B0"/>
                </a:solidFill>
              </a:rPr>
              <a:t>X11, </a:t>
            </a:r>
          </a:p>
          <a:p>
            <a:r>
              <a:rPr lang="en-US" sz="1600" dirty="0" smtClean="0">
                <a:solidFill>
                  <a:srgbClr val="8118B0"/>
                </a:solidFill>
              </a:rPr>
              <a:t>X12</a:t>
            </a:r>
            <a:endParaRPr lang="en-US" sz="1600" dirty="0">
              <a:solidFill>
                <a:srgbClr val="8118B0"/>
              </a:solidFill>
            </a:endParaRPr>
          </a:p>
        </p:txBody>
      </p:sp>
      <p:sp>
        <p:nvSpPr>
          <p:cNvPr id="23" name="TextBox 22"/>
          <p:cNvSpPr txBox="1"/>
          <p:nvPr/>
        </p:nvSpPr>
        <p:spPr>
          <a:xfrm>
            <a:off x="8686799" y="2061956"/>
            <a:ext cx="434734" cy="338554"/>
          </a:xfrm>
          <a:prstGeom prst="rect">
            <a:avLst/>
          </a:prstGeom>
          <a:noFill/>
        </p:spPr>
        <p:txBody>
          <a:bodyPr wrap="none" rtlCol="0">
            <a:spAutoFit/>
          </a:bodyPr>
          <a:lstStyle/>
          <a:p>
            <a:r>
              <a:rPr lang="en-US" sz="1600" dirty="0" smtClean="0">
                <a:solidFill>
                  <a:srgbClr val="8118B0"/>
                </a:solidFill>
              </a:rPr>
              <a:t>X1</a:t>
            </a:r>
            <a:endParaRPr lang="en-US" sz="1600" dirty="0">
              <a:solidFill>
                <a:srgbClr val="8118B0"/>
              </a:solidFill>
            </a:endParaRPr>
          </a:p>
        </p:txBody>
      </p:sp>
      <p:sp>
        <p:nvSpPr>
          <p:cNvPr id="24" name="TextBox 23"/>
          <p:cNvSpPr txBox="1"/>
          <p:nvPr/>
        </p:nvSpPr>
        <p:spPr>
          <a:xfrm>
            <a:off x="5827843" y="1818673"/>
            <a:ext cx="434734" cy="338554"/>
          </a:xfrm>
          <a:prstGeom prst="rect">
            <a:avLst/>
          </a:prstGeom>
          <a:noFill/>
        </p:spPr>
        <p:txBody>
          <a:bodyPr wrap="none" rtlCol="0">
            <a:spAutoFit/>
          </a:bodyPr>
          <a:lstStyle/>
          <a:p>
            <a:r>
              <a:rPr lang="en-US" sz="1600" dirty="0" smtClean="0">
                <a:solidFill>
                  <a:srgbClr val="8118B0"/>
                </a:solidFill>
              </a:rPr>
              <a:t>X3</a:t>
            </a:r>
            <a:endParaRPr lang="en-US" sz="1600" dirty="0">
              <a:solidFill>
                <a:srgbClr val="8118B0"/>
              </a:solidFill>
            </a:endParaRPr>
          </a:p>
        </p:txBody>
      </p:sp>
      <p:sp>
        <p:nvSpPr>
          <p:cNvPr id="25" name="TextBox 24"/>
          <p:cNvSpPr txBox="1"/>
          <p:nvPr/>
        </p:nvSpPr>
        <p:spPr>
          <a:xfrm>
            <a:off x="8628922" y="1376790"/>
            <a:ext cx="434734" cy="338554"/>
          </a:xfrm>
          <a:prstGeom prst="rect">
            <a:avLst/>
          </a:prstGeom>
          <a:noFill/>
        </p:spPr>
        <p:txBody>
          <a:bodyPr wrap="none" rtlCol="0">
            <a:spAutoFit/>
          </a:bodyPr>
          <a:lstStyle/>
          <a:p>
            <a:r>
              <a:rPr lang="en-US" sz="1600" dirty="0" smtClean="0">
                <a:solidFill>
                  <a:srgbClr val="8118B0"/>
                </a:solidFill>
              </a:rPr>
              <a:t>X4</a:t>
            </a:r>
            <a:endParaRPr lang="en-US" sz="1600" dirty="0">
              <a:solidFill>
                <a:srgbClr val="8118B0"/>
              </a:solidFill>
            </a:endParaRPr>
          </a:p>
        </p:txBody>
      </p:sp>
      <p:sp>
        <p:nvSpPr>
          <p:cNvPr id="26" name="TextBox 25"/>
          <p:cNvSpPr txBox="1"/>
          <p:nvPr/>
        </p:nvSpPr>
        <p:spPr>
          <a:xfrm>
            <a:off x="7052160" y="2076640"/>
            <a:ext cx="434734" cy="338554"/>
          </a:xfrm>
          <a:prstGeom prst="rect">
            <a:avLst/>
          </a:prstGeom>
          <a:noFill/>
        </p:spPr>
        <p:txBody>
          <a:bodyPr wrap="none" rtlCol="0">
            <a:spAutoFit/>
          </a:bodyPr>
          <a:lstStyle/>
          <a:p>
            <a:r>
              <a:rPr lang="en-US" sz="1600" dirty="0" smtClean="0">
                <a:solidFill>
                  <a:srgbClr val="8118B0"/>
                </a:solidFill>
              </a:rPr>
              <a:t>X5</a:t>
            </a:r>
            <a:endParaRPr lang="en-US" sz="1600" dirty="0">
              <a:solidFill>
                <a:srgbClr val="8118B0"/>
              </a:solidFill>
            </a:endParaRPr>
          </a:p>
        </p:txBody>
      </p:sp>
      <p:sp>
        <p:nvSpPr>
          <p:cNvPr id="27" name="TextBox 26"/>
          <p:cNvSpPr txBox="1"/>
          <p:nvPr/>
        </p:nvSpPr>
        <p:spPr>
          <a:xfrm>
            <a:off x="8411554" y="1089109"/>
            <a:ext cx="434734" cy="338554"/>
          </a:xfrm>
          <a:prstGeom prst="rect">
            <a:avLst/>
          </a:prstGeom>
          <a:noFill/>
        </p:spPr>
        <p:txBody>
          <a:bodyPr wrap="none" rtlCol="0">
            <a:spAutoFit/>
          </a:bodyPr>
          <a:lstStyle/>
          <a:p>
            <a:r>
              <a:rPr lang="en-US" sz="1600" dirty="0" smtClean="0">
                <a:solidFill>
                  <a:srgbClr val="8118B0"/>
                </a:solidFill>
              </a:rPr>
              <a:t>X2</a:t>
            </a:r>
            <a:endParaRPr lang="en-US" sz="1600" dirty="0">
              <a:solidFill>
                <a:srgbClr val="8118B0"/>
              </a:solidFill>
            </a:endParaRPr>
          </a:p>
        </p:txBody>
      </p:sp>
    </p:spTree>
    <p:extLst>
      <p:ext uri="{BB962C8B-B14F-4D97-AF65-F5344CB8AC3E}">
        <p14:creationId xmlns:p14="http://schemas.microsoft.com/office/powerpoint/2010/main" val="34344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sp>
        <p:nvSpPr>
          <p:cNvPr id="3" name="Text Placeholder 2"/>
          <p:cNvSpPr>
            <a:spLocks noGrp="1"/>
          </p:cNvSpPr>
          <p:nvPr>
            <p:ph type="body" idx="1"/>
          </p:nvPr>
        </p:nvSpPr>
        <p:spPr/>
        <p:txBody>
          <a:bodyPr/>
          <a:lstStyle/>
          <a:p>
            <a:r>
              <a:rPr lang="en-US" sz="1400" dirty="0">
                <a:solidFill>
                  <a:srgbClr val="002060"/>
                </a:solidFill>
              </a:rPr>
              <a:t>Below is the spreadsheet version. </a:t>
            </a:r>
            <a:r>
              <a:rPr lang="en-US" sz="1400" dirty="0">
                <a:solidFill>
                  <a:srgbClr val="4A1B65"/>
                </a:solidFill>
              </a:rPr>
              <a:t>Possible causes selected for testing are highlighted in blue.</a:t>
            </a:r>
          </a:p>
          <a:p>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203685007"/>
              </p:ext>
            </p:extLst>
          </p:nvPr>
        </p:nvGraphicFramePr>
        <p:xfrm>
          <a:off x="381000" y="1581150"/>
          <a:ext cx="8432800" cy="3123728"/>
        </p:xfrm>
        <a:graphic>
          <a:graphicData uri="http://schemas.openxmlformats.org/drawingml/2006/table">
            <a:tbl>
              <a:tblPr/>
              <a:tblGrid>
                <a:gridCol w="1473200"/>
                <a:gridCol w="2286000"/>
                <a:gridCol w="4673600"/>
              </a:tblGrid>
              <a:tr h="327184">
                <a:tc>
                  <a:txBody>
                    <a:bodyPr/>
                    <a:lstStyle/>
                    <a:p>
                      <a:pPr algn="ctr" fontAlgn="ctr"/>
                      <a:r>
                        <a:rPr lang="en-US" sz="1100" b="1" i="0" u="none" strike="noStrike" dirty="0">
                          <a:solidFill>
                            <a:srgbClr val="FFFFFF"/>
                          </a:solidFill>
                          <a:effectLst/>
                          <a:latin typeface="Proxima Nova" charset="0"/>
                        </a:rPr>
                        <a:t>Major Cause Category</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519F"/>
                    </a:solidFill>
                  </a:tcPr>
                </a:tc>
                <a:tc>
                  <a:txBody>
                    <a:bodyPr/>
                    <a:lstStyle/>
                    <a:p>
                      <a:pPr algn="ctr" fontAlgn="ctr"/>
                      <a:r>
                        <a:rPr lang="en-US" sz="1100" b="1" i="0" u="none" strike="noStrike">
                          <a:solidFill>
                            <a:srgbClr val="FFFFFF"/>
                          </a:solidFill>
                          <a:effectLst/>
                          <a:latin typeface="Proxima Nova" charset="0"/>
                        </a:rPr>
                        <a:t>Level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519F"/>
                    </a:solidFill>
                  </a:tcPr>
                </a:tc>
                <a:tc>
                  <a:txBody>
                    <a:bodyPr/>
                    <a:lstStyle/>
                    <a:p>
                      <a:pPr algn="ctr" fontAlgn="ctr"/>
                      <a:r>
                        <a:rPr lang="en-US" sz="1100" b="1" i="0" u="none" strike="noStrike">
                          <a:solidFill>
                            <a:srgbClr val="FFFFFF"/>
                          </a:solidFill>
                          <a:effectLst/>
                          <a:latin typeface="Proxima Nova" charset="0"/>
                        </a:rPr>
                        <a:t>Possible Cause</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519F"/>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Inappropriate staffing to meet demand</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Changing employee expectations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Changing industry standards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6080E6"/>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Inconsistent method of obtaining </a:t>
                      </a:r>
                      <a:r>
                        <a:rPr lang="en-US" sz="1100" b="0" i="0" u="none" strike="noStrike" dirty="0" smtClean="0">
                          <a:solidFill>
                            <a:srgbClr val="6080E6"/>
                          </a:solidFill>
                          <a:effectLst/>
                          <a:latin typeface="Proxima Nova" charset="0"/>
                        </a:rPr>
                        <a:t>benefits (X2)</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Limited training and consistent process (see Provisions)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6080E6"/>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Not perform duties in a timely </a:t>
                      </a:r>
                      <a:r>
                        <a:rPr lang="en-US" sz="1100" b="0" i="0" u="none" strike="noStrike" dirty="0" smtClean="0">
                          <a:solidFill>
                            <a:srgbClr val="6080E6"/>
                          </a:solidFill>
                          <a:effectLst/>
                          <a:latin typeface="Proxima Nova" charset="0"/>
                        </a:rPr>
                        <a:t>manner (X4)</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6080E6"/>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smtClean="0">
                          <a:solidFill>
                            <a:srgbClr val="6080E6"/>
                          </a:solidFill>
                          <a:effectLst/>
                          <a:latin typeface="Proxima Nova" charset="0"/>
                        </a:rPr>
                        <a:t>Late</a:t>
                      </a:r>
                      <a:r>
                        <a:rPr lang="en-US" sz="1100" b="0" i="0" u="none" strike="noStrike" baseline="0" dirty="0" smtClean="0">
                          <a:solidFill>
                            <a:srgbClr val="6080E6"/>
                          </a:solidFill>
                          <a:effectLst/>
                          <a:latin typeface="Proxima Nova" charset="0"/>
                        </a:rPr>
                        <a:t> a</a:t>
                      </a:r>
                      <a:r>
                        <a:rPr lang="en-US" sz="1100" b="0" i="0" u="none" strike="noStrike" dirty="0" smtClean="0">
                          <a:solidFill>
                            <a:srgbClr val="6080E6"/>
                          </a:solidFill>
                          <a:effectLst/>
                          <a:latin typeface="Proxima Nova" charset="0"/>
                        </a:rPr>
                        <a:t>dd-ons (X5)</a:t>
                      </a:r>
                      <a:endParaRPr lang="en-US" sz="1100" b="0" i="0" u="none" strike="noStrike" dirty="0">
                        <a:solidFill>
                          <a:srgbClr val="6080E6"/>
                        </a:solidFill>
                        <a:effectLst/>
                        <a:latin typeface="Proxima Nova" charset="0"/>
                      </a:endParaRP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Unneeded interruptions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Limited cooperation from ordering MDs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Authorization not obtained</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Limited clinical cooperation</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6080E6"/>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Limited </a:t>
                      </a:r>
                      <a:r>
                        <a:rPr lang="en-US" sz="1100" b="0" i="0" u="none" strike="noStrike" dirty="0" smtClean="0">
                          <a:solidFill>
                            <a:srgbClr val="6080E6"/>
                          </a:solidFill>
                          <a:effectLst/>
                          <a:latin typeface="Proxima Nova" charset="0"/>
                        </a:rPr>
                        <a:t>knowledge (X3)</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Variation in staff accountability</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Variation in adapting to new process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6080E6"/>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smtClean="0">
                          <a:solidFill>
                            <a:srgbClr val="6080E6"/>
                          </a:solidFill>
                          <a:effectLst/>
                          <a:latin typeface="Proxima Nova" charset="0"/>
                        </a:rPr>
                        <a:t>No / late </a:t>
                      </a:r>
                      <a:r>
                        <a:rPr lang="en-US" sz="1100" b="0" i="0" u="none" strike="noStrike" dirty="0">
                          <a:solidFill>
                            <a:srgbClr val="6080E6"/>
                          </a:solidFill>
                          <a:effectLst/>
                          <a:latin typeface="Proxima Nova" charset="0"/>
                        </a:rPr>
                        <a:t>notification to </a:t>
                      </a:r>
                      <a:r>
                        <a:rPr lang="en-US" sz="1100" b="0" i="0" u="none" strike="noStrike" dirty="0" smtClean="0">
                          <a:solidFill>
                            <a:srgbClr val="6080E6"/>
                          </a:solidFill>
                          <a:effectLst/>
                          <a:latin typeface="Proxima Nova" charset="0"/>
                        </a:rPr>
                        <a:t>patients of rescheduling (X1)</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b"/>
                      <a:r>
                        <a:rPr lang="en-US" sz="1100" b="0" i="0" u="none" strike="noStrike" dirty="0">
                          <a:solidFill>
                            <a:srgbClr val="000000"/>
                          </a:solidFill>
                          <a:effectLst/>
                          <a:latin typeface="Proxima Nova" charset="0"/>
                        </a:rPr>
                        <a:t>PreCert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No process in place to notify patients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70400261"/>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graphicFrame>
        <p:nvGraphicFramePr>
          <p:cNvPr id="2" name="Table 1"/>
          <p:cNvGraphicFramePr>
            <a:graphicFrameLocks noGrp="1"/>
          </p:cNvGraphicFramePr>
          <p:nvPr>
            <p:extLst>
              <p:ext uri="{D42A27DB-BD31-4B8C-83A1-F6EECF244321}">
                <p14:modId xmlns:p14="http://schemas.microsoft.com/office/powerpoint/2010/main" val="1488543032"/>
              </p:ext>
            </p:extLst>
          </p:nvPr>
        </p:nvGraphicFramePr>
        <p:xfrm>
          <a:off x="304800" y="1047750"/>
          <a:ext cx="8432800" cy="3298512"/>
        </p:xfrm>
        <a:graphic>
          <a:graphicData uri="http://schemas.openxmlformats.org/drawingml/2006/table">
            <a:tbl>
              <a:tblPr/>
              <a:tblGrid>
                <a:gridCol w="1701800"/>
                <a:gridCol w="1828800"/>
                <a:gridCol w="4902200"/>
              </a:tblGrid>
              <a:tr h="327184">
                <a:tc>
                  <a:txBody>
                    <a:bodyPr/>
                    <a:lstStyle/>
                    <a:p>
                      <a:pPr algn="ctr" fontAlgn="ctr"/>
                      <a:r>
                        <a:rPr lang="en-US" sz="1100" b="1" i="0" u="none" strike="noStrike" dirty="0">
                          <a:solidFill>
                            <a:srgbClr val="FFFFFF"/>
                          </a:solidFill>
                          <a:effectLst/>
                          <a:latin typeface="Proxima Nova" charset="0"/>
                        </a:rPr>
                        <a:t>Major Cause Category</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Level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dirty="0">
                          <a:solidFill>
                            <a:srgbClr val="FFFFFF"/>
                          </a:solidFill>
                          <a:effectLst/>
                          <a:latin typeface="Proxima Nova" charset="0"/>
                        </a:rPr>
                        <a:t>Possible Cause</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5519F"/>
                    </a:solidFill>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Limited Portal access (e.g., NextGen)</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No consistent on-boarding</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6080E6"/>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Limited </a:t>
                      </a:r>
                      <a:r>
                        <a:rPr lang="en-US" sz="1100" b="0" i="0" u="none" strike="noStrike" dirty="0" smtClean="0">
                          <a:solidFill>
                            <a:srgbClr val="6080E6"/>
                          </a:solidFill>
                          <a:effectLst/>
                          <a:latin typeface="Proxima Nova" charset="0"/>
                        </a:rPr>
                        <a:t>knowledge (correct paperwork, clearance) (X11, X12)</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Lack of staff accountability</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dirty="0">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Lack of adapting to new process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6080E6"/>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Inconsistent </a:t>
                      </a:r>
                      <a:r>
                        <a:rPr lang="en-US" sz="1100" b="0" i="0" u="none" strike="noStrike" dirty="0" smtClean="0">
                          <a:solidFill>
                            <a:srgbClr val="6080E6"/>
                          </a:solidFill>
                          <a:effectLst/>
                          <a:latin typeface="Proxima Nova" charset="0"/>
                        </a:rPr>
                        <a:t>documentation when patient arrives (X6)</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Outdated / obsolete policies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dirty="0">
                          <a:solidFill>
                            <a:srgbClr val="000000"/>
                          </a:solidFill>
                          <a:effectLst/>
                          <a:latin typeface="Proxima Nova" charset="0"/>
                        </a:rPr>
                        <a:t>Limited training and consistent process (see 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Registrar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Variation in staff accountability</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 </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 </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No documentation</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No notification to patients of needed documentation</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6080E6"/>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No notification of </a:t>
                      </a:r>
                      <a:r>
                        <a:rPr lang="en-US" sz="1100" b="0" i="0" u="none" strike="noStrike" dirty="0" smtClean="0">
                          <a:solidFill>
                            <a:srgbClr val="6080E6"/>
                          </a:solidFill>
                          <a:effectLst/>
                          <a:latin typeface="Proxima Nova" charset="0"/>
                        </a:rPr>
                        <a:t>patients (X8)</a:t>
                      </a:r>
                      <a:endParaRPr lang="en-US" sz="1100" b="0" i="0" u="none" strike="noStrike" dirty="0">
                        <a:solidFill>
                          <a:srgbClr val="6080E6"/>
                        </a:solidFill>
                        <a:effectLst/>
                        <a:latin typeface="Proxima Nova" charset="0"/>
                      </a:endParaRP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6080E6"/>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6080E6"/>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6080E6"/>
                          </a:solidFill>
                          <a:effectLst/>
                          <a:latin typeface="Proxima Nova" charset="0"/>
                        </a:rPr>
                        <a:t>Do not perform duties in timely </a:t>
                      </a:r>
                      <a:r>
                        <a:rPr lang="en-US" sz="1100" b="0" i="0" u="none" strike="noStrike" dirty="0" smtClean="0">
                          <a:solidFill>
                            <a:srgbClr val="6080E6"/>
                          </a:solidFill>
                          <a:effectLst/>
                          <a:latin typeface="Proxima Nova" charset="0"/>
                        </a:rPr>
                        <a:t>manner (X8)</a:t>
                      </a:r>
                      <a:endParaRPr lang="en-US" sz="1100" b="0" i="0" u="none" strike="noStrike" dirty="0">
                        <a:solidFill>
                          <a:srgbClr val="6080E6"/>
                        </a:solidFill>
                        <a:effectLst/>
                        <a:latin typeface="Proxima Nova" charset="0"/>
                      </a:endParaRP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Inappropriate staffing to meet demand</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Limited portal access (e.g., NextGen)</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7164">
                <a:tc>
                  <a:txBody>
                    <a:bodyPr/>
                    <a:lstStyle/>
                    <a:p>
                      <a:pPr algn="l" fontAlgn="ctr"/>
                      <a:r>
                        <a:rPr lang="en-US" sz="1100" b="0" i="0" u="none" strike="noStrike">
                          <a:solidFill>
                            <a:srgbClr val="000000"/>
                          </a:solidFill>
                          <a:effectLst/>
                          <a:latin typeface="Proxima Nova" charset="0"/>
                        </a:rPr>
                        <a:t>Financial Counselor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No consistent onboarding</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8837265"/>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xfrm>
            <a:off x="457200" y="12848"/>
            <a:ext cx="8520600" cy="572700"/>
          </a:xfrm>
        </p:spPr>
        <p:txBody>
          <a:bodyPr/>
          <a:lstStyle/>
          <a:p>
            <a:pPr eaLnBrk="1" hangingPunct="1"/>
            <a:r>
              <a:rPr lang="en-US" smtClean="0"/>
              <a:t>Cause-Effect Diagram(s)</a:t>
            </a:r>
          </a:p>
        </p:txBody>
      </p:sp>
      <p:graphicFrame>
        <p:nvGraphicFramePr>
          <p:cNvPr id="2" name="Table 1"/>
          <p:cNvGraphicFramePr>
            <a:graphicFrameLocks noGrp="1"/>
          </p:cNvGraphicFramePr>
          <p:nvPr>
            <p:extLst>
              <p:ext uri="{D42A27DB-BD31-4B8C-83A1-F6EECF244321}">
                <p14:modId xmlns:p14="http://schemas.microsoft.com/office/powerpoint/2010/main" val="881936109"/>
              </p:ext>
            </p:extLst>
          </p:nvPr>
        </p:nvGraphicFramePr>
        <p:xfrm>
          <a:off x="330200" y="590550"/>
          <a:ext cx="8432800" cy="4464971"/>
        </p:xfrm>
        <a:graphic>
          <a:graphicData uri="http://schemas.openxmlformats.org/drawingml/2006/table">
            <a:tbl>
              <a:tblPr/>
              <a:tblGrid>
                <a:gridCol w="1473200"/>
                <a:gridCol w="2057400"/>
                <a:gridCol w="4902200"/>
              </a:tblGrid>
              <a:tr h="270155">
                <a:tc>
                  <a:txBody>
                    <a:bodyPr/>
                    <a:lstStyle/>
                    <a:p>
                      <a:pPr algn="ctr" fontAlgn="ctr"/>
                      <a:r>
                        <a:rPr lang="en-US" sz="1100" b="1" i="0" u="none" strike="noStrike" dirty="0">
                          <a:solidFill>
                            <a:srgbClr val="FFFFFF"/>
                          </a:solidFill>
                          <a:effectLst/>
                          <a:latin typeface="Proxima Nova" charset="0"/>
                        </a:rPr>
                        <a:t>Major Cause Category</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dirty="0">
                          <a:solidFill>
                            <a:srgbClr val="FFFFFF"/>
                          </a:solidFill>
                          <a:effectLst/>
                          <a:latin typeface="Proxima Nova" charset="0"/>
                        </a:rPr>
                        <a:t>Level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Possible Cause</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5519F"/>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No follow-through on initiatives to ensure compliance</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Limited core management follow-up (control)</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Unreasonable management expectations </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Lack of equipment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Too much red tape</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Lack of training</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Lack of training resources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No process to identify needs</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No consideration of downstream customers</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 </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 </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Patients w/o order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does not have order</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received but forgot to bring order</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received but did not know to bring order</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did not receive order</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Patients w/o referrals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Failure to follow up w/ PCP</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Proxima Nova" charset="0"/>
                        </a:rPr>
                        <a:t>Patient unaware of insurance requirement</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received but forgot to bring referral</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received but did not know to bring referral</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did not receive referral</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given wrong referral</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Proxima Nova" charset="0"/>
                        </a:rPr>
                        <a:t>Patient unable to identify designated, appropriate employee</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44319">
                <a:tc>
                  <a:txBody>
                    <a:bodyPr/>
                    <a:lstStyle/>
                    <a:p>
                      <a:pPr algn="l" fontAlgn="ctr"/>
                      <a:r>
                        <a:rPr lang="en-US" sz="1100" b="0" i="0" u="none" strike="noStrike">
                          <a:solidFill>
                            <a:srgbClr val="000000"/>
                          </a:solidFill>
                          <a:effectLst/>
                          <a:latin typeface="Proxima Nova" charset="0"/>
                        </a:rPr>
                        <a:t>Patrons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Proxima Nova" charset="0"/>
                        </a:rPr>
                        <a:t>Inappropriate / poor visual workspace</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79865636"/>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n-US" smtClean="0"/>
              <a:t>Problem and Goal</a:t>
            </a:r>
          </a:p>
        </p:txBody>
      </p:sp>
      <p:sp>
        <p:nvSpPr>
          <p:cNvPr id="6148" name="Rectangle 6"/>
          <p:cNvSpPr>
            <a:spLocks noGrp="1" noChangeArrowheads="1"/>
          </p:cNvSpPr>
          <p:nvPr>
            <p:ph type="body" idx="1"/>
          </p:nvPr>
        </p:nvSpPr>
        <p:spPr/>
        <p:txBody>
          <a:bodyPr/>
          <a:lstStyle/>
          <a:p>
            <a:pPr marL="0" indent="0" eaLnBrk="1" hangingPunct="1"/>
            <a:r>
              <a:rPr lang="en-US" sz="1600" b="1" dirty="0" smtClean="0"/>
              <a:t>Problem Statement:</a:t>
            </a:r>
          </a:p>
          <a:p>
            <a:r>
              <a:rPr lang="en-US" sz="1600" dirty="0" smtClean="0"/>
              <a:t>During </a:t>
            </a:r>
            <a:r>
              <a:rPr lang="en-US" sz="1600" dirty="0"/>
              <a:t>calendar year 2014, there were 88,821 outpatient visits for </a:t>
            </a:r>
            <a:r>
              <a:rPr lang="en-US" sz="1600" dirty="0" smtClean="0"/>
              <a:t>ABC Hospital </a:t>
            </a:r>
            <a:r>
              <a:rPr lang="en-US" sz="1600" dirty="0"/>
              <a:t>diagnostic services that were scheduled by Central Scheduling, or cleared through the </a:t>
            </a:r>
            <a:r>
              <a:rPr lang="en-US" sz="1600" dirty="0" smtClean="0"/>
              <a:t>ABC Hospital </a:t>
            </a:r>
            <a:r>
              <a:rPr lang="en-US" sz="1600" dirty="0"/>
              <a:t>pre-cert process. Of these, 57% were financially cleared up to point of service. This contributed to $344,461 in lost revenue, and generated patient and physician dissatisfaction.</a:t>
            </a:r>
          </a:p>
          <a:p>
            <a:pPr marL="0" indent="0" eaLnBrk="1" hangingPunct="1"/>
            <a:endParaRPr lang="en-US" sz="1600" b="1" dirty="0" smtClean="0"/>
          </a:p>
          <a:p>
            <a:pPr marL="0" indent="0" eaLnBrk="1" hangingPunct="1"/>
            <a:endParaRPr lang="en-US" sz="1600" b="1" dirty="0" smtClean="0"/>
          </a:p>
          <a:p>
            <a:pPr marL="0" indent="0" eaLnBrk="1" hangingPunct="1"/>
            <a:r>
              <a:rPr lang="en-US" sz="1600" b="1" dirty="0" smtClean="0"/>
              <a:t>Goal Statement:</a:t>
            </a:r>
          </a:p>
          <a:p>
            <a:pPr marL="0" indent="0" eaLnBrk="1" hangingPunct="1"/>
            <a:r>
              <a:rPr lang="en-US" sz="1600" dirty="0"/>
              <a:t>Increase the percentage of </a:t>
            </a:r>
            <a:r>
              <a:rPr lang="en-US" sz="1600" dirty="0" smtClean="0"/>
              <a:t>ABC Hospital </a:t>
            </a:r>
            <a:r>
              <a:rPr lang="en-US" sz="1600" dirty="0"/>
              <a:t>diagnostic service outpatient visits that are financially cleared up to the point of service from </a:t>
            </a:r>
            <a:r>
              <a:rPr lang="en-US" sz="1600" dirty="0" smtClean="0"/>
              <a:t>57% </a:t>
            </a:r>
            <a:r>
              <a:rPr lang="en-US" sz="1600" dirty="0"/>
              <a:t>to 90% by the end of Q1, 2015.</a:t>
            </a:r>
          </a:p>
          <a:p>
            <a:pPr marL="0" indent="0" eaLnBrk="1" hangingPunct="1"/>
            <a:endParaRPr lang="en-US" sz="1600" b="1" dirty="0" smtClean="0"/>
          </a:p>
        </p:txBody>
      </p:sp>
    </p:spTree>
    <p:extLst>
      <p:ext uri="{BB962C8B-B14F-4D97-AF65-F5344CB8AC3E}">
        <p14:creationId xmlns:p14="http://schemas.microsoft.com/office/powerpoint/2010/main" val="1258658240"/>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graphicFrame>
        <p:nvGraphicFramePr>
          <p:cNvPr id="3" name="Table 2"/>
          <p:cNvGraphicFramePr>
            <a:graphicFrameLocks noGrp="1"/>
          </p:cNvGraphicFramePr>
          <p:nvPr>
            <p:extLst>
              <p:ext uri="{D42A27DB-BD31-4B8C-83A1-F6EECF244321}">
                <p14:modId xmlns:p14="http://schemas.microsoft.com/office/powerpoint/2010/main" val="2361192725"/>
              </p:ext>
            </p:extLst>
          </p:nvPr>
        </p:nvGraphicFramePr>
        <p:xfrm>
          <a:off x="355600" y="1176334"/>
          <a:ext cx="8432800" cy="2751776"/>
        </p:xfrm>
        <a:graphic>
          <a:graphicData uri="http://schemas.openxmlformats.org/drawingml/2006/table">
            <a:tbl>
              <a:tblPr/>
              <a:tblGrid>
                <a:gridCol w="1473200"/>
                <a:gridCol w="2286000"/>
                <a:gridCol w="4673600"/>
              </a:tblGrid>
              <a:tr h="327184">
                <a:tc>
                  <a:txBody>
                    <a:bodyPr/>
                    <a:lstStyle/>
                    <a:p>
                      <a:pPr algn="ctr" fontAlgn="ctr"/>
                      <a:r>
                        <a:rPr lang="en-US" sz="1100" b="1" i="0" u="none" strike="noStrike" dirty="0">
                          <a:solidFill>
                            <a:srgbClr val="FFFFFF"/>
                          </a:solidFill>
                          <a:effectLst/>
                          <a:latin typeface="Proxima Nova" charset="0"/>
                        </a:rPr>
                        <a:t>Major Cause Category</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Level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Possible Cause</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5519F"/>
                    </a:solidFill>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Limited communication between departments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 established method of communication</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Wide variation in process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Lack of disciplinary authority</a:t>
                      </a:r>
                    </a:p>
                  </a:txBody>
                  <a:tcPr marL="25717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Lack of policies</a:t>
                      </a:r>
                    </a:p>
                  </a:txBody>
                  <a:tcPr marL="4286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Twig (Why 3)</a:t>
                      </a:r>
                    </a:p>
                  </a:txBody>
                  <a:tcPr marL="34290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 standard guidelines</a:t>
                      </a:r>
                    </a:p>
                  </a:txBody>
                  <a:tcPr marL="4286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Procedures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No time to effectively implement changes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Patients in wrong 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84">
                <a:tc>
                  <a:txBody>
                    <a:bodyPr/>
                    <a:lstStyle/>
                    <a:p>
                      <a:pPr algn="l" fontAlgn="ctr"/>
                      <a:r>
                        <a:rPr lang="en-US" sz="1100" b="0" i="0" u="none" strike="noStrike">
                          <a:solidFill>
                            <a:srgbClr val="000000"/>
                          </a:solidFill>
                          <a:effectLst/>
                          <a:latin typeface="Proxima Nova" charset="0"/>
                        </a:rPr>
                        <a:t>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Patients misdirected (e.g., Mani Lobby Information Desk)</a:t>
                      </a:r>
                    </a:p>
                  </a:txBody>
                  <a:tcPr marL="25717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dirty="0">
                          <a:solidFill>
                            <a:srgbClr val="000000"/>
                          </a:solidFill>
                          <a:effectLst/>
                          <a:latin typeface="Proxima Nova" charset="0"/>
                        </a:rPr>
                        <a:t>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Patients following routine</a:t>
                      </a:r>
                    </a:p>
                  </a:txBody>
                  <a:tcPr marL="25717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Current set-up prolongs registration process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Place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857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Proxima Nova" charset="0"/>
                        </a:rPr>
                        <a:t>Convergence of 3 separate departments in same space</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4543132"/>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Cause-Effect Diagram(s)</a:t>
            </a:r>
          </a:p>
        </p:txBody>
      </p:sp>
      <p:graphicFrame>
        <p:nvGraphicFramePr>
          <p:cNvPr id="2" name="Table 1"/>
          <p:cNvGraphicFramePr>
            <a:graphicFrameLocks noGrp="1"/>
          </p:cNvGraphicFramePr>
          <p:nvPr>
            <p:extLst>
              <p:ext uri="{D42A27DB-BD31-4B8C-83A1-F6EECF244321}">
                <p14:modId xmlns:p14="http://schemas.microsoft.com/office/powerpoint/2010/main" val="1618141050"/>
              </p:ext>
            </p:extLst>
          </p:nvPr>
        </p:nvGraphicFramePr>
        <p:xfrm>
          <a:off x="355600" y="1200622"/>
          <a:ext cx="8432800" cy="2971328"/>
        </p:xfrm>
        <a:graphic>
          <a:graphicData uri="http://schemas.openxmlformats.org/drawingml/2006/table">
            <a:tbl>
              <a:tblPr/>
              <a:tblGrid>
                <a:gridCol w="1930400"/>
                <a:gridCol w="1828800"/>
                <a:gridCol w="4673600"/>
              </a:tblGrid>
              <a:tr h="167164">
                <a:tc>
                  <a:txBody>
                    <a:bodyPr/>
                    <a:lstStyle/>
                    <a:p>
                      <a:pPr algn="ctr" fontAlgn="ctr"/>
                      <a:r>
                        <a:rPr lang="en-US" sz="1100" b="1" i="0" u="none" strike="noStrike" dirty="0">
                          <a:solidFill>
                            <a:srgbClr val="FFFFFF"/>
                          </a:solidFill>
                          <a:effectLst/>
                          <a:latin typeface="Proxima Nova" charset="0"/>
                        </a:rPr>
                        <a:t>Major Cause Category</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Level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519F"/>
                    </a:solidFill>
                  </a:tcPr>
                </a:tc>
                <a:tc>
                  <a:txBody>
                    <a:bodyPr/>
                    <a:lstStyle/>
                    <a:p>
                      <a:pPr algn="ctr" fontAlgn="ctr"/>
                      <a:r>
                        <a:rPr lang="en-US" sz="1100" b="1" i="0" u="none" strike="noStrike">
                          <a:solidFill>
                            <a:srgbClr val="FFFFFF"/>
                          </a:solidFill>
                          <a:effectLst/>
                          <a:latin typeface="Proxima Nova" charset="0"/>
                        </a:rPr>
                        <a:t>Possible Cause</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5519F"/>
                    </a:solidFill>
                  </a:tcPr>
                </a:tc>
              </a:tr>
              <a:tr h="167164">
                <a:tc>
                  <a:txBody>
                    <a:bodyPr/>
                    <a:lstStyle/>
                    <a:p>
                      <a:pPr algn="l" fontAlgn="b"/>
                      <a:r>
                        <a:rPr lang="en-US" sz="1100" b="0" i="0" u="none" strike="noStrike">
                          <a:solidFill>
                            <a:srgbClr val="000000"/>
                          </a:solidFill>
                          <a:effectLst/>
                          <a:latin typeface="Proxima Nova" charset="0"/>
                        </a:rPr>
                        <a:t>Supplier: Ancillary / CS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Incorrect PCP</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164">
                <a:tc>
                  <a:txBody>
                    <a:bodyPr/>
                    <a:lstStyle/>
                    <a:p>
                      <a:pPr algn="l" fontAlgn="b"/>
                      <a:r>
                        <a:rPr lang="en-US" sz="1100" b="0" i="0" u="none" strike="noStrike">
                          <a:solidFill>
                            <a:srgbClr val="000000"/>
                          </a:solidFill>
                          <a:effectLst/>
                          <a:latin typeface="Proxima Nova" charset="0"/>
                        </a:rPr>
                        <a:t>Supplier: Ancillary / CS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Not loaded into dictionary</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b"/>
                      <a:r>
                        <a:rPr lang="en-US" sz="1100" b="0" i="0" u="none" strike="noStrike">
                          <a:solidFill>
                            <a:srgbClr val="000000"/>
                          </a:solidFill>
                          <a:effectLst/>
                          <a:latin typeface="Proxima Nova" charset="0"/>
                        </a:rPr>
                        <a:t>Supplier: Ancillary / CS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Scheduling not asking for PCP</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b"/>
                      <a:r>
                        <a:rPr lang="en-US" sz="1100" b="0" i="0" u="none" strike="noStrike">
                          <a:solidFill>
                            <a:srgbClr val="000000"/>
                          </a:solidFill>
                          <a:effectLst/>
                          <a:latin typeface="Proxima Nova" charset="0"/>
                        </a:rPr>
                        <a:t>Supplier: Ancillary / CS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Caller unaware of PCP (unassigned)</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b"/>
                      <a:r>
                        <a:rPr lang="en-US" sz="1100" b="0" i="0" u="none" strike="noStrike">
                          <a:solidFill>
                            <a:srgbClr val="000000"/>
                          </a:solidFill>
                          <a:effectLst/>
                          <a:latin typeface="Proxima Nova" charset="0"/>
                        </a:rPr>
                        <a:t>Supplier: Ancillary / CS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Patient unaware of appointment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 notification to patients of appointment</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 designated staff w/ needed skills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Changing industry standards</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Changing employee expectations</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6080E6"/>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6080E6"/>
                          </a:solidFill>
                          <a:effectLst/>
                          <a:latin typeface="Proxima Nova" charset="0"/>
                        </a:rPr>
                        <a:t>Late </a:t>
                      </a:r>
                      <a:r>
                        <a:rPr lang="en-US" sz="1100" b="0" i="0" u="none" strike="noStrike" dirty="0" smtClean="0">
                          <a:solidFill>
                            <a:srgbClr val="6080E6"/>
                          </a:solidFill>
                          <a:effectLst/>
                          <a:latin typeface="Proxima Nova" charset="0"/>
                        </a:rPr>
                        <a:t>add-ons (X5)</a:t>
                      </a:r>
                      <a:endParaRPr lang="en-US" sz="1100" b="0" i="0" u="none" strike="noStrike" dirty="0">
                        <a:solidFill>
                          <a:srgbClr val="6080E6"/>
                        </a:solidFill>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No procedure or guidelines</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Stat exams</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charset="0"/>
                        </a:rPr>
                        <a:t>Limited training and consistent process (see Provisions)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6080E6"/>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6080E6"/>
                          </a:solidFill>
                          <a:effectLst/>
                          <a:latin typeface="Proxima Nova" charset="0"/>
                        </a:rPr>
                        <a:t>Main Branch (Why 1)</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6080E6"/>
                          </a:solidFill>
                          <a:effectLst/>
                          <a:latin typeface="Proxima Nova" charset="0"/>
                        </a:rPr>
                        <a:t>Wrong test </a:t>
                      </a:r>
                      <a:r>
                        <a:rPr lang="en-US" sz="1100" b="0" i="0" u="none" strike="noStrike" dirty="0" smtClean="0">
                          <a:solidFill>
                            <a:srgbClr val="6080E6"/>
                          </a:solidFill>
                          <a:effectLst/>
                          <a:latin typeface="Proxima Nova" charset="0"/>
                        </a:rPr>
                        <a:t>scheduled (X10)</a:t>
                      </a:r>
                      <a:endParaRPr lang="en-US" sz="1100" b="0" i="0" u="none" strike="noStrike" dirty="0">
                        <a:solidFill>
                          <a:srgbClr val="6080E6"/>
                        </a:solidFill>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charset="0"/>
                        </a:rPr>
                        <a:t>Sub-branch (Why 2)</a:t>
                      </a:r>
                    </a:p>
                  </a:txBody>
                  <a:tcPr marL="171450"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Proxima Nova" charset="0"/>
                        </a:rPr>
                        <a:t>Wrong test ordered</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164">
                <a:tc>
                  <a:txBody>
                    <a:bodyPr/>
                    <a:lstStyle/>
                    <a:p>
                      <a:pPr algn="l" fontAlgn="ctr"/>
                      <a:r>
                        <a:rPr lang="en-US" sz="1100" b="0" i="0" u="none" strike="noStrike">
                          <a:solidFill>
                            <a:srgbClr val="000000"/>
                          </a:solidFill>
                          <a:effectLst/>
                          <a:latin typeface="Proxima Nova" charset="0"/>
                        </a:rPr>
                        <a:t>Supplier: Ancillary / CS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Proxima Nova" charset="0"/>
                        </a:rPr>
                        <a:t>Sub-branch (Why 2)</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Proxima Nova" charset="0"/>
                        </a:rPr>
                        <a:t>Central Scheduling not interpreting verbal order correctly</a:t>
                      </a:r>
                    </a:p>
                  </a:txBody>
                  <a:tcPr marL="171450"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2237534"/>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pPr eaLnBrk="1" hangingPunct="1"/>
            <a:r>
              <a:rPr lang="en-US" smtClean="0"/>
              <a:t>5 Why Analysis</a:t>
            </a:r>
          </a:p>
        </p:txBody>
      </p:sp>
      <p:graphicFrame>
        <p:nvGraphicFramePr>
          <p:cNvPr id="3" name="Table 2"/>
          <p:cNvGraphicFramePr>
            <a:graphicFrameLocks noGrp="1"/>
          </p:cNvGraphicFramePr>
          <p:nvPr>
            <p:extLst>
              <p:ext uri="{D42A27DB-BD31-4B8C-83A1-F6EECF244321}">
                <p14:modId xmlns:p14="http://schemas.microsoft.com/office/powerpoint/2010/main" val="683405722"/>
              </p:ext>
            </p:extLst>
          </p:nvPr>
        </p:nvGraphicFramePr>
        <p:xfrm>
          <a:off x="230187" y="1096910"/>
          <a:ext cx="8683626" cy="3456040"/>
        </p:xfrm>
        <a:graphic>
          <a:graphicData uri="http://schemas.openxmlformats.org/drawingml/2006/table">
            <a:tbl>
              <a:tblPr/>
              <a:tblGrid>
                <a:gridCol w="2816311"/>
                <a:gridCol w="1173463"/>
                <a:gridCol w="1173463"/>
                <a:gridCol w="1173463"/>
                <a:gridCol w="1173463"/>
                <a:gridCol w="1173463"/>
              </a:tblGrid>
              <a:tr h="131011">
                <a:tc>
                  <a:txBody>
                    <a:bodyPr/>
                    <a:lstStyle/>
                    <a:p>
                      <a:pPr algn="ctr" fontAlgn="b"/>
                      <a:r>
                        <a:rPr lang="en-US" sz="800" b="0" i="0" u="none" strike="noStrike" dirty="0">
                          <a:solidFill>
                            <a:srgbClr val="000000"/>
                          </a:solidFill>
                          <a:effectLst/>
                          <a:latin typeface="Calibri"/>
                        </a:rPr>
                        <a:t>Improvement </a:t>
                      </a:r>
                      <a:r>
                        <a:rPr lang="en-US" sz="800" b="0" i="0" u="none" strike="noStrike" dirty="0" smtClean="0">
                          <a:solidFill>
                            <a:srgbClr val="000000"/>
                          </a:solidFill>
                          <a:effectLst/>
                          <a:latin typeface="Calibri"/>
                        </a:rPr>
                        <a:t>Opportunities</a:t>
                      </a:r>
                      <a:endParaRPr lang="en-US" sz="800" b="0" i="0" u="none" strike="noStrike" dirty="0">
                        <a:solidFill>
                          <a:srgbClr val="000000"/>
                        </a:solidFill>
                        <a:effectLst/>
                        <a:latin typeface="Calibri"/>
                      </a:endParaRP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Why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Why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Why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Why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Why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471">
                <a:tc>
                  <a:txBody>
                    <a:bodyPr/>
                    <a:lstStyle/>
                    <a:p>
                      <a:pPr algn="l" fontAlgn="b"/>
                      <a:r>
                        <a:rPr lang="en-US" sz="800" b="0" i="0" u="none" strike="noStrike" dirty="0">
                          <a:solidFill>
                            <a:srgbClr val="000000"/>
                          </a:solidFill>
                          <a:effectLst/>
                          <a:latin typeface="Calibri"/>
                        </a:rPr>
                        <a:t>Patients </a:t>
                      </a:r>
                      <a:r>
                        <a:rPr lang="en-US" sz="800" b="0" i="0" u="none" strike="noStrike" dirty="0" smtClean="0">
                          <a:solidFill>
                            <a:srgbClr val="000000"/>
                          </a:solidFill>
                          <a:effectLst/>
                          <a:latin typeface="Calibri"/>
                        </a:rPr>
                        <a:t>without </a:t>
                      </a:r>
                      <a:r>
                        <a:rPr lang="en-US" sz="800" b="0" i="0" u="none" strike="noStrike" dirty="0">
                          <a:solidFill>
                            <a:srgbClr val="000000"/>
                          </a:solidFill>
                          <a:effectLst/>
                          <a:latin typeface="Calibri"/>
                        </a:rPr>
                        <a:t>orders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Patient forgets orders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Patient received but did not bring order</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Patient received but did not know to bring order</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741">
                <a:tc>
                  <a:txBody>
                    <a:bodyPr/>
                    <a:lstStyle/>
                    <a:p>
                      <a:pPr algn="l" fontAlgn="b"/>
                      <a:r>
                        <a:rPr lang="en-US" sz="800" b="0" i="0" u="none" strike="noStrike" dirty="0">
                          <a:solidFill>
                            <a:srgbClr val="000000"/>
                          </a:solidFill>
                          <a:effectLst/>
                          <a:latin typeface="Calibri"/>
                        </a:rPr>
                        <a:t>Inappropriate staffing to meet demands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Changing employee expectations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Changing industry standards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741">
                <a:tc>
                  <a:txBody>
                    <a:bodyPr/>
                    <a:lstStyle/>
                    <a:p>
                      <a:pPr algn="l" fontAlgn="b"/>
                      <a:r>
                        <a:rPr lang="en-US" sz="800" b="0" i="0" u="none" strike="noStrike" dirty="0">
                          <a:solidFill>
                            <a:srgbClr val="000000"/>
                          </a:solidFill>
                          <a:effectLst/>
                          <a:latin typeface="Calibri"/>
                        </a:rPr>
                        <a:t>Inconsistent method of obtaining benefits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Limited training and consistent process</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612">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7041" marR="704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bwMode="auto">
          <a:xfrm>
            <a:off x="5029200" y="3325760"/>
            <a:ext cx="3886200" cy="514350"/>
          </a:xfrm>
          <a:prstGeom prst="rect">
            <a:avLst/>
          </a:prstGeom>
          <a:solidFill>
            <a:schemeClr val="bg1"/>
          </a:solidFill>
          <a:ln w="190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2000" b="0" i="0" u="none" strike="noStrike" cap="none" normalizeH="0" baseline="0" dirty="0" smtClean="0">
                <a:ln>
                  <a:noFill/>
                </a:ln>
                <a:solidFill>
                  <a:schemeClr val="tx1"/>
                </a:solidFill>
                <a:effectLst/>
                <a:latin typeface="Proxima Nova" charset="0"/>
                <a:cs typeface="Arial" charset="0"/>
              </a:rPr>
              <a:t>Sample of 5 why analysis</a:t>
            </a:r>
          </a:p>
        </p:txBody>
      </p:sp>
    </p:spTree>
    <p:extLst>
      <p:ext uri="{BB962C8B-B14F-4D97-AF65-F5344CB8AC3E}">
        <p14:creationId xmlns:p14="http://schemas.microsoft.com/office/powerpoint/2010/main" val="2139615128"/>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US" smtClean="0"/>
              <a:t>Current State FMEA</a:t>
            </a:r>
          </a:p>
        </p:txBody>
      </p:sp>
      <p:graphicFrame>
        <p:nvGraphicFramePr>
          <p:cNvPr id="2" name="Table 1"/>
          <p:cNvGraphicFramePr>
            <a:graphicFrameLocks noGrp="1"/>
          </p:cNvGraphicFramePr>
          <p:nvPr>
            <p:extLst>
              <p:ext uri="{D42A27DB-BD31-4B8C-83A1-F6EECF244321}">
                <p14:modId xmlns:p14="http://schemas.microsoft.com/office/powerpoint/2010/main" val="1822234723"/>
              </p:ext>
            </p:extLst>
          </p:nvPr>
        </p:nvGraphicFramePr>
        <p:xfrm>
          <a:off x="230187" y="1047750"/>
          <a:ext cx="8683629" cy="3733802"/>
        </p:xfrm>
        <a:graphic>
          <a:graphicData uri="http://schemas.openxmlformats.org/drawingml/2006/table">
            <a:tbl>
              <a:tblPr/>
              <a:tblGrid>
                <a:gridCol w="891177"/>
                <a:gridCol w="891177"/>
                <a:gridCol w="891177"/>
                <a:gridCol w="178235"/>
                <a:gridCol w="891177"/>
                <a:gridCol w="199624"/>
                <a:gridCol w="891177"/>
                <a:gridCol w="178235"/>
                <a:gridCol w="320824"/>
                <a:gridCol w="891177"/>
                <a:gridCol w="891177"/>
                <a:gridCol w="891177"/>
                <a:gridCol w="135459"/>
                <a:gridCol w="135459"/>
                <a:gridCol w="135459"/>
                <a:gridCol w="270918"/>
              </a:tblGrid>
              <a:tr h="292912">
                <a:tc>
                  <a:txBody>
                    <a:bodyPr/>
                    <a:lstStyle/>
                    <a:p>
                      <a:pPr algn="ctr" fontAlgn="ctr"/>
                      <a:r>
                        <a:rPr lang="en-US" sz="500" b="1" i="0" u="none" strike="noStrike" dirty="0">
                          <a:solidFill>
                            <a:srgbClr val="FFFFFF"/>
                          </a:solidFill>
                          <a:effectLst/>
                          <a:latin typeface="Arial"/>
                        </a:rPr>
                        <a:t>Process Step or Variable or Key Input</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Potential Failure Mode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Potential Effect on Customer Because of Defect</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SEV</a:t>
                      </a:r>
                    </a:p>
                  </a:txBody>
                  <a:tcPr marL="5347" marR="5347" marT="401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Potential Causes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OCC</a:t>
                      </a:r>
                    </a:p>
                  </a:txBody>
                  <a:tcPr marL="5347" marR="5347" marT="401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dirty="0">
                          <a:solidFill>
                            <a:srgbClr val="FFFFFF"/>
                          </a:solidFill>
                          <a:effectLst/>
                          <a:latin typeface="Arial"/>
                        </a:rPr>
                        <a:t>Current Process Controls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DET</a:t>
                      </a:r>
                    </a:p>
                  </a:txBody>
                  <a:tcPr marL="5347" marR="5347" marT="401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RPN</a:t>
                      </a:r>
                    </a:p>
                  </a:txBody>
                  <a:tcPr marL="5347" marR="5347" marT="401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Actions Recommended</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Resp.&amp; Target Date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Actions Taken</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500" b="1" i="0" u="none" strike="noStrike">
                          <a:solidFill>
                            <a:srgbClr val="FFFFFF"/>
                          </a:solidFill>
                          <a:effectLst/>
                          <a:latin typeface="Arial"/>
                        </a:rPr>
                        <a:t>SEV</a:t>
                      </a:r>
                    </a:p>
                  </a:txBody>
                  <a:tcPr marL="5347" marR="5347" marT="4010" marB="0" vert="wordArt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500" b="1" i="0" u="none" strike="noStrike">
                          <a:solidFill>
                            <a:srgbClr val="FFFFFF"/>
                          </a:solidFill>
                          <a:effectLst/>
                          <a:latin typeface="Arial"/>
                        </a:rPr>
                        <a:t>OCC</a:t>
                      </a:r>
                    </a:p>
                  </a:txBody>
                  <a:tcPr marL="5347" marR="5347" marT="4010"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500" b="1" i="0" u="none" strike="noStrike">
                          <a:solidFill>
                            <a:srgbClr val="FFFFFF"/>
                          </a:solidFill>
                          <a:effectLst/>
                          <a:latin typeface="Arial"/>
                        </a:rPr>
                        <a:t>DET</a:t>
                      </a:r>
                    </a:p>
                  </a:txBody>
                  <a:tcPr marL="5347" marR="5347" marT="4010"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c>
                  <a:txBody>
                    <a:bodyPr/>
                    <a:lstStyle/>
                    <a:p>
                      <a:pPr algn="ctr" fontAlgn="ctr"/>
                      <a:r>
                        <a:rPr lang="en-US" sz="500" b="1" i="0" u="none" strike="noStrike">
                          <a:solidFill>
                            <a:srgbClr val="FFFFFF"/>
                          </a:solidFill>
                          <a:effectLst/>
                          <a:latin typeface="Arial"/>
                        </a:rPr>
                        <a:t>Future RPN</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66"/>
                    </a:solidFill>
                  </a:tcPr>
                </a:tc>
              </a:tr>
              <a:tr h="1104387">
                <a:tc>
                  <a:txBody>
                    <a:bodyPr/>
                    <a:lstStyle/>
                    <a:p>
                      <a:pPr algn="ctr" fontAlgn="ctr"/>
                      <a:r>
                        <a:rPr lang="en-US" sz="700" b="0" i="0" u="none" strike="noStrike" dirty="0">
                          <a:effectLst/>
                          <a:latin typeface="Arial"/>
                        </a:rPr>
                        <a:t>What is the process step?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In what ways can the Process Step, Variable, or Key Input go wrong?   (chance of not meeting requirements)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What is the impact on the Key Output Variables (customer requirements) or internal requirements?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How Severe is effect to the customer?</a:t>
                      </a:r>
                    </a:p>
                  </a:txBody>
                  <a:tcPr marL="5347" marR="5347" marT="401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What causes the Key Input to go wrong?  (How could the failure mode occur?)</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How frequent is cause likely to Occur?</a:t>
                      </a:r>
                    </a:p>
                  </a:txBody>
                  <a:tcPr marL="5347" marR="5347" marT="401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What are the existing controls that either prevent the failure mode from occurring or detect it should it occur?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How probable is Detection of cause?</a:t>
                      </a:r>
                    </a:p>
                  </a:txBody>
                  <a:tcPr marL="5347" marR="5347" marT="401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 Risk Priority # to rank order concerns</a:t>
                      </a:r>
                    </a:p>
                  </a:txBody>
                  <a:tcPr marL="5347" marR="5347" marT="401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a:effectLst/>
                          <a:latin typeface="Arial"/>
                        </a:rPr>
                        <a:t>What are the actions for reducing the Occurrence of the cause, or improving Detection?           Should have actions on high RPN's or Severity of 9 or 10.</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Who's Responsible for the recommended action? What date?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What were the actions implemented?  Include completion month/year.   (Then recalculate resulting RPN.)  </a:t>
                      </a:r>
                      <a:r>
                        <a:rPr lang="en-US" sz="700" b="1" i="0" u="none" strike="noStrike">
                          <a:effectLst/>
                          <a:latin typeface="Arial"/>
                        </a:rPr>
                        <a:t> </a:t>
                      </a:r>
                      <a:endParaRPr lang="en-US" sz="700" b="0" i="0" u="none" strike="noStrike">
                        <a:effectLst/>
                        <a:latin typeface="Arial"/>
                      </a:endParaRP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effectLst/>
                          <a:latin typeface="Arial"/>
                        </a:rPr>
                        <a:t>Future Severity</a:t>
                      </a:r>
                    </a:p>
                  </a:txBody>
                  <a:tcPr marL="5347" marR="5347" marT="401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Future Occurance</a:t>
                      </a:r>
                    </a:p>
                  </a:txBody>
                  <a:tcPr marL="5347" marR="5347" marT="401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Future Detection</a:t>
                      </a:r>
                    </a:p>
                  </a:txBody>
                  <a:tcPr marL="5347" marR="5347" marT="401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a:effectLst/>
                          <a:latin typeface="Arial"/>
                        </a:rPr>
                        <a:t> </a:t>
                      </a:r>
                    </a:p>
                  </a:txBody>
                  <a:tcPr marL="5347" marR="5347" marT="4010" marB="0" vert="wordArtVert"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r>
              <a:tr h="462248">
                <a:tc>
                  <a:txBody>
                    <a:bodyPr/>
                    <a:lstStyle/>
                    <a:p>
                      <a:pPr algn="ctr" fontAlgn="ctr"/>
                      <a:r>
                        <a:rPr lang="en-US" sz="700" b="0" i="0" u="none" strike="noStrike">
                          <a:effectLst/>
                          <a:latin typeface="Arial"/>
                        </a:rPr>
                        <a:t>Central Scheduling / Department makes appointment</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Incorrect demographic information</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Rework to correct</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5</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Receive / input wrong</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4</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Loxogon</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3</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60</a:t>
                      </a:r>
                    </a:p>
                  </a:txBody>
                  <a:tcPr marL="5347" marR="5347" marT="4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8</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2</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4</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a:effectLst/>
                          <a:latin typeface="Arial"/>
                        </a:rPr>
                        <a:t>64</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62248">
                <a:tc>
                  <a:txBody>
                    <a:bodyPr/>
                    <a:lstStyle/>
                    <a:p>
                      <a:pPr algn="ctr" fontAlgn="ctr"/>
                      <a:r>
                        <a:rPr lang="en-US" sz="700" b="0" i="0" u="none" strike="noStrike">
                          <a:effectLst/>
                          <a:latin typeface="Arial"/>
                        </a:rPr>
                        <a:t>Central Scheduling / Department makes appointment</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Incorrect demographic information</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Delay in financial clearance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8</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Receive / input wrong</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4</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err="1">
                          <a:effectLst/>
                          <a:latin typeface="Arial"/>
                        </a:rPr>
                        <a:t>Loxogon</a:t>
                      </a:r>
                      <a:r>
                        <a:rPr lang="en-US" sz="700" b="0" i="0" u="none" strike="noStrike" dirty="0">
                          <a:effectLst/>
                          <a:latin typeface="Arial"/>
                        </a:rPr>
                        <a:t>, PreCert, Front Desk, Registrar, </a:t>
                      </a:r>
                      <a:r>
                        <a:rPr lang="en-US" sz="700" b="0" i="0" u="none" strike="noStrike" dirty="0" err="1">
                          <a:effectLst/>
                          <a:latin typeface="Arial"/>
                        </a:rPr>
                        <a:t>Finacial</a:t>
                      </a:r>
                      <a:r>
                        <a:rPr lang="en-US" sz="700" b="0" i="0" u="none" strike="noStrike" dirty="0">
                          <a:effectLst/>
                          <a:latin typeface="Arial"/>
                        </a:rPr>
                        <a:t> Counselor</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2</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64</a:t>
                      </a:r>
                    </a:p>
                  </a:txBody>
                  <a:tcPr marL="5347" marR="5347" marT="4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62248">
                <a:tc>
                  <a:txBody>
                    <a:bodyPr/>
                    <a:lstStyle/>
                    <a:p>
                      <a:pPr algn="ctr" fontAlgn="ctr"/>
                      <a:r>
                        <a:rPr lang="en-US" sz="700" b="1" i="0" u="none" strike="noStrike">
                          <a:solidFill>
                            <a:srgbClr val="6080E6"/>
                          </a:solidFill>
                          <a:effectLst/>
                          <a:latin typeface="Arial"/>
                        </a:rPr>
                        <a:t>Central Scheduling / Department makes appointment</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6080E6"/>
                          </a:solidFill>
                          <a:effectLst/>
                          <a:latin typeface="Arial"/>
                        </a:rPr>
                        <a:t>Add-ons lengthy / improperly processed</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6080E6"/>
                          </a:solidFill>
                          <a:effectLst/>
                          <a:latin typeface="Arial"/>
                        </a:rPr>
                        <a:t>Patient canceled or rescheduled</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6080E6"/>
                          </a:solidFill>
                          <a:effectLst/>
                          <a:latin typeface="Arial"/>
                        </a:rPr>
                        <a:t>9</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a:solidFill>
                            <a:srgbClr val="6080E6"/>
                          </a:solidFill>
                          <a:effectLst/>
                          <a:latin typeface="Arial"/>
                        </a:rPr>
                        <a:t>Poor workflow for add-ons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6080E6"/>
                          </a:solidFill>
                          <a:effectLst/>
                          <a:latin typeface="Arial"/>
                        </a:rPr>
                        <a:t>5</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solidFill>
                            <a:srgbClr val="6080E6"/>
                          </a:solidFill>
                          <a:effectLst/>
                          <a:latin typeface="Arial"/>
                        </a:rPr>
                        <a:t>PreCert </a:t>
                      </a:r>
                      <a:r>
                        <a:rPr lang="en-US" sz="700" b="1" i="0" u="none" strike="noStrike" dirty="0" err="1">
                          <a:solidFill>
                            <a:srgbClr val="6080E6"/>
                          </a:solidFill>
                          <a:effectLst/>
                          <a:latin typeface="Arial"/>
                        </a:rPr>
                        <a:t>Worklist</a:t>
                      </a:r>
                      <a:endParaRPr lang="en-US" sz="700" b="1" i="0" u="none" strike="noStrike" dirty="0">
                        <a:solidFill>
                          <a:srgbClr val="6080E6"/>
                        </a:solidFill>
                        <a:effectLst/>
                        <a:latin typeface="Arial"/>
                      </a:endParaRP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6080E6"/>
                          </a:solidFill>
                          <a:effectLst/>
                          <a:latin typeface="Arial"/>
                        </a:rPr>
                        <a:t>8</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solidFill>
                            <a:srgbClr val="6080E6"/>
                          </a:solidFill>
                          <a:effectLst/>
                          <a:latin typeface="Arial"/>
                        </a:rPr>
                        <a:t>360</a:t>
                      </a:r>
                    </a:p>
                  </a:txBody>
                  <a:tcPr marL="5347" marR="5347" marT="4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1" i="0" u="none" strike="noStrike" dirty="0" smtClean="0">
                          <a:solidFill>
                            <a:srgbClr val="6080E6"/>
                          </a:solidFill>
                          <a:effectLst/>
                          <a:latin typeface="Arial"/>
                        </a:rPr>
                        <a:t>Pursue </a:t>
                      </a:r>
                    </a:p>
                    <a:p>
                      <a:pPr algn="ctr" fontAlgn="ctr"/>
                      <a:r>
                        <a:rPr lang="en-US" sz="1100" b="1" i="0" u="none" strike="noStrike" dirty="0" smtClean="0">
                          <a:solidFill>
                            <a:srgbClr val="6080E6"/>
                          </a:solidFill>
                          <a:effectLst/>
                          <a:latin typeface="Arial"/>
                        </a:rPr>
                        <a:t>(X5)</a:t>
                      </a:r>
                      <a:endParaRPr lang="en-US" sz="1100" b="1" i="0" u="none" strike="noStrike" dirty="0">
                        <a:solidFill>
                          <a:srgbClr val="6080E6"/>
                        </a:solidFill>
                        <a:effectLst/>
                        <a:latin typeface="Arial"/>
                      </a:endParaRP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62248">
                <a:tc>
                  <a:txBody>
                    <a:bodyPr/>
                    <a:lstStyle/>
                    <a:p>
                      <a:pPr algn="ctr" fontAlgn="ctr"/>
                      <a:r>
                        <a:rPr lang="en-US" sz="700" b="0" i="0" u="none" strike="noStrike" dirty="0">
                          <a:effectLst/>
                          <a:latin typeface="Arial"/>
                        </a:rPr>
                        <a:t>PreCert</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Failure to follow appropriate insurance process</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Services provided w/o financial clearance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7</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Multiple procedures and requirements for each insurance carrier</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3</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a:rPr>
                        <a:t>None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9</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189</a:t>
                      </a:r>
                    </a:p>
                  </a:txBody>
                  <a:tcPr marL="5347" marR="5347" marT="4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87511">
                <a:tc>
                  <a:txBody>
                    <a:bodyPr/>
                    <a:lstStyle/>
                    <a:p>
                      <a:pPr algn="ctr" fontAlgn="ctr"/>
                      <a:r>
                        <a:rPr lang="en-US" sz="700" b="1" i="0" u="none" strike="noStrike">
                          <a:solidFill>
                            <a:srgbClr val="6080E6"/>
                          </a:solidFill>
                          <a:effectLst/>
                          <a:latin typeface="Arial"/>
                        </a:rPr>
                        <a:t>Financial Counseling</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6080E6"/>
                          </a:solidFill>
                          <a:effectLst/>
                          <a:latin typeface="Arial"/>
                        </a:rPr>
                        <a:t>Counselors not notified prior to day of service for self-pay</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6080E6"/>
                          </a:solidFill>
                          <a:effectLst/>
                          <a:latin typeface="Arial"/>
                        </a:rPr>
                        <a:t>Delay in financial clearance and ancillary service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6080E6"/>
                          </a:solidFill>
                          <a:effectLst/>
                          <a:latin typeface="Arial"/>
                        </a:rPr>
                        <a:t>8</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solidFill>
                            <a:srgbClr val="6080E6"/>
                          </a:solidFill>
                          <a:effectLst/>
                          <a:latin typeface="Arial"/>
                        </a:rPr>
                        <a:t>Poor workflow for volume</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6080E6"/>
                          </a:solidFill>
                          <a:effectLst/>
                          <a:latin typeface="Arial"/>
                        </a:rPr>
                        <a:t>7</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solidFill>
                            <a:srgbClr val="6080E6"/>
                          </a:solidFill>
                          <a:effectLst/>
                          <a:latin typeface="Arial"/>
                        </a:rPr>
                        <a:t>Self-Pay </a:t>
                      </a:r>
                      <a:r>
                        <a:rPr lang="en-US" sz="700" b="1" i="0" u="none" strike="noStrike" dirty="0" err="1">
                          <a:solidFill>
                            <a:srgbClr val="6080E6"/>
                          </a:solidFill>
                          <a:effectLst/>
                          <a:latin typeface="Arial"/>
                        </a:rPr>
                        <a:t>Worklist</a:t>
                      </a:r>
                      <a:endParaRPr lang="en-US" sz="700" b="1" i="0" u="none" strike="noStrike" dirty="0">
                        <a:solidFill>
                          <a:srgbClr val="6080E6"/>
                        </a:solidFill>
                        <a:effectLst/>
                        <a:latin typeface="Arial"/>
                      </a:endParaRP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6080E6"/>
                          </a:solidFill>
                          <a:effectLst/>
                          <a:latin typeface="Arial"/>
                        </a:rPr>
                        <a:t>8</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solidFill>
                            <a:srgbClr val="6080E6"/>
                          </a:solidFill>
                          <a:effectLst/>
                          <a:latin typeface="Arial"/>
                        </a:rPr>
                        <a:t>448</a:t>
                      </a:r>
                    </a:p>
                  </a:txBody>
                  <a:tcPr marL="5347" marR="5347" marT="4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1" i="0" u="none" strike="noStrike" dirty="0" smtClean="0">
                          <a:solidFill>
                            <a:srgbClr val="6080E6"/>
                          </a:solidFill>
                          <a:effectLst/>
                          <a:latin typeface="Arial"/>
                        </a:rPr>
                        <a:t>Pursue </a:t>
                      </a:r>
                    </a:p>
                    <a:p>
                      <a:pPr algn="ctr" fontAlgn="ctr"/>
                      <a:r>
                        <a:rPr lang="en-US" sz="1100" b="1" i="0" u="none" strike="noStrike" dirty="0" smtClean="0">
                          <a:solidFill>
                            <a:srgbClr val="6080E6"/>
                          </a:solidFill>
                          <a:effectLst/>
                          <a:latin typeface="Arial"/>
                        </a:rPr>
                        <a:t>(X8)</a:t>
                      </a:r>
                      <a:endParaRPr lang="en-US" sz="1100" b="1" i="0" u="none" strike="noStrike" dirty="0">
                        <a:solidFill>
                          <a:srgbClr val="6080E6"/>
                        </a:solidFill>
                        <a:effectLst/>
                        <a:latin typeface="Arial"/>
                      </a:endParaRP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 </a:t>
                      </a:r>
                    </a:p>
                  </a:txBody>
                  <a:tcPr marL="5347" marR="5347"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0" i="0" u="none" strike="noStrike">
                          <a:effectLst/>
                          <a:latin typeface="Arial"/>
                        </a:rPr>
                        <a:t> </a:t>
                      </a:r>
                    </a:p>
                  </a:txBody>
                  <a:tcPr marL="5347" marR="5347"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effectLst/>
                          <a:latin typeface="Arial"/>
                        </a:rPr>
                        <a:t> </a:t>
                      </a:r>
                    </a:p>
                  </a:txBody>
                  <a:tcPr marL="5347" marR="5347" marT="401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1" i="0" u="none" strike="noStrike" dirty="0">
                          <a:effectLst/>
                          <a:latin typeface="Arial"/>
                        </a:rPr>
                        <a:t> </a:t>
                      </a:r>
                    </a:p>
                  </a:txBody>
                  <a:tcPr marL="5347" marR="5347" marT="401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Tree>
    <p:extLst>
      <p:ext uri="{BB962C8B-B14F-4D97-AF65-F5344CB8AC3E}">
        <p14:creationId xmlns:p14="http://schemas.microsoft.com/office/powerpoint/2010/main" val="2570205214"/>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pPr eaLnBrk="1" hangingPunct="1"/>
            <a:r>
              <a:rPr lang="en-US" smtClean="0"/>
              <a:t>VA/NVA Analysis Process Map(s)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03781"/>
            <a:ext cx="8686800" cy="408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
          <p:cNvSpPr>
            <a:spLocks noChangeArrowheads="1"/>
          </p:cNvSpPr>
          <p:nvPr/>
        </p:nvSpPr>
        <p:spPr bwMode="auto">
          <a:xfrm>
            <a:off x="6803410" y="514350"/>
            <a:ext cx="1883390" cy="782115"/>
          </a:xfrm>
          <a:prstGeom prst="rect">
            <a:avLst/>
          </a:prstGeom>
          <a:solidFill>
            <a:schemeClr val="bg1"/>
          </a:solidFill>
          <a:ln w="19050" algn="ctr">
            <a:solidFill>
              <a:schemeClr val="accent1"/>
            </a:solidFill>
            <a:round/>
            <a:headEnd/>
            <a:tailEnd/>
          </a:ln>
          <a:effectLst/>
          <a:extLst/>
        </p:spPr>
        <p:txBody>
          <a:bodyPr wrap="none" anchor="ctr"/>
          <a:lstStyle/>
          <a:p>
            <a:pPr defTabSz="969963"/>
            <a:r>
              <a:rPr lang="en-US" sz="1400" dirty="0" smtClean="0">
                <a:latin typeface="Proxima Nova" charset="0"/>
              </a:rPr>
              <a:t>## </a:t>
            </a:r>
            <a:r>
              <a:rPr lang="en-US" sz="1400" dirty="0">
                <a:latin typeface="Proxima Nova" charset="0"/>
              </a:rPr>
              <a:t>Steps</a:t>
            </a:r>
          </a:p>
          <a:p>
            <a:pPr defTabSz="969963"/>
            <a:r>
              <a:rPr lang="en-US" sz="1400" dirty="0" smtClean="0">
                <a:latin typeface="Proxima Nova" charset="0"/>
              </a:rPr>
              <a:t>## VA Steps</a:t>
            </a:r>
            <a:endParaRPr lang="en-US" sz="1400" dirty="0">
              <a:latin typeface="Proxima Nova" charset="0"/>
            </a:endParaRPr>
          </a:p>
          <a:p>
            <a:pPr defTabSz="969963"/>
            <a:r>
              <a:rPr lang="en-US" sz="1400" dirty="0" smtClean="0">
                <a:latin typeface="Proxima Nova" charset="0"/>
              </a:rPr>
              <a:t>## NVA/BNVA Steps</a:t>
            </a:r>
            <a:endParaRPr lang="en-US" sz="1400" dirty="0">
              <a:latin typeface="Proxima Nova" charset="0"/>
            </a:endParaRPr>
          </a:p>
          <a:p>
            <a:pPr defTabSz="969963"/>
            <a:r>
              <a:rPr lang="en-US" sz="1400" dirty="0" smtClean="0">
                <a:latin typeface="Proxima Nova" charset="0"/>
              </a:rPr>
              <a:t>## </a:t>
            </a:r>
            <a:r>
              <a:rPr lang="en-US" sz="1400" dirty="0">
                <a:latin typeface="Proxima Nova" charset="0"/>
              </a:rPr>
              <a:t>Decision Points</a:t>
            </a:r>
          </a:p>
        </p:txBody>
      </p:sp>
    </p:spTree>
    <p:extLst>
      <p:ext uri="{BB962C8B-B14F-4D97-AF65-F5344CB8AC3E}">
        <p14:creationId xmlns:p14="http://schemas.microsoft.com/office/powerpoint/2010/main" val="4209542449"/>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pPr eaLnBrk="1" hangingPunct="1"/>
            <a:r>
              <a:rPr lang="en-US" smtClean="0"/>
              <a:t>VA/NVA Analysis Process Map(s)</a:t>
            </a:r>
          </a:p>
        </p:txBody>
      </p:sp>
      <p:sp>
        <p:nvSpPr>
          <p:cNvPr id="2" name="Oval 1"/>
          <p:cNvSpPr/>
          <p:nvPr/>
        </p:nvSpPr>
        <p:spPr bwMode="auto">
          <a:xfrm>
            <a:off x="6172200" y="2228850"/>
            <a:ext cx="2286000" cy="857250"/>
          </a:xfrm>
          <a:prstGeom prst="ellipse">
            <a:avLst/>
          </a:prstGeom>
          <a:noFill/>
          <a:ln w="3810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7775943" y="1928767"/>
            <a:ext cx="404278" cy="307777"/>
          </a:xfrm>
          <a:prstGeom prst="rect">
            <a:avLst/>
          </a:prstGeom>
          <a:noFill/>
        </p:spPr>
        <p:txBody>
          <a:bodyPr wrap="none" rtlCol="0">
            <a:spAutoFit/>
          </a:bodyPr>
          <a:lstStyle/>
          <a:p>
            <a:r>
              <a:rPr lang="en-US" b="1" dirty="0" smtClean="0">
                <a:solidFill>
                  <a:srgbClr val="6080E6"/>
                </a:solidFill>
              </a:rPr>
              <a:t>X7</a:t>
            </a:r>
            <a:endParaRPr lang="en-US" b="1" dirty="0">
              <a:solidFill>
                <a:srgbClr val="6080E6"/>
              </a:solidFill>
            </a:endParaRPr>
          </a:p>
        </p:txBody>
      </p:sp>
      <p:grpSp>
        <p:nvGrpSpPr>
          <p:cNvPr id="6" name="Group 5"/>
          <p:cNvGrpSpPr/>
          <p:nvPr/>
        </p:nvGrpSpPr>
        <p:grpSpPr>
          <a:xfrm>
            <a:off x="990600" y="971550"/>
            <a:ext cx="7593062" cy="3971261"/>
            <a:chOff x="182881" y="374175"/>
            <a:chExt cx="8805861" cy="4605569"/>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374175"/>
              <a:ext cx="8805861" cy="442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4663440" y="4046220"/>
              <a:ext cx="2286000" cy="857250"/>
            </a:xfrm>
            <a:prstGeom prst="ellipse">
              <a:avLst/>
            </a:prstGeom>
            <a:noFill/>
            <a:ln w="3810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4336382" y="4671967"/>
              <a:ext cx="404278" cy="307777"/>
            </a:xfrm>
            <a:prstGeom prst="rect">
              <a:avLst/>
            </a:prstGeom>
            <a:noFill/>
          </p:spPr>
          <p:txBody>
            <a:bodyPr wrap="none" rtlCol="0">
              <a:spAutoFit/>
            </a:bodyPr>
            <a:lstStyle/>
            <a:p>
              <a:r>
                <a:rPr lang="en-US" b="1" dirty="0" smtClean="0">
                  <a:solidFill>
                    <a:srgbClr val="6080E6"/>
                  </a:solidFill>
                </a:rPr>
                <a:t>X9</a:t>
              </a:r>
              <a:endParaRPr lang="en-US" b="1" dirty="0">
                <a:solidFill>
                  <a:srgbClr val="6080E6"/>
                </a:solidFill>
              </a:endParaRPr>
            </a:p>
          </p:txBody>
        </p:sp>
      </p:grpSp>
    </p:spTree>
    <p:extLst>
      <p:ext uri="{BB962C8B-B14F-4D97-AF65-F5344CB8AC3E}">
        <p14:creationId xmlns:p14="http://schemas.microsoft.com/office/powerpoint/2010/main" val="3806055542"/>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lstStyle/>
          <a:p>
            <a:pPr eaLnBrk="1" hangingPunct="1"/>
            <a:r>
              <a:rPr lang="en-US" dirty="0" smtClean="0"/>
              <a:t>VA/NVA Analysis of VSM</a:t>
            </a:r>
          </a:p>
        </p:txBody>
      </p:sp>
      <p:sp>
        <p:nvSpPr>
          <p:cNvPr id="2" name="Text Placeholder 1"/>
          <p:cNvSpPr>
            <a:spLocks noGrp="1"/>
          </p:cNvSpPr>
          <p:nvPr>
            <p:ph type="body" idx="1"/>
          </p:nvPr>
        </p:nvSpPr>
        <p:spPr/>
        <p:txBody>
          <a:bodyPr/>
          <a:lstStyle/>
          <a:p>
            <a:r>
              <a:rPr lang="en-US" spc="50" dirty="0">
                <a:ln w="11430"/>
              </a:rPr>
              <a:t>Not applicable due to the nature of the project</a:t>
            </a:r>
            <a:endParaRPr lang="en-US" sz="3600" spc="50" dirty="0">
              <a:ln w="11430"/>
              <a:effectLst>
                <a:outerShdw blurRad="76200" dist="50800" dir="5400000" algn="tl" rotWithShape="0">
                  <a:srgbClr val="000000">
                    <a:alpha val="65000"/>
                  </a:srgbClr>
                </a:outerShdw>
              </a:effectLst>
            </a:endParaRPr>
          </a:p>
          <a:p>
            <a:endParaRPr lang="en-US" dirty="0"/>
          </a:p>
        </p:txBody>
      </p:sp>
    </p:spTree>
    <p:extLst>
      <p:ext uri="{BB962C8B-B14F-4D97-AF65-F5344CB8AC3E}">
        <p14:creationId xmlns:p14="http://schemas.microsoft.com/office/powerpoint/2010/main" val="391920559"/>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Impact Control Matrix</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609" y="971550"/>
            <a:ext cx="57150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05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Control Matrix Summary</a:t>
            </a:r>
            <a:endParaRPr lang="en-US" dirty="0"/>
          </a:p>
        </p:txBody>
      </p:sp>
      <p:sp>
        <p:nvSpPr>
          <p:cNvPr id="3" name="Content Placeholder 2"/>
          <p:cNvSpPr>
            <a:spLocks noGrp="1"/>
          </p:cNvSpPr>
          <p:nvPr>
            <p:ph type="body" idx="1"/>
          </p:nvPr>
        </p:nvSpPr>
        <p:spPr/>
        <p:txBody>
          <a:bodyPr/>
          <a:lstStyle/>
          <a:p>
            <a:pPr marL="0" indent="0"/>
            <a:r>
              <a:rPr lang="en-US" sz="1200" dirty="0" smtClean="0"/>
              <a:t>Summary showing possible causes with H/M impact and control. A subset were selected for testing…</a:t>
            </a:r>
            <a:endParaRPr lang="en-US"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1150"/>
            <a:ext cx="8077200" cy="345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82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Grp="1" noChangeArrowheads="1"/>
          </p:cNvSpPr>
          <p:nvPr>
            <p:ph type="title"/>
          </p:nvPr>
        </p:nvSpPr>
        <p:spPr/>
        <p:txBody>
          <a:bodyPr/>
          <a:lstStyle/>
          <a:p>
            <a:pPr eaLnBrk="1" hangingPunct="1"/>
            <a:r>
              <a:rPr lang="en-US" smtClean="0"/>
              <a:t>Potential Xs—Theories To Be Tested</a:t>
            </a:r>
          </a:p>
        </p:txBody>
      </p:sp>
      <p:sp>
        <p:nvSpPr>
          <p:cNvPr id="36867" name="Rectangle 4"/>
          <p:cNvSpPr>
            <a:spLocks noGrp="1" noChangeArrowheads="1"/>
          </p:cNvSpPr>
          <p:nvPr>
            <p:ph type="body" idx="1"/>
          </p:nvPr>
        </p:nvSpPr>
        <p:spPr/>
        <p:txBody>
          <a:bodyPr/>
          <a:lstStyle/>
          <a:p>
            <a:pPr marL="0" indent="0" eaLnBrk="1" hangingPunct="1"/>
            <a:r>
              <a:rPr lang="en-US" sz="1400" dirty="0" smtClean="0"/>
              <a:t>X</a:t>
            </a:r>
            <a:r>
              <a:rPr lang="en-US" sz="1400" baseline="-25000" dirty="0" smtClean="0"/>
              <a:t>1</a:t>
            </a:r>
            <a:r>
              <a:rPr lang="en-US" sz="1400" dirty="0" smtClean="0"/>
              <a:t>:  Late notification of patient rescheduling (PreCert)</a:t>
            </a:r>
          </a:p>
          <a:p>
            <a:pPr marL="0" indent="0" eaLnBrk="1" hangingPunct="1"/>
            <a:r>
              <a:rPr lang="en-US" sz="1400" dirty="0" smtClean="0"/>
              <a:t>X</a:t>
            </a:r>
            <a:r>
              <a:rPr lang="en-US" sz="1400" baseline="-25000" dirty="0" smtClean="0"/>
              <a:t>2</a:t>
            </a:r>
            <a:r>
              <a:rPr lang="en-US" sz="1400" dirty="0" smtClean="0"/>
              <a:t>:  Inconsistent method of obtaining benefits (PreCert)</a:t>
            </a:r>
          </a:p>
          <a:p>
            <a:pPr marL="0" indent="0" eaLnBrk="1" hangingPunct="1"/>
            <a:r>
              <a:rPr lang="en-US" sz="1400" dirty="0" smtClean="0"/>
              <a:t>X</a:t>
            </a:r>
            <a:r>
              <a:rPr lang="en-US" sz="1400" baseline="-25000" dirty="0" smtClean="0"/>
              <a:t>3</a:t>
            </a:r>
            <a:r>
              <a:rPr lang="en-US" sz="1400" dirty="0" smtClean="0"/>
              <a:t>:  Limited knowledge (PreCert) </a:t>
            </a:r>
          </a:p>
          <a:p>
            <a:pPr marL="0" indent="0" eaLnBrk="1" hangingPunct="1"/>
            <a:r>
              <a:rPr lang="en-US" sz="1400" dirty="0" smtClean="0"/>
              <a:t>X</a:t>
            </a:r>
            <a:r>
              <a:rPr lang="en-US" sz="1400" baseline="-25000" dirty="0" smtClean="0"/>
              <a:t>4</a:t>
            </a:r>
            <a:r>
              <a:rPr lang="en-US" sz="1400" dirty="0" smtClean="0"/>
              <a:t>:  Not perform duties in a timely manner (PreCert)</a:t>
            </a:r>
          </a:p>
          <a:p>
            <a:pPr marL="395288" indent="-395288" eaLnBrk="1" hangingPunct="1"/>
            <a:r>
              <a:rPr lang="en-US" sz="1400" dirty="0" smtClean="0"/>
              <a:t>X</a:t>
            </a:r>
            <a:r>
              <a:rPr lang="en-US" sz="1400" baseline="-25000" dirty="0" smtClean="0"/>
              <a:t>5</a:t>
            </a:r>
            <a:r>
              <a:rPr lang="en-US" sz="1400" dirty="0" smtClean="0"/>
              <a:t>:  Late add-ons </a:t>
            </a:r>
            <a:r>
              <a:rPr lang="en-US" sz="1200" dirty="0" smtClean="0"/>
              <a:t>(all patients except w/verified straight Medicare/Medicaid added </a:t>
            </a:r>
            <a:r>
              <a:rPr lang="en-US" sz="1200" dirty="0" smtClean="0"/>
              <a:t>&lt; 3 business </a:t>
            </a:r>
            <a:r>
              <a:rPr lang="en-US" sz="1200" dirty="0" smtClean="0"/>
              <a:t>days) (PreCert, Central Sched, Depts)</a:t>
            </a:r>
          </a:p>
          <a:p>
            <a:pPr marL="0" indent="0" eaLnBrk="1" hangingPunct="1"/>
            <a:r>
              <a:rPr lang="en-US" sz="1400" dirty="0" smtClean="0"/>
              <a:t>X</a:t>
            </a:r>
            <a:r>
              <a:rPr lang="en-US" sz="1400" baseline="-25000" dirty="0" smtClean="0"/>
              <a:t>6</a:t>
            </a:r>
            <a:r>
              <a:rPr lang="en-US" sz="1400" dirty="0" smtClean="0"/>
              <a:t>:  Inconsistent documentation when patient arrives (Registrar)</a:t>
            </a:r>
          </a:p>
          <a:p>
            <a:pPr marL="0" indent="0" eaLnBrk="1" hangingPunct="1"/>
            <a:r>
              <a:rPr lang="en-US" sz="1400" dirty="0" smtClean="0"/>
              <a:t>X</a:t>
            </a:r>
            <a:r>
              <a:rPr lang="en-US" sz="1400" baseline="-25000" dirty="0"/>
              <a:t>7</a:t>
            </a:r>
            <a:r>
              <a:rPr lang="en-US" sz="1400" dirty="0" smtClean="0"/>
              <a:t>:  Inconsistent notification process for non-approved services (Fin Counseling)</a:t>
            </a:r>
            <a:endParaRPr lang="en-US" sz="1400" dirty="0"/>
          </a:p>
          <a:p>
            <a:pPr marL="395288" indent="-395288" eaLnBrk="1" hangingPunct="1"/>
            <a:r>
              <a:rPr lang="en-US" sz="1400" dirty="0" smtClean="0"/>
              <a:t>X</a:t>
            </a:r>
            <a:r>
              <a:rPr lang="en-US" sz="1400" baseline="-25000" dirty="0" smtClean="0"/>
              <a:t>8</a:t>
            </a:r>
            <a:r>
              <a:rPr lang="en-US" sz="1400" dirty="0" smtClean="0"/>
              <a:t>:  No notification of patients/not performing duties in a timely manner (Fin Counseling)</a:t>
            </a:r>
            <a:endParaRPr lang="en-US" sz="1400" dirty="0"/>
          </a:p>
          <a:p>
            <a:pPr marL="0" indent="0" eaLnBrk="1" hangingPunct="1"/>
            <a:r>
              <a:rPr lang="en-US" sz="1400" dirty="0" smtClean="0"/>
              <a:t>X</a:t>
            </a:r>
            <a:r>
              <a:rPr lang="en-US" sz="1400" baseline="-25000" dirty="0" smtClean="0"/>
              <a:t>9</a:t>
            </a:r>
            <a:r>
              <a:rPr lang="en-US" sz="1400" dirty="0" smtClean="0"/>
              <a:t>:  Inconsistent application of rules to $ non-compliant patients (Fin Counseling)</a:t>
            </a:r>
            <a:endParaRPr lang="en-US" sz="1400" dirty="0"/>
          </a:p>
          <a:p>
            <a:pPr marL="0" indent="0" eaLnBrk="1" hangingPunct="1"/>
            <a:r>
              <a:rPr lang="en-US" sz="1400" dirty="0" smtClean="0"/>
              <a:t>X</a:t>
            </a:r>
            <a:r>
              <a:rPr lang="en-US" sz="1400" baseline="-25000" dirty="0" smtClean="0"/>
              <a:t>10</a:t>
            </a:r>
            <a:r>
              <a:rPr lang="en-US" sz="1400" dirty="0" smtClean="0"/>
              <a:t>: Wrong test scheduled (Cent Scheduling/</a:t>
            </a:r>
            <a:r>
              <a:rPr lang="en-US" sz="1400" dirty="0" err="1" smtClean="0"/>
              <a:t>Depts</a:t>
            </a:r>
            <a:r>
              <a:rPr lang="en-US" sz="1400" dirty="0" smtClean="0"/>
              <a:t>)</a:t>
            </a:r>
          </a:p>
          <a:p>
            <a:pPr marL="0" indent="0" eaLnBrk="1" hangingPunct="1"/>
            <a:r>
              <a:rPr lang="en-US" sz="1400" dirty="0" smtClean="0"/>
              <a:t>X</a:t>
            </a:r>
            <a:r>
              <a:rPr lang="en-US" sz="1400" baseline="-25000" dirty="0" smtClean="0"/>
              <a:t>11</a:t>
            </a:r>
            <a:r>
              <a:rPr lang="en-US" sz="1400" dirty="0"/>
              <a:t>: Limited knowledge of correct paperwork for financially cleared visits (C1200)</a:t>
            </a:r>
            <a:endParaRPr lang="en-US" sz="1400" baseline="-25000" dirty="0" smtClean="0"/>
          </a:p>
          <a:p>
            <a:pPr marL="0" indent="0" eaLnBrk="1" hangingPunct="1"/>
            <a:r>
              <a:rPr lang="en-US" sz="1400" dirty="0" smtClean="0"/>
              <a:t>X</a:t>
            </a:r>
            <a:r>
              <a:rPr lang="en-US" sz="1400" baseline="-25000" dirty="0" smtClean="0"/>
              <a:t>12</a:t>
            </a:r>
            <a:r>
              <a:rPr lang="en-US" sz="1400" dirty="0"/>
              <a:t>: C1200 incorrectly determines financial clearance</a:t>
            </a:r>
          </a:p>
          <a:p>
            <a:pPr marL="0" indent="0" eaLnBrk="1" hangingPunct="1"/>
            <a:endParaRPr lang="en-US" sz="1400" dirty="0"/>
          </a:p>
          <a:p>
            <a:pPr marL="0" indent="0" eaLnBrk="1" hangingPunct="1"/>
            <a:endParaRPr lang="en-US" sz="1400" dirty="0" smtClean="0"/>
          </a:p>
        </p:txBody>
      </p:sp>
    </p:spTree>
    <p:extLst>
      <p:ext uri="{BB962C8B-B14F-4D97-AF65-F5344CB8AC3E}">
        <p14:creationId xmlns:p14="http://schemas.microsoft.com/office/powerpoint/2010/main" val="464220538"/>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Verification of Problem</a:t>
            </a:r>
            <a:endParaRPr lang="en-US" dirty="0"/>
          </a:p>
        </p:txBody>
      </p:sp>
      <p:sp>
        <p:nvSpPr>
          <p:cNvPr id="3" name="Content Placeholder 2"/>
          <p:cNvSpPr>
            <a:spLocks noGrp="1"/>
          </p:cNvSpPr>
          <p:nvPr>
            <p:ph type="body" idx="1"/>
          </p:nvPr>
        </p:nvSpPr>
        <p:spPr>
          <a:xfrm>
            <a:off x="311700" y="984150"/>
            <a:ext cx="8520600" cy="3416400"/>
          </a:xfrm>
        </p:spPr>
        <p:txBody>
          <a:bodyPr/>
          <a:lstStyle/>
          <a:p>
            <a:pPr marL="0" indent="0"/>
            <a:r>
              <a:rPr lang="en-US" sz="1400" dirty="0" smtClean="0"/>
              <a:t>A time series plot and bar chart were created to visually demonstrate that the problem is both chronic and significant.</a:t>
            </a:r>
          </a:p>
          <a:p>
            <a:pPr marL="0" indent="0"/>
            <a:endParaRPr lang="en-US" sz="1400" dirty="0"/>
          </a:p>
          <a:p>
            <a:pPr marL="0" indent="0"/>
            <a:endParaRPr lang="en-US" sz="1400" dirty="0" smtClean="0"/>
          </a:p>
          <a:p>
            <a:pPr marL="0" indent="0"/>
            <a:endParaRPr lang="en-US" sz="1400" dirty="0"/>
          </a:p>
          <a:p>
            <a:pPr marL="0" indent="0"/>
            <a:endParaRPr lang="en-US" sz="1400" dirty="0" smtClean="0"/>
          </a:p>
          <a:p>
            <a:pPr marL="0" indent="0"/>
            <a:endParaRPr lang="en-US" sz="1400" dirty="0"/>
          </a:p>
          <a:p>
            <a:pPr marL="0" indent="0"/>
            <a:endParaRPr lang="en-US" sz="1400" dirty="0" smtClean="0"/>
          </a:p>
          <a:p>
            <a:pPr marL="0" indent="0"/>
            <a:endParaRPr lang="en-US" sz="1400" dirty="0"/>
          </a:p>
          <a:p>
            <a:pPr marL="0" indent="0"/>
            <a:endParaRPr lang="en-US" sz="1400" dirty="0" smtClean="0"/>
          </a:p>
          <a:p>
            <a:pPr marL="0" indent="0"/>
            <a:endParaRPr lang="en-US" sz="1400" dirty="0"/>
          </a:p>
          <a:p>
            <a:pPr marL="0" indent="0"/>
            <a:endParaRPr lang="en-US" sz="1400" dirty="0" smtClean="0"/>
          </a:p>
          <a:p>
            <a:pPr marL="0" indent="0"/>
            <a:endParaRPr lang="en-US" sz="1400" dirty="0"/>
          </a:p>
          <a:p>
            <a:pPr marL="0" indent="0"/>
            <a:endParaRPr lang="en-US" sz="1400" dirty="0" smtClean="0"/>
          </a:p>
          <a:p>
            <a:pPr marL="0" indent="0"/>
            <a:endParaRPr lang="en-US" sz="1400" dirty="0"/>
          </a:p>
          <a:p>
            <a:r>
              <a:rPr lang="en-US" sz="1200" dirty="0">
                <a:solidFill>
                  <a:srgbClr val="002060"/>
                </a:solidFill>
              </a:rPr>
              <a:t>Conclusion: Approximately 43% of visits had one or more financial clearance elements missing on a regular, ongoing basis.</a:t>
            </a:r>
          </a:p>
          <a:p>
            <a:pPr marL="0" indent="0"/>
            <a:endParaRPr lang="en-US" sz="12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36025"/>
            <a:ext cx="4114800" cy="253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36025"/>
            <a:ext cx="4114800" cy="253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Data Collection Plan Sample for Analyze Phase</a:t>
            </a:r>
          </a:p>
        </p:txBody>
      </p:sp>
      <p:graphicFrame>
        <p:nvGraphicFramePr>
          <p:cNvPr id="2" name="Table 1"/>
          <p:cNvGraphicFramePr>
            <a:graphicFrameLocks noGrp="1"/>
          </p:cNvGraphicFramePr>
          <p:nvPr>
            <p:extLst>
              <p:ext uri="{D42A27DB-BD31-4B8C-83A1-F6EECF244321}">
                <p14:modId xmlns:p14="http://schemas.microsoft.com/office/powerpoint/2010/main" val="1944152392"/>
              </p:ext>
            </p:extLst>
          </p:nvPr>
        </p:nvGraphicFramePr>
        <p:xfrm>
          <a:off x="230188" y="1024722"/>
          <a:ext cx="8683624" cy="3985428"/>
        </p:xfrm>
        <a:graphic>
          <a:graphicData uri="http://schemas.openxmlformats.org/drawingml/2006/table">
            <a:tbl>
              <a:tblPr/>
              <a:tblGrid>
                <a:gridCol w="896333"/>
                <a:gridCol w="1177629"/>
                <a:gridCol w="1309536"/>
                <a:gridCol w="738998"/>
                <a:gridCol w="738998"/>
                <a:gridCol w="635697"/>
                <a:gridCol w="896333"/>
                <a:gridCol w="548289"/>
                <a:gridCol w="514915"/>
                <a:gridCol w="457702"/>
                <a:gridCol w="84982"/>
                <a:gridCol w="353649"/>
                <a:gridCol w="330563"/>
              </a:tblGrid>
              <a:tr h="166032">
                <a:tc gridSpan="3">
                  <a:txBody>
                    <a:bodyPr/>
                    <a:lstStyle/>
                    <a:p>
                      <a:pPr algn="l" fontAlgn="b"/>
                      <a:r>
                        <a:rPr lang="en-US" sz="700" b="1" i="0" u="none" strike="noStrike" dirty="0">
                          <a:solidFill>
                            <a:srgbClr val="FFFFFF"/>
                          </a:solidFill>
                          <a:effectLst/>
                          <a:latin typeface="Arial"/>
                        </a:rPr>
                        <a:t>Data Collection Plan for the Analyze Phase</a:t>
                      </a:r>
                    </a:p>
                  </a:txBody>
                  <a:tcPr marL="5185" marR="5185" marT="388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a:txBody>
                    <a:bodyPr/>
                    <a:lstStyle/>
                    <a:p>
                      <a:pPr algn="l"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b"/>
                      <a:r>
                        <a:rPr lang="en-US" sz="700" b="1" i="0" u="none" strike="noStrike">
                          <a:solidFill>
                            <a:srgbClr val="FFFFFF"/>
                          </a:solidFill>
                          <a:effectLst/>
                          <a:latin typeface="Arial"/>
                        </a:rPr>
                        <a:t> </a:t>
                      </a:r>
                    </a:p>
                  </a:txBody>
                  <a:tcPr marL="5185" marR="5185" marT="388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gridSpan="2">
                  <a:txBody>
                    <a:bodyPr/>
                    <a:lstStyle/>
                    <a:p>
                      <a:pPr algn="ctr" fontAlgn="b"/>
                      <a:r>
                        <a:rPr lang="en-US" sz="700" b="1" i="0" u="none" strike="noStrike" dirty="0">
                          <a:solidFill>
                            <a:srgbClr val="FFFFFF"/>
                          </a:solidFill>
                          <a:effectLst/>
                          <a:latin typeface="Arial"/>
                        </a:rPr>
                        <a:t> </a:t>
                      </a:r>
                    </a:p>
                  </a:txBody>
                  <a:tcPr marL="5185" marR="5185" marT="388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hMerge="1">
                  <a:txBody>
                    <a:bodyPr/>
                    <a:lstStyle/>
                    <a:p>
                      <a:pPr algn="ctr" fontAlgn="b"/>
                      <a:endParaRPr lang="en-US" sz="900" b="1" i="0" u="none" strike="noStrike">
                        <a:solidFill>
                          <a:srgbClr val="FFFFFF"/>
                        </a:solidFill>
                        <a:effectLst/>
                        <a:latin typeface="Arial"/>
                      </a:endParaRPr>
                    </a:p>
                  </a:txBody>
                  <a:tcPr marL="5185" marR="5185" marT="518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r>
              <a:tr h="411128">
                <a:tc rowSpan="2">
                  <a:txBody>
                    <a:bodyPr/>
                    <a:lstStyle/>
                    <a:p>
                      <a:pPr algn="ctr" fontAlgn="b"/>
                      <a:r>
                        <a:rPr lang="en-US" sz="700" b="1" i="0" u="none" strike="noStrike">
                          <a:effectLst/>
                          <a:latin typeface="Arial"/>
                        </a:rPr>
                        <a:t>Ref.</a:t>
                      </a:r>
                    </a:p>
                  </a:txBody>
                  <a:tcPr marL="5185" marR="5185" marT="38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Theories To Be Tested (Selected From The C-E Diagram, FMEA, etc.)</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List Of Questions That Must Be Answered To Test Each Selected Theory</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Results that will support theory</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Results that will rule out theory</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Tools To Be Used</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en-US" sz="700" b="1" i="0" u="none" strike="noStrike">
                          <a:effectLst/>
                          <a:latin typeface="Arial"/>
                        </a:rPr>
                        <a:t>Data To Be Collected</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134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effectLst/>
                          <a:latin typeface="Arial"/>
                        </a:rPr>
                        <a:t>Description/</a:t>
                      </a:r>
                      <a:br>
                        <a:rPr lang="en-US" sz="700" b="1" i="0" u="none" strike="noStrike">
                          <a:effectLst/>
                          <a:latin typeface="Arial"/>
                        </a:rPr>
                      </a:br>
                      <a:r>
                        <a:rPr lang="en-US" sz="700" b="1" i="0" u="none" strike="noStrike">
                          <a:effectLst/>
                          <a:latin typeface="Arial"/>
                        </a:rPr>
                        <a:t>Data Type</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a:rPr>
                        <a:t>Sample Size, Number of Samples</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a:rPr>
                        <a:t>Where/How To Collect Data</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a:rPr>
                        <a:t>Who Will Collect Data</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1" i="0" u="none" strike="noStrike">
                          <a:effectLst/>
                          <a:latin typeface="Arial"/>
                        </a:rPr>
                        <a:t>How Will Data Be Recorded</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1" i="0" u="none" strike="noStrike">
                          <a:effectLst/>
                          <a:latin typeface="Arial"/>
                        </a:rPr>
                        <a:t>Remarks</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499">
                <a:tc>
                  <a:txBody>
                    <a:bodyPr/>
                    <a:lstStyle/>
                    <a:p>
                      <a:pPr algn="ctr" fontAlgn="ctr"/>
                      <a:r>
                        <a:rPr lang="en-US" sz="700" b="0" i="0" u="none" strike="noStrike">
                          <a:effectLst/>
                          <a:latin typeface="Arial"/>
                        </a:rPr>
                        <a:t>X1</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a:rPr>
                        <a:t>Late notification of patient of rescheduling (PreCert)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a:rPr>
                        <a:t>How far in advance are attempts to contact patient made?</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Calibri"/>
                        </a:rPr>
                        <a:t>≤</a:t>
                      </a:r>
                      <a:r>
                        <a:rPr lang="en-US" sz="700" b="0" i="0" u="none" strike="noStrike">
                          <a:effectLst/>
                          <a:latin typeface="Arial"/>
                        </a:rPr>
                        <a:t>24 hr.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&gt;24 hr.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Descriptive Statistics</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Continuous</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2 weeks</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No Auth form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Stephanie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26176">
                <a:tc>
                  <a:txBody>
                    <a:bodyPr/>
                    <a:lstStyle/>
                    <a:p>
                      <a:pPr algn="ctr" fontAlgn="ctr"/>
                      <a:r>
                        <a:rPr lang="en-US" sz="700" b="0" i="0" u="none" strike="noStrike">
                          <a:effectLst/>
                          <a:latin typeface="Arial"/>
                        </a:rPr>
                        <a:t>X2</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a:rPr>
                        <a:t>Inconsistent method of obtaining benefits (PreCert)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effectLst/>
                          <a:latin typeface="Arial"/>
                        </a:rPr>
                        <a:t>Are PreCert staff documenting detailed benefit information?</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≥2 staff not documenting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&lt;2 staff not documenting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(count); across commercial payers</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Total # staff (7)</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Audit of account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Kim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518239">
                <a:tc>
                  <a:txBody>
                    <a:bodyPr/>
                    <a:lstStyle/>
                    <a:p>
                      <a:pPr algn="ctr" fontAlgn="ctr"/>
                      <a:r>
                        <a:rPr lang="en-US" sz="700" b="0" i="0" u="none" strike="noStrike">
                          <a:effectLst/>
                          <a:latin typeface="Arial"/>
                        </a:rPr>
                        <a:t>X3</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a:rPr>
                        <a:t>Limited knowledge (PreCert)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effectLst/>
                          <a:latin typeface="Arial"/>
                        </a:rPr>
                        <a:t>Is PreCert staff up to date on industry standards with obtaining benefits according to best practice?</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Quiz score </a:t>
                      </a:r>
                      <a:r>
                        <a:rPr lang="en-US" sz="700" b="0" i="0" u="none" strike="noStrike">
                          <a:effectLst/>
                          <a:latin typeface="Calibri"/>
                        </a:rPr>
                        <a:t>≤</a:t>
                      </a:r>
                      <a:r>
                        <a:rPr lang="en-US" sz="700" b="0" i="0" u="none" strike="noStrike">
                          <a:effectLst/>
                          <a:latin typeface="Arial"/>
                        </a:rPr>
                        <a:t>90%</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Quiz score &gt;90%</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(Test score %)</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Total # staff (7)</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Quiz</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Kim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effectLst/>
                          <a:latin typeface="Arial"/>
                        </a:rPr>
                        <a:t>Score sheet; by Question</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15369">
                <a:tc>
                  <a:txBody>
                    <a:bodyPr/>
                    <a:lstStyle/>
                    <a:p>
                      <a:pPr algn="ctr" fontAlgn="ctr"/>
                      <a:r>
                        <a:rPr lang="en-US" sz="700" b="0" i="0" u="none" strike="noStrike">
                          <a:effectLst/>
                          <a:latin typeface="Arial"/>
                        </a:rPr>
                        <a:t>X4</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a:rPr>
                        <a:t>Not perform duties in a timely manner (PreCert)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effectLst/>
                          <a:latin typeface="Arial"/>
                        </a:rPr>
                        <a:t>How far ahead is PreCert working?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Working </a:t>
                      </a:r>
                      <a:r>
                        <a:rPr lang="en-US" sz="700" b="0" i="0" u="none" strike="noStrike">
                          <a:effectLst/>
                          <a:latin typeface="Calibri"/>
                        </a:rPr>
                        <a:t>≤</a:t>
                      </a:r>
                      <a:r>
                        <a:rPr lang="en-US" sz="700" b="0" i="0" u="none" strike="noStrike">
                          <a:effectLst/>
                          <a:latin typeface="Arial"/>
                        </a:rPr>
                        <a:t>1 week out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Working &gt;1 week out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Bar chart</a:t>
                      </a:r>
                      <a:br>
                        <a:rPr lang="en-US" sz="700" b="0" i="0" u="none" strike="noStrike">
                          <a:effectLst/>
                          <a:latin typeface="Arial"/>
                        </a:rPr>
                      </a:br>
                      <a:r>
                        <a:rPr lang="en-US" sz="700" b="0" i="0" u="none" strike="noStrike">
                          <a:effectLst/>
                          <a:latin typeface="Arial"/>
                        </a:rPr>
                        <a:t>(by staff)</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Continuous (days); cross-reference vs. worklist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Total # staff (7)</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Survey</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Kim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723979">
                <a:tc>
                  <a:txBody>
                    <a:bodyPr/>
                    <a:lstStyle/>
                    <a:p>
                      <a:pPr algn="ctr" fontAlgn="ctr"/>
                      <a:r>
                        <a:rPr lang="en-US" sz="700" b="0" i="0" u="none" strike="noStrike">
                          <a:effectLst/>
                          <a:latin typeface="Arial"/>
                        </a:rPr>
                        <a:t>X5</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dirty="0">
                          <a:effectLst/>
                          <a:latin typeface="Arial"/>
                        </a:rPr>
                        <a:t>Late add-ons (all patients except w/ verified straight Medicare/Medicaid added &lt;3 business days) (PreCert / Central Sched / Depts)</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a:effectLst/>
                          <a:latin typeface="Arial"/>
                        </a:rPr>
                        <a:t>How many late add-ons are scheduled, by payer, w/ authorization required?</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Calibri"/>
                        </a:rPr>
                        <a:t>≥</a:t>
                      </a:r>
                      <a:r>
                        <a:rPr lang="en-US" sz="700" b="0" i="0" u="none" strike="noStrike">
                          <a:effectLst/>
                          <a:latin typeface="Arial"/>
                        </a:rPr>
                        <a:t>7 in one week requiring authorization</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&lt;7 in one week requiring authorization</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Descriptive Statistics</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All add-ons over 1 week</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Print screen of add-on accounts</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Stephanie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50659">
                <a:tc>
                  <a:txBody>
                    <a:bodyPr/>
                    <a:lstStyle/>
                    <a:p>
                      <a:pPr algn="ctr" fontAlgn="ctr"/>
                      <a:r>
                        <a:rPr lang="en-US" sz="700" b="0" i="0" u="none" strike="noStrike" dirty="0">
                          <a:effectLst/>
                          <a:latin typeface="Arial"/>
                        </a:rPr>
                        <a:t>X6</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a:effectLst/>
                          <a:latin typeface="Arial"/>
                        </a:rPr>
                        <a:t>Inconsistent documentation when patients arrive (Registrar)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a:rPr>
                        <a:t>What percentage of patients arrive w/o required ID, Order, or Referral?</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≥10% missing 1 or more document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&lt;10% missing 1 or more document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Descriptive Statistic, 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All in-scope visits (ongoing)</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C1200</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Carmen</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700" b="0" i="0" u="none" strike="noStrike" dirty="0">
                          <a:effectLst/>
                          <a:latin typeface="Arial"/>
                        </a:rPr>
                        <a:t>Excel spread-sheet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0" i="0" u="none" strike="noStrike" dirty="0">
                          <a:effectLst/>
                          <a:latin typeface="Arial"/>
                        </a:rPr>
                        <a:t>FALSE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419235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Data Collection Plan Sample for Analyze Phase, continued</a:t>
            </a:r>
          </a:p>
        </p:txBody>
      </p:sp>
      <p:graphicFrame>
        <p:nvGraphicFramePr>
          <p:cNvPr id="3" name="Table 2"/>
          <p:cNvGraphicFramePr>
            <a:graphicFrameLocks noGrp="1"/>
          </p:cNvGraphicFramePr>
          <p:nvPr>
            <p:extLst>
              <p:ext uri="{D42A27DB-BD31-4B8C-83A1-F6EECF244321}">
                <p14:modId xmlns:p14="http://schemas.microsoft.com/office/powerpoint/2010/main" val="3696102027"/>
              </p:ext>
            </p:extLst>
          </p:nvPr>
        </p:nvGraphicFramePr>
        <p:xfrm>
          <a:off x="228600" y="1241586"/>
          <a:ext cx="8686800" cy="3006564"/>
        </p:xfrm>
        <a:graphic>
          <a:graphicData uri="http://schemas.openxmlformats.org/drawingml/2006/table">
            <a:tbl>
              <a:tblPr/>
              <a:tblGrid>
                <a:gridCol w="222746"/>
                <a:gridCol w="1279492"/>
                <a:gridCol w="1422809"/>
                <a:gridCol w="802920"/>
                <a:gridCol w="802920"/>
                <a:gridCol w="690684"/>
                <a:gridCol w="973865"/>
                <a:gridCol w="595715"/>
                <a:gridCol w="559454"/>
                <a:gridCol w="497293"/>
                <a:gridCol w="476572"/>
                <a:gridCol w="362330"/>
              </a:tblGrid>
              <a:tr h="415369">
                <a:tc>
                  <a:txBody>
                    <a:bodyPr/>
                    <a:lstStyle/>
                    <a:p>
                      <a:pPr algn="ctr" fontAlgn="ctr"/>
                      <a:r>
                        <a:rPr lang="en-US" sz="700" b="0" i="0" u="none" strike="noStrike" dirty="0">
                          <a:effectLst/>
                          <a:latin typeface="Arial"/>
                        </a:rPr>
                        <a:t>X7</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Inconsistent notification process for non-approved services (Financial Counseling)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a:rPr>
                        <a:t>What is your process for non-approved services for patients?</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 response (of 4) different from another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All responses identical</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Total # FCs (4)</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Interview w/ written response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Lisa, Jorge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Interview form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21109">
                <a:tc>
                  <a:txBody>
                    <a:bodyPr/>
                    <a:lstStyle/>
                    <a:p>
                      <a:pPr algn="ctr" fontAlgn="ctr"/>
                      <a:r>
                        <a:rPr lang="en-US" sz="700" b="0" i="0" u="none" strike="noStrike">
                          <a:effectLst/>
                          <a:latin typeface="Arial"/>
                        </a:rPr>
                        <a:t>X8</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No notification of patients / not perform duties in timely manner (Financial Counseling)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a:rPr>
                        <a:t>What is the percentage of patients arriving for self-pay scheduled service are scheduled for a FC that see a FC? (# scheduled w/ FC / # saw FC) x 100%</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Calibri"/>
                        </a:rPr>
                        <a:t>≤</a:t>
                      </a:r>
                      <a:r>
                        <a:rPr lang="en-US" sz="700" b="0" i="0" u="none" strike="noStrike">
                          <a:effectLst/>
                          <a:latin typeface="Arial"/>
                        </a:rPr>
                        <a:t>90% are scheduled w/ FC </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&gt;90 % are scheduled w/ FC</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Descriptive Statistic, 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All in-scope scheduled visits over 1 week</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Manual </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Jorge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15369">
                <a:tc>
                  <a:txBody>
                    <a:bodyPr/>
                    <a:lstStyle/>
                    <a:p>
                      <a:pPr algn="ctr" fontAlgn="ctr"/>
                      <a:r>
                        <a:rPr lang="en-US" sz="700" b="0" i="0" u="none" strike="noStrike">
                          <a:effectLst/>
                          <a:latin typeface="Arial"/>
                        </a:rPr>
                        <a:t>X9</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Inconsistent application of rules to $ non-compliant patients (Financial Counseling)</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a:rPr>
                        <a:t>What do you do with patients that are non-compliant with payment?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 response (of 4) different from another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All responses identical</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Total # FCs (4)</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Interview w/ written response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Lisa, Jorge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Interview form</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21109">
                <a:tc>
                  <a:txBody>
                    <a:bodyPr/>
                    <a:lstStyle/>
                    <a:p>
                      <a:pPr algn="ctr" fontAlgn="ctr"/>
                      <a:r>
                        <a:rPr lang="en-US" sz="700" b="0" i="0" u="none" strike="noStrike">
                          <a:effectLst/>
                          <a:latin typeface="Arial"/>
                        </a:rPr>
                        <a:t>X10</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a:rPr>
                        <a:t>Wrong test scheduled (Central Sched / Depts)</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How many patients with the wrong test scheduled continue to have service provided?</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&gt;5 in a week</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&lt;5 in a week</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Descriptive Statistic</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(count)</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 week</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effectLst/>
                          <a:latin typeface="Arial"/>
                        </a:rPr>
                        <a:t>Manual; Vasc Lab, CT Mammo</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Dept. Res. Coord's / Lead Techs (Cindy)</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Tally sheet</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FALSE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15369">
                <a:tc>
                  <a:txBody>
                    <a:bodyPr/>
                    <a:lstStyle/>
                    <a:p>
                      <a:pPr algn="ctr" fontAlgn="ctr"/>
                      <a:r>
                        <a:rPr lang="en-US" sz="700" b="0" i="0" u="none" strike="noStrike">
                          <a:effectLst/>
                          <a:latin typeface="Arial"/>
                        </a:rPr>
                        <a:t>X11</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Limited knowledge of correct paperwork for financially cleared visits (C1200)</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What is the capability of C1200 staff to recognize correct paperwork?</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&lt;100% have a 90% or better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 have a 90% or better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Knowledge-Based Quiz</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Categorical (Test score (%))</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All registrars &amp; front desk staff </a:t>
                      </a:r>
                      <a:r>
                        <a:rPr lang="en-US" sz="700" b="0" i="0" u="none" strike="noStrike" dirty="0" smtClean="0">
                          <a:effectLst/>
                          <a:latin typeface="Arial"/>
                        </a:rPr>
                        <a:t>(17)</a:t>
                      </a:r>
                      <a:endParaRPr lang="en-US" sz="700" b="0" i="0" u="none" strike="noStrike" dirty="0">
                        <a:effectLst/>
                        <a:latin typeface="Arial"/>
                      </a:endParaRP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Survey Monkey</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Carmen</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Score sheet; by Question</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518239">
                <a:tc>
                  <a:txBody>
                    <a:bodyPr/>
                    <a:lstStyle/>
                    <a:p>
                      <a:pPr algn="ctr" fontAlgn="ctr"/>
                      <a:r>
                        <a:rPr lang="en-US" sz="700" b="0" i="0" u="none" strike="noStrike">
                          <a:effectLst/>
                          <a:latin typeface="Arial"/>
                        </a:rPr>
                        <a:t>X12</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a:effectLst/>
                          <a:latin typeface="Arial"/>
                        </a:rPr>
                        <a:t>C1200 incorrectly determines financial clearance</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dirty="0">
                          <a:effectLst/>
                          <a:latin typeface="Arial"/>
                        </a:rPr>
                        <a:t>What is the capability of C1200 staff to determine financial clearance?</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&lt;100% have a 90% or better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100% have a 90% or better</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Bar Chart</a:t>
                      </a:r>
                    </a:p>
                  </a:txBody>
                  <a:tcPr marL="5185" marR="5185" marT="3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Categorical (Test score (%))</a:t>
                      </a:r>
                    </a:p>
                  </a:txBody>
                  <a:tcPr marL="5185" marR="5185" marT="3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Sample Size (5 registrars)</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Face to face interview with 5 examples</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effectLst/>
                          <a:latin typeface="Arial"/>
                        </a:rPr>
                        <a:t>Stephanie</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Score sheet; by Question</a:t>
                      </a:r>
                    </a:p>
                  </a:txBody>
                  <a:tcPr marL="5185" marR="5185" marT="3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a:rPr>
                        <a:t>TRUE</a:t>
                      </a:r>
                    </a:p>
                  </a:txBody>
                  <a:tcPr marL="5185" marR="5185" marT="3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375141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mtClean="0"/>
              <a:t>Test of Theories X</a:t>
            </a:r>
            <a:r>
              <a:rPr lang="en-US" baseline="-25000" smtClean="0"/>
              <a:t>1</a:t>
            </a:r>
          </a:p>
        </p:txBody>
      </p:sp>
      <p:sp>
        <p:nvSpPr>
          <p:cNvPr id="39940" name="Rectangle 8"/>
          <p:cNvSpPr>
            <a:spLocks noGrp="1" noChangeArrowheads="1"/>
          </p:cNvSpPr>
          <p:nvPr>
            <p:ph type="body" idx="1"/>
          </p:nvPr>
        </p:nvSpPr>
        <p:spPr/>
        <p:txBody>
          <a:bodyPr/>
          <a:lstStyle/>
          <a:p>
            <a:pPr marL="0" indent="0" eaLnBrk="1" hangingPunct="1"/>
            <a:r>
              <a:rPr lang="en-US" sz="1400" b="1" dirty="0" smtClean="0"/>
              <a:t>Theory: </a:t>
            </a:r>
            <a:r>
              <a:rPr lang="en-US" sz="1400" dirty="0"/>
              <a:t>Late notification of patient rescheduling (PreCert)</a:t>
            </a:r>
          </a:p>
          <a:p>
            <a:pPr marL="0" indent="0" eaLnBrk="1" hangingPunct="1"/>
            <a:r>
              <a:rPr lang="en-US" sz="1400" dirty="0" smtClean="0"/>
              <a:t>Question:  </a:t>
            </a:r>
            <a:r>
              <a:rPr lang="en-US" sz="1400" dirty="0"/>
              <a:t>How far in advance are attempts to contact patient made?</a:t>
            </a:r>
          </a:p>
          <a:p>
            <a:pPr marL="0" indent="0" eaLnBrk="1" hangingPunct="1">
              <a:spcBef>
                <a:spcPts val="1200"/>
              </a:spcBef>
            </a:pPr>
            <a:r>
              <a:rPr lang="en-US" sz="1400" b="1" dirty="0" smtClean="0"/>
              <a:t>Analysis:  Attempts made to reschedule are less than 24 hours.</a:t>
            </a:r>
            <a:endParaRPr lang="en-US" sz="1400" b="1" dirty="0"/>
          </a:p>
          <a:p>
            <a:pPr marL="0" indent="0" eaLnBrk="1" hangingPunct="1">
              <a:spcBef>
                <a:spcPts val="1200"/>
              </a:spcBef>
            </a:pPr>
            <a:endParaRPr lang="en-US" sz="1400" b="1" dirty="0" smtClean="0"/>
          </a:p>
          <a:p>
            <a:pPr marL="0" indent="0" eaLnBrk="1" hangingPunct="1"/>
            <a:endParaRPr lang="en-US" sz="1400" dirty="0" smtClean="0"/>
          </a:p>
          <a:p>
            <a:pPr marL="0" indent="0" eaLnBrk="1" hangingPunct="1"/>
            <a:endParaRPr lang="en-US" sz="1400" dirty="0"/>
          </a:p>
          <a:p>
            <a:pPr marL="0" indent="0" eaLnBrk="1" hangingPunct="1"/>
            <a:endParaRPr lang="en-US" sz="1400" dirty="0" smtClean="0"/>
          </a:p>
          <a:p>
            <a:pPr marL="0" indent="0" eaLnBrk="1" hangingPunct="1"/>
            <a:endParaRPr lang="en-US" sz="1400" dirty="0"/>
          </a:p>
          <a:p>
            <a:pPr marL="0" indent="0" eaLnBrk="1" hangingPunct="1"/>
            <a:endParaRPr lang="en-US" sz="1400" dirty="0" smtClean="0"/>
          </a:p>
          <a:p>
            <a:endParaRPr lang="en-US" sz="800" b="1" dirty="0" smtClean="0">
              <a:latin typeface="Segoe UI"/>
            </a:endParaRPr>
          </a:p>
          <a:p>
            <a:endParaRPr lang="en-US" sz="800" b="1" dirty="0">
              <a:latin typeface="Segoe UI"/>
            </a:endParaRPr>
          </a:p>
          <a:p>
            <a:endParaRPr lang="en-US" sz="800" b="1" dirty="0" smtClean="0">
              <a:latin typeface="Segoe UI"/>
            </a:endParaRPr>
          </a:p>
          <a:p>
            <a:endParaRPr lang="en-US" sz="800" b="1" dirty="0" smtClean="0">
              <a:latin typeface="Segoe UI"/>
            </a:endParaRPr>
          </a:p>
          <a:p>
            <a:pPr marL="0" indent="0" eaLnBrk="1" hangingPunct="1"/>
            <a:endParaRPr lang="en-US" sz="1400" b="1" dirty="0" smtClean="0"/>
          </a:p>
          <a:p>
            <a:pPr marL="0" indent="0" eaLnBrk="1" hangingPunct="1"/>
            <a:r>
              <a:rPr lang="en-US" sz="1400" b="1" dirty="0" smtClean="0"/>
              <a:t>Practical </a:t>
            </a:r>
            <a:r>
              <a:rPr lang="en-US" sz="1400" b="1" dirty="0"/>
              <a:t>C</a:t>
            </a:r>
            <a:r>
              <a:rPr lang="en-US" sz="1400" b="1" dirty="0" smtClean="0"/>
              <a:t>onclusion:  PreCert staff are contacting patients less than 24 hours prior to the service date which leads to unhappy patients and schedule capacity issues for diagnostic areas.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38350"/>
            <a:ext cx="4123330" cy="20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4744495"/>
            <a:ext cx="3012363" cy="307777"/>
          </a:xfrm>
          <a:prstGeom prst="rect">
            <a:avLst/>
          </a:prstGeom>
          <a:noFill/>
        </p:spPr>
        <p:txBody>
          <a:bodyPr wrap="none" rtlCol="0">
            <a:spAutoFit/>
          </a:bodyPr>
          <a:lstStyle/>
          <a:p>
            <a:pPr lvl="0" algn="l" defTabSz="969963">
              <a:buSzTx/>
            </a:pPr>
            <a:r>
              <a:rPr lang="en-US" sz="1400" i="1" kern="0" dirty="0">
                <a:solidFill>
                  <a:srgbClr val="002060"/>
                </a:solidFill>
                <a:latin typeface="Proxima Nova" charset="0"/>
              </a:rPr>
              <a:t>See Notes View for hypothesis test.</a:t>
            </a:r>
          </a:p>
        </p:txBody>
      </p:sp>
      <p:graphicFrame>
        <p:nvGraphicFramePr>
          <p:cNvPr id="8" name="Chart 7"/>
          <p:cNvGraphicFramePr>
            <a:graphicFrameLocks/>
          </p:cNvGraphicFramePr>
          <p:nvPr>
            <p:extLst>
              <p:ext uri="{D42A27DB-BD31-4B8C-83A1-F6EECF244321}">
                <p14:modId xmlns:p14="http://schemas.microsoft.com/office/powerpoint/2010/main" val="1854923760"/>
              </p:ext>
            </p:extLst>
          </p:nvPr>
        </p:nvGraphicFramePr>
        <p:xfrm>
          <a:off x="304800" y="2114550"/>
          <a:ext cx="3657600" cy="1833065"/>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17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dirty="0" smtClean="0"/>
              <a:t>Test of Theories X</a:t>
            </a:r>
            <a:r>
              <a:rPr lang="en-US" sz="1200" dirty="0" smtClean="0"/>
              <a:t>2</a:t>
            </a:r>
            <a:endParaRPr lang="en-US" sz="1200" baseline="-25000" dirty="0" smtClean="0"/>
          </a:p>
        </p:txBody>
      </p:sp>
      <p:sp>
        <p:nvSpPr>
          <p:cNvPr id="2" name="Text Placeholder 1"/>
          <p:cNvSpPr>
            <a:spLocks noGrp="1"/>
          </p:cNvSpPr>
          <p:nvPr>
            <p:ph type="body" idx="1"/>
          </p:nvPr>
        </p:nvSpPr>
        <p:spPr/>
        <p:txBody>
          <a:bodyPr/>
          <a:lstStyle/>
          <a:p>
            <a:pPr marL="0" indent="0" eaLnBrk="1" hangingPunct="1">
              <a:buSzTx/>
            </a:pPr>
            <a:r>
              <a:rPr lang="en-US" b="1" dirty="0">
                <a:solidFill>
                  <a:srgbClr val="002060"/>
                </a:solidFill>
              </a:rPr>
              <a:t>Theory:  </a:t>
            </a:r>
            <a:r>
              <a:rPr lang="en-US" dirty="0">
                <a:solidFill>
                  <a:srgbClr val="002060"/>
                </a:solidFill>
              </a:rPr>
              <a:t>Inconsistent method of obtaining benefits</a:t>
            </a:r>
          </a:p>
          <a:p>
            <a:pPr marL="0" indent="0" eaLnBrk="1" hangingPunct="1">
              <a:buSzTx/>
            </a:pPr>
            <a:r>
              <a:rPr lang="en-US" b="1" dirty="0">
                <a:solidFill>
                  <a:srgbClr val="002060"/>
                </a:solidFill>
              </a:rPr>
              <a:t>Question:  </a:t>
            </a:r>
            <a:r>
              <a:rPr lang="en-US" dirty="0">
                <a:solidFill>
                  <a:srgbClr val="002060"/>
                </a:solidFill>
              </a:rPr>
              <a:t>Are </a:t>
            </a:r>
            <a:r>
              <a:rPr lang="en-US" dirty="0" err="1">
                <a:solidFill>
                  <a:srgbClr val="002060"/>
                </a:solidFill>
              </a:rPr>
              <a:t>PreCert</a:t>
            </a:r>
            <a:r>
              <a:rPr lang="en-US" dirty="0">
                <a:solidFill>
                  <a:srgbClr val="002060"/>
                </a:solidFill>
              </a:rPr>
              <a:t> staff documenting detailed benefit information?</a:t>
            </a:r>
          </a:p>
          <a:p>
            <a:pPr marL="0" indent="0" eaLnBrk="1" hangingPunct="1">
              <a:buSzTx/>
            </a:pPr>
            <a:r>
              <a:rPr lang="en-US" b="1" dirty="0">
                <a:solidFill>
                  <a:srgbClr val="002060"/>
                </a:solidFill>
              </a:rPr>
              <a:t>Analysis:  </a:t>
            </a:r>
            <a:r>
              <a:rPr lang="en-US" dirty="0">
                <a:solidFill>
                  <a:srgbClr val="002060"/>
                </a:solidFill>
              </a:rPr>
              <a:t>All 8 of 8 individuals did not properly document at least on of four elements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679" y="571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90750"/>
            <a:ext cx="4719638"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42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dirty="0" smtClean="0"/>
              <a:t>Test of Theories X</a:t>
            </a:r>
            <a:r>
              <a:rPr lang="en-US" sz="1200" dirty="0"/>
              <a:t>3</a:t>
            </a:r>
            <a:endParaRPr lang="en-US" sz="1200" baseline="-25000" dirty="0" smtClean="0"/>
          </a:p>
        </p:txBody>
      </p:sp>
      <p:sp>
        <p:nvSpPr>
          <p:cNvPr id="2" name="Text Placeholder 1"/>
          <p:cNvSpPr>
            <a:spLocks noGrp="1"/>
          </p:cNvSpPr>
          <p:nvPr>
            <p:ph type="body" idx="1"/>
          </p:nvPr>
        </p:nvSpPr>
        <p:spPr/>
        <p:txBody>
          <a:bodyPr/>
          <a:lstStyle/>
          <a:p>
            <a:pPr marL="0" indent="0" eaLnBrk="1" hangingPunct="1">
              <a:buSzTx/>
            </a:pPr>
            <a:r>
              <a:rPr lang="en-US" sz="1400" b="1" dirty="0">
                <a:solidFill>
                  <a:srgbClr val="002060"/>
                </a:solidFill>
              </a:rPr>
              <a:t>Theory:  </a:t>
            </a:r>
            <a:r>
              <a:rPr lang="en-US" sz="1400" dirty="0">
                <a:solidFill>
                  <a:srgbClr val="002060"/>
                </a:solidFill>
              </a:rPr>
              <a:t>Limited Knowledge</a:t>
            </a:r>
          </a:p>
          <a:p>
            <a:pPr marL="0" indent="0" eaLnBrk="1" hangingPunct="1">
              <a:buSzTx/>
            </a:pPr>
            <a:r>
              <a:rPr lang="en-US" sz="1400" dirty="0">
                <a:solidFill>
                  <a:srgbClr val="002060"/>
                </a:solidFill>
              </a:rPr>
              <a:t>Question:  Is </a:t>
            </a:r>
            <a:r>
              <a:rPr lang="en-US" sz="1400" dirty="0" err="1">
                <a:solidFill>
                  <a:srgbClr val="002060"/>
                </a:solidFill>
              </a:rPr>
              <a:t>PreCert</a:t>
            </a:r>
            <a:r>
              <a:rPr lang="en-US" sz="1400" dirty="0">
                <a:solidFill>
                  <a:srgbClr val="002060"/>
                </a:solidFill>
              </a:rPr>
              <a:t> staff up to date on industry standards with obtaining benefits according to best practice?</a:t>
            </a:r>
          </a:p>
          <a:p>
            <a:pPr marL="0" indent="0" eaLnBrk="1" hangingPunct="1">
              <a:buSzTx/>
            </a:pPr>
            <a:r>
              <a:rPr lang="en-US" sz="1400" b="1" dirty="0">
                <a:solidFill>
                  <a:srgbClr val="002060"/>
                </a:solidFill>
              </a:rPr>
              <a:t>Analysis:  </a:t>
            </a:r>
            <a:r>
              <a:rPr lang="en-US" sz="1400" dirty="0">
                <a:solidFill>
                  <a:srgbClr val="002060"/>
                </a:solidFill>
              </a:rPr>
              <a:t>All 8 of 8 individuals have a different process </a:t>
            </a:r>
            <a:r>
              <a:rPr lang="en-US" sz="1400" i="1" dirty="0">
                <a:solidFill>
                  <a:srgbClr val="002060"/>
                </a:solidFill>
              </a:rPr>
              <a:t>(no pattern of completion “yes/no” across process steps is repeated across staff)</a:t>
            </a:r>
          </a:p>
          <a:p>
            <a:pPr marL="0" indent="0" eaLnBrk="1" hangingPunct="1">
              <a:buSzTx/>
            </a:pPr>
            <a:endParaRPr lang="en-US" sz="1400" dirty="0">
              <a:solidFill>
                <a:srgbClr val="002060"/>
              </a:solidFill>
            </a:endParaRPr>
          </a:p>
          <a:p>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43150"/>
            <a:ext cx="5029199"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64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Test of Theories X</a:t>
            </a:r>
            <a:r>
              <a:rPr lang="en-US" baseline="-25000" dirty="0" smtClean="0"/>
              <a:t>4</a:t>
            </a:r>
          </a:p>
        </p:txBody>
      </p:sp>
      <p:sp>
        <p:nvSpPr>
          <p:cNvPr id="3" name="Text Placeholder 2"/>
          <p:cNvSpPr>
            <a:spLocks noGrp="1"/>
          </p:cNvSpPr>
          <p:nvPr>
            <p:ph type="body" idx="1"/>
          </p:nvPr>
        </p:nvSpPr>
        <p:spPr>
          <a:xfrm>
            <a:off x="311700" y="1047750"/>
            <a:ext cx="8520600" cy="3521125"/>
          </a:xfrm>
        </p:spPr>
        <p:txBody>
          <a:bodyPr/>
          <a:lstStyle/>
          <a:p>
            <a:pPr marL="0" indent="0" eaLnBrk="1" hangingPunct="1">
              <a:buSzTx/>
            </a:pPr>
            <a:r>
              <a:rPr lang="en-US" sz="1100" b="1" dirty="0">
                <a:solidFill>
                  <a:srgbClr val="002060"/>
                </a:solidFill>
              </a:rPr>
              <a:t>Theory: </a:t>
            </a:r>
            <a:r>
              <a:rPr lang="en-US" sz="1100" dirty="0">
                <a:solidFill>
                  <a:srgbClr val="002060"/>
                </a:solidFill>
              </a:rPr>
              <a:t>Not perform duties in a timely manner (</a:t>
            </a:r>
            <a:r>
              <a:rPr lang="en-US" sz="1100" dirty="0" err="1">
                <a:solidFill>
                  <a:srgbClr val="002060"/>
                </a:solidFill>
              </a:rPr>
              <a:t>PreCert</a:t>
            </a:r>
            <a:r>
              <a:rPr lang="en-US" sz="1100" dirty="0">
                <a:solidFill>
                  <a:srgbClr val="002060"/>
                </a:solidFill>
              </a:rPr>
              <a:t>)</a:t>
            </a:r>
          </a:p>
          <a:p>
            <a:pPr marL="0" indent="0" eaLnBrk="1" hangingPunct="1">
              <a:buSzTx/>
            </a:pPr>
            <a:r>
              <a:rPr lang="en-US" sz="1100" b="1" dirty="0">
                <a:solidFill>
                  <a:srgbClr val="002060"/>
                </a:solidFill>
              </a:rPr>
              <a:t>Question: </a:t>
            </a:r>
            <a:r>
              <a:rPr lang="en-US" sz="1100" dirty="0">
                <a:solidFill>
                  <a:srgbClr val="002060"/>
                </a:solidFill>
              </a:rPr>
              <a:t>How far ahead is </a:t>
            </a:r>
            <a:r>
              <a:rPr lang="en-US" sz="1100" dirty="0" err="1">
                <a:solidFill>
                  <a:srgbClr val="002060"/>
                </a:solidFill>
              </a:rPr>
              <a:t>PreCert</a:t>
            </a:r>
            <a:r>
              <a:rPr lang="en-US" sz="1100" dirty="0">
                <a:solidFill>
                  <a:srgbClr val="002060"/>
                </a:solidFill>
              </a:rPr>
              <a:t> working?</a:t>
            </a:r>
          </a:p>
          <a:p>
            <a:pPr marL="0" indent="0" eaLnBrk="1" hangingPunct="1">
              <a:buSzTx/>
            </a:pPr>
            <a:r>
              <a:rPr lang="en-US" sz="1100" b="1" dirty="0">
                <a:solidFill>
                  <a:srgbClr val="002060"/>
                </a:solidFill>
              </a:rPr>
              <a:t>Analysis:  </a:t>
            </a:r>
            <a:r>
              <a:rPr lang="en-US" sz="1100" dirty="0">
                <a:solidFill>
                  <a:srgbClr val="002060"/>
                </a:solidFill>
              </a:rPr>
              <a:t>On average, </a:t>
            </a:r>
            <a:r>
              <a:rPr lang="en-US" sz="1100" dirty="0" err="1">
                <a:solidFill>
                  <a:srgbClr val="002060"/>
                </a:solidFill>
              </a:rPr>
              <a:t>PreCert</a:t>
            </a:r>
            <a:r>
              <a:rPr lang="en-US" sz="1100" dirty="0">
                <a:solidFill>
                  <a:srgbClr val="002060"/>
                </a:solidFill>
              </a:rPr>
              <a:t> staff is working 5 days out.  </a:t>
            </a:r>
            <a:endParaRPr lang="en-US" sz="1100" dirty="0" smtClean="0">
              <a:solidFill>
                <a:srgbClr val="002060"/>
              </a:solidFill>
            </a:endParaRPr>
          </a:p>
          <a:p>
            <a:pPr>
              <a:buSzTx/>
            </a:pPr>
            <a:r>
              <a:rPr lang="en-US" sz="1100" b="1" dirty="0">
                <a:solidFill>
                  <a:srgbClr val="002060"/>
                </a:solidFill>
              </a:rPr>
              <a:t>Practical Conclusion:  </a:t>
            </a:r>
            <a:r>
              <a:rPr lang="en-US" sz="1100" dirty="0">
                <a:solidFill>
                  <a:srgbClr val="002060"/>
                </a:solidFill>
              </a:rPr>
              <a:t>W</a:t>
            </a:r>
            <a:r>
              <a:rPr lang="en-US" sz="1050" dirty="0">
                <a:solidFill>
                  <a:srgbClr val="002060"/>
                </a:solidFill>
              </a:rPr>
              <a:t>hile </a:t>
            </a:r>
            <a:r>
              <a:rPr lang="en-US" sz="1100" dirty="0">
                <a:solidFill>
                  <a:srgbClr val="002060"/>
                </a:solidFill>
              </a:rPr>
              <a:t>the average reflects 5 days, we need to address the staff working &lt;5 days to bring them up to the desired expectation.</a:t>
            </a:r>
            <a:endParaRPr lang="en-US" sz="1100" b="1" dirty="0">
              <a:solidFill>
                <a:srgbClr val="002060"/>
              </a:solidFill>
            </a:endParaRPr>
          </a:p>
          <a:p>
            <a:pPr marL="0" indent="0" eaLnBrk="1" hangingPunct="1">
              <a:buSzTx/>
            </a:pPr>
            <a:endParaRPr lang="en-US" sz="1100" b="1"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b="1" dirty="0">
              <a:solidFill>
                <a:srgbClr val="002060"/>
              </a:solidFill>
            </a:endParaRPr>
          </a:p>
          <a:p>
            <a:endParaRPr lang="en-US" sz="1100" dirty="0"/>
          </a:p>
        </p:txBody>
      </p:sp>
      <p:graphicFrame>
        <p:nvGraphicFramePr>
          <p:cNvPr id="7" name="Chart 6"/>
          <p:cNvGraphicFramePr>
            <a:graphicFrameLocks/>
          </p:cNvGraphicFramePr>
          <p:nvPr>
            <p:extLst>
              <p:ext uri="{D42A27DB-BD31-4B8C-83A1-F6EECF244321}">
                <p14:modId xmlns:p14="http://schemas.microsoft.com/office/powerpoint/2010/main" val="2315082569"/>
              </p:ext>
            </p:extLst>
          </p:nvPr>
        </p:nvGraphicFramePr>
        <p:xfrm>
          <a:off x="304800" y="2114550"/>
          <a:ext cx="8515350" cy="2878931"/>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4"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3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a:t>5</a:t>
            </a:r>
            <a:endParaRPr lang="en-US" baseline="-25000" dirty="0" smtClean="0"/>
          </a:p>
        </p:txBody>
      </p:sp>
      <p:sp>
        <p:nvSpPr>
          <p:cNvPr id="2" name="Text Placeholder 1"/>
          <p:cNvSpPr>
            <a:spLocks noGrp="1"/>
          </p:cNvSpPr>
          <p:nvPr>
            <p:ph type="body" idx="1"/>
          </p:nvPr>
        </p:nvSpPr>
        <p:spPr/>
        <p:txBody>
          <a:bodyPr/>
          <a:lstStyle/>
          <a:p>
            <a:pPr marL="914400" indent="-914400" eaLnBrk="1" hangingPunct="1">
              <a:buSzTx/>
            </a:pPr>
            <a:r>
              <a:rPr lang="en-US" sz="1100" b="1" dirty="0">
                <a:solidFill>
                  <a:srgbClr val="002060"/>
                </a:solidFill>
              </a:rPr>
              <a:t>Theory: </a:t>
            </a:r>
            <a:r>
              <a:rPr lang="en-US" sz="1100" dirty="0"/>
              <a:t>Late add-ons (all patients except </a:t>
            </a:r>
            <a:r>
              <a:rPr lang="en-US" sz="1100" dirty="0" smtClean="0"/>
              <a:t>w/ verified </a:t>
            </a:r>
            <a:r>
              <a:rPr lang="en-US" sz="1100" dirty="0"/>
              <a:t>straight Medicare/Medicaid added </a:t>
            </a:r>
            <a:r>
              <a:rPr lang="en-US" sz="1100" dirty="0" smtClean="0"/>
              <a:t>&lt; 3 </a:t>
            </a:r>
            <a:r>
              <a:rPr lang="en-US" sz="1100" dirty="0"/>
              <a:t>business days) (</a:t>
            </a:r>
            <a:r>
              <a:rPr lang="en-US" sz="1100" dirty="0" err="1"/>
              <a:t>PreCert</a:t>
            </a:r>
            <a:r>
              <a:rPr lang="en-US" sz="1100" dirty="0"/>
              <a:t>, Central Sched, </a:t>
            </a:r>
            <a:r>
              <a:rPr lang="en-US" sz="1100" dirty="0" err="1" smtClean="0"/>
              <a:t>Depts</a:t>
            </a:r>
            <a:r>
              <a:rPr lang="en-US" sz="1100" dirty="0" smtClean="0"/>
              <a:t>) contribute </a:t>
            </a:r>
            <a:r>
              <a:rPr lang="en-US" sz="1100" dirty="0"/>
              <a:t>to poor financial clearance.</a:t>
            </a:r>
          </a:p>
          <a:p>
            <a:pPr marL="914400" indent="-914400" eaLnBrk="1" hangingPunct="1">
              <a:buSzTx/>
            </a:pPr>
            <a:r>
              <a:rPr lang="en-US" sz="1100" b="1" dirty="0">
                <a:solidFill>
                  <a:srgbClr val="002060"/>
                </a:solidFill>
              </a:rPr>
              <a:t>Question:  </a:t>
            </a:r>
            <a:r>
              <a:rPr lang="en-US" sz="1100" dirty="0"/>
              <a:t>How many late add-ons are scheduled, by payer, w/ authorization required?</a:t>
            </a:r>
          </a:p>
          <a:p>
            <a:pPr marL="0" indent="0" eaLnBrk="1" hangingPunct="1">
              <a:spcBef>
                <a:spcPts val="1200"/>
              </a:spcBef>
              <a:buSzTx/>
            </a:pPr>
            <a:r>
              <a:rPr lang="en-US" sz="1100" b="1" dirty="0">
                <a:solidFill>
                  <a:srgbClr val="002060"/>
                </a:solidFill>
              </a:rPr>
              <a:t>Analysis: </a:t>
            </a:r>
            <a:r>
              <a:rPr lang="en-US" sz="1100" dirty="0">
                <a:solidFill>
                  <a:srgbClr val="002060"/>
                </a:solidFill>
              </a:rPr>
              <a:t>There is an increase oh HMOs with the ACA therefore late add </a:t>
            </a:r>
            <a:r>
              <a:rPr lang="en-US" sz="1100" dirty="0" err="1">
                <a:solidFill>
                  <a:srgbClr val="002060"/>
                </a:solidFill>
              </a:rPr>
              <a:t>ons</a:t>
            </a:r>
            <a:r>
              <a:rPr lang="en-US" sz="1100" dirty="0">
                <a:solidFill>
                  <a:srgbClr val="002060"/>
                </a:solidFill>
              </a:rPr>
              <a:t> are more difficult to get authorized with insurance company requirements</a:t>
            </a:r>
            <a:r>
              <a:rPr lang="en-US" sz="1100" dirty="0" smtClean="0">
                <a:solidFill>
                  <a:srgbClr val="002060"/>
                </a:solidFill>
              </a:rPr>
              <a:t>.</a:t>
            </a:r>
          </a:p>
          <a:p>
            <a:pPr marL="0" indent="0" eaLnBrk="1" hangingPunct="1">
              <a:spcBef>
                <a:spcPts val="600"/>
              </a:spcBef>
              <a:buSzTx/>
            </a:pPr>
            <a:r>
              <a:rPr lang="en-US" sz="1100" b="1" dirty="0" smtClean="0">
                <a:solidFill>
                  <a:srgbClr val="002060"/>
                </a:solidFill>
              </a:rPr>
              <a:t>Practical </a:t>
            </a:r>
            <a:r>
              <a:rPr lang="en-US" sz="1100" b="1" dirty="0">
                <a:solidFill>
                  <a:srgbClr val="002060"/>
                </a:solidFill>
              </a:rPr>
              <a:t>Conclusion:  </a:t>
            </a:r>
            <a:r>
              <a:rPr lang="en-US" sz="1100" dirty="0">
                <a:solidFill>
                  <a:srgbClr val="002060"/>
                </a:solidFill>
              </a:rPr>
              <a:t>The number of late add </a:t>
            </a:r>
            <a:r>
              <a:rPr lang="en-US" sz="1100" dirty="0" err="1">
                <a:solidFill>
                  <a:srgbClr val="002060"/>
                </a:solidFill>
              </a:rPr>
              <a:t>ons</a:t>
            </a:r>
            <a:r>
              <a:rPr lang="en-US" sz="1100" dirty="0">
                <a:solidFill>
                  <a:srgbClr val="002060"/>
                </a:solidFill>
              </a:rPr>
              <a:t> requiring authorization over a </a:t>
            </a:r>
            <a:r>
              <a:rPr lang="en-US" sz="1100" dirty="0" smtClean="0">
                <a:solidFill>
                  <a:srgbClr val="002060"/>
                </a:solidFill>
              </a:rPr>
              <a:t>weeklong </a:t>
            </a:r>
            <a:r>
              <a:rPr lang="en-US" sz="1100" dirty="0">
                <a:solidFill>
                  <a:srgbClr val="002060"/>
                </a:solidFill>
              </a:rPr>
              <a:t>period was 12, which is greater than the limit of 7.  Additionally, 35% of </a:t>
            </a:r>
            <a:r>
              <a:rPr lang="en-US" sz="1100" dirty="0" smtClean="0">
                <a:solidFill>
                  <a:srgbClr val="002060"/>
                </a:solidFill>
              </a:rPr>
              <a:t>late </a:t>
            </a:r>
            <a:r>
              <a:rPr lang="en-US" sz="1100" dirty="0">
                <a:solidFill>
                  <a:srgbClr val="002060"/>
                </a:solidFill>
              </a:rPr>
              <a:t>add </a:t>
            </a:r>
            <a:r>
              <a:rPr lang="en-US" sz="1100" dirty="0" err="1">
                <a:solidFill>
                  <a:srgbClr val="002060"/>
                </a:solidFill>
              </a:rPr>
              <a:t>ons</a:t>
            </a:r>
            <a:r>
              <a:rPr lang="en-US" sz="1100" dirty="0">
                <a:solidFill>
                  <a:srgbClr val="002060"/>
                </a:solidFill>
              </a:rPr>
              <a:t> required authorization which is higher that the hypothesized </a:t>
            </a:r>
            <a:r>
              <a:rPr lang="en-US" sz="1100" dirty="0" smtClean="0">
                <a:solidFill>
                  <a:srgbClr val="002060"/>
                </a:solidFill>
              </a:rPr>
              <a:t>proportion. of </a:t>
            </a:r>
            <a:r>
              <a:rPr lang="en-US" sz="1100" dirty="0">
                <a:solidFill>
                  <a:srgbClr val="002060"/>
                </a:solidFill>
              </a:rPr>
              <a:t>20%.</a:t>
            </a:r>
            <a:endParaRPr lang="en-US" sz="1100" b="1" dirty="0">
              <a:solidFill>
                <a:srgbClr val="002060"/>
              </a:solidFill>
            </a:endParaRPr>
          </a:p>
          <a:p>
            <a:pPr marL="0" indent="0" eaLnBrk="1" hangingPunct="1">
              <a:spcBef>
                <a:spcPts val="1200"/>
              </a:spcBef>
              <a:buSzTx/>
            </a:pPr>
            <a:endParaRPr lang="en-US" sz="1100" dirty="0">
              <a:solidFill>
                <a:srgbClr val="002060"/>
              </a:solidFill>
            </a:endParaRPr>
          </a:p>
          <a:p>
            <a:pPr marL="0" indent="0" eaLnBrk="1" hangingPunct="1">
              <a:buSzTx/>
            </a:pPr>
            <a:endParaRPr lang="en-US" sz="1100" dirty="0">
              <a:solidFill>
                <a:srgbClr val="002060"/>
              </a:solidFill>
            </a:endParaRPr>
          </a:p>
          <a:p>
            <a:endParaRPr lang="en-US" sz="11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00350"/>
            <a:ext cx="4800600" cy="1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838700" y="133350"/>
            <a:ext cx="3995879" cy="307777"/>
          </a:xfrm>
          <a:prstGeom prst="rect">
            <a:avLst/>
          </a:prstGeom>
          <a:noFill/>
        </p:spPr>
        <p:txBody>
          <a:bodyPr wrap="square" rtlCol="0">
            <a:spAutoFit/>
          </a:bodyPr>
          <a:lstStyle/>
          <a:p>
            <a:pPr lvl="0" algn="l" defTabSz="969963">
              <a:buSzTx/>
            </a:pPr>
            <a:r>
              <a:rPr lang="en-US" sz="1400" i="1" kern="0" dirty="0">
                <a:solidFill>
                  <a:srgbClr val="002060"/>
                </a:solidFill>
                <a:latin typeface="Proxima Nova" charset="0"/>
              </a:rPr>
              <a:t>See Notes View for hypothesis test.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9050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14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of Theories </a:t>
            </a:r>
            <a:r>
              <a:rPr lang="en-US" dirty="0" smtClean="0"/>
              <a:t>X</a:t>
            </a:r>
            <a:r>
              <a:rPr lang="en-US" sz="1400" dirty="0" smtClean="0"/>
              <a:t>6</a:t>
            </a:r>
            <a:endParaRPr lang="en-US" dirty="0"/>
          </a:p>
        </p:txBody>
      </p:sp>
      <p:sp>
        <p:nvSpPr>
          <p:cNvPr id="3" name="Text Placeholder 2"/>
          <p:cNvSpPr>
            <a:spLocks noGrp="1"/>
          </p:cNvSpPr>
          <p:nvPr>
            <p:ph type="body" idx="1"/>
          </p:nvPr>
        </p:nvSpPr>
        <p:spPr/>
        <p:txBody>
          <a:bodyPr/>
          <a:lstStyle/>
          <a:p>
            <a:pPr marL="914400" indent="-914400" eaLnBrk="1" hangingPunct="1">
              <a:buSzTx/>
            </a:pPr>
            <a:r>
              <a:rPr lang="en-US" sz="1100" b="1" dirty="0">
                <a:solidFill>
                  <a:srgbClr val="002060"/>
                </a:solidFill>
              </a:rPr>
              <a:t>Theory: </a:t>
            </a:r>
            <a:r>
              <a:rPr lang="en-US" sz="1100" dirty="0">
                <a:solidFill>
                  <a:srgbClr val="002060"/>
                </a:solidFill>
              </a:rPr>
              <a:t>Inconsistent documentation when patients arrive at Registration</a:t>
            </a:r>
            <a:r>
              <a:rPr lang="en-US" sz="1100" dirty="0"/>
              <a:t> contributes to poor financial clearance.</a:t>
            </a:r>
          </a:p>
          <a:p>
            <a:pPr marL="914400" indent="-914400" eaLnBrk="1" hangingPunct="1">
              <a:buSzTx/>
            </a:pPr>
            <a:r>
              <a:rPr lang="en-US" sz="1100" b="1" dirty="0">
                <a:solidFill>
                  <a:srgbClr val="002060"/>
                </a:solidFill>
              </a:rPr>
              <a:t>Question:  </a:t>
            </a:r>
            <a:r>
              <a:rPr lang="en-US" sz="1100" dirty="0"/>
              <a:t>What percentage of patients arrive w/o required ID, Order, or Referral?</a:t>
            </a:r>
          </a:p>
          <a:p>
            <a:pPr marL="0" indent="0" eaLnBrk="1" hangingPunct="1">
              <a:spcBef>
                <a:spcPts val="1200"/>
              </a:spcBef>
              <a:buSzTx/>
            </a:pPr>
            <a:r>
              <a:rPr lang="en-US" sz="1100" b="1" dirty="0">
                <a:solidFill>
                  <a:srgbClr val="002060"/>
                </a:solidFill>
              </a:rPr>
              <a:t>Analysis: </a:t>
            </a:r>
            <a:r>
              <a:rPr lang="en-US" sz="1100" dirty="0">
                <a:solidFill>
                  <a:srgbClr val="002060"/>
                </a:solidFill>
              </a:rPr>
              <a:t>A total of 8% of patient visits had no identification, no order, or no referral</a:t>
            </a:r>
            <a:r>
              <a:rPr lang="en-US" sz="1100" dirty="0" smtClean="0">
                <a:solidFill>
                  <a:srgbClr val="002060"/>
                </a:solidFill>
              </a:rPr>
              <a:t>.</a:t>
            </a:r>
          </a:p>
          <a:p>
            <a:pPr>
              <a:spcBef>
                <a:spcPts val="1200"/>
              </a:spcBef>
              <a:buSzTx/>
            </a:pPr>
            <a:r>
              <a:rPr lang="en-US" sz="1100" b="1" dirty="0">
                <a:solidFill>
                  <a:srgbClr val="002060"/>
                </a:solidFill>
              </a:rPr>
              <a:t>Practical Conclusion:  </a:t>
            </a:r>
            <a:r>
              <a:rPr lang="en-US" sz="1100" dirty="0">
                <a:solidFill>
                  <a:srgbClr val="002060"/>
                </a:solidFill>
              </a:rPr>
              <a:t>8% missing 1 or more document, which is less than the established 10% limit.  Conclude theory is FALSE.</a:t>
            </a:r>
            <a:endParaRPr lang="en-US" sz="1050" dirty="0">
              <a:solidFill>
                <a:srgbClr val="002060"/>
              </a:solidFill>
            </a:endParaRPr>
          </a:p>
          <a:p>
            <a:pPr marL="0" indent="0" eaLnBrk="1" hangingPunct="1">
              <a:spcBef>
                <a:spcPts val="1200"/>
              </a:spcBef>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spcBef>
                <a:spcPts val="600"/>
              </a:spcBef>
              <a:buSzTx/>
            </a:pPr>
            <a:endParaRPr lang="en-US" sz="1100" b="1" dirty="0">
              <a:solidFill>
                <a:srgbClr val="002060"/>
              </a:solidFill>
            </a:endParaRPr>
          </a:p>
          <a:p>
            <a:pPr marL="0" indent="0" eaLnBrk="1" hangingPunct="1">
              <a:spcBef>
                <a:spcPts val="600"/>
              </a:spcBef>
              <a:buSzTx/>
            </a:pPr>
            <a:r>
              <a:rPr lang="en-US" sz="1100" b="1" dirty="0">
                <a:solidFill>
                  <a:srgbClr val="002060"/>
                </a:solidFill>
              </a:rPr>
              <a:t> </a:t>
            </a:r>
          </a:p>
          <a:p>
            <a:endParaRPr lang="en-US" sz="11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173689891"/>
              </p:ext>
            </p:extLst>
          </p:nvPr>
        </p:nvGraphicFramePr>
        <p:xfrm>
          <a:off x="5486401" y="2419351"/>
          <a:ext cx="3429000" cy="1943022"/>
        </p:xfrm>
        <a:graphic>
          <a:graphicData uri="http://schemas.openxmlformats.org/drawingml/2006/table">
            <a:tbl>
              <a:tblPr/>
              <a:tblGrid>
                <a:gridCol w="853440"/>
                <a:gridCol w="697653"/>
                <a:gridCol w="826347"/>
                <a:gridCol w="1051560"/>
              </a:tblGrid>
              <a:tr h="1544381">
                <a:tc>
                  <a:txBody>
                    <a:bodyPr/>
                    <a:lstStyle/>
                    <a:p>
                      <a:pPr algn="ctr" fontAlgn="ctr"/>
                      <a:r>
                        <a:rPr lang="en-US" sz="1100" b="0" i="0" u="none" strike="noStrike" dirty="0">
                          <a:solidFill>
                            <a:srgbClr val="000000"/>
                          </a:solidFill>
                          <a:effectLst/>
                          <a:latin typeface="Calibri"/>
                        </a:rPr>
                        <a:t>Number of ok registrations for the month of October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dirty="0">
                          <a:solidFill>
                            <a:srgbClr val="000000"/>
                          </a:solidFill>
                          <a:effectLst/>
                          <a:latin typeface="Calibri"/>
                        </a:rPr>
                        <a:t>Total number of patient with no ID</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a:solidFill>
                            <a:srgbClr val="000000"/>
                          </a:solidFill>
                          <a:effectLst/>
                          <a:latin typeface="Calibri"/>
                        </a:rPr>
                        <a:t>Total number of patients with no orders and/or referrals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dirty="0">
                          <a:solidFill>
                            <a:srgbClr val="000000"/>
                          </a:solidFill>
                          <a:effectLst/>
                          <a:latin typeface="Calibri"/>
                        </a:rPr>
                        <a:t>% for the month with no ids and no orders/referrals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398641">
                <a:tc>
                  <a:txBody>
                    <a:bodyPr/>
                    <a:lstStyle/>
                    <a:p>
                      <a:pPr algn="ctr" fontAlgn="ctr"/>
                      <a:r>
                        <a:rPr lang="en-US" sz="1100" b="0" i="0" u="none" strike="noStrike">
                          <a:solidFill>
                            <a:srgbClr val="000000"/>
                          </a:solidFill>
                          <a:effectLst/>
                          <a:latin typeface="Calibri"/>
                        </a:rPr>
                        <a:t>4309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dirty="0">
                          <a:solidFill>
                            <a:srgbClr val="000000"/>
                          </a:solidFill>
                          <a:effectLst/>
                          <a:latin typeface="Calibri"/>
                        </a:rPr>
                        <a:t>30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a:solidFill>
                            <a:srgbClr val="000000"/>
                          </a:solidFill>
                          <a:effectLst/>
                          <a:latin typeface="Calibri"/>
                        </a:rPr>
                        <a:t>306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100" b="0" i="0" u="none" strike="noStrike" dirty="0">
                          <a:solidFill>
                            <a:srgbClr val="000000"/>
                          </a:solidFill>
                          <a:effectLst/>
                          <a:latin typeface="Calibri"/>
                        </a:rPr>
                        <a:t>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454912665"/>
              </p:ext>
            </p:extLst>
          </p:nvPr>
        </p:nvGraphicFramePr>
        <p:xfrm>
          <a:off x="76200" y="2343150"/>
          <a:ext cx="5257800" cy="2228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53000" y="133350"/>
            <a:ext cx="3834704" cy="307777"/>
          </a:xfrm>
          <a:prstGeom prst="rect">
            <a:avLst/>
          </a:prstGeom>
          <a:noFill/>
        </p:spPr>
        <p:txBody>
          <a:bodyPr wrap="none" rtlCol="0">
            <a:spAutoFit/>
          </a:bodyPr>
          <a:lstStyle/>
          <a:p>
            <a:r>
              <a:rPr lang="en-US" sz="1400" dirty="0" smtClean="0">
                <a:solidFill>
                  <a:srgbClr val="24135F"/>
                </a:solidFill>
                <a:latin typeface="Proxima Nova" charset="0"/>
              </a:rPr>
              <a:t>Source: No ids referral orders for October.xlsx</a:t>
            </a:r>
            <a:endParaRPr lang="en-US" sz="1400" dirty="0">
              <a:solidFill>
                <a:srgbClr val="24135F"/>
              </a:solidFill>
              <a:latin typeface="Proxima Nova" charset="0"/>
            </a:endParaRPr>
          </a:p>
        </p:txBody>
      </p:sp>
      <p:sp>
        <p:nvSpPr>
          <p:cNvPr id="11" name="TextBox 10"/>
          <p:cNvSpPr txBox="1"/>
          <p:nvPr/>
        </p:nvSpPr>
        <p:spPr>
          <a:xfrm>
            <a:off x="7772400" y="547293"/>
            <a:ext cx="1143000" cy="307777"/>
          </a:xfrm>
          <a:prstGeom prst="rect">
            <a:avLst/>
          </a:prstGeom>
          <a:solidFill>
            <a:srgbClr val="FF0000">
              <a:alpha val="49000"/>
            </a:srgbClr>
          </a:solidFill>
          <a:ln>
            <a:solidFill>
              <a:srgbClr val="214BD1"/>
            </a:solidFill>
          </a:ln>
        </p:spPr>
        <p:txBody>
          <a:bodyPr wrap="square" rtlCol="0">
            <a:spAutoFit/>
          </a:bodyPr>
          <a:lstStyle/>
          <a:p>
            <a:pPr algn="ctr"/>
            <a:r>
              <a:rPr lang="en-US" dirty="0" smtClean="0"/>
              <a:t>FALSE</a:t>
            </a:r>
            <a:endParaRPr lang="en-US" dirty="0"/>
          </a:p>
        </p:txBody>
      </p:sp>
    </p:spTree>
    <p:extLst>
      <p:ext uri="{BB962C8B-B14F-4D97-AF65-F5344CB8AC3E}">
        <p14:creationId xmlns:p14="http://schemas.microsoft.com/office/powerpoint/2010/main" val="112546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sz="1400" dirty="0" smtClean="0"/>
              <a:t>7</a:t>
            </a:r>
            <a:endParaRPr lang="en-US" sz="1400" baseline="-25000" dirty="0" smtClean="0"/>
          </a:p>
        </p:txBody>
      </p:sp>
      <p:sp>
        <p:nvSpPr>
          <p:cNvPr id="44036" name="Rectangle 10"/>
          <p:cNvSpPr>
            <a:spLocks noGrp="1" noChangeArrowheads="1"/>
          </p:cNvSpPr>
          <p:nvPr>
            <p:ph type="body" idx="1"/>
          </p:nvPr>
        </p:nvSpPr>
        <p:spPr/>
        <p:txBody>
          <a:bodyPr/>
          <a:lstStyle/>
          <a:p>
            <a:pPr marL="0" lvl="0" indent="0" eaLnBrk="1" hangingPunct="1"/>
            <a:r>
              <a:rPr lang="en-US" sz="1100" b="1" dirty="0">
                <a:solidFill>
                  <a:srgbClr val="4A1B65"/>
                </a:solidFill>
              </a:rPr>
              <a:t>Theory:</a:t>
            </a:r>
            <a:r>
              <a:rPr lang="en-CA" sz="1100" dirty="0">
                <a:solidFill>
                  <a:srgbClr val="4A1B65"/>
                </a:solidFill>
              </a:rPr>
              <a:t> Inconsistent notification </a:t>
            </a:r>
            <a:r>
              <a:rPr lang="en-CA" sz="1100" dirty="0" smtClean="0">
                <a:solidFill>
                  <a:srgbClr val="4A1B65"/>
                </a:solidFill>
              </a:rPr>
              <a:t>process for </a:t>
            </a:r>
            <a:r>
              <a:rPr lang="en-CA" sz="1100" dirty="0">
                <a:solidFill>
                  <a:srgbClr val="4A1B65"/>
                </a:solidFill>
              </a:rPr>
              <a:t>non-approved services for patients.</a:t>
            </a:r>
          </a:p>
          <a:p>
            <a:pPr marL="0" lvl="0" indent="0" eaLnBrk="1" hangingPunct="1"/>
            <a:r>
              <a:rPr lang="en-CA" sz="1100" dirty="0" smtClean="0">
                <a:solidFill>
                  <a:srgbClr val="4A1B65"/>
                </a:solidFill>
              </a:rPr>
              <a:t>Question:  What </a:t>
            </a:r>
            <a:r>
              <a:rPr lang="en-CA" sz="1100" dirty="0">
                <a:solidFill>
                  <a:srgbClr val="4A1B65"/>
                </a:solidFill>
              </a:rPr>
              <a:t>is your process for non-approved services for patients</a:t>
            </a:r>
            <a:r>
              <a:rPr lang="en-CA" sz="1100" dirty="0" smtClean="0">
                <a:solidFill>
                  <a:srgbClr val="4A1B65"/>
                </a:solidFill>
              </a:rPr>
              <a:t>?</a:t>
            </a:r>
          </a:p>
          <a:p>
            <a:pPr marL="0" lvl="0" indent="0" eaLnBrk="1" hangingPunct="1"/>
            <a:endParaRPr lang="en-CA" sz="1100" b="1" dirty="0" smtClean="0">
              <a:solidFill>
                <a:srgbClr val="4A1B65"/>
              </a:solidFill>
            </a:endParaRPr>
          </a:p>
          <a:p>
            <a:pPr marL="0" lvl="0" indent="0" eaLnBrk="1" hangingPunct="1"/>
            <a:r>
              <a:rPr lang="en-CA" sz="1100" b="1" dirty="0" smtClean="0">
                <a:solidFill>
                  <a:srgbClr val="4A1B65"/>
                </a:solidFill>
              </a:rPr>
              <a:t>Analysis:  </a:t>
            </a:r>
            <a:r>
              <a:rPr lang="en-CA" sz="1100" dirty="0" smtClean="0">
                <a:solidFill>
                  <a:srgbClr val="4A1B65"/>
                </a:solidFill>
              </a:rPr>
              <a:t>1 out of 4 Financial Counselors answered inconsistently.</a:t>
            </a:r>
            <a:endParaRPr lang="en-US" sz="1100" dirty="0"/>
          </a:p>
          <a:p>
            <a:pPr marL="0" indent="0" eaLnBrk="1" hangingPunct="1"/>
            <a:endParaRPr lang="en-US" sz="1100" dirty="0" smtClean="0"/>
          </a:p>
          <a:p>
            <a:pPr marL="0" indent="0" eaLnBrk="1" hangingPunct="1"/>
            <a:r>
              <a:rPr lang="en-US" sz="1100" b="1" dirty="0" smtClean="0"/>
              <a:t>Practical Conclusion:  </a:t>
            </a:r>
            <a:r>
              <a:rPr lang="en-US" sz="1100" dirty="0" smtClean="0"/>
              <a:t>Financial Counselors do not consistently use the same methods of notifying patients which contributes to confusion and dissatisfaction.</a:t>
            </a:r>
          </a:p>
        </p:txBody>
      </p:sp>
      <p:graphicFrame>
        <p:nvGraphicFramePr>
          <p:cNvPr id="6" name="Chart 5"/>
          <p:cNvGraphicFramePr>
            <a:graphicFrameLocks/>
          </p:cNvGraphicFramePr>
          <p:nvPr>
            <p:extLst>
              <p:ext uri="{D42A27DB-BD31-4B8C-83A1-F6EECF244321}">
                <p14:modId xmlns:p14="http://schemas.microsoft.com/office/powerpoint/2010/main" val="4014963072"/>
              </p:ext>
            </p:extLst>
          </p:nvPr>
        </p:nvGraphicFramePr>
        <p:xfrm>
          <a:off x="1905000" y="2495550"/>
          <a:ext cx="5495925" cy="2275284"/>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11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a:t>8</a:t>
            </a:r>
            <a:endParaRPr lang="en-US" baseline="-25000" dirty="0" smtClean="0"/>
          </a:p>
        </p:txBody>
      </p:sp>
      <p:sp>
        <p:nvSpPr>
          <p:cNvPr id="3" name="Text Placeholder 2"/>
          <p:cNvSpPr>
            <a:spLocks noGrp="1"/>
          </p:cNvSpPr>
          <p:nvPr>
            <p:ph type="body" idx="1"/>
          </p:nvPr>
        </p:nvSpPr>
        <p:spPr/>
        <p:txBody>
          <a:bodyPr/>
          <a:lstStyle/>
          <a:p>
            <a:pPr marL="914400" lvl="0" indent="-914400" eaLnBrk="1" hangingPunct="1">
              <a:buSzTx/>
            </a:pPr>
            <a:r>
              <a:rPr lang="en-US" sz="1100" b="1" dirty="0">
                <a:solidFill>
                  <a:srgbClr val="002060"/>
                </a:solidFill>
                <a:latin typeface="Proxima Nova" charset="0"/>
              </a:rPr>
              <a:t>Theory: </a:t>
            </a:r>
            <a:r>
              <a:rPr lang="en-US" sz="1100" dirty="0">
                <a:solidFill>
                  <a:srgbClr val="4A1B65"/>
                </a:solidFill>
                <a:latin typeface="Proxima Nova" charset="0"/>
              </a:rPr>
              <a:t>No notification of patients/not performing duties in a timely manner (Financial Counseling)</a:t>
            </a:r>
          </a:p>
          <a:p>
            <a:pPr marL="0" indent="0" eaLnBrk="1" hangingPunct="1">
              <a:buSzTx/>
            </a:pPr>
            <a:r>
              <a:rPr lang="en-US" sz="1100" dirty="0">
                <a:latin typeface="Proxima Nova" charset="0"/>
              </a:rPr>
              <a:t>Question:  What is the percentage of patients arriving for self-pay scheduled service are scheduled for a Financial Counseling meeting that see a Financial Counselor?</a:t>
            </a:r>
            <a:endParaRPr lang="en-US" sz="1100" b="1" dirty="0">
              <a:solidFill>
                <a:srgbClr val="002060"/>
              </a:solidFill>
              <a:latin typeface="Proxima Nova" charset="0"/>
            </a:endParaRPr>
          </a:p>
          <a:p>
            <a:pPr>
              <a:spcBef>
                <a:spcPts val="1200"/>
              </a:spcBef>
              <a:buSzTx/>
            </a:pPr>
            <a:r>
              <a:rPr lang="en-US" sz="1100" b="1" dirty="0" smtClean="0">
                <a:solidFill>
                  <a:srgbClr val="002060"/>
                </a:solidFill>
                <a:latin typeface="Proxima Nova" charset="0"/>
              </a:rPr>
              <a:t>Analysis: </a:t>
            </a:r>
            <a:r>
              <a:rPr lang="en-US" sz="1100" dirty="0" smtClean="0">
                <a:solidFill>
                  <a:srgbClr val="002060"/>
                </a:solidFill>
                <a:latin typeface="Proxima Nova" charset="0"/>
              </a:rPr>
              <a:t>Only </a:t>
            </a:r>
            <a:r>
              <a:rPr lang="en-US" sz="1100" dirty="0">
                <a:solidFill>
                  <a:srgbClr val="002060"/>
                </a:solidFill>
                <a:latin typeface="Proxima Nova" charset="0"/>
              </a:rPr>
              <a:t>13.2% of self-pay patients (20 out of 151) are scheduled with Financial Counseling.  This is less than the target of at least 90</a:t>
            </a:r>
            <a:r>
              <a:rPr lang="en-US" sz="1100" dirty="0" smtClean="0">
                <a:solidFill>
                  <a:srgbClr val="002060"/>
                </a:solidFill>
                <a:latin typeface="Proxima Nova" charset="0"/>
              </a:rPr>
              <a:t>%.</a:t>
            </a:r>
            <a:endParaRPr lang="en-US" sz="1100" b="1" dirty="0">
              <a:solidFill>
                <a:srgbClr val="002060"/>
              </a:solidFill>
              <a:latin typeface="Proxima Nova" charset="0"/>
            </a:endParaRPr>
          </a:p>
          <a:p>
            <a:pPr>
              <a:spcBef>
                <a:spcPts val="1200"/>
              </a:spcBef>
              <a:buSzTx/>
            </a:pPr>
            <a:r>
              <a:rPr lang="en-US" sz="1100" b="1" dirty="0">
                <a:solidFill>
                  <a:srgbClr val="002060"/>
                </a:solidFill>
                <a:latin typeface="Proxima Nova" charset="0"/>
              </a:rPr>
              <a:t>Practical Conclusion:  </a:t>
            </a:r>
            <a:r>
              <a:rPr lang="en-US" sz="1100" dirty="0">
                <a:solidFill>
                  <a:srgbClr val="002060"/>
                </a:solidFill>
                <a:latin typeface="Proxima Nova" charset="0"/>
              </a:rPr>
              <a:t>Patients that are not scheduled with a Financial Counselor prior to the date of service causes backlogs in registration and angry patients.</a:t>
            </a:r>
          </a:p>
          <a:p>
            <a:pPr marL="0" indent="0" eaLnBrk="1" hangingPunct="1">
              <a:spcBef>
                <a:spcPts val="1200"/>
              </a:spcBef>
              <a:buSzTx/>
            </a:pPr>
            <a:endParaRPr lang="en-US" sz="1100" b="1" dirty="0">
              <a:solidFill>
                <a:srgbClr val="002060"/>
              </a:solidFill>
              <a:latin typeface="Proxima Nova" charset="0"/>
            </a:endParaRPr>
          </a:p>
          <a:p>
            <a:endParaRPr lang="en-US" sz="1100" dirty="0">
              <a:latin typeface="Proxima Nova"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24150"/>
            <a:ext cx="4605350" cy="230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78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Control Chart</a:t>
            </a:r>
            <a:endParaRPr lang="en-US" dirty="0"/>
          </a:p>
        </p:txBody>
      </p:sp>
      <p:sp>
        <p:nvSpPr>
          <p:cNvPr id="5" name="Text Placeholder 4"/>
          <p:cNvSpPr>
            <a:spLocks noGrp="1"/>
          </p:cNvSpPr>
          <p:nvPr>
            <p:ph type="body" idx="1"/>
          </p:nvPr>
        </p:nvSpPr>
        <p:spPr>
          <a:xfrm>
            <a:off x="311700" y="1152474"/>
            <a:ext cx="8520600" cy="3781475"/>
          </a:xfrm>
        </p:spPr>
        <p:txBody>
          <a:bodyPr/>
          <a:lstStyle/>
          <a:p>
            <a:r>
              <a:rPr lang="en-US" sz="1600" dirty="0">
                <a:solidFill>
                  <a:srgbClr val="002060"/>
                </a:solidFill>
              </a:rPr>
              <a:t>Baseline data were collected September 15 – December 31, 2014 based on a sample on ~25 visits each day in C1200.</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smtClean="0"/>
          </a:p>
          <a:p>
            <a:endParaRPr lang="en-US" sz="1600" dirty="0"/>
          </a:p>
          <a:p>
            <a:endParaRPr lang="en-US" sz="1600" dirty="0" smtClean="0"/>
          </a:p>
          <a:p>
            <a:endParaRPr lang="en-US" sz="1600" dirty="0" smtClean="0"/>
          </a:p>
          <a:p>
            <a:r>
              <a:rPr lang="en-US" sz="1200" dirty="0">
                <a:solidFill>
                  <a:srgbClr val="002060"/>
                </a:solidFill>
              </a:rPr>
              <a:t>Conclusion:  </a:t>
            </a:r>
            <a:r>
              <a:rPr lang="en-US" sz="1100" dirty="0">
                <a:solidFill>
                  <a:srgbClr val="002060"/>
                </a:solidFill>
              </a:rPr>
              <a:t>The process shows variation in financially cleared data presenting to C1200</a:t>
            </a:r>
            <a:r>
              <a:rPr lang="en-US" sz="1050" dirty="0">
                <a:solidFill>
                  <a:srgbClr val="002060"/>
                </a:solidFill>
              </a:rPr>
              <a:t>.</a:t>
            </a:r>
          </a:p>
          <a:p>
            <a:endParaRPr lang="en-US" sz="1600" dirty="0"/>
          </a:p>
        </p:txBody>
      </p:sp>
      <p:grpSp>
        <p:nvGrpSpPr>
          <p:cNvPr id="9" name="Group 8"/>
          <p:cNvGrpSpPr/>
          <p:nvPr/>
        </p:nvGrpSpPr>
        <p:grpSpPr>
          <a:xfrm>
            <a:off x="1828800" y="1802440"/>
            <a:ext cx="5134640" cy="2567320"/>
            <a:chOff x="1257300" y="1200150"/>
            <a:chExt cx="6515100" cy="325755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00150"/>
              <a:ext cx="65151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6629400" y="2228850"/>
              <a:ext cx="1143000" cy="342900"/>
            </a:xfrm>
            <a:prstGeom prst="ellipse">
              <a:avLst/>
            </a:prstGeom>
            <a:noFill/>
            <a:ln w="38100"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
        <p:nvSpPr>
          <p:cNvPr id="7" name="Explosion 1 6"/>
          <p:cNvSpPr/>
          <p:nvPr/>
        </p:nvSpPr>
        <p:spPr bwMode="auto">
          <a:xfrm>
            <a:off x="6858000" y="3086100"/>
            <a:ext cx="1828800" cy="1028700"/>
          </a:xfrm>
          <a:prstGeom prst="irregularSeal1">
            <a:avLst/>
          </a:prstGeom>
          <a:solidFill>
            <a:srgbClr val="FFFF00"/>
          </a:solidFill>
          <a:ln w="38100" cap="flat" cmpd="sng" algn="ctr">
            <a:solidFill>
              <a:srgbClr val="6080E6"/>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sz="1400" dirty="0"/>
              <a:t>Average of </a:t>
            </a:r>
          </a:p>
          <a:p>
            <a:r>
              <a:rPr lang="en-US" sz="1400" dirty="0"/>
              <a:t>57% cleared</a:t>
            </a:r>
          </a:p>
        </p:txBody>
      </p:sp>
    </p:spTree>
    <p:extLst>
      <p:ext uri="{BB962C8B-B14F-4D97-AF65-F5344CB8AC3E}">
        <p14:creationId xmlns:p14="http://schemas.microsoft.com/office/powerpoint/2010/main" val="357305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smtClean="0"/>
              <a:t>9</a:t>
            </a:r>
          </a:p>
        </p:txBody>
      </p:sp>
      <p:sp>
        <p:nvSpPr>
          <p:cNvPr id="2" name="Text Placeholder 1"/>
          <p:cNvSpPr>
            <a:spLocks noGrp="1"/>
          </p:cNvSpPr>
          <p:nvPr>
            <p:ph type="body" idx="1"/>
          </p:nvPr>
        </p:nvSpPr>
        <p:spPr/>
        <p:txBody>
          <a:bodyPr/>
          <a:lstStyle/>
          <a:p>
            <a:pPr marL="0" lvl="0" indent="0" eaLnBrk="1" hangingPunct="1">
              <a:buSzTx/>
            </a:pPr>
            <a:r>
              <a:rPr lang="en-US" sz="1200" b="1" dirty="0">
                <a:solidFill>
                  <a:srgbClr val="002060"/>
                </a:solidFill>
              </a:rPr>
              <a:t>Theory:  </a:t>
            </a:r>
            <a:r>
              <a:rPr lang="en-CA" sz="1200" dirty="0">
                <a:solidFill>
                  <a:srgbClr val="4A1B65"/>
                </a:solidFill>
              </a:rPr>
              <a:t>Inconsistent application of rules to $ non-compliant patients..</a:t>
            </a:r>
          </a:p>
          <a:p>
            <a:pPr marL="0" lvl="0" indent="0" eaLnBrk="1" hangingPunct="1">
              <a:buSzTx/>
            </a:pPr>
            <a:r>
              <a:rPr lang="en-US" sz="1200" dirty="0">
                <a:solidFill>
                  <a:srgbClr val="002060"/>
                </a:solidFill>
              </a:rPr>
              <a:t>Question:  </a:t>
            </a:r>
            <a:r>
              <a:rPr lang="en-CA" sz="1200" dirty="0">
                <a:solidFill>
                  <a:srgbClr val="002060"/>
                </a:solidFill>
              </a:rPr>
              <a:t>What do you do with patients that are non-compliant with payment?</a:t>
            </a:r>
          </a:p>
          <a:p>
            <a:pPr marL="0" indent="0" eaLnBrk="1" hangingPunct="1">
              <a:buSzTx/>
            </a:pPr>
            <a:endParaRPr lang="en-US" sz="1200" dirty="0">
              <a:solidFill>
                <a:srgbClr val="002060"/>
              </a:solidFill>
            </a:endParaRPr>
          </a:p>
          <a:p>
            <a:pPr marL="0" lvl="0" indent="0" eaLnBrk="1" hangingPunct="1">
              <a:buSzTx/>
            </a:pPr>
            <a:r>
              <a:rPr lang="en-US" sz="1200" b="1" dirty="0">
                <a:solidFill>
                  <a:srgbClr val="002060"/>
                </a:solidFill>
              </a:rPr>
              <a:t>Analysis</a:t>
            </a:r>
            <a:r>
              <a:rPr lang="en-US" sz="1200" dirty="0">
                <a:solidFill>
                  <a:srgbClr val="002060"/>
                </a:solidFill>
              </a:rPr>
              <a:t>: </a:t>
            </a:r>
            <a:r>
              <a:rPr lang="en-CA" sz="1200" dirty="0">
                <a:solidFill>
                  <a:srgbClr val="002060"/>
                </a:solidFill>
              </a:rPr>
              <a:t> 1 out of 4 Financial </a:t>
            </a:r>
            <a:r>
              <a:rPr lang="en-CA" sz="1200" dirty="0" err="1">
                <a:solidFill>
                  <a:srgbClr val="002060"/>
                </a:solidFill>
              </a:rPr>
              <a:t>Counselors</a:t>
            </a:r>
            <a:r>
              <a:rPr lang="en-CA" sz="1200" dirty="0">
                <a:solidFill>
                  <a:srgbClr val="002060"/>
                </a:solidFill>
              </a:rPr>
              <a:t> answered inconsistently</a:t>
            </a:r>
            <a:r>
              <a:rPr lang="en-CA" sz="1200" dirty="0" smtClean="0">
                <a:solidFill>
                  <a:srgbClr val="002060"/>
                </a:solidFill>
              </a:rPr>
              <a:t>.</a:t>
            </a:r>
            <a:endParaRPr lang="en-US" sz="1200" dirty="0">
              <a:solidFill>
                <a:srgbClr val="002060"/>
              </a:solidFill>
            </a:endParaRPr>
          </a:p>
          <a:p>
            <a:pPr marL="0" indent="0" eaLnBrk="1" hangingPunct="1">
              <a:buSzTx/>
            </a:pPr>
            <a:endParaRPr lang="en-US" sz="1200" dirty="0">
              <a:solidFill>
                <a:srgbClr val="002060"/>
              </a:solidFill>
            </a:endParaRPr>
          </a:p>
          <a:p>
            <a:pPr marL="0" indent="0" eaLnBrk="1" hangingPunct="1">
              <a:buSzTx/>
            </a:pPr>
            <a:r>
              <a:rPr lang="en-US" sz="1200" b="1" dirty="0">
                <a:solidFill>
                  <a:srgbClr val="002060"/>
                </a:solidFill>
              </a:rPr>
              <a:t>Practical Conclusion:  </a:t>
            </a:r>
            <a:r>
              <a:rPr lang="en-US" sz="1200" dirty="0">
                <a:solidFill>
                  <a:srgbClr val="002060"/>
                </a:solidFill>
              </a:rPr>
              <a:t>Financial Counselors are not consistently practicing the same rules amongst non-compliant patients which attributes to miscommunication and dissatisfaction amongst patients and staff.</a:t>
            </a:r>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108603968"/>
              </p:ext>
            </p:extLst>
          </p:nvPr>
        </p:nvGraphicFramePr>
        <p:xfrm>
          <a:off x="1905000" y="2571750"/>
          <a:ext cx="5495925" cy="2275284"/>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33350"/>
            <a:ext cx="10064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81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of Theories </a:t>
            </a:r>
            <a:r>
              <a:rPr lang="en-US" dirty="0" smtClean="0"/>
              <a:t>X</a:t>
            </a:r>
            <a:r>
              <a:rPr lang="en-US" baseline="-25000" dirty="0" smtClean="0"/>
              <a:t>10</a:t>
            </a:r>
            <a:endParaRPr lang="en-US" dirty="0"/>
          </a:p>
        </p:txBody>
      </p:sp>
      <p:sp>
        <p:nvSpPr>
          <p:cNvPr id="3" name="Text Placeholder 2"/>
          <p:cNvSpPr>
            <a:spLocks noGrp="1"/>
          </p:cNvSpPr>
          <p:nvPr>
            <p:ph type="body" idx="1"/>
          </p:nvPr>
        </p:nvSpPr>
        <p:spPr/>
        <p:txBody>
          <a:bodyPr/>
          <a:lstStyle/>
          <a:p>
            <a:pPr marL="0" indent="0" eaLnBrk="1" hangingPunct="1">
              <a:buSzTx/>
            </a:pPr>
            <a:r>
              <a:rPr lang="en-US" sz="1200" b="1" dirty="0">
                <a:solidFill>
                  <a:srgbClr val="002060"/>
                </a:solidFill>
              </a:rPr>
              <a:t>Theory: </a:t>
            </a:r>
            <a:r>
              <a:rPr lang="en-US" sz="1200" dirty="0">
                <a:solidFill>
                  <a:srgbClr val="002060"/>
                </a:solidFill>
              </a:rPr>
              <a:t>Wrong test scheduled (Central Scheduling / Departments).</a:t>
            </a:r>
          </a:p>
          <a:p>
            <a:pPr marL="0" indent="0" eaLnBrk="1" hangingPunct="1">
              <a:buSzTx/>
            </a:pPr>
            <a:endParaRPr lang="en-US" sz="1200" b="1" dirty="0">
              <a:solidFill>
                <a:srgbClr val="002060"/>
              </a:solidFill>
            </a:endParaRPr>
          </a:p>
          <a:p>
            <a:pPr marL="0" indent="0" eaLnBrk="1" hangingPunct="1">
              <a:buSzTx/>
            </a:pPr>
            <a:r>
              <a:rPr lang="en-US" sz="1200" b="1" dirty="0">
                <a:solidFill>
                  <a:srgbClr val="002060"/>
                </a:solidFill>
              </a:rPr>
              <a:t>Question: </a:t>
            </a:r>
            <a:r>
              <a:rPr lang="en-US" sz="1200" dirty="0">
                <a:solidFill>
                  <a:srgbClr val="002060"/>
                </a:solidFill>
              </a:rPr>
              <a:t>How many patients with the wrong test scheduled continue to have service provided?</a:t>
            </a:r>
            <a:endParaRPr lang="en-US" sz="1200" b="1" dirty="0">
              <a:solidFill>
                <a:srgbClr val="002060"/>
              </a:solidFill>
            </a:endParaRPr>
          </a:p>
          <a:p>
            <a:pPr marL="0" indent="0" eaLnBrk="1" hangingPunct="1">
              <a:buSzTx/>
            </a:pPr>
            <a:endParaRPr lang="en-US" sz="1200" b="1" dirty="0">
              <a:solidFill>
                <a:srgbClr val="002060"/>
              </a:solidFill>
            </a:endParaRPr>
          </a:p>
          <a:p>
            <a:pPr marL="0" indent="0" eaLnBrk="1" hangingPunct="1">
              <a:buSzTx/>
            </a:pPr>
            <a:r>
              <a:rPr lang="en-US" sz="1200" b="1" dirty="0">
                <a:solidFill>
                  <a:srgbClr val="002060"/>
                </a:solidFill>
              </a:rPr>
              <a:t>Analysis:</a:t>
            </a:r>
          </a:p>
          <a:p>
            <a:pPr marL="0" indent="0" eaLnBrk="1" hangingPunct="1">
              <a:buSzTx/>
            </a:pPr>
            <a:r>
              <a:rPr lang="en-US" sz="1200" dirty="0">
                <a:solidFill>
                  <a:srgbClr val="002060"/>
                </a:solidFill>
              </a:rPr>
              <a:t>Ancillary departments were unable to produce documentation showing wrong tests were being scheduled.</a:t>
            </a:r>
          </a:p>
          <a:p>
            <a:pPr marL="0" indent="0" eaLnBrk="1" hangingPunct="1">
              <a:buSzTx/>
            </a:pPr>
            <a:endParaRPr lang="en-US" sz="1200" dirty="0">
              <a:solidFill>
                <a:srgbClr val="002060"/>
              </a:solidFill>
            </a:endParaRPr>
          </a:p>
          <a:p>
            <a:pPr marL="0" indent="0" eaLnBrk="1" hangingPunct="1">
              <a:buSzTx/>
            </a:pPr>
            <a:r>
              <a:rPr lang="en-US" sz="1200" b="1" dirty="0">
                <a:solidFill>
                  <a:srgbClr val="002060"/>
                </a:solidFill>
              </a:rPr>
              <a:t>Practical Conclusion:  </a:t>
            </a:r>
            <a:r>
              <a:rPr lang="en-US" sz="1200" dirty="0">
                <a:solidFill>
                  <a:srgbClr val="002060"/>
                </a:solidFill>
              </a:rPr>
              <a:t>With no evidence supporting this theory, conclude it is false, and team will not pursue.</a:t>
            </a:r>
            <a:endParaRPr lang="en-US" sz="1200" b="1" dirty="0">
              <a:solidFill>
                <a:srgbClr val="002060"/>
              </a:solidFill>
            </a:endParaRPr>
          </a:p>
          <a:p>
            <a:endParaRPr lang="en-US" sz="1200" dirty="0"/>
          </a:p>
        </p:txBody>
      </p:sp>
      <p:sp>
        <p:nvSpPr>
          <p:cNvPr id="6" name="TextBox 5"/>
          <p:cNvSpPr txBox="1"/>
          <p:nvPr/>
        </p:nvSpPr>
        <p:spPr>
          <a:xfrm>
            <a:off x="7772400" y="178095"/>
            <a:ext cx="1143000" cy="307777"/>
          </a:xfrm>
          <a:prstGeom prst="rect">
            <a:avLst/>
          </a:prstGeom>
          <a:solidFill>
            <a:srgbClr val="FF0000">
              <a:alpha val="49000"/>
            </a:srgbClr>
          </a:solidFill>
          <a:ln>
            <a:solidFill>
              <a:srgbClr val="214BD1"/>
            </a:solidFill>
          </a:ln>
        </p:spPr>
        <p:txBody>
          <a:bodyPr wrap="square" rtlCol="0">
            <a:spAutoFit/>
          </a:bodyPr>
          <a:lstStyle/>
          <a:p>
            <a:pPr algn="ctr"/>
            <a:r>
              <a:rPr lang="en-US" dirty="0" smtClean="0"/>
              <a:t>FALSE</a:t>
            </a:r>
            <a:endParaRPr lang="en-US" dirty="0"/>
          </a:p>
        </p:txBody>
      </p:sp>
    </p:spTree>
    <p:extLst>
      <p:ext uri="{BB962C8B-B14F-4D97-AF65-F5344CB8AC3E}">
        <p14:creationId xmlns:p14="http://schemas.microsoft.com/office/powerpoint/2010/main" val="125017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smtClean="0"/>
              <a:t>11</a:t>
            </a:r>
          </a:p>
        </p:txBody>
      </p:sp>
      <p:sp>
        <p:nvSpPr>
          <p:cNvPr id="2" name="Text Placeholder 1"/>
          <p:cNvSpPr>
            <a:spLocks noGrp="1"/>
          </p:cNvSpPr>
          <p:nvPr>
            <p:ph type="body" idx="1"/>
          </p:nvPr>
        </p:nvSpPr>
        <p:spPr/>
        <p:txBody>
          <a:bodyPr/>
          <a:lstStyle/>
          <a:p>
            <a:pPr marL="0" indent="0" eaLnBrk="1" hangingPunct="1">
              <a:buSzTx/>
            </a:pPr>
            <a:r>
              <a:rPr lang="en-US" sz="1100" b="1" dirty="0">
                <a:solidFill>
                  <a:srgbClr val="002060"/>
                </a:solidFill>
              </a:rPr>
              <a:t>Theory: </a:t>
            </a:r>
            <a:r>
              <a:rPr lang="en-US" sz="1100" dirty="0">
                <a:solidFill>
                  <a:srgbClr val="002060"/>
                </a:solidFill>
              </a:rPr>
              <a:t>Limited knowledge of correct paperwork for financially cleared visits (C1200)</a:t>
            </a:r>
          </a:p>
          <a:p>
            <a:pPr marL="0" indent="0" eaLnBrk="1" hangingPunct="1">
              <a:buSzTx/>
            </a:pPr>
            <a:r>
              <a:rPr lang="en-US" sz="1100" b="1" dirty="0">
                <a:solidFill>
                  <a:srgbClr val="002060"/>
                </a:solidFill>
              </a:rPr>
              <a:t>Question: </a:t>
            </a:r>
            <a:r>
              <a:rPr lang="en-US" sz="1100" dirty="0">
                <a:solidFill>
                  <a:srgbClr val="002060"/>
                </a:solidFill>
              </a:rPr>
              <a:t>What is the capability of C1200 staff to recognize correct paperwork?</a:t>
            </a:r>
            <a:endParaRPr lang="en-US" sz="1100" b="1" dirty="0">
              <a:solidFill>
                <a:srgbClr val="002060"/>
              </a:solidFill>
            </a:endParaRPr>
          </a:p>
          <a:p>
            <a:pPr marL="0" indent="0" eaLnBrk="1" hangingPunct="1">
              <a:buSzTx/>
            </a:pPr>
            <a:r>
              <a:rPr lang="en-US" sz="1100" b="1" dirty="0">
                <a:solidFill>
                  <a:srgbClr val="002060"/>
                </a:solidFill>
              </a:rPr>
              <a:t>Analysis:</a:t>
            </a:r>
          </a:p>
          <a:p>
            <a:pPr marL="0" indent="0" eaLnBrk="1" hangingPunct="1">
              <a:buSzTx/>
            </a:pPr>
            <a:endParaRPr lang="en-US" sz="1100" dirty="0">
              <a:solidFill>
                <a:srgbClr val="002060"/>
              </a:solidFill>
            </a:endParaRPr>
          </a:p>
          <a:p>
            <a:pPr marL="0" indent="0" eaLnBrk="1" hangingPunct="1">
              <a:buSzTx/>
            </a:pPr>
            <a:r>
              <a:rPr lang="en-US" sz="1100" dirty="0">
                <a:solidFill>
                  <a:srgbClr val="002060"/>
                </a:solidFill>
              </a:rPr>
              <a:t>Question	Correct    Incorrect     Total   % Correct</a:t>
            </a:r>
          </a:p>
          <a:p>
            <a:pPr marL="0" indent="0" eaLnBrk="1" hangingPunct="1">
              <a:buSzTx/>
            </a:pPr>
            <a:r>
              <a:rPr lang="en-US" sz="1100" dirty="0">
                <a:solidFill>
                  <a:srgbClr val="002060"/>
                </a:solidFill>
              </a:rPr>
              <a:t>      1	   14              1              15          93%</a:t>
            </a:r>
          </a:p>
          <a:p>
            <a:pPr marL="0" indent="0" eaLnBrk="1" hangingPunct="1">
              <a:buSzTx/>
            </a:pPr>
            <a:r>
              <a:rPr lang="en-US" sz="1100" dirty="0">
                <a:solidFill>
                  <a:srgbClr val="002060"/>
                </a:solidFill>
              </a:rPr>
              <a:t>      2	   15	  0             15         100%</a:t>
            </a:r>
          </a:p>
          <a:p>
            <a:pPr marL="0" indent="0" eaLnBrk="1" hangingPunct="1">
              <a:buSzTx/>
            </a:pPr>
            <a:r>
              <a:rPr lang="en-US" sz="1100" dirty="0">
                <a:solidFill>
                  <a:srgbClr val="002060"/>
                </a:solidFill>
              </a:rPr>
              <a:t>      3  	     9	  6             15          60%</a:t>
            </a:r>
          </a:p>
          <a:p>
            <a:pPr marL="0" indent="0" eaLnBrk="1" hangingPunct="1">
              <a:buSzTx/>
            </a:pPr>
            <a:r>
              <a:rPr lang="en-US" sz="1100" dirty="0">
                <a:solidFill>
                  <a:srgbClr val="002060"/>
                </a:solidFill>
              </a:rPr>
              <a:t>      4	   13	  2             15          87%</a:t>
            </a:r>
          </a:p>
          <a:p>
            <a:pPr marL="0" indent="0" eaLnBrk="1" hangingPunct="1">
              <a:buSzTx/>
            </a:pPr>
            <a:r>
              <a:rPr lang="en-US" sz="1100" dirty="0">
                <a:solidFill>
                  <a:srgbClr val="002060"/>
                </a:solidFill>
              </a:rPr>
              <a:t>      5	     2	 13            15          13%</a:t>
            </a:r>
          </a:p>
          <a:p>
            <a:pPr marL="0" indent="0" eaLnBrk="1" hangingPunct="1">
              <a:buSzTx/>
            </a:pPr>
            <a:r>
              <a:rPr lang="en-US" sz="1100" dirty="0">
                <a:solidFill>
                  <a:srgbClr val="002060"/>
                </a:solidFill>
              </a:rPr>
              <a:t>      6	   14	  1             15          93%</a:t>
            </a:r>
          </a:p>
          <a:p>
            <a:pPr marL="0" indent="0" eaLnBrk="1" hangingPunct="1">
              <a:buSzTx/>
            </a:pPr>
            <a:r>
              <a:rPr lang="en-US" sz="1100" dirty="0">
                <a:solidFill>
                  <a:srgbClr val="002060"/>
                </a:solidFill>
              </a:rPr>
              <a:t>      7	   14	  1             15          93%</a:t>
            </a:r>
          </a:p>
          <a:p>
            <a:pPr marL="0" indent="0" eaLnBrk="1" hangingPunct="1">
              <a:buSzTx/>
            </a:pPr>
            <a:r>
              <a:rPr lang="en-US" sz="1100" dirty="0">
                <a:solidFill>
                  <a:srgbClr val="002060"/>
                </a:solidFill>
              </a:rPr>
              <a:t>      8	   12	  3             15          80%</a:t>
            </a:r>
          </a:p>
          <a:p>
            <a:pPr marL="0" indent="0" eaLnBrk="1" hangingPunct="1">
              <a:buSzTx/>
            </a:pPr>
            <a:endParaRPr lang="en-US" sz="1100" dirty="0">
              <a:solidFill>
                <a:srgbClr val="002060"/>
              </a:solidFill>
            </a:endParaRPr>
          </a:p>
          <a:p>
            <a:pPr marL="0" indent="0" eaLnBrk="1" hangingPunct="1">
              <a:buSzTx/>
            </a:pPr>
            <a:r>
              <a:rPr lang="en-US" sz="1100" dirty="0">
                <a:solidFill>
                  <a:srgbClr val="002060"/>
                </a:solidFill>
              </a:rPr>
              <a:t>Only 2 Registrars answered Question #5 correctly.  At best, only 2 of 15 (13%) of the Registrars obtained a score of at least 87.5% (answering 7 of 8 questions correctly), below the cutoff of 100% obtaining a score of 90% or better. </a:t>
            </a:r>
          </a:p>
          <a:p>
            <a:pPr marL="0" indent="0" eaLnBrk="1" hangingPunct="1">
              <a:buSzTx/>
            </a:pPr>
            <a:r>
              <a:rPr lang="en-US" sz="1100" b="1" dirty="0">
                <a:solidFill>
                  <a:srgbClr val="002060"/>
                </a:solidFill>
              </a:rPr>
              <a:t>Practical Conclusion: </a:t>
            </a:r>
            <a:r>
              <a:rPr lang="en-US" sz="1100" dirty="0">
                <a:solidFill>
                  <a:srgbClr val="002060"/>
                </a:solidFill>
              </a:rPr>
              <a:t>C1200 staff have inadequate understanding of the </a:t>
            </a:r>
          </a:p>
          <a:p>
            <a:pPr>
              <a:buSzTx/>
            </a:pPr>
            <a:r>
              <a:rPr lang="en-US" sz="1100" dirty="0">
                <a:solidFill>
                  <a:srgbClr val="002060"/>
                </a:solidFill>
              </a:rPr>
              <a:t>correct paperwork to obtain financially cleared visits. </a:t>
            </a: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endParaRPr lang="en-US" sz="1100" dirty="0">
              <a:solidFill>
                <a:srgbClr val="002060"/>
              </a:solidFill>
            </a:endParaRPr>
          </a:p>
          <a:p>
            <a:pPr marL="0" indent="0" eaLnBrk="1" hangingPunct="1">
              <a:buSzTx/>
            </a:pPr>
            <a:r>
              <a:rPr lang="en-US" sz="1100" b="1" dirty="0">
                <a:solidFill>
                  <a:srgbClr val="002060"/>
                </a:solidFill>
              </a:rPr>
              <a:t>Practical Conclusion:</a:t>
            </a:r>
          </a:p>
          <a:p>
            <a:endParaRPr lang="en-US" sz="11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33350"/>
            <a:ext cx="776288" cy="53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57350"/>
            <a:ext cx="3535214" cy="176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92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smtClean="0"/>
              <a:t>12</a:t>
            </a:r>
          </a:p>
        </p:txBody>
      </p:sp>
      <p:sp>
        <p:nvSpPr>
          <p:cNvPr id="3" name="Text Placeholder 2"/>
          <p:cNvSpPr>
            <a:spLocks noGrp="1"/>
          </p:cNvSpPr>
          <p:nvPr>
            <p:ph type="body" idx="1"/>
          </p:nvPr>
        </p:nvSpPr>
        <p:spPr/>
        <p:txBody>
          <a:bodyPr/>
          <a:lstStyle/>
          <a:p>
            <a:pPr marL="0" indent="0" eaLnBrk="1" hangingPunct="1">
              <a:buSzTx/>
            </a:pPr>
            <a:r>
              <a:rPr lang="en-US" sz="1200" b="1" dirty="0">
                <a:solidFill>
                  <a:srgbClr val="002060"/>
                </a:solidFill>
              </a:rPr>
              <a:t>Theory:  </a:t>
            </a:r>
            <a:r>
              <a:rPr lang="en-US" sz="1200" dirty="0">
                <a:solidFill>
                  <a:srgbClr val="002060"/>
                </a:solidFill>
              </a:rPr>
              <a:t>C1200 incorrectly determines financial clearance</a:t>
            </a:r>
            <a:endParaRPr lang="en-US" sz="1200" b="1" dirty="0">
              <a:solidFill>
                <a:srgbClr val="002060"/>
              </a:solidFill>
            </a:endParaRPr>
          </a:p>
          <a:p>
            <a:pPr marL="0" indent="0" eaLnBrk="1" hangingPunct="1">
              <a:buSzTx/>
            </a:pPr>
            <a:r>
              <a:rPr lang="en-US" sz="1200" b="1" dirty="0">
                <a:solidFill>
                  <a:srgbClr val="002060"/>
                </a:solidFill>
              </a:rPr>
              <a:t>Question:  </a:t>
            </a:r>
            <a:r>
              <a:rPr lang="en-US" sz="1200" dirty="0">
                <a:solidFill>
                  <a:srgbClr val="002060"/>
                </a:solidFill>
              </a:rPr>
              <a:t>What is the capability of C1200 staff to determine financial clearance? </a:t>
            </a:r>
            <a:endParaRPr lang="en-US" sz="1200" b="1" dirty="0">
              <a:solidFill>
                <a:srgbClr val="002060"/>
              </a:solidFill>
            </a:endParaRPr>
          </a:p>
          <a:p>
            <a:pPr marL="0" indent="0" eaLnBrk="1" hangingPunct="1">
              <a:buSzTx/>
            </a:pPr>
            <a:r>
              <a:rPr lang="en-US" sz="1200" b="1" dirty="0">
                <a:solidFill>
                  <a:srgbClr val="002060"/>
                </a:solidFill>
              </a:rPr>
              <a:t>Analysis:  </a:t>
            </a:r>
            <a:r>
              <a:rPr lang="en-US" sz="1200" dirty="0">
                <a:solidFill>
                  <a:srgbClr val="002060"/>
                </a:solidFill>
              </a:rPr>
              <a:t>C1200 staff were presented with 5 examples of different insurances to determine if they can decipher the difference in the plans. </a:t>
            </a:r>
          </a:p>
          <a:p>
            <a:pPr marL="0" indent="0" eaLnBrk="1" hangingPunct="1">
              <a:buSzTx/>
            </a:pPr>
            <a:endParaRPr lang="en-US" sz="1200" dirty="0">
              <a:solidFill>
                <a:srgbClr val="002060"/>
              </a:solidFill>
            </a:endParaRPr>
          </a:p>
          <a:p>
            <a:pPr marL="0" indent="0" eaLnBrk="1" hangingPunct="1">
              <a:buSzTx/>
            </a:pPr>
            <a:r>
              <a:rPr lang="en-US" sz="1200" b="1" dirty="0">
                <a:solidFill>
                  <a:srgbClr val="002060"/>
                </a:solidFill>
              </a:rPr>
              <a:t>Practical Conclusion</a:t>
            </a:r>
            <a:r>
              <a:rPr lang="en-US" sz="1200" dirty="0">
                <a:solidFill>
                  <a:srgbClr val="002060"/>
                </a:solidFill>
              </a:rPr>
              <a:t>: Although 88% of the time staff was able to identify the correct insurance plan from the examples presented, the team was looking </a:t>
            </a:r>
          </a:p>
          <a:p>
            <a:pPr marL="0" indent="0" eaLnBrk="1" hangingPunct="1">
              <a:buSzTx/>
            </a:pPr>
            <a:r>
              <a:rPr lang="en-US" sz="1200" dirty="0">
                <a:solidFill>
                  <a:srgbClr val="002060"/>
                </a:solidFill>
              </a:rPr>
              <a:t>for an accuracy rating of 90% or better.</a:t>
            </a:r>
            <a:endParaRPr lang="en-US" sz="1200" b="1" dirty="0">
              <a:solidFill>
                <a:srgbClr val="002060"/>
              </a:solidFill>
            </a:endParaRPr>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568318083"/>
              </p:ext>
            </p:extLst>
          </p:nvPr>
        </p:nvGraphicFramePr>
        <p:xfrm>
          <a:off x="2209800" y="2724150"/>
          <a:ext cx="45720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 Diagonal Corner Rectangle 1"/>
          <p:cNvSpPr/>
          <p:nvPr/>
        </p:nvSpPr>
        <p:spPr bwMode="auto">
          <a:xfrm>
            <a:off x="7620000" y="133350"/>
            <a:ext cx="1370013" cy="857250"/>
          </a:xfrm>
          <a:prstGeom prst="round2DiagRect">
            <a:avLst/>
          </a:prstGeom>
          <a:gradFill rotWithShape="0">
            <a:gsLst>
              <a:gs pos="0">
                <a:srgbClr val="CCCCFF"/>
              </a:gs>
              <a:gs pos="17999">
                <a:srgbClr val="99CCFF"/>
              </a:gs>
              <a:gs pos="36000">
                <a:srgbClr val="9966FF"/>
              </a:gs>
              <a:gs pos="61000">
                <a:srgbClr val="CC99FF"/>
              </a:gs>
              <a:gs pos="82001">
                <a:srgbClr val="99CCFF"/>
              </a:gs>
              <a:gs pos="100000">
                <a:srgbClr val="CCCCFF"/>
              </a:gs>
            </a:gsLst>
            <a:lin ang="2700000" scaled="0"/>
          </a:gra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TRUE</a:t>
            </a:r>
          </a:p>
        </p:txBody>
      </p:sp>
    </p:spTree>
    <p:extLst>
      <p:ext uri="{BB962C8B-B14F-4D97-AF65-F5344CB8AC3E}">
        <p14:creationId xmlns:p14="http://schemas.microsoft.com/office/powerpoint/2010/main" val="301214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p:txBody>
          <a:bodyPr/>
          <a:lstStyle/>
          <a:p>
            <a:pPr eaLnBrk="1" hangingPunct="1"/>
            <a:r>
              <a:rPr lang="en-US" dirty="0" smtClean="0"/>
              <a:t>Summary of Testing Results</a:t>
            </a:r>
          </a:p>
        </p:txBody>
      </p:sp>
      <p:sp>
        <p:nvSpPr>
          <p:cNvPr id="45059" name="Rectangle 2"/>
          <p:cNvSpPr>
            <a:spLocks noGrp="1" noChangeArrowheads="1"/>
          </p:cNvSpPr>
          <p:nvPr>
            <p:ph type="body" idx="1"/>
          </p:nvPr>
        </p:nvSpPr>
        <p:spPr/>
        <p:txBody>
          <a:bodyPr/>
          <a:lstStyle/>
          <a:p>
            <a:pPr marL="0" indent="0" eaLnBrk="1" hangingPunct="1"/>
            <a:r>
              <a:rPr lang="en-US" sz="1400" dirty="0" smtClean="0"/>
              <a:t>X</a:t>
            </a:r>
            <a:r>
              <a:rPr lang="en-US" sz="1400" baseline="-25000" dirty="0" smtClean="0"/>
              <a:t>1</a:t>
            </a:r>
            <a:r>
              <a:rPr lang="en-US" sz="1400" dirty="0"/>
              <a:t>:  Late notification of patient rescheduling (PreCert</a:t>
            </a:r>
            <a:r>
              <a:rPr lang="en-US" sz="1400" dirty="0" smtClean="0"/>
              <a:t>)  </a:t>
            </a:r>
            <a:r>
              <a:rPr lang="en-US" sz="1400" b="1" dirty="0" smtClean="0">
                <a:solidFill>
                  <a:srgbClr val="FF9933"/>
                </a:solidFill>
              </a:rPr>
              <a:t>TRUE</a:t>
            </a:r>
            <a:endParaRPr lang="en-US" sz="1400" b="1" dirty="0">
              <a:solidFill>
                <a:srgbClr val="FF9933"/>
              </a:solidFill>
            </a:endParaRPr>
          </a:p>
          <a:p>
            <a:pPr marL="0" indent="0" eaLnBrk="1" hangingPunct="1"/>
            <a:r>
              <a:rPr lang="en-US" sz="1400" dirty="0" smtClean="0"/>
              <a:t>X</a:t>
            </a:r>
            <a:r>
              <a:rPr lang="en-US" sz="1400" baseline="-25000" dirty="0" smtClean="0"/>
              <a:t>2</a:t>
            </a:r>
            <a:r>
              <a:rPr lang="en-US" sz="1400" dirty="0" smtClean="0"/>
              <a:t>:  </a:t>
            </a:r>
            <a:r>
              <a:rPr lang="en-US" sz="1400" dirty="0"/>
              <a:t>Inconsistent method of obtaining </a:t>
            </a:r>
            <a:r>
              <a:rPr lang="en-US" sz="1400" dirty="0" smtClean="0"/>
              <a:t>benefits  </a:t>
            </a:r>
            <a:r>
              <a:rPr lang="en-US" sz="1400" b="1" dirty="0">
                <a:solidFill>
                  <a:srgbClr val="FF9933"/>
                </a:solidFill>
              </a:rPr>
              <a:t>TRUE</a:t>
            </a:r>
          </a:p>
          <a:p>
            <a:pPr marL="0" indent="0" eaLnBrk="1" hangingPunct="1"/>
            <a:r>
              <a:rPr lang="en-US" sz="1400" dirty="0" smtClean="0"/>
              <a:t>X</a:t>
            </a:r>
            <a:r>
              <a:rPr lang="en-US" sz="1400" baseline="-25000" dirty="0" smtClean="0"/>
              <a:t>3</a:t>
            </a:r>
            <a:r>
              <a:rPr lang="en-US" sz="1400" dirty="0" smtClean="0"/>
              <a:t>:  </a:t>
            </a:r>
            <a:r>
              <a:rPr lang="en-US" sz="1400" dirty="0"/>
              <a:t>Limited </a:t>
            </a:r>
            <a:r>
              <a:rPr lang="en-US" sz="1400" dirty="0" smtClean="0"/>
              <a:t>Knowledge </a:t>
            </a:r>
            <a:r>
              <a:rPr lang="en-US" sz="1400" b="1" dirty="0">
                <a:solidFill>
                  <a:srgbClr val="FF9933"/>
                </a:solidFill>
              </a:rPr>
              <a:t>TRUE</a:t>
            </a:r>
          </a:p>
          <a:p>
            <a:pPr marL="0" lvl="0" indent="0" eaLnBrk="1" hangingPunct="1"/>
            <a:r>
              <a:rPr lang="en-US" sz="1400" dirty="0" smtClean="0"/>
              <a:t>X</a:t>
            </a:r>
            <a:r>
              <a:rPr lang="en-US" sz="1400" baseline="-25000" dirty="0" smtClean="0"/>
              <a:t>4</a:t>
            </a:r>
            <a:r>
              <a:rPr lang="en-US" sz="1400" dirty="0" smtClean="0"/>
              <a:t>:  </a:t>
            </a:r>
            <a:r>
              <a:rPr lang="en-US" sz="1400" dirty="0"/>
              <a:t>Not perform duties in a timely manner (PreCert</a:t>
            </a:r>
            <a:r>
              <a:rPr lang="en-US" sz="1400" dirty="0" smtClean="0"/>
              <a:t>) </a:t>
            </a:r>
            <a:r>
              <a:rPr lang="en-US" sz="1400" b="1" dirty="0" smtClean="0">
                <a:solidFill>
                  <a:srgbClr val="FF9933"/>
                </a:solidFill>
              </a:rPr>
              <a:t>TRUE</a:t>
            </a:r>
            <a:endParaRPr lang="en-US" sz="1400" dirty="0">
              <a:solidFill>
                <a:schemeClr val="bg2">
                  <a:lumMod val="50000"/>
                </a:schemeClr>
              </a:solidFill>
            </a:endParaRPr>
          </a:p>
          <a:p>
            <a:pPr marL="395288" lvl="0" indent="-395288" eaLnBrk="1" hangingPunct="1"/>
            <a:r>
              <a:rPr lang="en-US" sz="1400" dirty="0" smtClean="0"/>
              <a:t>X</a:t>
            </a:r>
            <a:r>
              <a:rPr lang="en-US" sz="1400" baseline="-25000" dirty="0" smtClean="0"/>
              <a:t>5</a:t>
            </a:r>
            <a:r>
              <a:rPr lang="en-US" sz="1400" dirty="0"/>
              <a:t>:  Late add-ons (all patients except w/verified straight Medicare/Medicaid added </a:t>
            </a:r>
            <a:r>
              <a:rPr lang="en-US" sz="1400" dirty="0" smtClean="0"/>
              <a:t>&lt; 3 </a:t>
            </a:r>
            <a:r>
              <a:rPr lang="en-US" sz="1400" dirty="0"/>
              <a:t>business days) (PreCert, Central Sched, Depts) contribute to poor financial clearance</a:t>
            </a:r>
            <a:r>
              <a:rPr lang="en-US" sz="1400" dirty="0" smtClean="0"/>
              <a:t>. </a:t>
            </a:r>
            <a:r>
              <a:rPr lang="en-US" sz="1400" b="1" dirty="0" smtClean="0">
                <a:solidFill>
                  <a:srgbClr val="FF9933"/>
                </a:solidFill>
              </a:rPr>
              <a:t>TRUE</a:t>
            </a:r>
            <a:endParaRPr lang="en-US" sz="1400" dirty="0">
              <a:solidFill>
                <a:schemeClr val="bg2">
                  <a:lumMod val="50000"/>
                </a:schemeClr>
              </a:solidFill>
            </a:endParaRPr>
          </a:p>
          <a:p>
            <a:pPr marL="0" lvl="0" indent="0" eaLnBrk="1" hangingPunct="1"/>
            <a:r>
              <a:rPr lang="en-US" sz="1400" dirty="0" smtClean="0"/>
              <a:t>X</a:t>
            </a:r>
            <a:r>
              <a:rPr lang="en-US" sz="900" dirty="0" smtClean="0"/>
              <a:t>6</a:t>
            </a:r>
            <a:r>
              <a:rPr lang="en-US" sz="1400" dirty="0" smtClean="0"/>
              <a:t>:  </a:t>
            </a:r>
            <a:r>
              <a:rPr lang="en-US" sz="1400" dirty="0"/>
              <a:t>Inconsistent documentation when patients arrive (Registrar</a:t>
            </a:r>
            <a:r>
              <a:rPr lang="en-US" sz="1400" dirty="0" smtClean="0"/>
              <a:t>) </a:t>
            </a:r>
            <a:r>
              <a:rPr lang="en-US" sz="1400" b="1" dirty="0" smtClean="0">
                <a:solidFill>
                  <a:srgbClr val="FF9933"/>
                </a:solidFill>
              </a:rPr>
              <a:t>FALSE</a:t>
            </a:r>
            <a:endParaRPr lang="en-US" sz="1400" dirty="0" smtClean="0">
              <a:solidFill>
                <a:schemeClr val="bg2">
                  <a:lumMod val="50000"/>
                </a:schemeClr>
              </a:solidFill>
            </a:endParaRPr>
          </a:p>
          <a:p>
            <a:pPr marL="0" indent="0" eaLnBrk="1" hangingPunct="1"/>
            <a:r>
              <a:rPr lang="en-US" sz="1400" dirty="0" smtClean="0"/>
              <a:t>X</a:t>
            </a:r>
            <a:r>
              <a:rPr lang="en-US" sz="800" dirty="0" smtClean="0"/>
              <a:t>7</a:t>
            </a:r>
            <a:r>
              <a:rPr lang="en-US" sz="1400" dirty="0" smtClean="0"/>
              <a:t>:  </a:t>
            </a:r>
            <a:r>
              <a:rPr lang="en-CA" sz="1400" dirty="0"/>
              <a:t>Inconsistent notification process for non-approved services for patients</a:t>
            </a:r>
            <a:r>
              <a:rPr lang="en-CA" sz="1400" dirty="0" smtClean="0"/>
              <a:t>. </a:t>
            </a:r>
            <a:r>
              <a:rPr lang="en-US" sz="1400" b="1" dirty="0">
                <a:solidFill>
                  <a:srgbClr val="FF9933"/>
                </a:solidFill>
              </a:rPr>
              <a:t>TRUE</a:t>
            </a:r>
          </a:p>
          <a:p>
            <a:pPr marL="914400" indent="-914400" eaLnBrk="1" hangingPunct="1"/>
            <a:r>
              <a:rPr lang="en-US" sz="1400" dirty="0" smtClean="0"/>
              <a:t>X</a:t>
            </a:r>
            <a:r>
              <a:rPr lang="en-US" sz="800" dirty="0" smtClean="0"/>
              <a:t>8</a:t>
            </a:r>
            <a:r>
              <a:rPr lang="en-US" sz="1400" dirty="0" smtClean="0"/>
              <a:t>:  </a:t>
            </a:r>
            <a:r>
              <a:rPr lang="en-US" sz="1400" dirty="0"/>
              <a:t>No notification of patients/not performing duties in a timely manner (</a:t>
            </a:r>
            <a:r>
              <a:rPr lang="en-US" sz="1400" dirty="0" smtClean="0"/>
              <a:t>Financial Counseling) </a:t>
            </a:r>
            <a:r>
              <a:rPr lang="en-US" sz="1400" b="1" dirty="0">
                <a:solidFill>
                  <a:srgbClr val="FF9933"/>
                </a:solidFill>
              </a:rPr>
              <a:t>TRUE</a:t>
            </a:r>
          </a:p>
          <a:p>
            <a:pPr marL="914400" indent="-914400" eaLnBrk="1" hangingPunct="1"/>
            <a:r>
              <a:rPr lang="en-US" sz="1400" dirty="0" smtClean="0"/>
              <a:t>X</a:t>
            </a:r>
            <a:r>
              <a:rPr lang="en-US" sz="800" dirty="0" smtClean="0"/>
              <a:t>9</a:t>
            </a:r>
            <a:r>
              <a:rPr lang="en-US" sz="1400" dirty="0" smtClean="0"/>
              <a:t>:  </a:t>
            </a:r>
            <a:r>
              <a:rPr lang="en-CA" sz="1400" dirty="0"/>
              <a:t>Inconsistent </a:t>
            </a:r>
            <a:r>
              <a:rPr lang="en-CA" sz="1400" dirty="0" smtClean="0"/>
              <a:t>applications of rules to $ non-compliant patients (Financial Counseling)</a:t>
            </a:r>
            <a:r>
              <a:rPr lang="en-CA" sz="1400" dirty="0" smtClean="0">
                <a:solidFill>
                  <a:schemeClr val="bg2">
                    <a:lumMod val="50000"/>
                  </a:schemeClr>
                </a:solidFill>
              </a:rPr>
              <a:t> </a:t>
            </a:r>
            <a:r>
              <a:rPr lang="en-US" sz="1400" b="1" dirty="0">
                <a:solidFill>
                  <a:srgbClr val="FF9933"/>
                </a:solidFill>
              </a:rPr>
              <a:t>TRUE</a:t>
            </a:r>
          </a:p>
          <a:p>
            <a:pPr marL="0" lvl="0" indent="0" eaLnBrk="1" hangingPunct="1"/>
            <a:r>
              <a:rPr lang="en-US" sz="1400" dirty="0" smtClean="0"/>
              <a:t>X</a:t>
            </a:r>
            <a:r>
              <a:rPr lang="en-US" sz="800" dirty="0" smtClean="0"/>
              <a:t>10</a:t>
            </a:r>
            <a:r>
              <a:rPr lang="en-US" sz="1400" dirty="0" smtClean="0"/>
              <a:t>:  </a:t>
            </a:r>
            <a:r>
              <a:rPr lang="en-US" sz="1400" dirty="0"/>
              <a:t>Wrong test scheduled (Cent Scheduling/Department</a:t>
            </a:r>
            <a:r>
              <a:rPr lang="en-US" sz="1400" dirty="0" smtClean="0"/>
              <a:t>) </a:t>
            </a:r>
            <a:r>
              <a:rPr lang="en-US" sz="1400" b="1" dirty="0">
                <a:solidFill>
                  <a:srgbClr val="FF9933"/>
                </a:solidFill>
              </a:rPr>
              <a:t>FALSE</a:t>
            </a:r>
          </a:p>
          <a:p>
            <a:pPr marL="0" lvl="0" indent="0" eaLnBrk="1" hangingPunct="1"/>
            <a:r>
              <a:rPr lang="en-US" sz="1400" dirty="0" smtClean="0"/>
              <a:t>X</a:t>
            </a:r>
            <a:r>
              <a:rPr lang="en-US" sz="800" dirty="0" smtClean="0"/>
              <a:t>11</a:t>
            </a:r>
            <a:r>
              <a:rPr lang="en-US" sz="1400" dirty="0" smtClean="0"/>
              <a:t>:  </a:t>
            </a:r>
            <a:r>
              <a:rPr lang="en-US" sz="1400" dirty="0"/>
              <a:t>Limited knowledge of correct paperwork for financially cleared visits (C1200</a:t>
            </a:r>
            <a:r>
              <a:rPr lang="en-US" sz="1400" dirty="0" smtClean="0"/>
              <a:t>)</a:t>
            </a:r>
          </a:p>
          <a:p>
            <a:pPr marL="0" lvl="0" indent="0" eaLnBrk="1" hangingPunct="1"/>
            <a:r>
              <a:rPr lang="en-US" sz="1400" dirty="0"/>
              <a:t>X</a:t>
            </a:r>
            <a:r>
              <a:rPr lang="en-US" sz="1400" baseline="-25000" dirty="0"/>
              <a:t>12</a:t>
            </a:r>
            <a:r>
              <a:rPr lang="en-US" sz="1400" dirty="0"/>
              <a:t>: C1200 incorrectly determines financial </a:t>
            </a:r>
            <a:r>
              <a:rPr lang="en-US" sz="1400" dirty="0" smtClean="0"/>
              <a:t>clearance </a:t>
            </a:r>
            <a:r>
              <a:rPr lang="en-US" sz="1400" b="1" dirty="0">
                <a:solidFill>
                  <a:srgbClr val="FF9933"/>
                </a:solidFill>
              </a:rPr>
              <a:t>TRUE</a:t>
            </a:r>
          </a:p>
          <a:p>
            <a:pPr marL="914400" indent="-914400" eaLnBrk="1" hangingPunct="1"/>
            <a:endParaRPr lang="en-CA" sz="1400" dirty="0">
              <a:solidFill>
                <a:srgbClr val="4A1B65"/>
              </a:solidFill>
            </a:endParaRPr>
          </a:p>
          <a:p>
            <a:pPr marL="914400" lvl="0" indent="-914400" eaLnBrk="1" hangingPunct="1"/>
            <a:endParaRPr lang="en-CA" sz="1400" dirty="0">
              <a:solidFill>
                <a:srgbClr val="4A1B65"/>
              </a:solidFill>
            </a:endParaRPr>
          </a:p>
          <a:p>
            <a:pPr marL="914400" indent="-914400" eaLnBrk="1" hangingPunct="1"/>
            <a:endParaRPr lang="en-CA" sz="1400" dirty="0" smtClean="0">
              <a:solidFill>
                <a:srgbClr val="4A1B65"/>
              </a:solidFill>
            </a:endParaRPr>
          </a:p>
          <a:p>
            <a:pPr marL="914400" lvl="0" indent="-914400" eaLnBrk="1" hangingPunct="1">
              <a:buSzTx/>
            </a:pPr>
            <a:endParaRPr lang="en-US" sz="1400" dirty="0" smtClean="0">
              <a:solidFill>
                <a:srgbClr val="4A1B65"/>
              </a:solidFill>
            </a:endParaRPr>
          </a:p>
          <a:p>
            <a:pPr marL="914400" lvl="0" indent="-914400" eaLnBrk="1" hangingPunct="1">
              <a:buSzTx/>
            </a:pPr>
            <a:endParaRPr lang="en-US" sz="1400" dirty="0">
              <a:solidFill>
                <a:srgbClr val="4A1B65"/>
              </a:solidFill>
            </a:endParaRPr>
          </a:p>
          <a:p>
            <a:pPr marL="0" indent="0" eaLnBrk="1" hangingPunct="1"/>
            <a:endParaRPr lang="en-US" sz="1400" dirty="0">
              <a:solidFill>
                <a:srgbClr val="002060"/>
              </a:solidFill>
            </a:endParaRPr>
          </a:p>
          <a:p>
            <a:pPr marL="0" indent="0" eaLnBrk="1" hangingPunct="1"/>
            <a:endParaRPr lang="en-US" sz="1400" dirty="0">
              <a:solidFill>
                <a:srgbClr val="002060"/>
              </a:solidFill>
            </a:endParaRPr>
          </a:p>
          <a:p>
            <a:pPr marL="0" indent="0" eaLnBrk="1" hangingPunct="1"/>
            <a:endParaRPr lang="en-US" sz="1400" dirty="0" smtClean="0"/>
          </a:p>
        </p:txBody>
      </p:sp>
      <p:sp>
        <p:nvSpPr>
          <p:cNvPr id="5" name="Rectangle 4"/>
          <p:cNvSpPr/>
          <p:nvPr/>
        </p:nvSpPr>
        <p:spPr>
          <a:xfrm>
            <a:off x="8077200" y="133350"/>
            <a:ext cx="813043" cy="369332"/>
          </a:xfrm>
          <a:prstGeom prst="rect">
            <a:avLst/>
          </a:prstGeom>
        </p:spPr>
        <p:txBody>
          <a:bodyPr wrap="none">
            <a:spAutoFit/>
          </a:bodyPr>
          <a:lstStyle/>
          <a:p>
            <a:pPr marL="0" lvl="0" indent="0" eaLnBrk="1" hangingPunct="1"/>
            <a:r>
              <a:rPr lang="en-US" sz="1800" b="1" dirty="0">
                <a:solidFill>
                  <a:srgbClr val="FF9933"/>
                </a:solidFill>
              </a:rPr>
              <a:t>TRUE</a:t>
            </a:r>
          </a:p>
        </p:txBody>
      </p:sp>
    </p:spTree>
    <p:extLst>
      <p:ext uri="{BB962C8B-B14F-4D97-AF65-F5344CB8AC3E}">
        <p14:creationId xmlns:p14="http://schemas.microsoft.com/office/powerpoint/2010/main" val="649680107"/>
      </p:ext>
    </p:extLst>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mtClean="0"/>
              <a:t>List of Vital Few Root Causes (Proven Xs)</a:t>
            </a:r>
          </a:p>
        </p:txBody>
      </p:sp>
      <p:sp>
        <p:nvSpPr>
          <p:cNvPr id="46084" name="Rectangle 3"/>
          <p:cNvSpPr>
            <a:spLocks noGrp="1" noChangeArrowheads="1"/>
          </p:cNvSpPr>
          <p:nvPr>
            <p:ph type="body" idx="1"/>
          </p:nvPr>
        </p:nvSpPr>
        <p:spPr/>
        <p:txBody>
          <a:bodyPr/>
          <a:lstStyle/>
          <a:p>
            <a:pPr marL="0" indent="0" algn="ctr" eaLnBrk="1" hangingPunct="1"/>
            <a:r>
              <a:rPr lang="en-US" sz="1400" b="1" dirty="0" smtClean="0"/>
              <a:t>Y=f(X</a:t>
            </a:r>
            <a:r>
              <a:rPr lang="en-US" sz="1400" b="1" baseline="-25000" dirty="0" smtClean="0"/>
              <a:t>1</a:t>
            </a:r>
            <a:r>
              <a:rPr lang="en-US" sz="1400" b="1" dirty="0" smtClean="0"/>
              <a:t>,……</a:t>
            </a:r>
            <a:r>
              <a:rPr lang="en-US" sz="1400" b="1" dirty="0" err="1" smtClean="0"/>
              <a:t>X</a:t>
            </a:r>
            <a:r>
              <a:rPr lang="en-US" sz="1400" b="1" baseline="-25000" dirty="0" err="1" smtClean="0"/>
              <a:t>n</a:t>
            </a:r>
            <a:r>
              <a:rPr lang="en-US" sz="1400" b="1" dirty="0" smtClean="0"/>
              <a:t>)</a:t>
            </a:r>
          </a:p>
          <a:p>
            <a:pPr marL="0" indent="0" eaLnBrk="1" hangingPunct="1"/>
            <a:r>
              <a:rPr lang="en-US" sz="1400" b="1" dirty="0" smtClean="0"/>
              <a:t>Vital Few </a:t>
            </a:r>
            <a:r>
              <a:rPr lang="en-US" sz="1400" b="1" dirty="0" err="1" smtClean="0"/>
              <a:t>Xs</a:t>
            </a:r>
            <a:r>
              <a:rPr lang="en-US" sz="1400" b="1" dirty="0" smtClean="0"/>
              <a:t> are:</a:t>
            </a:r>
          </a:p>
          <a:p>
            <a:pPr marL="0" indent="0" eaLnBrk="1" hangingPunct="1"/>
            <a:r>
              <a:rPr lang="en-US" sz="1400" dirty="0" smtClean="0"/>
              <a:t>X1</a:t>
            </a:r>
            <a:r>
              <a:rPr lang="en-US" sz="1400" dirty="0"/>
              <a:t>:  Late notification of patient rescheduling (PreCert) </a:t>
            </a:r>
          </a:p>
          <a:p>
            <a:pPr marL="0" indent="0" eaLnBrk="1" hangingPunct="1"/>
            <a:r>
              <a:rPr lang="en-US" sz="1400" dirty="0"/>
              <a:t>X2:  Inconsistent method of obtaining benefits </a:t>
            </a:r>
          </a:p>
          <a:p>
            <a:pPr marL="0" indent="0" eaLnBrk="1" hangingPunct="1"/>
            <a:r>
              <a:rPr lang="en-US" sz="1400" dirty="0"/>
              <a:t>X3:  Limited </a:t>
            </a:r>
            <a:r>
              <a:rPr lang="en-US" sz="1400" dirty="0" smtClean="0"/>
              <a:t>Knowledge</a:t>
            </a:r>
            <a:endParaRPr lang="en-US" sz="1400" dirty="0"/>
          </a:p>
          <a:p>
            <a:pPr marL="0" indent="0" eaLnBrk="1" hangingPunct="1"/>
            <a:r>
              <a:rPr lang="en-US" sz="1400" dirty="0"/>
              <a:t>X4:  Not perform duties in a timely manner (PreCert</a:t>
            </a:r>
            <a:r>
              <a:rPr lang="en-US" sz="1400" dirty="0" smtClean="0"/>
              <a:t>)</a:t>
            </a:r>
            <a:endParaRPr lang="en-US" sz="1400" dirty="0"/>
          </a:p>
          <a:p>
            <a:pPr marL="0" indent="0" eaLnBrk="1" hangingPunct="1"/>
            <a:r>
              <a:rPr lang="en-US" sz="1400" dirty="0"/>
              <a:t>X5:  Late add-ons </a:t>
            </a:r>
            <a:r>
              <a:rPr lang="en-US" sz="1400" dirty="0" smtClean="0"/>
              <a:t>(&lt; 3 </a:t>
            </a:r>
            <a:r>
              <a:rPr lang="en-US" sz="1400" dirty="0"/>
              <a:t>business days) (PreCert, Central Sched, Depts) contribute to poor financial clearance. </a:t>
            </a:r>
          </a:p>
          <a:p>
            <a:pPr marL="0" indent="0" eaLnBrk="1" hangingPunct="1"/>
            <a:r>
              <a:rPr lang="en-US" sz="1400" dirty="0" smtClean="0"/>
              <a:t>X7</a:t>
            </a:r>
            <a:r>
              <a:rPr lang="en-US" sz="1400" dirty="0"/>
              <a:t>:  Inconsistent notification process for non-approved services for patients</a:t>
            </a:r>
            <a:r>
              <a:rPr lang="en-US" sz="1400" dirty="0" smtClean="0"/>
              <a:t>.</a:t>
            </a:r>
            <a:endParaRPr lang="en-US" sz="1400" dirty="0"/>
          </a:p>
          <a:p>
            <a:pPr marL="0" indent="0" eaLnBrk="1" hangingPunct="1"/>
            <a:r>
              <a:rPr lang="en-US" sz="1400" dirty="0"/>
              <a:t>X8:  No notification of patients/not performing duties in a timely manner (Financial Counseling</a:t>
            </a:r>
            <a:r>
              <a:rPr lang="en-US" sz="1400" dirty="0" smtClean="0"/>
              <a:t>)</a:t>
            </a:r>
            <a:endParaRPr lang="en-US" sz="1400" dirty="0"/>
          </a:p>
          <a:p>
            <a:pPr marL="0" indent="0" eaLnBrk="1" hangingPunct="1"/>
            <a:r>
              <a:rPr lang="en-US" sz="1400" dirty="0"/>
              <a:t>X9:  Inconsistent applications of rules to $ non-compliant patients (Financial Counseling</a:t>
            </a:r>
            <a:r>
              <a:rPr lang="en-US" sz="1400" dirty="0" smtClean="0"/>
              <a:t>)</a:t>
            </a:r>
            <a:endParaRPr lang="en-US" sz="1400" dirty="0"/>
          </a:p>
          <a:p>
            <a:pPr marL="0" indent="0" eaLnBrk="1" hangingPunct="1"/>
            <a:r>
              <a:rPr lang="en-US" sz="1400" dirty="0" smtClean="0"/>
              <a:t>X11</a:t>
            </a:r>
            <a:r>
              <a:rPr lang="en-US" sz="1400" dirty="0"/>
              <a:t>:  Limited knowledge of correct paperwork for financially cleared visits (C1200)</a:t>
            </a:r>
          </a:p>
          <a:p>
            <a:pPr marL="0" indent="0" eaLnBrk="1" hangingPunct="1"/>
            <a:r>
              <a:rPr lang="en-US" sz="1400" dirty="0"/>
              <a:t>X12: C1200 incorrectly determines financial </a:t>
            </a:r>
            <a:r>
              <a:rPr lang="en-US" sz="1400" dirty="0" smtClean="0"/>
              <a:t>clearance</a:t>
            </a:r>
            <a:endParaRPr lang="en-US" sz="1400" dirty="0"/>
          </a:p>
          <a:p>
            <a:pPr marL="0" indent="0" eaLnBrk="1" hangingPunct="1"/>
            <a:endParaRPr lang="en-US" sz="1400" dirty="0" smtClean="0"/>
          </a:p>
        </p:txBody>
      </p:sp>
    </p:spTree>
    <p:extLst>
      <p:ext uri="{BB962C8B-B14F-4D97-AF65-F5344CB8AC3E}">
        <p14:creationId xmlns:p14="http://schemas.microsoft.com/office/powerpoint/2010/main" val="305648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smtClean="0"/>
              <a:t>List of Vital Few Wastes</a:t>
            </a:r>
          </a:p>
        </p:txBody>
      </p:sp>
      <p:sp>
        <p:nvSpPr>
          <p:cNvPr id="47108" name="Rectangle 3"/>
          <p:cNvSpPr>
            <a:spLocks noGrp="1" noChangeArrowheads="1"/>
          </p:cNvSpPr>
          <p:nvPr>
            <p:ph type="body" idx="1"/>
          </p:nvPr>
        </p:nvSpPr>
        <p:spPr/>
        <p:txBody>
          <a:bodyPr/>
          <a:lstStyle/>
          <a:p>
            <a:pPr marL="0" indent="0" eaLnBrk="1" hangingPunct="1"/>
            <a:r>
              <a:rPr lang="en-US" sz="1600" b="1" dirty="0" smtClean="0"/>
              <a:t>Vital Few Wastes are:</a:t>
            </a:r>
          </a:p>
          <a:p>
            <a:pPr marL="0" indent="0" eaLnBrk="1" hangingPunct="1"/>
            <a:endParaRPr lang="en-US" sz="1600" b="1" dirty="0" smtClean="0"/>
          </a:p>
          <a:p>
            <a:pPr marL="0" indent="0" eaLnBrk="1" hangingPunct="1">
              <a:buFont typeface="Wingdings" pitchFamily="2" charset="2"/>
              <a:buChar char="§"/>
            </a:pPr>
            <a:r>
              <a:rPr lang="en-US" sz="1600" dirty="0" smtClean="0"/>
              <a:t>  PreCert searching for PCP (Cause-Effect)</a:t>
            </a:r>
          </a:p>
          <a:p>
            <a:pPr marL="506413" lvl="2" indent="0" eaLnBrk="1" hangingPunct="1"/>
            <a:r>
              <a:rPr lang="en-US" dirty="0" smtClean="0"/>
              <a:t> Address via Quick Hit</a:t>
            </a:r>
          </a:p>
          <a:p>
            <a:pPr marL="506413" lvl="2" indent="0" eaLnBrk="1" hangingPunct="1">
              <a:buNone/>
            </a:pPr>
            <a:endParaRPr lang="en-US" dirty="0" smtClean="0"/>
          </a:p>
          <a:p>
            <a:pPr marL="231775" indent="-231775" eaLnBrk="1" hangingPunct="1">
              <a:buFont typeface="Wingdings" pitchFamily="2" charset="2"/>
              <a:buChar char="§"/>
            </a:pPr>
            <a:r>
              <a:rPr lang="en-US" sz="1600" dirty="0" smtClean="0"/>
              <a:t>C1200 check in desk sending a non-financially cleared patient to Registrar (related to X11, X12)</a:t>
            </a:r>
          </a:p>
          <a:p>
            <a:pPr marL="738188" lvl="2" indent="-231775" eaLnBrk="1" hangingPunct="1"/>
            <a:r>
              <a:rPr lang="en-US" dirty="0" smtClean="0"/>
              <a:t>Address as part of Meditech Daily Scheduled Appointment List</a:t>
            </a:r>
          </a:p>
          <a:p>
            <a:pPr marL="506413" lvl="2" indent="0" eaLnBrk="1" hangingPunct="1">
              <a:buNone/>
            </a:pPr>
            <a:endParaRPr lang="en-US" dirty="0" smtClean="0"/>
          </a:p>
          <a:p>
            <a:pPr marL="287338" indent="-287338" eaLnBrk="1" hangingPunct="1">
              <a:buFont typeface="Wingdings" pitchFamily="2" charset="2"/>
              <a:buChar char="§"/>
            </a:pPr>
            <a:r>
              <a:rPr lang="en-US" sz="1600" dirty="0" smtClean="0"/>
              <a:t>Patients go to Financial Counselor for billing issue (interrupts new workflow)</a:t>
            </a:r>
          </a:p>
          <a:p>
            <a:pPr marL="793751" lvl="2" indent="-287338" eaLnBrk="1" hangingPunct="1"/>
            <a:r>
              <a:rPr lang="en-US" dirty="0" smtClean="0"/>
              <a:t>Address via Quick Hit</a:t>
            </a:r>
          </a:p>
          <a:p>
            <a:pPr marL="0" indent="0" eaLnBrk="1" hangingPunct="1"/>
            <a:endParaRPr lang="en-US" sz="1600" dirty="0" smtClean="0"/>
          </a:p>
        </p:txBody>
      </p:sp>
    </p:spTree>
    <p:extLst>
      <p:ext uri="{BB962C8B-B14F-4D97-AF65-F5344CB8AC3E}">
        <p14:creationId xmlns:p14="http://schemas.microsoft.com/office/powerpoint/2010/main" val="349368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Analyze Phase Deliverables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69399009"/>
              </p:ext>
            </p:extLst>
          </p:nvPr>
        </p:nvGraphicFramePr>
        <p:xfrm>
          <a:off x="228600" y="1047750"/>
          <a:ext cx="8686800" cy="3781557"/>
        </p:xfrm>
        <a:graphic>
          <a:graphicData uri="http://schemas.openxmlformats.org/drawingml/2006/table">
            <a:tbl>
              <a:tblPr firstRow="1" bandRow="1">
                <a:tableStyleId>{00A15C55-8517-42AA-B614-E9B94910E393}</a:tableStyleId>
              </a:tblPr>
              <a:tblGrid>
                <a:gridCol w="6573795"/>
                <a:gridCol w="2113005"/>
              </a:tblGrid>
              <a:tr h="191161">
                <a:tc>
                  <a:txBody>
                    <a:bodyPr/>
                    <a:lstStyle/>
                    <a:p>
                      <a:r>
                        <a:rPr lang="en-US" sz="1200" dirty="0" smtClean="0">
                          <a:latin typeface="Proxima Nova" charset="0"/>
                        </a:rPr>
                        <a:t>Analyze</a:t>
                      </a:r>
                      <a:endParaRPr lang="en-US" sz="1200" dirty="0">
                        <a:latin typeface="Proxima Nova" charset="0"/>
                      </a:endParaRPr>
                    </a:p>
                  </a:txBody>
                  <a:tcPr marT="34290" marB="34290"/>
                </a:tc>
                <a:tc>
                  <a:txBody>
                    <a:bodyPr/>
                    <a:lstStyle/>
                    <a:p>
                      <a:r>
                        <a:rPr lang="en-US" sz="1200" dirty="0" smtClean="0">
                          <a:latin typeface="Proxima Nova" charset="0"/>
                        </a:rPr>
                        <a:t>Complete</a:t>
                      </a:r>
                      <a:endParaRPr lang="en-US" sz="1200" dirty="0">
                        <a:latin typeface="Proxima Nova" charset="0"/>
                      </a:endParaRPr>
                    </a:p>
                  </a:txBody>
                  <a:tcPr marT="34290" marB="34290"/>
                </a:tc>
              </a:tr>
              <a:tr h="191161">
                <a:tc>
                  <a:txBody>
                    <a:bodyPr/>
                    <a:lstStyle/>
                    <a:p>
                      <a:pPr marL="0" marR="0">
                        <a:spcBef>
                          <a:spcPts val="0"/>
                        </a:spcBef>
                        <a:spcAft>
                          <a:spcPts val="0"/>
                        </a:spcAft>
                      </a:pPr>
                      <a:r>
                        <a:rPr lang="en-US" sz="1200" dirty="0">
                          <a:effectLst/>
                          <a:latin typeface="Proxima Nova" charset="0"/>
                        </a:rPr>
                        <a:t>Cause-effect diagram(s)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152400" marR="0" indent="-152400">
                        <a:spcBef>
                          <a:spcPts val="0"/>
                        </a:spcBef>
                        <a:spcAft>
                          <a:spcPts val="0"/>
                        </a:spcAft>
                      </a:pPr>
                      <a:r>
                        <a:rPr lang="en-US" sz="1200" dirty="0">
                          <a:effectLst/>
                          <a:latin typeface="Proxima Nova" charset="0"/>
                        </a:rPr>
                        <a:t>5 Why analysis (as appropriate)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0" marR="0">
                        <a:spcBef>
                          <a:spcPts val="0"/>
                        </a:spcBef>
                        <a:spcAft>
                          <a:spcPts val="0"/>
                        </a:spcAft>
                      </a:pPr>
                      <a:r>
                        <a:rPr lang="en-US" sz="1200" dirty="0">
                          <a:effectLst/>
                          <a:latin typeface="Proxima Nova" charset="0"/>
                        </a:rPr>
                        <a:t>FMEA on current state process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201361">
                <a:tc>
                  <a:txBody>
                    <a:bodyPr/>
                    <a:lstStyle/>
                    <a:p>
                      <a:pPr marL="160020" marR="0" indent="-160020">
                        <a:spcBef>
                          <a:spcPts val="0"/>
                        </a:spcBef>
                        <a:spcAft>
                          <a:spcPts val="0"/>
                        </a:spcAft>
                      </a:pPr>
                      <a:r>
                        <a:rPr lang="en-US" sz="1200" dirty="0">
                          <a:effectLst/>
                          <a:latin typeface="Proxima Nova" charset="0"/>
                        </a:rPr>
                        <a:t>Analysis of value stream map and process map(s)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0" marR="0">
                        <a:spcBef>
                          <a:spcPts val="0"/>
                        </a:spcBef>
                        <a:spcAft>
                          <a:spcPts val="0"/>
                        </a:spcAft>
                      </a:pPr>
                      <a:r>
                        <a:rPr lang="en-US" sz="1200" dirty="0">
                          <a:effectLst/>
                          <a:latin typeface="Proxima Nova" charset="0"/>
                        </a:rPr>
                        <a:t>VA/NVA decomposition analysis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0" marR="0">
                        <a:spcBef>
                          <a:spcPts val="0"/>
                        </a:spcBef>
                        <a:spcAft>
                          <a:spcPts val="0"/>
                        </a:spcAft>
                      </a:pPr>
                      <a:r>
                        <a:rPr lang="en-US" sz="1200" dirty="0">
                          <a:effectLst/>
                          <a:latin typeface="Proxima Nova" charset="0"/>
                        </a:rPr>
                        <a:t>Inventory analysis (as appropriate)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N/A</a:t>
                      </a:r>
                      <a:endParaRPr lang="en-US" sz="1200" dirty="0">
                        <a:latin typeface="Proxima Nova" charset="0"/>
                      </a:endParaRPr>
                    </a:p>
                  </a:txBody>
                  <a:tcPr marT="34290" marB="34290"/>
                </a:tc>
              </a:tr>
              <a:tr h="191161">
                <a:tc>
                  <a:txBody>
                    <a:bodyPr/>
                    <a:lstStyle/>
                    <a:p>
                      <a:pPr marL="160020" marR="0" indent="-160020">
                        <a:spcBef>
                          <a:spcPts val="0"/>
                        </a:spcBef>
                        <a:spcAft>
                          <a:spcPts val="0"/>
                        </a:spcAft>
                      </a:pPr>
                      <a:r>
                        <a:rPr lang="en-US" sz="1200" dirty="0">
                          <a:effectLst/>
                          <a:latin typeface="Proxima Nova" charset="0"/>
                        </a:rPr>
                        <a:t>Impact control matrix to prioritize potential root causes and wastes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160020" marR="0" indent="-160020">
                        <a:spcBef>
                          <a:spcPts val="0"/>
                        </a:spcBef>
                        <a:spcAft>
                          <a:spcPts val="0"/>
                        </a:spcAft>
                      </a:pPr>
                      <a:r>
                        <a:rPr lang="en-US" sz="1200" dirty="0">
                          <a:effectLst/>
                          <a:latin typeface="Proxima Nova" charset="0"/>
                        </a:rPr>
                        <a:t>List of theories to be tested (list of selected potential </a:t>
                      </a:r>
                      <a:r>
                        <a:rPr lang="en-US" sz="1200" dirty="0" err="1">
                          <a:effectLst/>
                          <a:latin typeface="Proxima Nova" charset="0"/>
                        </a:rPr>
                        <a:t>Xs</a:t>
                      </a:r>
                      <a:r>
                        <a:rPr lang="en-US" sz="1200" dirty="0">
                          <a:effectLst/>
                          <a:latin typeface="Proxima Nova" charset="0"/>
                        </a:rPr>
                        <a:t>) </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160020" marR="0" indent="-160020">
                        <a:spcBef>
                          <a:spcPts val="0"/>
                        </a:spcBef>
                        <a:spcAft>
                          <a:spcPts val="0"/>
                        </a:spcAft>
                      </a:pPr>
                      <a:r>
                        <a:rPr lang="en-US" sz="1200" dirty="0">
                          <a:effectLst/>
                          <a:latin typeface="Proxima Nova" charset="0"/>
                        </a:rPr>
                        <a:t>Data collection plan for analyze phase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255656">
                <a:tc>
                  <a:txBody>
                    <a:bodyPr/>
                    <a:lstStyle/>
                    <a:p>
                      <a:pPr marL="160020" marR="0" indent="-160020">
                        <a:spcBef>
                          <a:spcPts val="0"/>
                        </a:spcBef>
                        <a:spcAft>
                          <a:spcPts val="0"/>
                        </a:spcAft>
                      </a:pPr>
                      <a:r>
                        <a:rPr lang="en-US" sz="1200" dirty="0">
                          <a:effectLst/>
                          <a:latin typeface="Proxima Nova" charset="0"/>
                        </a:rPr>
                        <a:t>Each theory tested (proven or disproven) using graphical or statistical analysis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160020" marR="0" indent="-160020">
                        <a:spcBef>
                          <a:spcPts val="0"/>
                        </a:spcBef>
                        <a:spcAft>
                          <a:spcPts val="0"/>
                        </a:spcAft>
                      </a:pPr>
                      <a:r>
                        <a:rPr lang="en-US" sz="1200" dirty="0">
                          <a:effectLst/>
                          <a:latin typeface="Proxima Nova" charset="0"/>
                        </a:rPr>
                        <a:t>Summary listing of proven or disproven theories</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160020" marR="0" indent="-160020">
                        <a:spcBef>
                          <a:spcPts val="0"/>
                        </a:spcBef>
                        <a:spcAft>
                          <a:spcPts val="0"/>
                        </a:spcAft>
                      </a:pPr>
                      <a:r>
                        <a:rPr lang="en-US" sz="1200" dirty="0">
                          <a:effectLst/>
                          <a:latin typeface="Proxima Nova" charset="0"/>
                        </a:rPr>
                        <a:t>List of vital few root causes (proven </a:t>
                      </a:r>
                      <a:r>
                        <a:rPr lang="en-US" sz="1200" dirty="0" err="1">
                          <a:effectLst/>
                          <a:latin typeface="Proxima Nova" charset="0"/>
                        </a:rPr>
                        <a:t>Xs</a:t>
                      </a:r>
                      <a:r>
                        <a:rPr lang="en-US" sz="1200" dirty="0">
                          <a:effectLst/>
                          <a:latin typeface="Proxima Nova" charset="0"/>
                        </a:rPr>
                        <a:t>), i.e., Y=f(X</a:t>
                      </a:r>
                      <a:r>
                        <a:rPr lang="en-US" sz="1200" baseline="-25000" dirty="0">
                          <a:effectLst/>
                          <a:latin typeface="Proxima Nova" charset="0"/>
                        </a:rPr>
                        <a:t>1</a:t>
                      </a:r>
                      <a:r>
                        <a:rPr lang="en-US" sz="1200" dirty="0">
                          <a:effectLst/>
                          <a:latin typeface="Proxima Nova" charset="0"/>
                        </a:rPr>
                        <a:t>, X</a:t>
                      </a:r>
                      <a:r>
                        <a:rPr lang="en-US" sz="1200" baseline="-25000" dirty="0">
                          <a:effectLst/>
                          <a:latin typeface="Proxima Nova" charset="0"/>
                        </a:rPr>
                        <a:t>2</a:t>
                      </a:r>
                      <a:r>
                        <a:rPr lang="en-US" sz="1200" dirty="0">
                          <a:effectLst/>
                          <a:latin typeface="Proxima Nova" charset="0"/>
                        </a:rPr>
                        <a:t>, ….</a:t>
                      </a:r>
                      <a:r>
                        <a:rPr lang="en-US" sz="1200" dirty="0" err="1">
                          <a:effectLst/>
                          <a:latin typeface="Proxima Nova" charset="0"/>
                        </a:rPr>
                        <a:t>X</a:t>
                      </a:r>
                      <a:r>
                        <a:rPr lang="en-US" sz="1200" baseline="-25000" dirty="0" err="1">
                          <a:effectLst/>
                          <a:latin typeface="Proxima Nova" charset="0"/>
                        </a:rPr>
                        <a:t>n</a:t>
                      </a:r>
                      <a:r>
                        <a:rPr lang="en-US" sz="1200" dirty="0">
                          <a:effectLst/>
                          <a:latin typeface="Proxima Nova" charset="0"/>
                        </a:rPr>
                        <a:t>)</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191161">
                <a:tc>
                  <a:txBody>
                    <a:bodyPr/>
                    <a:lstStyle/>
                    <a:p>
                      <a:pPr marL="0" marR="0">
                        <a:spcBef>
                          <a:spcPts val="0"/>
                        </a:spcBef>
                        <a:spcAft>
                          <a:spcPts val="0"/>
                        </a:spcAft>
                      </a:pPr>
                      <a:r>
                        <a:rPr lang="en-US" sz="1200" dirty="0">
                          <a:effectLst/>
                          <a:latin typeface="Proxima Nova" charset="0"/>
                        </a:rPr>
                        <a:t>List of vital few wastes (as appropriate)</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r h="256921">
                <a:tc>
                  <a:txBody>
                    <a:bodyPr/>
                    <a:lstStyle/>
                    <a:p>
                      <a:pPr marL="0" marR="0">
                        <a:spcBef>
                          <a:spcPts val="0"/>
                        </a:spcBef>
                        <a:spcAft>
                          <a:spcPts val="0"/>
                        </a:spcAft>
                      </a:pPr>
                      <a:r>
                        <a:rPr lang="en-US" sz="1200" dirty="0">
                          <a:effectLst/>
                          <a:latin typeface="Proxima Nova" charset="0"/>
                        </a:rPr>
                        <a:t>Gate </a:t>
                      </a:r>
                      <a:r>
                        <a:rPr lang="en-US" sz="1200" dirty="0" smtClean="0">
                          <a:effectLst/>
                          <a:latin typeface="Proxima Nova" charset="0"/>
                        </a:rPr>
                        <a:t>review and Sign-off by Champion</a:t>
                      </a:r>
                      <a:endParaRPr lang="en-US" sz="1200" dirty="0">
                        <a:effectLst/>
                        <a:latin typeface="Proxima Nova" charset="0"/>
                        <a:ea typeface="Times New Roman"/>
                        <a:cs typeface="Times New Roman"/>
                      </a:endParaRPr>
                    </a:p>
                  </a:txBody>
                  <a:tcPr marL="68580" marR="68580" marT="0" marB="0" anchor="ctr"/>
                </a:tc>
                <a:tc>
                  <a:txBody>
                    <a:bodyPr/>
                    <a:lstStyle/>
                    <a:p>
                      <a:pPr algn="ctr"/>
                      <a:r>
                        <a:rPr lang="en-US" sz="1200" dirty="0" smtClean="0">
                          <a:latin typeface="Proxima Nova" charset="0"/>
                        </a:rPr>
                        <a:t>X</a:t>
                      </a:r>
                      <a:endParaRPr lang="en-US" sz="1200" dirty="0">
                        <a:latin typeface="Proxima Nova" charset="0"/>
                      </a:endParaRPr>
                    </a:p>
                  </a:txBody>
                  <a:tcPr marT="34290" marB="34290"/>
                </a:tc>
              </a:tr>
            </a:tbl>
          </a:graphicData>
        </a:graphic>
      </p:graphicFrame>
    </p:spTree>
    <p:extLst>
      <p:ext uri="{BB962C8B-B14F-4D97-AF65-F5344CB8AC3E}">
        <p14:creationId xmlns:p14="http://schemas.microsoft.com/office/powerpoint/2010/main" val="82488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Lean Six Sigma </a:t>
            </a:r>
            <a:r>
              <a:rPr lang="en-US" b="1" dirty="0"/>
              <a:t>Roadmap</a:t>
            </a:r>
          </a:p>
        </p:txBody>
      </p:sp>
      <p:sp>
        <p:nvSpPr>
          <p:cNvPr id="4" name="Slide Number Placeholder 3"/>
          <p:cNvSpPr>
            <a:spLocks noGrp="1"/>
          </p:cNvSpPr>
          <p:nvPr>
            <p:ph type="sldNum" idx="12"/>
          </p:nvPr>
        </p:nvSpPr>
        <p:spPr/>
        <p:txBody>
          <a:bodyPr/>
          <a:lstStyle/>
          <a:p>
            <a:fld id="{00000000-1234-1234-1234-123412341234}" type="slidenum">
              <a:rPr lang="en" smtClean="0"/>
              <a:pPr/>
              <a:t>78</a:t>
            </a:fld>
            <a:endParaRPr lang="en"/>
          </a:p>
        </p:txBody>
      </p:sp>
      <p:grpSp>
        <p:nvGrpSpPr>
          <p:cNvPr id="5" name="Group 4"/>
          <p:cNvGrpSpPr>
            <a:grpSpLocks/>
          </p:cNvGrpSpPr>
          <p:nvPr/>
        </p:nvGrpSpPr>
        <p:grpSpPr bwMode="auto">
          <a:xfrm>
            <a:off x="2209800" y="1123950"/>
            <a:ext cx="5197642" cy="3086100"/>
            <a:chOff x="576" y="576"/>
            <a:chExt cx="4608" cy="2736"/>
          </a:xfrm>
        </p:grpSpPr>
        <p:sp>
          <p:nvSpPr>
            <p:cNvPr id="6" name="AutoShape 5"/>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Measure</a:t>
              </a:r>
              <a:endParaRPr lang="en-US" sz="2400" dirty="0">
                <a:latin typeface="Proxima Nova" panose="02000506030000020004" pitchFamily="50" charset="0"/>
              </a:endParaRPr>
            </a:p>
          </p:txBody>
        </p:sp>
        <p:sp>
          <p:nvSpPr>
            <p:cNvPr id="7" name="AutoShape 6"/>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Analyze</a:t>
              </a:r>
              <a:endParaRPr lang="en-US" sz="2400" dirty="0">
                <a:solidFill>
                  <a:schemeClr val="tx1"/>
                </a:solidFill>
                <a:latin typeface="Proxima Nova" panose="02000506030000020004" pitchFamily="50" charset="0"/>
              </a:endParaRPr>
            </a:p>
          </p:txBody>
        </p:sp>
        <p:sp>
          <p:nvSpPr>
            <p:cNvPr id="8" name="AutoShape 7"/>
            <p:cNvSpPr>
              <a:spLocks noChangeArrowheads="1"/>
            </p:cNvSpPr>
            <p:nvPr/>
          </p:nvSpPr>
          <p:spPr bwMode="gray">
            <a:xfrm>
              <a:off x="576" y="2304"/>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bg1"/>
                  </a:solidFill>
                  <a:latin typeface="Proxima Nova" panose="02000506030000020004" pitchFamily="50" charset="0"/>
                </a:rPr>
                <a:t>Improve</a:t>
              </a:r>
              <a:endParaRPr lang="en-US" sz="2400" dirty="0">
                <a:solidFill>
                  <a:schemeClr val="bg1"/>
                </a:solidFill>
                <a:latin typeface="Proxima Nova" panose="02000506030000020004" pitchFamily="50" charset="0"/>
              </a:endParaRPr>
            </a:p>
          </p:txBody>
        </p:sp>
        <p:sp>
          <p:nvSpPr>
            <p:cNvPr id="9" name="AutoShape 8"/>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latin typeface="Proxima Nova" panose="02000506030000020004" pitchFamily="50" charset="0"/>
                </a:rPr>
                <a:t>Control</a:t>
              </a:r>
              <a:endParaRPr lang="en-US" sz="2400" dirty="0">
                <a:latin typeface="Proxima Nova" panose="02000506030000020004" pitchFamily="50" charset="0"/>
              </a:endParaRPr>
            </a:p>
          </p:txBody>
        </p:sp>
        <p:sp>
          <p:nvSpPr>
            <p:cNvPr id="10" name="AutoShape 9"/>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smtClean="0">
                  <a:solidFill>
                    <a:schemeClr val="tx1"/>
                  </a:solidFill>
                  <a:latin typeface="Proxima Nova" panose="02000506030000020004" pitchFamily="50" charset="0"/>
                </a:rPr>
                <a:t>Define</a:t>
              </a:r>
              <a:endParaRPr lang="en-US" sz="2400" dirty="0">
                <a:solidFill>
                  <a:schemeClr val="tx1"/>
                </a:solidFill>
                <a:latin typeface="Proxima Nova" panose="02000506030000020004" pitchFamily="50" charset="0"/>
              </a:endParaRPr>
            </a:p>
          </p:txBody>
        </p:sp>
      </p:grpSp>
    </p:spTree>
    <p:extLst>
      <p:ext uri="{BB962C8B-B14F-4D97-AF65-F5344CB8AC3E}">
        <p14:creationId xmlns:p14="http://schemas.microsoft.com/office/powerpoint/2010/main" val="657697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Improvement Strategies for Xs</a:t>
            </a:r>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303561525"/>
              </p:ext>
            </p:extLst>
          </p:nvPr>
        </p:nvGraphicFramePr>
        <p:xfrm>
          <a:off x="228600" y="1156018"/>
          <a:ext cx="8683625" cy="3701732"/>
        </p:xfrm>
        <a:graphic>
          <a:graphicData uri="http://schemas.openxmlformats.org/drawingml/2006/table">
            <a:tbl>
              <a:tblPr/>
              <a:tblGrid>
                <a:gridCol w="2743200"/>
                <a:gridCol w="5940425"/>
              </a:tblGrid>
              <a:tr h="248956">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charset="0"/>
                          <a:cs typeface="Arial" charset="0"/>
                        </a:rPr>
                        <a:t>Proven Xs (Causes)</a:t>
                      </a: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charset="0"/>
                          <a:cs typeface="Arial" charset="0"/>
                        </a:rPr>
                        <a:t>Strategies</a:t>
                      </a: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5153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X1:  Late notification of patient of rescheduling (PreCert)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Implement 48 hr. non-approval guideline to minimize late notifications.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53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X2:  Inconsistent method of obtaining benefits (PreCert)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Create standard workflow, including guidelines, procedure manuals, training to ensure consistent methods, and effective communication of changes to PreCert staff.</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47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X3:  Limited knowledge (PreCert)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Create standard workflow, including guidelines, procedure manuals, training to ensure consistent methods, and effective communication of changes to PreCert staff.</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95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X4: </a:t>
                      </a:r>
                      <a:r>
                        <a:rPr lang="en-US" sz="1100" dirty="0" smtClean="0">
                          <a:solidFill>
                            <a:srgbClr val="24135F"/>
                          </a:solidFill>
                          <a:latin typeface="Proxima Nova" charset="0"/>
                        </a:rPr>
                        <a:t>Not perform duties in a timely manner (PreCert) </a:t>
                      </a: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Redistribute work load across staff (e.g., alphabetic assignment (balance work load, reduce duplication of effort, identify internal best practices).  Physician Offices responsible for obtaining authorization for add-ons.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17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X5: Late add-ons (all patients except w/ verified straight Medicare/Medicaid added </a:t>
                      </a:r>
                      <a:r>
                        <a:rPr kumimoji="0" lang="en-US" sz="1100" b="0" i="0" u="none" strike="noStrike" cap="none" normalizeH="0" baseline="0" dirty="0" smtClean="0">
                          <a:ln>
                            <a:noFill/>
                          </a:ln>
                          <a:solidFill>
                            <a:srgbClr val="24135F"/>
                          </a:solidFill>
                          <a:effectLst/>
                          <a:latin typeface="Proxima Nova" charset="0"/>
                          <a:cs typeface="Arial" charset="0"/>
                        </a:rPr>
                        <a:t>&lt; 3 </a:t>
                      </a:r>
                      <a:r>
                        <a:rPr kumimoji="0" lang="en-US" sz="1100" b="0" i="0" u="none" strike="noStrike" cap="none" normalizeH="0" baseline="0" dirty="0" smtClean="0">
                          <a:ln>
                            <a:noFill/>
                          </a:ln>
                          <a:solidFill>
                            <a:srgbClr val="24135F"/>
                          </a:solidFill>
                          <a:effectLst/>
                          <a:latin typeface="Proxima Nova" charset="0"/>
                          <a:cs typeface="Arial" charset="0"/>
                        </a:rPr>
                        <a:t>business days) (PreCert / Central Sched / Depts)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Implement scheduling guidelines in reference to late add-ons to ensure appointments follow insurance industry standard of processing pre-auth approvals a minimum 3 days out.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27949613"/>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smtClean="0"/>
              <a:t>Project Scope</a:t>
            </a:r>
          </a:p>
        </p:txBody>
      </p:sp>
      <p:sp>
        <p:nvSpPr>
          <p:cNvPr id="7172" name="Rectangle 7"/>
          <p:cNvSpPr>
            <a:spLocks noGrp="1" noChangeArrowheads="1"/>
          </p:cNvSpPr>
          <p:nvPr>
            <p:ph type="body" idx="1"/>
          </p:nvPr>
        </p:nvSpPr>
        <p:spPr/>
        <p:txBody>
          <a:bodyPr/>
          <a:lstStyle/>
          <a:p>
            <a:pPr marL="0" indent="0" eaLnBrk="1" hangingPunct="1"/>
            <a:r>
              <a:rPr lang="en-US" sz="1600" b="1" dirty="0" smtClean="0"/>
              <a:t>In Scope: </a:t>
            </a:r>
          </a:p>
          <a:p>
            <a:pPr marL="0" indent="0" eaLnBrk="1" hangingPunct="1"/>
            <a:r>
              <a:rPr lang="en-US" sz="1600" dirty="0"/>
              <a:t>All outpatient diagnostic service visits at </a:t>
            </a:r>
            <a:r>
              <a:rPr lang="en-US" sz="1600" dirty="0" smtClean="0"/>
              <a:t>ABC Hospital </a:t>
            </a:r>
            <a:r>
              <a:rPr lang="en-US" sz="1600" dirty="0"/>
              <a:t>made via Central Scheduling appointments, and those made by departments but financially cleared by pre-cert. Walk-ins. Component revenue cycle operations include: pre-cert, medical necessity, eligibility, financial counseling &amp; POS collections, denials. Process start/stop: Central Scheduling or Department makes appointment / Patient goes to ancillary department for service.</a:t>
            </a:r>
            <a:endParaRPr lang="en-US" sz="1600" dirty="0" smtClean="0"/>
          </a:p>
          <a:p>
            <a:pPr marL="0" indent="0" eaLnBrk="1" hangingPunct="1"/>
            <a:endParaRPr lang="en-US" sz="1600" dirty="0" smtClean="0"/>
          </a:p>
          <a:p>
            <a:pPr marL="0" indent="0" eaLnBrk="1" hangingPunct="1"/>
            <a:endParaRPr lang="en-US" sz="1600" dirty="0" smtClean="0"/>
          </a:p>
          <a:p>
            <a:pPr marL="0" indent="0" eaLnBrk="1" hangingPunct="1"/>
            <a:r>
              <a:rPr lang="en-US" sz="1600" b="1" dirty="0" smtClean="0"/>
              <a:t>Items Out of Scope: </a:t>
            </a:r>
          </a:p>
          <a:p>
            <a:pPr marL="0" indent="0" eaLnBrk="1" hangingPunct="1"/>
            <a:r>
              <a:rPr lang="en-US" sz="1600" dirty="0" smtClean="0"/>
              <a:t>XYZ Hospital, clinic </a:t>
            </a:r>
            <a:r>
              <a:rPr lang="en-US" sz="1600" dirty="0"/>
              <a:t>visits, ED, observations/inpatients, outpatient surgery, </a:t>
            </a:r>
            <a:r>
              <a:rPr lang="en-US" sz="1600" dirty="0" err="1"/>
              <a:t>Hemo</a:t>
            </a:r>
            <a:r>
              <a:rPr lang="en-US" sz="1600" dirty="0"/>
              <a:t>/Oncology.</a:t>
            </a:r>
            <a:endParaRPr lang="en-US" sz="1600" dirty="0" smtClean="0"/>
          </a:p>
        </p:txBody>
      </p:sp>
    </p:spTree>
    <p:extLst>
      <p:ext uri="{BB962C8B-B14F-4D97-AF65-F5344CB8AC3E}">
        <p14:creationId xmlns:p14="http://schemas.microsoft.com/office/powerpoint/2010/main" val="3999936263"/>
      </p:ext>
    </p:extLst>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Improvement Strategies for Xs</a:t>
            </a:r>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2633631047"/>
              </p:ext>
            </p:extLst>
          </p:nvPr>
        </p:nvGraphicFramePr>
        <p:xfrm>
          <a:off x="228600" y="1352550"/>
          <a:ext cx="8683625" cy="2718816"/>
        </p:xfrm>
        <a:graphic>
          <a:graphicData uri="http://schemas.openxmlformats.org/drawingml/2006/table">
            <a:tbl>
              <a:tblPr/>
              <a:tblGrid>
                <a:gridCol w="2743200"/>
                <a:gridCol w="5940425"/>
              </a:tblGrid>
              <a:tr h="278606">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Proxima Nova" charset="0"/>
                          <a:cs typeface="Arial" charset="0"/>
                        </a:rPr>
                        <a:t>Proven Xs (Causes)</a:t>
                      </a: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Proxima Nova" charset="0"/>
                          <a:cs typeface="Arial" charset="0"/>
                        </a:rPr>
                        <a:t>Strategies</a:t>
                      </a: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667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rgbClr val="24135F"/>
                          </a:solidFill>
                          <a:effectLst/>
                          <a:latin typeface="Proxima Nova" charset="0"/>
                          <a:cs typeface="Arial" charset="0"/>
                        </a:rPr>
                        <a:t>X7:  Inconsistent notification process for non-approved services (Financial Counseling)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Create standard workflow, including guidelines, procedure manuals, training to ensure consistent methods, and effective communication of changes to Financial Counseling staff.</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X8:  No notification of patients / not perform duties in timely manner (Financial Counseling)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Use existing Meditech report to identify future scheduled appointments, and workflow to integrate into Financial Counseling process (who schedules future appointments, how to manage workflow of scheduled vs. walk-ins).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X9:  Inconsistent application of rules to $ non-compliant patients (Financial Counseling)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Establish guideline for non-compliant patients based on existing 3-strike rule or similar.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48991247"/>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Improvement Strategies for Xs</a:t>
            </a:r>
          </a:p>
        </p:txBody>
      </p:sp>
      <p:sp>
        <p:nvSpPr>
          <p:cNvPr id="3" name="Text Placeholder 2"/>
          <p:cNvSpPr>
            <a:spLocks noGrp="1"/>
          </p:cNvSpPr>
          <p:nvPr>
            <p:ph type="body" idx="1"/>
          </p:nvPr>
        </p:nvSpPr>
        <p:spPr/>
        <p:txBody>
          <a:bodyPr/>
          <a:lstStyle/>
          <a:p>
            <a:r>
              <a:rPr lang="en-US" sz="1600" dirty="0">
                <a:solidFill>
                  <a:srgbClr val="002060"/>
                </a:solidFill>
              </a:rPr>
              <a:t>Within these strategies, more specific, possible solutions were identified and evaluated via pros/cons, and a criteria-based selection matrix…</a:t>
            </a:r>
          </a:p>
          <a:p>
            <a:endParaRPr lang="en-US" sz="16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2607778474"/>
              </p:ext>
            </p:extLst>
          </p:nvPr>
        </p:nvGraphicFramePr>
        <p:xfrm>
          <a:off x="231775" y="2114550"/>
          <a:ext cx="8683625" cy="1925717"/>
        </p:xfrm>
        <a:graphic>
          <a:graphicData uri="http://schemas.openxmlformats.org/drawingml/2006/table">
            <a:tbl>
              <a:tblPr/>
              <a:tblGrid>
                <a:gridCol w="2743200"/>
                <a:gridCol w="5940425"/>
              </a:tblGrid>
              <a:tr h="278606">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Proxima Nova" charset="0"/>
                          <a:cs typeface="Arial" charset="0"/>
                        </a:rPr>
                        <a:t>Proven Xs (Causes)</a:t>
                      </a: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Proxima Nova" charset="0"/>
                          <a:cs typeface="Arial" charset="0"/>
                        </a:rPr>
                        <a:t>Strategies</a:t>
                      </a: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98298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X11: Limited knowledge of correct paperwork for financially cleared visits (C1200)</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Management by exception to pull out problem visits and handle separate from normal flow. Cross-train all registrars and front desk staff in how to interpret more standardized PreCert notes using existing PreCert report.  Process for patients arriving w/o financial clearance.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79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X12:  C1200 incorrectly determines financial clearance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rgbClr val="24135F"/>
                          </a:solidFill>
                          <a:effectLst/>
                          <a:latin typeface="Proxima Nova" charset="0"/>
                          <a:cs typeface="Arial" charset="0"/>
                        </a:rPr>
                        <a:t>Consistent documentation and location by PreCert. Patient does not pass Front Desk if not cleared.</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38853645"/>
      </p:ext>
    </p:extLst>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type="title"/>
          </p:nvPr>
        </p:nvSpPr>
        <p:spPr/>
        <p:txBody>
          <a:bodyPr/>
          <a:lstStyle/>
          <a:p>
            <a:pPr eaLnBrk="1" hangingPunct="1"/>
            <a:r>
              <a:rPr lang="en-US" dirty="0" smtClean="0"/>
              <a:t>Descriptions of Possible Solutions (Pros and Cons)</a:t>
            </a:r>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570575879"/>
              </p:ext>
            </p:extLst>
          </p:nvPr>
        </p:nvGraphicFramePr>
        <p:xfrm>
          <a:off x="231775" y="1028700"/>
          <a:ext cx="8683625" cy="3316201"/>
        </p:xfrm>
        <a:graphic>
          <a:graphicData uri="http://schemas.openxmlformats.org/drawingml/2006/table">
            <a:tbl>
              <a:tblPr/>
              <a:tblGrid>
                <a:gridCol w="2741612"/>
                <a:gridCol w="3048000"/>
                <a:gridCol w="2894013"/>
              </a:tblGrid>
              <a:tr h="228600">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56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48 hr. phone call to all in-scope patients re: appointment &amp; financial clearance status.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Force an appropriate time line for patient notifications.  </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All patients will be contacted and informed of financial responsibilities prior to their visit, which in turn should increase TOS collections.</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 May also serve as a reminder call.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Increase workload for insurance verifiers.</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Difficult  to obtain correct phone numbers.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65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48 hr. notification if authorization not obtained, and  reschedule appointment. </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Reduces chances of  us not being able to contact patient.</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Reduces the chances of the last minute scramble.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Less time to work on authorization.</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80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Paper guidelines for PreCert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PreCert will be able to refer to their guidelines for direction.</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Will assist in training new employees.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Impossible to include all situations (cannot be all inclusive).</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Maintenance will be time consuming. </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33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Electronic guidelines for PreCert.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*see above.</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Easily accessible.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See above (paper guidelines).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63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E. Assign patient calls based on language (bilingual staff).</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Better customer service.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Difficult to determine in advance which patients are non-English speaking.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97817338"/>
              </p:ext>
            </p:extLst>
          </p:nvPr>
        </p:nvGraphicFramePr>
        <p:xfrm>
          <a:off x="486956" y="85725"/>
          <a:ext cx="8683625" cy="657225"/>
        </p:xfrm>
        <a:graphic>
          <a:graphicData uri="http://schemas.openxmlformats.org/drawingml/2006/table">
            <a:tbl>
              <a:tblPr/>
              <a:tblGrid>
                <a:gridCol w="4341813"/>
                <a:gridCol w="4341812"/>
              </a:tblGrid>
              <a:tr h="65722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X1</a:t>
                      </a:r>
                      <a:r>
                        <a:rPr lang="en-US" sz="1100" b="1" dirty="0" smtClean="0">
                          <a:solidFill>
                            <a:srgbClr val="24135F"/>
                          </a:solidFill>
                          <a:latin typeface="Proxima Nova" charset="0"/>
                        </a:rPr>
                        <a:t>:</a:t>
                      </a:r>
                      <a:r>
                        <a:rPr lang="en-US" sz="1100" b="1" baseline="0" dirty="0" smtClean="0">
                          <a:solidFill>
                            <a:srgbClr val="24135F"/>
                          </a:solidFill>
                          <a:latin typeface="Proxima Nova" charset="0"/>
                        </a:rPr>
                        <a:t>  </a:t>
                      </a:r>
                      <a:r>
                        <a:rPr lang="en-US" sz="1100" b="0" baseline="0" dirty="0" smtClean="0">
                          <a:solidFill>
                            <a:srgbClr val="24135F"/>
                          </a:solidFill>
                          <a:latin typeface="Proxima Nova" charset="0"/>
                        </a:rPr>
                        <a:t>Late notification of patient of rescheduling (PreCert)</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Implement 48 hr. non-approval guideline to minimize late notifications.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2" name="TextBox 1"/>
          <p:cNvSpPr txBox="1"/>
          <p:nvPr/>
        </p:nvSpPr>
        <p:spPr>
          <a:xfrm>
            <a:off x="152400" y="4325085"/>
            <a:ext cx="2672984" cy="584775"/>
          </a:xfrm>
          <a:prstGeom prst="rect">
            <a:avLst/>
          </a:prstGeom>
          <a:noFill/>
        </p:spPr>
        <p:txBody>
          <a:bodyPr wrap="square" rtlCol="0">
            <a:spAutoFit/>
          </a:bodyPr>
          <a:lstStyle/>
          <a:p>
            <a:pPr algn="l"/>
            <a:r>
              <a:rPr lang="en-US" sz="1600" dirty="0" smtClean="0">
                <a:solidFill>
                  <a:srgbClr val="24135F"/>
                </a:solidFill>
                <a:latin typeface="Proxima Nova" charset="0"/>
              </a:rPr>
              <a:t>Design: A, B, C, D</a:t>
            </a:r>
          </a:p>
          <a:p>
            <a:pPr algn="l"/>
            <a:r>
              <a:rPr lang="en-US" sz="1600" dirty="0" smtClean="0">
                <a:solidFill>
                  <a:srgbClr val="24135F"/>
                </a:solidFill>
                <a:latin typeface="Proxima Nova" charset="0"/>
              </a:rPr>
              <a:t>Evaluate further: E</a:t>
            </a:r>
            <a:endParaRPr lang="en-US" sz="1600" dirty="0">
              <a:solidFill>
                <a:srgbClr val="24135F"/>
              </a:solidFill>
              <a:latin typeface="Proxima Nova" charset="0"/>
            </a:endParaRPr>
          </a:p>
        </p:txBody>
      </p:sp>
    </p:spTree>
    <p:extLst>
      <p:ext uri="{BB962C8B-B14F-4D97-AF65-F5344CB8AC3E}">
        <p14:creationId xmlns:p14="http://schemas.microsoft.com/office/powerpoint/2010/main" val="241881671"/>
      </p:ext>
    </p:extLst>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Possible Solutions (Pros and Cons)</a:t>
            </a:r>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233863585"/>
              </p:ext>
            </p:extLst>
          </p:nvPr>
        </p:nvGraphicFramePr>
        <p:xfrm>
          <a:off x="230188" y="1650587"/>
          <a:ext cx="8685212" cy="2597563"/>
        </p:xfrm>
        <a:graphic>
          <a:graphicData uri="http://schemas.openxmlformats.org/drawingml/2006/table">
            <a:tbl>
              <a:tblPr/>
              <a:tblGrid>
                <a:gridCol w="2742113"/>
                <a:gridCol w="3048557"/>
                <a:gridCol w="2894542"/>
              </a:tblGrid>
              <a:tr h="321469">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49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Create Standard Operating Procedure for insurance verification.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Similar work flow process for staff.</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Easy to train new staff.</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Determining which methods are most effective.</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Breaking previous work habits.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49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Update personal policy manuals with electronic communications from management.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Can be visually audited.</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May give employee the opportunity to address issues/questions.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Time consuming.</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Still does not ensure effective communication/understanding.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Comprehensive training on all elements at one time.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Quicker implementation.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Higher chance of error due to information overload.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06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Step-by-step training on elements over time.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Allow for evaluation of process as implemented which allows for periodic  re-evaluation.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Can be time consuming.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Requires a lot of follow up/thru.</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E. Periodic communication &amp; group discussion of changes.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Allow employees to discuss challenges and changes.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Time consuming,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May require a lot of follow thru.</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8820261"/>
              </p:ext>
            </p:extLst>
          </p:nvPr>
        </p:nvGraphicFramePr>
        <p:xfrm>
          <a:off x="230189" y="1046226"/>
          <a:ext cx="8683625" cy="839724"/>
        </p:xfrm>
        <a:graphic>
          <a:graphicData uri="http://schemas.openxmlformats.org/drawingml/2006/table">
            <a:tbl>
              <a:tblPr/>
              <a:tblGrid>
                <a:gridCol w="3884612"/>
                <a:gridCol w="4799013"/>
              </a:tblGrid>
              <a:tr h="60960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X2</a:t>
                      </a:r>
                      <a:r>
                        <a:rPr lang="en-US" sz="1100" b="1" dirty="0" smtClean="0">
                          <a:solidFill>
                            <a:srgbClr val="24135F"/>
                          </a:solidFill>
                          <a:latin typeface="Proxima Nova" charset="0"/>
                        </a:rPr>
                        <a:t>:</a:t>
                      </a:r>
                      <a:r>
                        <a:rPr lang="en-US" sz="1100" b="1" baseline="0" dirty="0" smtClean="0">
                          <a:solidFill>
                            <a:srgbClr val="24135F"/>
                          </a:solidFill>
                          <a:latin typeface="Proxima Nova" charset="0"/>
                        </a:rPr>
                        <a:t>  </a:t>
                      </a:r>
                      <a:r>
                        <a:rPr lang="en-US" sz="1100" b="0" baseline="0" dirty="0" smtClean="0">
                          <a:solidFill>
                            <a:srgbClr val="24135F"/>
                          </a:solidFill>
                          <a:latin typeface="Proxima Nova" charset="0"/>
                        </a:rPr>
                        <a:t>Inconsistent method of obtaining benefits (PreCert)</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X3:  </a:t>
                      </a:r>
                      <a:r>
                        <a:rPr lang="en-US" sz="1100" b="0" baseline="0" dirty="0" smtClean="0">
                          <a:solidFill>
                            <a:srgbClr val="24135F"/>
                          </a:solidFill>
                          <a:latin typeface="Proxima Nova" charset="0"/>
                        </a:rPr>
                        <a:t>Limited knowledge (PreCert)</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lang="en-US" sz="1100" b="0" baseline="0" dirty="0" smtClean="0">
                        <a:solidFill>
                          <a:srgbClr val="24135F"/>
                        </a:solidFill>
                        <a:latin typeface="Proxima Nova"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Create standard workflow, including guidelines, procedure manuals, training to ensure consistent methods and effective communication of changes to PreCert staff.</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7" name="TextBox 6"/>
          <p:cNvSpPr txBox="1"/>
          <p:nvPr/>
        </p:nvSpPr>
        <p:spPr>
          <a:xfrm>
            <a:off x="222616" y="4286250"/>
            <a:ext cx="1885453" cy="584775"/>
          </a:xfrm>
          <a:prstGeom prst="rect">
            <a:avLst/>
          </a:prstGeom>
          <a:noFill/>
        </p:spPr>
        <p:txBody>
          <a:bodyPr wrap="none" rtlCol="0">
            <a:spAutoFit/>
          </a:bodyPr>
          <a:lstStyle/>
          <a:p>
            <a:pPr algn="l"/>
            <a:r>
              <a:rPr lang="en-US" sz="1600" dirty="0" smtClean="0">
                <a:solidFill>
                  <a:srgbClr val="24135F"/>
                </a:solidFill>
                <a:latin typeface="Proxima Nova" charset="0"/>
              </a:rPr>
              <a:t>Design: A, D, E</a:t>
            </a:r>
          </a:p>
          <a:p>
            <a:pPr algn="l"/>
            <a:r>
              <a:rPr lang="en-US" sz="1600" dirty="0" smtClean="0">
                <a:solidFill>
                  <a:srgbClr val="24135F"/>
                </a:solidFill>
                <a:latin typeface="Proxima Nova" charset="0"/>
              </a:rPr>
              <a:t>Evaluate further: B</a:t>
            </a:r>
            <a:endParaRPr lang="en-US" sz="1600" dirty="0">
              <a:solidFill>
                <a:srgbClr val="24135F"/>
              </a:solidFill>
              <a:latin typeface="Proxima Nova" charset="0"/>
            </a:endParaRPr>
          </a:p>
        </p:txBody>
      </p:sp>
    </p:spTree>
    <p:extLst>
      <p:ext uri="{BB962C8B-B14F-4D97-AF65-F5344CB8AC3E}">
        <p14:creationId xmlns:p14="http://schemas.microsoft.com/office/powerpoint/2010/main" val="399085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7855"/>
                </a:solidFill>
              </a:rPr>
              <a:t>Descriptions of Possible Solutions (Pros and Cons)</a:t>
            </a:r>
            <a:endParaRPr lang="en-US" dirty="0"/>
          </a:p>
        </p:txBody>
      </p:sp>
      <p:graphicFrame>
        <p:nvGraphicFramePr>
          <p:cNvPr id="7" name="Group 101"/>
          <p:cNvGraphicFramePr>
            <a:graphicFrameLocks noGrp="1"/>
          </p:cNvGraphicFramePr>
          <p:nvPr>
            <p:ph sz="half" idx="4294967295"/>
            <p:extLst>
              <p:ext uri="{D42A27DB-BD31-4B8C-83A1-F6EECF244321}">
                <p14:modId xmlns:p14="http://schemas.microsoft.com/office/powerpoint/2010/main" val="3660734846"/>
              </p:ext>
            </p:extLst>
          </p:nvPr>
        </p:nvGraphicFramePr>
        <p:xfrm>
          <a:off x="382588" y="1594120"/>
          <a:ext cx="8685212" cy="3111230"/>
        </p:xfrm>
        <a:graphic>
          <a:graphicData uri="http://schemas.openxmlformats.org/drawingml/2006/table">
            <a:tbl>
              <a:tblPr/>
              <a:tblGrid>
                <a:gridCol w="2285999"/>
                <a:gridCol w="2971800"/>
                <a:gridCol w="3427413"/>
              </a:tblGrid>
              <a:tr h="243815">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71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Change work assignments to alpha.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Even distribution  of work load.</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Reduce duplicate work efforts.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Staff will have to be knowledgeable in all areas.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4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Assign work via insurance payer.</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May allow rapid financial clearance of payers who have quick turn around time.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Will overload employees who are assigned to work HMO’s.</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Uneven distribution of work load.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4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Designate a person to work on special cases (add-on’s).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Will allow other staff to work farther out.</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Minimize impact of exceptions on flow of other work.</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Hard to predict volume of special cases.</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Do not have staff to easily accommodate.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78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Weekly audits conducted by management to determine how far ahead staff is working.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Reinforces  employee self-control.</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Allows management to see and react to trends.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Time-consuming for management.</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Resistance from employees.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4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E. Establish employee quotas.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Sets guideline for productivity.</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Allows measurement of workload staffing needs.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Risk of poor quality.</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Resistance from employees.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78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 Physician Offices responsible obtain add-on auths or is rescheduled.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24135F"/>
                          </a:solidFill>
                          <a:effectLst/>
                          <a:latin typeface="Proxima Nova" charset="0"/>
                          <a:cs typeface="Arial" charset="0"/>
                        </a:rPr>
                        <a:t>- Puts responsibility and accountability back on clinic</a:t>
                      </a:r>
                    </a:p>
                    <a:p>
                      <a:pPr marL="0" marR="0" lvl="0" indent="0" algn="l" defTabSz="969963"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24135F"/>
                          </a:solidFill>
                          <a:effectLst/>
                          <a:latin typeface="Proxima Nova" charset="0"/>
                          <a:cs typeface="Arial" charset="0"/>
                        </a:rPr>
                        <a:t>- Forces clinic to be involved and understand processes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Clinic will not do, patient stuck in the middle </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80166299"/>
              </p:ext>
            </p:extLst>
          </p:nvPr>
        </p:nvGraphicFramePr>
        <p:xfrm>
          <a:off x="384175" y="1000125"/>
          <a:ext cx="8683625" cy="657225"/>
        </p:xfrm>
        <a:graphic>
          <a:graphicData uri="http://schemas.openxmlformats.org/drawingml/2006/table">
            <a:tbl>
              <a:tblPr/>
              <a:tblGrid>
                <a:gridCol w="3198812"/>
                <a:gridCol w="5484813"/>
              </a:tblGrid>
              <a:tr h="65722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X4</a:t>
                      </a:r>
                      <a:r>
                        <a:rPr lang="en-US" sz="1100" b="1" dirty="0" smtClean="0">
                          <a:solidFill>
                            <a:srgbClr val="24135F"/>
                          </a:solidFill>
                          <a:latin typeface="Proxima Nova" charset="0"/>
                        </a:rPr>
                        <a:t>:</a:t>
                      </a:r>
                      <a:r>
                        <a:rPr lang="en-US" sz="1100" b="1" baseline="0" dirty="0" smtClean="0">
                          <a:solidFill>
                            <a:srgbClr val="24135F"/>
                          </a:solidFill>
                          <a:latin typeface="Proxima Nova" charset="0"/>
                        </a:rPr>
                        <a:t>  </a:t>
                      </a:r>
                      <a:r>
                        <a:rPr lang="en-US" sz="1100" b="0" baseline="0" dirty="0" smtClean="0">
                          <a:solidFill>
                            <a:srgbClr val="24135F"/>
                          </a:solidFill>
                          <a:latin typeface="Proxima Nova" charset="0"/>
                        </a:rPr>
                        <a:t>Not performing duties in a timely manner (PreCert)</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Redistribute work across staff. Physician Offices responsible obtain add-on auths or is rescheduled</a:t>
                      </a: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8" name="TextBox 7"/>
          <p:cNvSpPr txBox="1"/>
          <p:nvPr/>
        </p:nvSpPr>
        <p:spPr>
          <a:xfrm>
            <a:off x="276660" y="4747796"/>
            <a:ext cx="3533340" cy="338554"/>
          </a:xfrm>
          <a:prstGeom prst="rect">
            <a:avLst/>
          </a:prstGeom>
          <a:noFill/>
        </p:spPr>
        <p:txBody>
          <a:bodyPr wrap="none" rtlCol="0">
            <a:spAutoFit/>
          </a:bodyPr>
          <a:lstStyle/>
          <a:p>
            <a:pPr algn="l"/>
            <a:r>
              <a:rPr lang="en-US" sz="1600" dirty="0" smtClean="0">
                <a:solidFill>
                  <a:srgbClr val="24135F"/>
                </a:solidFill>
                <a:latin typeface="Proxima Nova" charset="0"/>
              </a:rPr>
              <a:t>Design: A, D, E;  Evaluate further: C, F</a:t>
            </a:r>
            <a:endParaRPr lang="en-US" sz="1600" dirty="0">
              <a:solidFill>
                <a:srgbClr val="24135F"/>
              </a:solidFill>
              <a:latin typeface="Proxima Nova" charset="0"/>
            </a:endParaRPr>
          </a:p>
        </p:txBody>
      </p:sp>
    </p:spTree>
    <p:extLst>
      <p:ext uri="{BB962C8B-B14F-4D97-AF65-F5344CB8AC3E}">
        <p14:creationId xmlns:p14="http://schemas.microsoft.com/office/powerpoint/2010/main" val="405331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7855"/>
                </a:solidFill>
              </a:rPr>
              <a:t>Descriptions of Possible Solutions (Pros and Cons)</a:t>
            </a:r>
            <a:endParaRPr lang="en-US" dirty="0"/>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4246600835"/>
              </p:ext>
            </p:extLst>
          </p:nvPr>
        </p:nvGraphicFramePr>
        <p:xfrm>
          <a:off x="307975" y="1551973"/>
          <a:ext cx="8683625" cy="3153377"/>
        </p:xfrm>
        <a:graphic>
          <a:graphicData uri="http://schemas.openxmlformats.org/drawingml/2006/table">
            <a:tbl>
              <a:tblPr/>
              <a:tblGrid>
                <a:gridCol w="2514600"/>
                <a:gridCol w="2514600"/>
                <a:gridCol w="3654425"/>
              </a:tblGrid>
              <a:tr h="160202">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41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A. Scheduling staff notify PreCert of any late add-ons &lt;3 business days.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Allow PreCert to promptly start authorization process if necessary.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Precert will have to stop task to attend to add-ons.</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Insurance may required additional time to process request.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7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B. PreCert overrides late scheduling (&lt;3 business days).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None identified.</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Creates follow-up work for Scheduler.</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Schedulers have no insurance knowledge.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41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C. Scheduling asks “caller” re: urgency &amp; if urgent talk to PreCert, else schedule &gt;3.</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May prompt office to obtain authorization due to PreCert feed back.</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Precert will have to stop task to attend this issue.</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Information may not  be available until call is made to ins company.</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41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D. Provider rep from insurance to expedite late add-ons.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Immediate access to rep’s.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High turn over at insurance companies.</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Insurance company must be willing to work with us.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7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E. Epic access to clinicals.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Immediate access to clinicals,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Reduce call time with clinics.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Insurance may required additional processing time.</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Not all clinics use Epic.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41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F. Clinic provides clinicals at time of urgent appointment request.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09538" marR="0" lvl="0" indent="-109538"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Reduce back and forth calling to clinic.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Hard to enforce, what if clinic does not fax the info?</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Insurance company may still require additional time to process.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03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G. Clinic must provide authorization for late add-on’s.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marR="0" lvl="0" indent="-53975"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Will not consume precert’s resources as authorization should already be on file.</a:t>
                      </a:r>
                    </a:p>
                    <a:p>
                      <a:pPr marL="53975" marR="0" lvl="0" indent="-53975"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Clinic may refrain from adding patients on if they have to obtain auth</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Clinic refuse to cooperate.</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Precert still must take steps to verify authorizations.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9036264"/>
              </p:ext>
            </p:extLst>
          </p:nvPr>
        </p:nvGraphicFramePr>
        <p:xfrm>
          <a:off x="307975" y="971550"/>
          <a:ext cx="8683625" cy="1028700"/>
        </p:xfrm>
        <a:graphic>
          <a:graphicData uri="http://schemas.openxmlformats.org/drawingml/2006/table">
            <a:tbl>
              <a:tblPr/>
              <a:tblGrid>
                <a:gridCol w="3884612"/>
                <a:gridCol w="4799013"/>
              </a:tblGrid>
              <a:tr h="102870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000" b="1" baseline="0" dirty="0" smtClean="0">
                          <a:solidFill>
                            <a:srgbClr val="24135F"/>
                          </a:solidFill>
                          <a:latin typeface="Proxima Nova" charset="0"/>
                        </a:rPr>
                        <a:t>X5</a:t>
                      </a:r>
                      <a:r>
                        <a:rPr lang="en-US" sz="1000" b="1" dirty="0" smtClean="0">
                          <a:solidFill>
                            <a:srgbClr val="24135F"/>
                          </a:solidFill>
                          <a:latin typeface="Proxima Nova" charset="0"/>
                        </a:rPr>
                        <a:t>:</a:t>
                      </a:r>
                      <a:r>
                        <a:rPr lang="en-US" sz="1000" b="1" baseline="0" dirty="0" smtClean="0">
                          <a:solidFill>
                            <a:srgbClr val="24135F"/>
                          </a:solidFill>
                          <a:latin typeface="Proxima Nova" charset="0"/>
                        </a:rPr>
                        <a:t>  </a:t>
                      </a:r>
                      <a:r>
                        <a:rPr lang="en-US" sz="1000" b="0" baseline="0" dirty="0" smtClean="0">
                          <a:solidFill>
                            <a:srgbClr val="24135F"/>
                          </a:solidFill>
                          <a:latin typeface="Proxima Nova" charset="0"/>
                        </a:rPr>
                        <a:t>Late add-ons (all patients except w/ verified straight Medicare/Medicaid added </a:t>
                      </a:r>
                      <a:r>
                        <a:rPr lang="en-US" sz="1000" b="0" baseline="0" dirty="0" smtClean="0">
                          <a:solidFill>
                            <a:srgbClr val="24135F"/>
                          </a:solidFill>
                          <a:latin typeface="Proxima Nova" charset="0"/>
                        </a:rPr>
                        <a:t>&lt; 3 </a:t>
                      </a:r>
                      <a:r>
                        <a:rPr lang="en-US" sz="1000" b="0" baseline="0" dirty="0" smtClean="0">
                          <a:solidFill>
                            <a:srgbClr val="24135F"/>
                          </a:solidFill>
                          <a:latin typeface="Proxima Nova" charset="0"/>
                        </a:rPr>
                        <a:t>business days) (PreCert / Central Sched / Depts)</a:t>
                      </a:r>
                      <a:endParaRPr kumimoji="0" lang="en-US" sz="10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24135F"/>
                          </a:solidFill>
                          <a:effectLst/>
                          <a:latin typeface="Proxima Nova" charset="0"/>
                          <a:cs typeface="Arial" charset="0"/>
                        </a:rPr>
                        <a:t>Strategy:  </a:t>
                      </a:r>
                      <a:r>
                        <a:rPr kumimoji="0" lang="en-US" sz="1000" b="0" i="0" u="none" strike="noStrike" cap="none" normalizeH="0" baseline="0" dirty="0" smtClean="0">
                          <a:ln>
                            <a:noFill/>
                          </a:ln>
                          <a:solidFill>
                            <a:srgbClr val="24135F"/>
                          </a:solidFill>
                          <a:effectLst/>
                          <a:latin typeface="Proxima Nova" charset="0"/>
                          <a:cs typeface="Arial" charset="0"/>
                        </a:rPr>
                        <a:t>Implement scheduling guidelines in reference to late add-ons to ensure appointments follow insurance industry standard of processing pre-auth approvals a minimum 3 days out.</a:t>
                      </a:r>
                      <a:endParaRPr kumimoji="0" lang="en-US" sz="10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7" name="TextBox 6"/>
          <p:cNvSpPr txBox="1"/>
          <p:nvPr/>
        </p:nvSpPr>
        <p:spPr>
          <a:xfrm>
            <a:off x="228600" y="4731663"/>
            <a:ext cx="2286000" cy="430887"/>
          </a:xfrm>
          <a:prstGeom prst="rect">
            <a:avLst/>
          </a:prstGeom>
          <a:noFill/>
        </p:spPr>
        <p:txBody>
          <a:bodyPr wrap="square" rtlCol="0">
            <a:spAutoFit/>
          </a:bodyPr>
          <a:lstStyle/>
          <a:p>
            <a:pPr algn="l"/>
            <a:r>
              <a:rPr lang="en-US" sz="1100" dirty="0" smtClean="0">
                <a:solidFill>
                  <a:srgbClr val="24135F"/>
                </a:solidFill>
                <a:latin typeface="Proxima Nova" charset="0"/>
              </a:rPr>
              <a:t>Design: A, C, F</a:t>
            </a:r>
            <a:endParaRPr lang="en-US" sz="1100" dirty="0">
              <a:solidFill>
                <a:srgbClr val="24135F"/>
              </a:solidFill>
              <a:latin typeface="Proxima Nova" charset="0"/>
            </a:endParaRPr>
          </a:p>
          <a:p>
            <a:pPr algn="l"/>
            <a:r>
              <a:rPr lang="en-US" sz="1100" dirty="0">
                <a:solidFill>
                  <a:srgbClr val="24135F"/>
                </a:solidFill>
                <a:latin typeface="Proxima Nova" charset="0"/>
              </a:rPr>
              <a:t>Evaluate </a:t>
            </a:r>
            <a:r>
              <a:rPr lang="en-US" sz="1100" dirty="0" smtClean="0">
                <a:solidFill>
                  <a:srgbClr val="24135F"/>
                </a:solidFill>
                <a:latin typeface="Proxima Nova" charset="0"/>
              </a:rPr>
              <a:t>further: G </a:t>
            </a:r>
            <a:endParaRPr lang="en-US" sz="1100" dirty="0">
              <a:solidFill>
                <a:srgbClr val="24135F"/>
              </a:solidFill>
              <a:latin typeface="Proxima Nova" charset="0"/>
            </a:endParaRPr>
          </a:p>
        </p:txBody>
      </p:sp>
    </p:spTree>
    <p:extLst>
      <p:ext uri="{BB962C8B-B14F-4D97-AF65-F5344CB8AC3E}">
        <p14:creationId xmlns:p14="http://schemas.microsoft.com/office/powerpoint/2010/main" val="259926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Possible Solutions (Pros and Cons)</a:t>
            </a:r>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253742785"/>
              </p:ext>
            </p:extLst>
          </p:nvPr>
        </p:nvGraphicFramePr>
        <p:xfrm>
          <a:off x="307975" y="1355598"/>
          <a:ext cx="8683625" cy="3349752"/>
        </p:xfrm>
        <a:graphic>
          <a:graphicData uri="http://schemas.openxmlformats.org/drawingml/2006/table">
            <a:tbl>
              <a:tblPr/>
              <a:tblGrid>
                <a:gridCol w="2741612"/>
                <a:gridCol w="2286000"/>
                <a:gridCol w="3656013"/>
              </a:tblGrid>
              <a:tr h="209567">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93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When PreCert identifies non-covered or non-approved services, email distribution list to notify Financial Counselors to contact patient and document in Meditech (B/AR).</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Financial Counselors are able to expedite financial clearance process.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Due to inconsistent volume of patients to be seen in C1200, it gives a current staff minimum time to work with patients over the phone.</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Redundant work for PreCert.</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Creating new workflow outside of Meditech.</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589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Form on P Drive consolidates and tracks email to Financial Counselors (PreCert adds).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Financial clearance team able to track progress on obtaining financial clearance.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Same as above.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93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Develop work flow using Meditech reporting capabilities (worklist). </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Majority of work already done in Meditech.</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Staff have clear picture of workload and real-time access.</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Reduces redundancy in info.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May need to create new reports, additional fields in Meditech.</a:t>
                      </a:r>
                    </a:p>
                    <a:p>
                      <a:pPr marL="285750" marR="0" lvl="0" indent="-285750" algn="l" defTabSz="969963" rtl="0" eaLnBrk="1" fontAlgn="base" latinLnBrk="0" hangingPunct="1">
                        <a:lnSpc>
                          <a:spcPct val="100000"/>
                        </a:lnSpc>
                        <a:spcBef>
                          <a:spcPct val="20000"/>
                        </a:spcBef>
                        <a:spcAft>
                          <a:spcPct val="0"/>
                        </a:spcAft>
                        <a:buClrTx/>
                        <a:buSzTx/>
                        <a:buFontTx/>
                        <a:buChar char="-"/>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625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Physician notification if test is canceled.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Provides opportunity for physician to follow up and intervene with patient.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Physician will not cancel patient in a timely manner / insist on treatment.</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Patients still arrive to be seen.  </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No administrative support.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21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E. </a:t>
                      </a:r>
                      <a:r>
                        <a:rPr lang="en-US" sz="900" kern="0" dirty="0" smtClean="0">
                          <a:solidFill>
                            <a:srgbClr val="24135F"/>
                          </a:solidFill>
                          <a:latin typeface="Proxima Nova" charset="0"/>
                          <a:cs typeface="Arial" charset="0"/>
                        </a:rPr>
                        <a:t>Create a policy implementing guidelines for non approved patients.</a:t>
                      </a: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All involved know processes; reduce inconsistencies.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Challenge to approve and train in policies.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8100269"/>
              </p:ext>
            </p:extLst>
          </p:nvPr>
        </p:nvGraphicFramePr>
        <p:xfrm>
          <a:off x="152400" y="916686"/>
          <a:ext cx="9066211" cy="740664"/>
        </p:xfrm>
        <a:graphic>
          <a:graphicData uri="http://schemas.openxmlformats.org/drawingml/2006/table">
            <a:tbl>
              <a:tblPr/>
              <a:tblGrid>
                <a:gridCol w="3339746"/>
                <a:gridCol w="5726465"/>
              </a:tblGrid>
              <a:tr h="74066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000" b="1" baseline="0" dirty="0" smtClean="0">
                          <a:solidFill>
                            <a:srgbClr val="24135F"/>
                          </a:solidFill>
                          <a:latin typeface="Proxima Nova" charset="0"/>
                        </a:rPr>
                        <a:t>X7</a:t>
                      </a:r>
                      <a:r>
                        <a:rPr lang="en-US" sz="1000" b="1" dirty="0" smtClean="0">
                          <a:solidFill>
                            <a:srgbClr val="24135F"/>
                          </a:solidFill>
                          <a:latin typeface="Proxima Nova" charset="0"/>
                        </a:rPr>
                        <a:t>:</a:t>
                      </a:r>
                      <a:r>
                        <a:rPr lang="en-US" sz="1000" b="1" baseline="0" dirty="0" smtClean="0">
                          <a:solidFill>
                            <a:srgbClr val="24135F"/>
                          </a:solidFill>
                          <a:latin typeface="Proxima Nova" charset="0"/>
                        </a:rPr>
                        <a:t>  </a:t>
                      </a:r>
                      <a:r>
                        <a:rPr lang="en-US" sz="1000" b="0" baseline="0" dirty="0" smtClean="0">
                          <a:solidFill>
                            <a:srgbClr val="24135F"/>
                          </a:solidFill>
                          <a:latin typeface="Proxima Nova" charset="0"/>
                        </a:rPr>
                        <a:t>Inconsistent notification process for non-approved services (Financial Counseling)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0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rgbClr val="24135F"/>
                          </a:solidFill>
                          <a:effectLst/>
                          <a:latin typeface="Proxima Nova" charset="0"/>
                          <a:cs typeface="Arial" charset="0"/>
                        </a:rPr>
                        <a:t>Strategy:  </a:t>
                      </a:r>
                      <a:r>
                        <a:rPr kumimoji="0" lang="en-US" sz="1000" b="0" i="0" u="none" strike="noStrike" cap="none" normalizeH="0" baseline="0" dirty="0" smtClean="0">
                          <a:ln>
                            <a:noFill/>
                          </a:ln>
                          <a:solidFill>
                            <a:srgbClr val="24135F"/>
                          </a:solidFill>
                          <a:effectLst/>
                          <a:latin typeface="Proxima Nova" charset="0"/>
                          <a:cs typeface="Arial" charset="0"/>
                        </a:rPr>
                        <a:t>Create standard workflow, including guidelines, procedure manuals, training to ensure consistent methods, and effective communication of changes to Financial Counseling staff.</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3" name="TextBox 2"/>
          <p:cNvSpPr txBox="1"/>
          <p:nvPr/>
        </p:nvSpPr>
        <p:spPr>
          <a:xfrm>
            <a:off x="304800" y="4715555"/>
            <a:ext cx="228600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100" dirty="0" smtClean="0">
                <a:solidFill>
                  <a:srgbClr val="24135F"/>
                </a:solidFill>
                <a:latin typeface="Proxima Nova" charset="0"/>
              </a:rPr>
              <a:t>Design: C, D, E</a:t>
            </a:r>
          </a:p>
          <a:p>
            <a:pPr algn="l"/>
            <a:r>
              <a:rPr lang="en-US" sz="1100" dirty="0" smtClean="0">
                <a:solidFill>
                  <a:srgbClr val="24135F"/>
                </a:solidFill>
                <a:latin typeface="Proxima Nova" charset="0"/>
              </a:rPr>
              <a:t>Evaluate further: N/A </a:t>
            </a:r>
            <a:endParaRPr lang="en-US" sz="1100" dirty="0">
              <a:solidFill>
                <a:srgbClr val="24135F"/>
              </a:solidFill>
              <a:latin typeface="Proxima Nova" charset="0"/>
            </a:endParaRPr>
          </a:p>
        </p:txBody>
      </p:sp>
    </p:spTree>
    <p:extLst>
      <p:ext uri="{BB962C8B-B14F-4D97-AF65-F5344CB8AC3E}">
        <p14:creationId xmlns:p14="http://schemas.microsoft.com/office/powerpoint/2010/main" val="22001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7855"/>
                </a:solidFill>
              </a:rPr>
              <a:t>Descriptions of Possible Solutions (Pros and Cons)</a:t>
            </a:r>
            <a:endParaRPr lang="en-US" dirty="0"/>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3676495722"/>
              </p:ext>
            </p:extLst>
          </p:nvPr>
        </p:nvGraphicFramePr>
        <p:xfrm>
          <a:off x="231775" y="1869186"/>
          <a:ext cx="8683625" cy="2759964"/>
        </p:xfrm>
        <a:graphic>
          <a:graphicData uri="http://schemas.openxmlformats.org/drawingml/2006/table">
            <a:tbl>
              <a:tblPr/>
              <a:tblGrid>
                <a:gridCol w="2513012"/>
                <a:gridCol w="2973388"/>
                <a:gridCol w="3197225"/>
              </a:tblGrid>
              <a:tr h="186605">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93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A. Alphabetic assignment of self-pay patients to Financial Counselors to schedule appointment in advance.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Patients arrive cleared prior to test; arrive w/ proper documentation.</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Establishes personal relationship between FC and patient.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Limited staff currently does not allow for split.</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Does not account for walk-ins.</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Does not fit current model allocating FCs by function.</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875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B. Assignment by days out / exceptions (rotate among Financial Counselors).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Patients arrive prepared on or before date of service w. co-pay, FAP (charity) documents, etc.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Unable to accommodate self-pay and walk-in patients simultaneously.</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33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C. Prioritization of arrived, scheduled before walk-ins (e.g., front desk enters FC appointment reason)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Patients that are scheduled for services seen on time.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No process in place to let Financial Counselors know who is scheduled vs. walk-in.</a:t>
                      </a:r>
                    </a:p>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Penalizes patients that were unable to schedule appointment.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86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D. Cashier handles basic billing questions.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Financial Counselors can better focus on more complex issues patient may have.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May disrupt and prolong cashier workflow; requires full attention (varied responsibilities).</a:t>
                      </a:r>
                    </a:p>
                    <a:p>
                      <a:pPr marL="114300" marR="0" lvl="0" indent="-11430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Require additional training; layout problems.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33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E. Clinics refer self-pays to Patient Navigators. </a:t>
                      </a:r>
                      <a:endParaRPr kumimoji="0" lang="en-US" sz="800" b="0" i="1" u="none" strike="noStrike" cap="none" normalizeH="0" baseline="0" dirty="0" smtClean="0">
                        <a:ln>
                          <a:noFill/>
                        </a:ln>
                        <a:solidFill>
                          <a:srgbClr val="24135F"/>
                        </a:solidFill>
                        <a:effectLst/>
                        <a:latin typeface="Proxima Nova"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Patients have a better understanding of all options available for their health care needs.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After Navigators speak to self-pay patients, they still have to be seen by Financial Counselors.</a:t>
                      </a:r>
                    </a:p>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Potentially low patient volume.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35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F.  Designated staff to handle billing and overflow / walk-ins.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Allows for patients to be scheduled in advance.</a:t>
                      </a:r>
                    </a:p>
                    <a:p>
                      <a:pPr marL="109538" marR="0" lvl="0" indent="-109538" algn="l" defTabSz="969963" rtl="0" eaLnBrk="1" fontAlgn="base" latinLnBrk="0" hangingPunct="1">
                        <a:lnSpc>
                          <a:spcPct val="100000"/>
                        </a:lnSpc>
                        <a:spcBef>
                          <a:spcPct val="20000"/>
                        </a:spcBef>
                        <a:spcAft>
                          <a:spcPct val="0"/>
                        </a:spcAft>
                        <a:buClrTx/>
                        <a:buSzTx/>
                        <a:buFontTx/>
                        <a:buChar char="-"/>
                        <a:tabLst/>
                      </a:pPr>
                      <a:r>
                        <a:rPr kumimoji="0" lang="en-US" sz="800" b="0" i="0" u="none" strike="noStrike" cap="none" normalizeH="0" baseline="0" dirty="0" smtClean="0">
                          <a:ln>
                            <a:noFill/>
                          </a:ln>
                          <a:solidFill>
                            <a:srgbClr val="24135F"/>
                          </a:solidFill>
                          <a:effectLst/>
                          <a:latin typeface="Proxima Nova" charset="0"/>
                          <a:cs typeface="Arial" charset="0"/>
                        </a:rPr>
                        <a:t>Allows faster turnaround time.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800" b="0" i="0" u="none" strike="noStrike" cap="none" normalizeH="0" baseline="0" dirty="0" smtClean="0">
                          <a:ln>
                            <a:noFill/>
                          </a:ln>
                          <a:solidFill>
                            <a:srgbClr val="24135F"/>
                          </a:solidFill>
                          <a:effectLst/>
                          <a:latin typeface="Proxima Nova" charset="0"/>
                          <a:cs typeface="Arial" charset="0"/>
                        </a:rPr>
                        <a:t>- Requires designated staff (TBD w/ contracting changes).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2043609"/>
              </p:ext>
            </p:extLst>
          </p:nvPr>
        </p:nvGraphicFramePr>
        <p:xfrm>
          <a:off x="230189" y="1061466"/>
          <a:ext cx="8683625" cy="900684"/>
        </p:xfrm>
        <a:graphic>
          <a:graphicData uri="http://schemas.openxmlformats.org/drawingml/2006/table">
            <a:tbl>
              <a:tblPr/>
              <a:tblGrid>
                <a:gridCol w="3198812"/>
                <a:gridCol w="5484813"/>
              </a:tblGrid>
              <a:tr h="9006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X8</a:t>
                      </a:r>
                      <a:r>
                        <a:rPr lang="en-US" sz="1100" b="1" dirty="0" smtClean="0">
                          <a:solidFill>
                            <a:srgbClr val="24135F"/>
                          </a:solidFill>
                          <a:latin typeface="Proxima Nova" charset="0"/>
                        </a:rPr>
                        <a:t>:</a:t>
                      </a:r>
                      <a:r>
                        <a:rPr lang="en-US" sz="1100" b="1" baseline="0" dirty="0" smtClean="0">
                          <a:solidFill>
                            <a:srgbClr val="24135F"/>
                          </a:solidFill>
                          <a:latin typeface="Proxima Nova" charset="0"/>
                        </a:rPr>
                        <a:t> </a:t>
                      </a:r>
                      <a:r>
                        <a:rPr lang="en-US" sz="1100" b="0" baseline="0" dirty="0" smtClean="0">
                          <a:solidFill>
                            <a:srgbClr val="24135F"/>
                          </a:solidFill>
                          <a:latin typeface="Proxima Nova" charset="0"/>
                        </a:rPr>
                        <a:t> No notification of patients / not perform duties in timely manner (Financial Counseling)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Use existing Meditech report to identify future scheduled appointments, and workflow to integrate into Financial Counseling process (who schedules future appointments, how to manage workflow of scheduled vs. walk-ins).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7" name="TextBox 6"/>
          <p:cNvSpPr txBox="1"/>
          <p:nvPr/>
        </p:nvSpPr>
        <p:spPr>
          <a:xfrm>
            <a:off x="228600" y="4719250"/>
            <a:ext cx="3135086"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1200" dirty="0" smtClean="0">
                <a:solidFill>
                  <a:srgbClr val="24135F"/>
                </a:solidFill>
                <a:latin typeface="Proxima Nova" charset="0"/>
              </a:rPr>
              <a:t>Design: B, C;  Evaluate: N/A</a:t>
            </a:r>
            <a:endParaRPr lang="en-US" sz="1200" dirty="0">
              <a:solidFill>
                <a:srgbClr val="24135F"/>
              </a:solidFill>
              <a:latin typeface="Proxima Nova" charset="0"/>
            </a:endParaRPr>
          </a:p>
        </p:txBody>
      </p:sp>
    </p:spTree>
    <p:extLst>
      <p:ext uri="{BB962C8B-B14F-4D97-AF65-F5344CB8AC3E}">
        <p14:creationId xmlns:p14="http://schemas.microsoft.com/office/powerpoint/2010/main" val="166258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Possible Solutions (Pros and Cons)</a:t>
            </a:r>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953686089"/>
              </p:ext>
            </p:extLst>
          </p:nvPr>
        </p:nvGraphicFramePr>
        <p:xfrm>
          <a:off x="231775" y="1826188"/>
          <a:ext cx="8683625" cy="2802962"/>
        </p:xfrm>
        <a:graphic>
          <a:graphicData uri="http://schemas.openxmlformats.org/drawingml/2006/table">
            <a:tbl>
              <a:tblPr/>
              <a:tblGrid>
                <a:gridCol w="2741612"/>
                <a:gridCol w="3048000"/>
                <a:gridCol w="2894013"/>
              </a:tblGrid>
              <a:tr h="281450">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55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Establish guideline for non-compliant patients that is supported by Administration. Create a policy that is supported by the health system to reinforce decisions made for non-compliant patients.. </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Staff and health system have a clear direction on the financial clearance process.  Staff feel confident in that decisions are supported by management.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Administration not supporting decisions made by staff; this creates low morale w/in staff.</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Formalize and enforce 3-strike guideline / dollar limit.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Staff and health system have a clear understanding of consequences of non-compliant patients.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Physicians disputing decisions made by Financial Clearance team.</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Proactively communicate to patient consequences of non-compliance via Promissory Note.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Patients are aware of consequences of non-compliance.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Difficult to enforce.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Patient deposit required by day of service.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Fewer accounts go into bad debt.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No established process if patient does not pay.  Does not guarantee full payment.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E. Patient receives prompt payment discount.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Fewer accounts go into bad debt.  AR goes down.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No established process if patient does not pay.  Is no process to notify FC that account has been finalized.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49810183"/>
              </p:ext>
            </p:extLst>
          </p:nvPr>
        </p:nvGraphicFramePr>
        <p:xfrm>
          <a:off x="230189" y="1152525"/>
          <a:ext cx="8683625" cy="657225"/>
        </p:xfrm>
        <a:graphic>
          <a:graphicData uri="http://schemas.openxmlformats.org/drawingml/2006/table">
            <a:tbl>
              <a:tblPr/>
              <a:tblGrid>
                <a:gridCol w="4341813"/>
                <a:gridCol w="4341812"/>
              </a:tblGrid>
              <a:tr h="65722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X9:  </a:t>
                      </a:r>
                      <a:r>
                        <a:rPr lang="en-US" sz="1100" b="0" baseline="0" dirty="0" smtClean="0">
                          <a:solidFill>
                            <a:srgbClr val="24135F"/>
                          </a:solidFill>
                          <a:latin typeface="Proxima Nova" charset="0"/>
                        </a:rPr>
                        <a:t>Inconsistent application of rules to $ non-compliant patients (Financial Counseling)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Establish guideline for non-compliant patients based on existing 3-strike rule or similar.</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3" name="TextBox 2"/>
          <p:cNvSpPr txBox="1"/>
          <p:nvPr/>
        </p:nvSpPr>
        <p:spPr>
          <a:xfrm>
            <a:off x="10633" y="4694566"/>
            <a:ext cx="2743200" cy="430887"/>
          </a:xfrm>
          <a:prstGeom prst="rect">
            <a:avLst/>
          </a:prstGeom>
          <a:noFill/>
        </p:spPr>
        <p:txBody>
          <a:bodyPr wrap="square" rtlCol="0">
            <a:spAutoFit/>
          </a:bodyPr>
          <a:lstStyle/>
          <a:p>
            <a:pPr algn="l"/>
            <a:r>
              <a:rPr lang="en-US" sz="1100" dirty="0" smtClean="0">
                <a:solidFill>
                  <a:srgbClr val="24135F"/>
                </a:solidFill>
                <a:latin typeface="Proxima Nova" charset="0"/>
              </a:rPr>
              <a:t>Design: A, B, C, D, E </a:t>
            </a:r>
          </a:p>
          <a:p>
            <a:pPr algn="l"/>
            <a:r>
              <a:rPr lang="en-US" sz="1100" dirty="0" smtClean="0">
                <a:solidFill>
                  <a:srgbClr val="24135F"/>
                </a:solidFill>
                <a:latin typeface="Proxima Nova" charset="0"/>
              </a:rPr>
              <a:t>Evaluate: N/A</a:t>
            </a:r>
            <a:endParaRPr lang="en-US" sz="1100" dirty="0">
              <a:solidFill>
                <a:srgbClr val="24135F"/>
              </a:solidFill>
              <a:latin typeface="Proxima Nova" charset="0"/>
            </a:endParaRPr>
          </a:p>
        </p:txBody>
      </p:sp>
    </p:spTree>
    <p:extLst>
      <p:ext uri="{BB962C8B-B14F-4D97-AF65-F5344CB8AC3E}">
        <p14:creationId xmlns:p14="http://schemas.microsoft.com/office/powerpoint/2010/main" val="44235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7855"/>
                </a:solidFill>
              </a:rPr>
              <a:t>Descriptions of Possible Solutions (Pros and Cons)</a:t>
            </a:r>
            <a:endParaRPr lang="en-US" dirty="0"/>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3248725121"/>
              </p:ext>
            </p:extLst>
          </p:nvPr>
        </p:nvGraphicFramePr>
        <p:xfrm>
          <a:off x="231775" y="2060301"/>
          <a:ext cx="8683625" cy="2187849"/>
        </p:xfrm>
        <a:graphic>
          <a:graphicData uri="http://schemas.openxmlformats.org/drawingml/2006/table">
            <a:tbl>
              <a:tblPr/>
              <a:tblGrid>
                <a:gridCol w="2970212"/>
                <a:gridCol w="2819400"/>
                <a:gridCol w="2894013"/>
              </a:tblGrid>
              <a:tr h="246031">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34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C1200 Front Desk runs PreCert report 2x/day to flag add-ons, modified to show a) Financial clearance?, b) Does patient need to see FC?, c) Has FC cleared patient?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Faster flow for self-pay routed to Financial Counselor.</a:t>
                      </a:r>
                    </a:p>
                    <a:p>
                      <a:pPr marL="117475" marR="0" lvl="0" indent="-117475"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Prevents patients bottlenecking Registrar.</a:t>
                      </a:r>
                    </a:p>
                    <a:p>
                      <a:pPr marL="117475" marR="0" lvl="0" indent="-117475"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Real-time information.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Front Desk not private.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6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Non-add-ons (scheduled but not financially cleared) referred back to PreCert (clear criteria, standardized communications to patient &amp; clinic).</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PreCert can clearly explain &amp; resolve w/ patient.</a:t>
                      </a:r>
                    </a:p>
                    <a:p>
                      <a:pPr marL="117475" marR="0" lvl="0" indent="-117475" algn="l" defTabSz="969963" rtl="0" eaLnBrk="1" fontAlgn="base" latinLnBrk="0" hangingPunct="1">
                        <a:lnSpc>
                          <a:spcPct val="100000"/>
                        </a:lnSpc>
                        <a:spcBef>
                          <a:spcPct val="20000"/>
                        </a:spcBef>
                        <a:spcAft>
                          <a:spcPct val="0"/>
                        </a:spcAft>
                        <a:buClrTx/>
                        <a:buSzTx/>
                        <a:buFontTx/>
                        <a:buChar char="-"/>
                        <a:tabLst/>
                      </a:pPr>
                      <a:endParaRPr kumimoji="0" lang="en-US" sz="900" b="0" i="0" u="none" strike="noStrike" cap="none" normalizeH="0" baseline="0" dirty="0" smtClean="0">
                        <a:ln>
                          <a:noFill/>
                        </a:ln>
                        <a:solidFill>
                          <a:srgbClr val="24135F"/>
                        </a:solidFill>
                        <a:effectLst/>
                        <a:latin typeface="Proxima Nova"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Tx/>
                        <a:buChar char="-"/>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PreCert only operates standard business hours.</a:t>
                      </a:r>
                    </a:p>
                    <a:p>
                      <a:pPr marL="117475" marR="0" lvl="0" indent="-117475" algn="l" defTabSz="969963" rtl="0" eaLnBrk="1" fontAlgn="base" latinLnBrk="0" hangingPunct="1">
                        <a:lnSpc>
                          <a:spcPct val="100000"/>
                        </a:lnSpc>
                        <a:spcBef>
                          <a:spcPct val="20000"/>
                        </a:spcBef>
                        <a:spcAft>
                          <a:spcPct val="0"/>
                        </a:spcAft>
                        <a:buClrTx/>
                        <a:buSzTx/>
                        <a:buFontTx/>
                        <a:buChar char="-"/>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40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C. Insurance training for Front Desk staff.</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Front Desk can immediately resolve minor issues; eliminate inappropriate flow.</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Time-consuming; slow implementation w/ need for reinforcement.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40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D. Scripting for non-approved, scheduled tests (Front Desk, Registrars) referred to PreCert.</a:t>
                      </a:r>
                      <a:endParaRPr kumimoji="0" lang="en-US" sz="900" b="0" i="1" u="none" strike="noStrike" cap="none" normalizeH="0" baseline="0" dirty="0" smtClean="0">
                        <a:ln>
                          <a:noFill/>
                        </a:ln>
                        <a:solidFill>
                          <a:srgbClr val="24135F"/>
                        </a:solidFill>
                        <a:effectLst/>
                        <a:latin typeface="Proxima Nova"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Consistent communication to patient and PreCert, including off-hours.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None identified.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66200764"/>
              </p:ext>
            </p:extLst>
          </p:nvPr>
        </p:nvGraphicFramePr>
        <p:xfrm>
          <a:off x="230189" y="1098042"/>
          <a:ext cx="8683625" cy="940308"/>
        </p:xfrm>
        <a:graphic>
          <a:graphicData uri="http://schemas.openxmlformats.org/drawingml/2006/table">
            <a:tbl>
              <a:tblPr/>
              <a:tblGrid>
                <a:gridCol w="2513012"/>
                <a:gridCol w="6170613"/>
              </a:tblGrid>
              <a:tr h="9006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X11:  </a:t>
                      </a:r>
                      <a:r>
                        <a:rPr lang="en-US" sz="1100" b="0" baseline="0" dirty="0" smtClean="0">
                          <a:solidFill>
                            <a:srgbClr val="24135F"/>
                          </a:solidFill>
                          <a:latin typeface="Proxima Nova" charset="0"/>
                        </a:rPr>
                        <a:t>Limited knowledge of correct paperwork for financially cleared patients (C1200)</a:t>
                      </a: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Management by exception to pull out problem visits and handle separate from normal flow. Cross-train all registrars and front desk staff in how to interpret more standardized PreCert notes using modified PreCert report.  Consistent process for patients arriving w/o financial clearance.</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7" name="TextBox 6"/>
          <p:cNvSpPr txBox="1"/>
          <p:nvPr/>
        </p:nvSpPr>
        <p:spPr>
          <a:xfrm>
            <a:off x="76200" y="4655463"/>
            <a:ext cx="2743200" cy="430887"/>
          </a:xfrm>
          <a:prstGeom prst="rect">
            <a:avLst/>
          </a:prstGeom>
          <a:noFill/>
        </p:spPr>
        <p:txBody>
          <a:bodyPr wrap="square" rtlCol="0">
            <a:spAutoFit/>
          </a:bodyPr>
          <a:lstStyle/>
          <a:p>
            <a:pPr algn="l"/>
            <a:r>
              <a:rPr lang="en-US" sz="1050" dirty="0" smtClean="0">
                <a:solidFill>
                  <a:srgbClr val="24135F"/>
                </a:solidFill>
                <a:latin typeface="Proxima Nova" charset="0"/>
              </a:rPr>
              <a:t>Design: A, B, C, D</a:t>
            </a:r>
          </a:p>
          <a:p>
            <a:pPr algn="l"/>
            <a:r>
              <a:rPr lang="en-US" sz="1050" dirty="0" smtClean="0">
                <a:solidFill>
                  <a:srgbClr val="24135F"/>
                </a:solidFill>
                <a:latin typeface="Proxima Nova" charset="0"/>
              </a:rPr>
              <a:t>Evaluate:  N/A</a:t>
            </a:r>
            <a:endParaRPr lang="en-US" sz="1050" dirty="0">
              <a:solidFill>
                <a:srgbClr val="24135F"/>
              </a:solidFill>
              <a:latin typeface="Proxima Nova" charset="0"/>
            </a:endParaRPr>
          </a:p>
        </p:txBody>
      </p:sp>
    </p:spTree>
    <p:extLst>
      <p:ext uri="{BB962C8B-B14F-4D97-AF65-F5344CB8AC3E}">
        <p14:creationId xmlns:p14="http://schemas.microsoft.com/office/powerpoint/2010/main" val="314341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US" smtClean="0"/>
              <a:t>Project Justification and Expected Results</a:t>
            </a:r>
          </a:p>
        </p:txBody>
      </p:sp>
      <p:sp>
        <p:nvSpPr>
          <p:cNvPr id="8196" name="Rectangle 7"/>
          <p:cNvSpPr>
            <a:spLocks noGrp="1" noChangeArrowheads="1"/>
          </p:cNvSpPr>
          <p:nvPr>
            <p:ph type="body" idx="1"/>
          </p:nvPr>
        </p:nvSpPr>
        <p:spPr/>
        <p:txBody>
          <a:bodyPr/>
          <a:lstStyle/>
          <a:p>
            <a:pPr marL="0" indent="0" eaLnBrk="1" hangingPunct="1"/>
            <a:r>
              <a:rPr lang="en-US" sz="1200" b="1" dirty="0" smtClean="0"/>
              <a:t>Relevant Metrics and Improvement Targets: </a:t>
            </a:r>
          </a:p>
          <a:p>
            <a:pPr marL="0" indent="0" eaLnBrk="1" hangingPunct="1"/>
            <a:r>
              <a:rPr lang="en-US" sz="1200" dirty="0" smtClean="0"/>
              <a:t>Financial clearance (target 90%)</a:t>
            </a:r>
          </a:p>
          <a:p>
            <a:pPr marL="0" indent="0" eaLnBrk="1" hangingPunct="1"/>
            <a:r>
              <a:rPr lang="en-US" sz="1200" dirty="0" smtClean="0"/>
              <a:t>Benchmark metrics (source in Notes View):</a:t>
            </a:r>
          </a:p>
          <a:p>
            <a:pPr marL="0" indent="0" eaLnBrk="1" hangingPunct="1"/>
            <a:endParaRPr lang="en-US" sz="1200" b="1" dirty="0" smtClean="0"/>
          </a:p>
          <a:p>
            <a:pPr marL="0" indent="0" eaLnBrk="1" hangingPunct="1"/>
            <a:endParaRPr lang="en-US" sz="1200" b="1" dirty="0" smtClean="0"/>
          </a:p>
          <a:p>
            <a:pPr marL="0" indent="0" eaLnBrk="1" hangingPunct="1"/>
            <a:endParaRPr lang="en-US" sz="1200" b="1" dirty="0"/>
          </a:p>
          <a:p>
            <a:pPr marL="0" indent="0" eaLnBrk="1" hangingPunct="1"/>
            <a:endParaRPr lang="en-US" sz="1200" b="1" dirty="0" smtClean="0"/>
          </a:p>
          <a:p>
            <a:pPr marL="0" indent="0" eaLnBrk="1" hangingPunct="1"/>
            <a:endParaRPr lang="en-US" sz="1200" b="1" dirty="0" smtClean="0"/>
          </a:p>
          <a:p>
            <a:pPr marL="0" indent="0" eaLnBrk="1" hangingPunct="1"/>
            <a:endParaRPr lang="en-US" sz="1200" b="1" dirty="0"/>
          </a:p>
          <a:p>
            <a:pPr marL="0" indent="0" eaLnBrk="1" hangingPunct="1"/>
            <a:endParaRPr lang="en-US" sz="1050" b="1" dirty="0" smtClean="0"/>
          </a:p>
          <a:p>
            <a:pPr marL="0" indent="0" eaLnBrk="1" hangingPunct="1"/>
            <a:endParaRPr lang="en-US" sz="1050" b="1" dirty="0"/>
          </a:p>
          <a:p>
            <a:pPr marL="0" indent="0" eaLnBrk="1" hangingPunct="1"/>
            <a:endParaRPr lang="en-US" sz="1050" b="1" dirty="0" smtClean="0"/>
          </a:p>
          <a:p>
            <a:pPr marL="0" indent="0" eaLnBrk="1" hangingPunct="1"/>
            <a:endParaRPr lang="en-US" sz="1050" b="1" dirty="0"/>
          </a:p>
          <a:p>
            <a:pPr marL="0" indent="0" eaLnBrk="1" hangingPunct="1"/>
            <a:endParaRPr lang="en-US" sz="1050" b="1" dirty="0" smtClean="0"/>
          </a:p>
          <a:p>
            <a:pPr marL="0" indent="0" eaLnBrk="1" hangingPunct="1"/>
            <a:r>
              <a:rPr lang="en-US" sz="1200" b="1" dirty="0" smtClean="0"/>
              <a:t>Operational/Strategic Impact: </a:t>
            </a:r>
          </a:p>
          <a:p>
            <a:pPr marL="0" indent="0" eaLnBrk="1" hangingPunct="1"/>
            <a:r>
              <a:rPr lang="en-US" sz="1200" dirty="0"/>
              <a:t>Strategic:  Supports initiatives to improve yield, and patient, physician and employee satisfaction; decrease denials. </a:t>
            </a:r>
          </a:p>
          <a:p>
            <a:pPr marL="0" indent="0" eaLnBrk="1" hangingPunct="1"/>
            <a:r>
              <a:rPr lang="en-US" sz="1200" dirty="0"/>
              <a:t>Operational:  Improve bottlenecks and patient flow across services; enhance patient and physician satisfaction; increase service </a:t>
            </a:r>
            <a:r>
              <a:rPr lang="en-US" sz="1200" dirty="0" smtClean="0"/>
              <a:t>capacity </a:t>
            </a:r>
            <a:r>
              <a:rPr lang="en-US" sz="1200" dirty="0"/>
              <a:t>utilization. Leverage to </a:t>
            </a:r>
            <a:r>
              <a:rPr lang="en-US" sz="1200" dirty="0" smtClean="0"/>
              <a:t>XYZ Hospital, XXX Hospital </a:t>
            </a:r>
            <a:r>
              <a:rPr lang="en-US" sz="1200" dirty="0"/>
              <a:t>for additional benefit.</a:t>
            </a:r>
          </a:p>
          <a:p>
            <a:pPr marL="0" indent="0" eaLnBrk="1" hangingPunct="1"/>
            <a:endParaRPr lang="en-US" sz="12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30" y="1885950"/>
            <a:ext cx="6858000" cy="168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16838"/>
      </p:ext>
    </p:extLst>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7855"/>
                </a:solidFill>
              </a:rPr>
              <a:t>Descriptions of Possible Solutions (Pros and Cons)</a:t>
            </a:r>
            <a:endParaRPr lang="en-US" dirty="0"/>
          </a:p>
        </p:txBody>
      </p:sp>
      <p:sp>
        <p:nvSpPr>
          <p:cNvPr id="5" name="Text Placeholder 4"/>
          <p:cNvSpPr>
            <a:spLocks noGrp="1"/>
          </p:cNvSpPr>
          <p:nvPr>
            <p:ph type="body" idx="1"/>
          </p:nvPr>
        </p:nvSpPr>
        <p:spPr/>
        <p:txBody>
          <a:bodyPr/>
          <a:lstStyle/>
          <a:p>
            <a:r>
              <a:rPr lang="en-US" dirty="0">
                <a:solidFill>
                  <a:srgbClr val="002060"/>
                </a:solidFill>
              </a:rPr>
              <a:t>For most strategies and solutions, pros and cons were sufficient to make decisions.  For others, a criteria-based selection matrix was applied that evaluated options with explicit criteria, including the Critical to Quality requirements (CTQs)…</a:t>
            </a:r>
          </a:p>
          <a:p>
            <a:endParaRPr lang="en-US" dirty="0"/>
          </a:p>
        </p:txBody>
      </p:sp>
      <p:graphicFrame>
        <p:nvGraphicFramePr>
          <p:cNvPr id="6" name="Group 101"/>
          <p:cNvGraphicFramePr>
            <a:graphicFrameLocks noGrp="1"/>
          </p:cNvGraphicFramePr>
          <p:nvPr>
            <p:ph sz="half" idx="4294967295"/>
            <p:extLst>
              <p:ext uri="{D42A27DB-BD31-4B8C-83A1-F6EECF244321}">
                <p14:modId xmlns:p14="http://schemas.microsoft.com/office/powerpoint/2010/main" val="2232965101"/>
              </p:ext>
            </p:extLst>
          </p:nvPr>
        </p:nvGraphicFramePr>
        <p:xfrm>
          <a:off x="231775" y="2890361"/>
          <a:ext cx="8683625" cy="1281589"/>
        </p:xfrm>
        <a:graphic>
          <a:graphicData uri="http://schemas.openxmlformats.org/drawingml/2006/table">
            <a:tbl>
              <a:tblPr/>
              <a:tblGrid>
                <a:gridCol w="2741612"/>
                <a:gridCol w="3048000"/>
                <a:gridCol w="2894013"/>
              </a:tblGrid>
              <a:tr h="321469">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Possible Solution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Strengths (Pros)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charset="0"/>
                          <a:cs typeface="Arial" charset="0"/>
                        </a:rPr>
                        <a:t>Weaknesses (Cons)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06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A. Refer to scheduled list to determine if patient financially cleared (vs. Meditech lookup).</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Quicker to facilitate.</a:t>
                      </a:r>
                    </a:p>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Decreases registration time.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Paper-based; not real-time information.</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06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  Clearly designated Yes/No indicating if cleared by PreCert or Financial Counseling.</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Quicker to facilitate.</a:t>
                      </a:r>
                    </a:p>
                    <a:p>
                      <a:pPr marL="171450" marR="0" lvl="0" indent="-171450" algn="l" defTabSz="969963" rtl="0" eaLnBrk="1" fontAlgn="base" latinLnBrk="0" hangingPunct="1">
                        <a:lnSpc>
                          <a:spcPct val="100000"/>
                        </a:lnSpc>
                        <a:spcBef>
                          <a:spcPct val="20000"/>
                        </a:spcBef>
                        <a:spcAft>
                          <a:spcPct val="0"/>
                        </a:spcAft>
                        <a:buClrTx/>
                        <a:buSzTx/>
                        <a:buFontTx/>
                        <a:buChar char="-"/>
                        <a:tabLst/>
                      </a:pPr>
                      <a:r>
                        <a:rPr kumimoji="0" lang="en-US" sz="900" b="0" i="0" u="none" strike="noStrike" cap="none" normalizeH="0" baseline="0" dirty="0" smtClean="0">
                          <a:ln>
                            <a:noFill/>
                          </a:ln>
                          <a:solidFill>
                            <a:srgbClr val="24135F"/>
                          </a:solidFill>
                          <a:effectLst/>
                          <a:latin typeface="Proxima Nova" charset="0"/>
                          <a:cs typeface="Arial" charset="0"/>
                        </a:rPr>
                        <a:t>Removes decision-making by C1200.</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 Possible over-reliance on single field (C1200 no longer look at other information).</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9515074"/>
              </p:ext>
            </p:extLst>
          </p:nvPr>
        </p:nvGraphicFramePr>
        <p:xfrm>
          <a:off x="230189" y="2288286"/>
          <a:ext cx="8683625" cy="740664"/>
        </p:xfrm>
        <a:graphic>
          <a:graphicData uri="http://schemas.openxmlformats.org/drawingml/2006/table">
            <a:tbl>
              <a:tblPr/>
              <a:tblGrid>
                <a:gridCol w="4341813"/>
                <a:gridCol w="4341812"/>
              </a:tblGrid>
              <a:tr h="74066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baseline="0" dirty="0" smtClean="0">
                          <a:solidFill>
                            <a:srgbClr val="24135F"/>
                          </a:solidFill>
                          <a:latin typeface="Proxima Nova" charset="0"/>
                        </a:rPr>
                        <a:t>X12:  </a:t>
                      </a:r>
                      <a:r>
                        <a:rPr lang="en-US" sz="1100" b="0" baseline="0" dirty="0" smtClean="0">
                          <a:solidFill>
                            <a:srgbClr val="24135F"/>
                          </a:solidFill>
                          <a:latin typeface="Proxima Nova" charset="0"/>
                        </a:rPr>
                        <a:t>C1200 incorrectly determine financial clearance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rgbClr val="24135F"/>
                          </a:solidFill>
                          <a:effectLst/>
                          <a:latin typeface="Proxima Nova" charset="0"/>
                          <a:cs typeface="Arial" charset="0"/>
                        </a:rPr>
                        <a:t>Strategy:  </a:t>
                      </a:r>
                      <a:r>
                        <a:rPr kumimoji="0" lang="en-US" sz="1100" b="0" i="0" u="none" strike="noStrike" cap="none" normalizeH="0" baseline="0" dirty="0" smtClean="0">
                          <a:ln>
                            <a:noFill/>
                          </a:ln>
                          <a:solidFill>
                            <a:srgbClr val="24135F"/>
                          </a:solidFill>
                          <a:effectLst/>
                          <a:latin typeface="Proxima Nova" charset="0"/>
                          <a:cs typeface="Arial" charset="0"/>
                        </a:rPr>
                        <a:t>Consistent documentation and location by PreCert.  Patient does not pass Front Desk if not cleared.</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bl>
          </a:graphicData>
        </a:graphic>
      </p:graphicFrame>
      <p:sp>
        <p:nvSpPr>
          <p:cNvPr id="3" name="TextBox 2"/>
          <p:cNvSpPr txBox="1"/>
          <p:nvPr/>
        </p:nvSpPr>
        <p:spPr>
          <a:xfrm>
            <a:off x="0" y="4731663"/>
            <a:ext cx="1600200" cy="430887"/>
          </a:xfrm>
          <a:prstGeom prst="rect">
            <a:avLst/>
          </a:prstGeom>
          <a:noFill/>
        </p:spPr>
        <p:txBody>
          <a:bodyPr wrap="square" rtlCol="0">
            <a:spAutoFit/>
          </a:bodyPr>
          <a:lstStyle/>
          <a:p>
            <a:pPr algn="l"/>
            <a:r>
              <a:rPr lang="en-US" sz="1100" dirty="0" smtClean="0">
                <a:solidFill>
                  <a:srgbClr val="24135F"/>
                </a:solidFill>
                <a:latin typeface="Proxima Nova" charset="0"/>
              </a:rPr>
              <a:t>Design: A, B</a:t>
            </a:r>
          </a:p>
          <a:p>
            <a:pPr algn="l"/>
            <a:r>
              <a:rPr lang="en-US" sz="1100" dirty="0" smtClean="0">
                <a:solidFill>
                  <a:srgbClr val="24135F"/>
                </a:solidFill>
                <a:latin typeface="Proxima Nova" charset="0"/>
              </a:rPr>
              <a:t>Evaluate: N/A</a:t>
            </a:r>
          </a:p>
        </p:txBody>
      </p:sp>
    </p:spTree>
    <p:extLst>
      <p:ext uri="{BB962C8B-B14F-4D97-AF65-F5344CB8AC3E}">
        <p14:creationId xmlns:p14="http://schemas.microsoft.com/office/powerpoint/2010/main" val="280510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Criteria-Based Selection Matrix</a:t>
            </a:r>
            <a:endParaRPr lang="en-US" dirty="0"/>
          </a:p>
        </p:txBody>
      </p:sp>
      <p:sp>
        <p:nvSpPr>
          <p:cNvPr id="5" name="Content Placeholder 2"/>
          <p:cNvSpPr txBox="1">
            <a:spLocks/>
          </p:cNvSpPr>
          <p:nvPr/>
        </p:nvSpPr>
        <p:spPr bwMode="auto">
          <a:xfrm>
            <a:off x="481647" y="25252"/>
            <a:ext cx="8683625" cy="76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7" tIns="48478" rIns="96957" bIns="48478" numCol="1" anchor="t" anchorCtr="0" compatLnSpc="1">
            <a:prstTxWarp prst="textNoShape">
              <a:avLst/>
            </a:prstTxWarp>
          </a:bodyPr>
          <a:lstStyle>
            <a:lvl1pPr marL="342900" indent="-342900" algn="l" defTabSz="969963" rtl="0" eaLnBrk="0" fontAlgn="base" hangingPunct="0">
              <a:spcBef>
                <a:spcPct val="20000"/>
              </a:spcBef>
              <a:spcAft>
                <a:spcPct val="0"/>
              </a:spcAft>
              <a:buFont typeface="Wingdings" pitchFamily="2" charset="2"/>
              <a:defRPr sz="2400">
                <a:solidFill>
                  <a:schemeClr val="folHlink"/>
                </a:solidFill>
                <a:latin typeface="+mn-lt"/>
                <a:ea typeface="+mn-ea"/>
                <a:cs typeface="+mn-cs"/>
              </a:defRPr>
            </a:lvl1pPr>
            <a:lvl2pPr marL="484188" indent="-241300" algn="l" defTabSz="969963" rtl="0" eaLnBrk="0" fontAlgn="base" hangingPunct="0">
              <a:spcBef>
                <a:spcPct val="20000"/>
              </a:spcBef>
              <a:spcAft>
                <a:spcPct val="0"/>
              </a:spcAft>
              <a:buFont typeface="Wingdings" pitchFamily="2" charset="2"/>
              <a:buChar char="§"/>
              <a:defRPr sz="2400">
                <a:solidFill>
                  <a:schemeClr val="folHlink"/>
                </a:solidFill>
                <a:latin typeface="+mn-lt"/>
                <a:cs typeface="+mn-cs"/>
              </a:defRPr>
            </a:lvl2pPr>
            <a:lvl3pPr marL="849313" indent="-244475" algn="l" defTabSz="969963" rtl="0" eaLnBrk="0" fontAlgn="base" hangingPunct="0">
              <a:spcBef>
                <a:spcPct val="20000"/>
              </a:spcBef>
              <a:spcAft>
                <a:spcPct val="0"/>
              </a:spcAft>
              <a:buFont typeface="Times New Roman" pitchFamily="18" charset="0"/>
              <a:buChar char="–"/>
              <a:defRPr sz="2200">
                <a:solidFill>
                  <a:schemeClr val="folHlink"/>
                </a:solidFill>
                <a:latin typeface="+mn-lt"/>
                <a:cs typeface="+mn-cs"/>
              </a:defRPr>
            </a:lvl3pPr>
            <a:lvl4pPr marL="1212850" indent="-242888" algn="l" defTabSz="969963" rtl="0" eaLnBrk="0" fontAlgn="base" hangingPunct="0">
              <a:spcBef>
                <a:spcPct val="20000"/>
              </a:spcBef>
              <a:spcAft>
                <a:spcPct val="0"/>
              </a:spcAft>
              <a:buFont typeface="Times New Roman" pitchFamily="18" charset="0"/>
              <a:buChar char="•"/>
              <a:defRPr sz="2000">
                <a:solidFill>
                  <a:schemeClr val="folHlink"/>
                </a:solidFill>
                <a:latin typeface="+mn-lt"/>
                <a:cs typeface="+mn-cs"/>
              </a:defRPr>
            </a:lvl4pPr>
            <a:lvl5pPr marL="2182813" indent="-246063" algn="l" defTabSz="969963" rtl="0" eaLnBrk="0" fontAlgn="base" hangingPunct="0">
              <a:spcBef>
                <a:spcPct val="20000"/>
              </a:spcBef>
              <a:spcAft>
                <a:spcPct val="0"/>
              </a:spcAft>
              <a:buSzPct val="120000"/>
              <a:buFont typeface="Wingdings" pitchFamily="2" charset="2"/>
              <a:buChar char="§"/>
              <a:defRPr sz="2200">
                <a:solidFill>
                  <a:schemeClr val="tx1"/>
                </a:solidFill>
                <a:latin typeface="+mn-lt"/>
                <a:cs typeface="+mn-cs"/>
              </a:defRPr>
            </a:lvl5pPr>
            <a:lvl6pPr marL="26400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6pPr>
            <a:lvl7pPr marL="30972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7pPr>
            <a:lvl8pPr marL="35544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8pPr>
            <a:lvl9pPr marL="40116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9pPr>
          </a:lstStyle>
          <a:p>
            <a:pPr algn="r">
              <a:buSzTx/>
            </a:pPr>
            <a:r>
              <a:rPr lang="en-US" sz="1050" kern="0" dirty="0" smtClean="0">
                <a:solidFill>
                  <a:srgbClr val="24135F"/>
                </a:solidFill>
                <a:latin typeface="Proxima Nova" charset="0"/>
              </a:rPr>
              <a:t>* It later was decided, after consultation with Champion, to pursue the X4C solution.</a:t>
            </a:r>
            <a:endParaRPr lang="en-US" sz="1050" kern="0" dirty="0">
              <a:solidFill>
                <a:srgbClr val="24135F"/>
              </a:solidFill>
              <a:latin typeface="Proxima Nova"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65203348"/>
              </p:ext>
            </p:extLst>
          </p:nvPr>
        </p:nvGraphicFramePr>
        <p:xfrm>
          <a:off x="457202" y="1033456"/>
          <a:ext cx="8229599" cy="3976694"/>
        </p:xfrm>
        <a:graphic>
          <a:graphicData uri="http://schemas.openxmlformats.org/drawingml/2006/table">
            <a:tbl>
              <a:tblPr/>
              <a:tblGrid>
                <a:gridCol w="3322672"/>
                <a:gridCol w="559707"/>
                <a:gridCol w="578680"/>
                <a:gridCol w="578680"/>
                <a:gridCol w="578680"/>
                <a:gridCol w="135184"/>
                <a:gridCol w="618999"/>
                <a:gridCol w="618999"/>
                <a:gridCol w="618999"/>
                <a:gridCol w="618999"/>
              </a:tblGrid>
              <a:tr h="123654">
                <a:tc>
                  <a:txBody>
                    <a:bodyPr/>
                    <a:lstStyle/>
                    <a:p>
                      <a:pPr algn="l" fontAlgn="b"/>
                      <a:r>
                        <a:rPr lang="en-US" sz="700" b="1" i="0" u="none" strike="noStrike" dirty="0">
                          <a:solidFill>
                            <a:srgbClr val="FFFFFF"/>
                          </a:solidFill>
                          <a:effectLst/>
                          <a:latin typeface="Arial"/>
                        </a:rPr>
                        <a:t>Criteria-based Selection Matrix</a:t>
                      </a:r>
                    </a:p>
                  </a:txBody>
                  <a:tcPr marL="6435" marR="6435" marT="48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0080"/>
                    </a:solidFill>
                  </a:tcPr>
                </a:tc>
              </a:tr>
              <a:tr h="123654">
                <a:tc>
                  <a:txBody>
                    <a:bodyPr/>
                    <a:lstStyle/>
                    <a:p>
                      <a:pPr algn="l" fontAlgn="b"/>
                      <a:r>
                        <a:rPr lang="en-US" sz="700" b="1" i="0" u="none" strike="noStrike">
                          <a:solidFill>
                            <a:srgbClr val="FFFFFF"/>
                          </a:solidFill>
                          <a:effectLst/>
                          <a:latin typeface="Arial"/>
                        </a:rPr>
                        <a:t> </a:t>
                      </a:r>
                    </a:p>
                  </a:txBody>
                  <a:tcPr marL="6435" marR="6435" marT="482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500" b="0" i="0" u="none" strike="noStrike">
                          <a:solidFill>
                            <a:srgbClr val="FFFFFF"/>
                          </a:solidFill>
                          <a:effectLst/>
                          <a:latin typeface="Arial"/>
                        </a:rPr>
                        <a:t> </a:t>
                      </a:r>
                    </a:p>
                  </a:txBody>
                  <a:tcPr marL="6435" marR="6435" marT="4826" marB="0" anchor="b">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0080"/>
                    </a:solidFill>
                  </a:tcPr>
                </a:tc>
                <a:tc gridSpan="8">
                  <a:txBody>
                    <a:bodyPr/>
                    <a:lstStyle/>
                    <a:p>
                      <a:pPr algn="ctr" fontAlgn="b"/>
                      <a:r>
                        <a:rPr lang="en-US" sz="500" b="1" i="0" u="none" strike="noStrike">
                          <a:solidFill>
                            <a:srgbClr val="FFFFFF"/>
                          </a:solidFill>
                          <a:effectLst/>
                          <a:latin typeface="Arial"/>
                        </a:rPr>
                        <a:t>Option</a:t>
                      </a:r>
                    </a:p>
                  </a:txBody>
                  <a:tcPr marL="6435" marR="6435" marT="4826"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0410">
                <a:tc rowSpan="2">
                  <a:txBody>
                    <a:bodyPr/>
                    <a:lstStyle/>
                    <a:p>
                      <a:pPr algn="ctr" fontAlgn="b"/>
                      <a:r>
                        <a:rPr lang="en-US" sz="600" b="1" i="0" u="none" strike="noStrike" dirty="0">
                          <a:effectLst/>
                          <a:latin typeface="Arial"/>
                        </a:rPr>
                        <a:t>Criteria</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600" b="1" i="0" u="none" strike="noStrike">
                          <a:effectLst/>
                          <a:latin typeface="Arial"/>
                        </a:rPr>
                        <a:t>Weight</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effectLst/>
                          <a:latin typeface="Arial"/>
                        </a:rPr>
                        <a:t>X4 Strategy: Redistribute work load across staff </a:t>
                      </a:r>
                      <a:br>
                        <a:rPr lang="en-US" sz="600" b="0" i="0" u="none" strike="noStrike">
                          <a:effectLst/>
                          <a:latin typeface="Arial"/>
                        </a:rPr>
                      </a:br>
                      <a:endParaRPr lang="en-US" sz="600" b="0" i="0" u="none" strike="noStrike">
                        <a:effectLst/>
                        <a:latin typeface="Arial"/>
                      </a:endParaRP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l" fontAlgn="t"/>
                      <a:r>
                        <a:rPr lang="en-US" sz="600" b="0" i="0" u="none" strike="noStrike">
                          <a:effectLst/>
                          <a:latin typeface="Arial"/>
                        </a:rPr>
                        <a:t>X4 Strategy: Separate out exceptions </a:t>
                      </a:r>
                      <a:br>
                        <a:rPr lang="en-US" sz="600" b="0" i="0" u="none" strike="noStrike">
                          <a:effectLst/>
                          <a:latin typeface="Arial"/>
                        </a:rPr>
                      </a:br>
                      <a:r>
                        <a:rPr lang="en-US" sz="600" b="0" i="0" u="none" strike="noStrike">
                          <a:effectLst/>
                          <a:latin typeface="Arial"/>
                        </a:rPr>
                        <a:t/>
                      </a:r>
                      <a:br>
                        <a:rPr lang="en-US" sz="600" b="0" i="0" u="none" strike="noStrike">
                          <a:effectLst/>
                          <a:latin typeface="Arial"/>
                        </a:rPr>
                      </a:br>
                      <a:endParaRPr lang="en-US" sz="600" b="0" i="0" u="none" strike="noStrike">
                        <a:effectLst/>
                        <a:latin typeface="Arial"/>
                      </a:endParaRP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l" fontAlgn="t"/>
                      <a:r>
                        <a:rPr lang="en-US" sz="600" b="0" i="0" u="none" strike="noStrike">
                          <a:effectLst/>
                          <a:latin typeface="Arial"/>
                        </a:rPr>
                        <a:t>X4 Strategy: Physician Offices responsible obtain add-on auths</a:t>
                      </a: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l" fontAlgn="t"/>
                      <a:r>
                        <a:rPr lang="en-US" sz="500" b="0" i="0" u="none" strike="noStrike">
                          <a:effectLst/>
                          <a:latin typeface="Arial"/>
                        </a:rPr>
                        <a:t> </a:t>
                      </a: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t"/>
                      <a:r>
                        <a:rPr lang="en-US" sz="600" b="0" i="0" u="none" strike="noStrike">
                          <a:effectLst/>
                          <a:latin typeface="Arial"/>
                        </a:rPr>
                        <a:t>X1E: Assign patient calls based on language</a:t>
                      </a: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600" b="0" i="0" u="none" strike="noStrike">
                          <a:effectLst/>
                          <a:latin typeface="Arial"/>
                        </a:rPr>
                        <a:t>X2/X3B: Personal policy manuals w/ mgmt electronic communications</a:t>
                      </a: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B5F8"/>
                    </a:solidFill>
                  </a:tcPr>
                </a:tc>
                <a:tc>
                  <a:txBody>
                    <a:bodyPr/>
                    <a:lstStyle/>
                    <a:p>
                      <a:pPr algn="ctr" fontAlgn="t"/>
                      <a:r>
                        <a:rPr lang="en-US" sz="600" b="0" i="0" u="none" strike="noStrike" dirty="0">
                          <a:effectLst/>
                          <a:latin typeface="Arial"/>
                        </a:rPr>
                        <a:t>X4C: Designated person works on special cases (add-on’s)</a:t>
                      </a:r>
                    </a:p>
                  </a:txBody>
                  <a:tcPr marL="6435" marR="6435" marT="48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ctr" fontAlgn="t"/>
                      <a:r>
                        <a:rPr lang="en-US" sz="600" b="0" i="0" u="none" strike="noStrike">
                          <a:effectLst/>
                          <a:latin typeface="Arial"/>
                        </a:rPr>
                        <a:t>X5G: Clinic must provide authorization for late add-on’s</a:t>
                      </a:r>
                    </a:p>
                  </a:txBody>
                  <a:tcPr marL="6435" marR="6435" marT="482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148384">
                <a:tc vMerge="1">
                  <a:txBody>
                    <a:bodyPr/>
                    <a:lstStyle/>
                    <a:p>
                      <a:endParaRPr lang="en-US"/>
                    </a:p>
                  </a:txBody>
                  <a:tcPr/>
                </a:tc>
                <a:tc vMerge="1">
                  <a:txBody>
                    <a:bodyPr/>
                    <a:lstStyle/>
                    <a:p>
                      <a:endParaRPr lang="en-US"/>
                    </a:p>
                  </a:txBody>
                  <a:tcPr/>
                </a:tc>
                <a:tc>
                  <a:txBody>
                    <a:bodyPr/>
                    <a:lstStyle/>
                    <a:p>
                      <a:pPr algn="ctr" fontAlgn="b"/>
                      <a:r>
                        <a:rPr lang="en-US" sz="600" b="1" i="0" u="none" strike="noStrike">
                          <a:effectLst/>
                          <a:latin typeface="Arial"/>
                        </a:rPr>
                        <a:t>Score</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Score</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69">
                <a:tc>
                  <a:txBody>
                    <a:bodyPr/>
                    <a:lstStyle/>
                    <a:p>
                      <a:pPr algn="l" fontAlgn="b"/>
                      <a:r>
                        <a:rPr lang="en-US" sz="600" b="1" i="0" u="none" strike="noStrike">
                          <a:effectLst/>
                          <a:latin typeface="Arial"/>
                        </a:rPr>
                        <a:t>Affordable cost</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Impact on the problem</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Benefit and cost relationship</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Cultural impact and resistance to change</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Implementation time</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Uncertainty about effectiveness</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Health and safety*</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Environment*</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1</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46">
                <a:tc>
                  <a:txBody>
                    <a:bodyPr/>
                    <a:lstStyle/>
                    <a:p>
                      <a:pPr algn="l" fontAlgn="b"/>
                      <a:r>
                        <a:rPr lang="en-US" sz="600" b="1" i="0" u="none" strike="noStrike">
                          <a:effectLst/>
                          <a:latin typeface="Arial"/>
                        </a:rPr>
                        <a:t>CTQ: A minimum of 24 hour notification of financial clearance to patient, responsibility and expectations.</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effectLst/>
                          <a:latin typeface="Arial"/>
                        </a:rPr>
                        <a:t>9</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dirty="0">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46">
                <a:tc>
                  <a:txBody>
                    <a:bodyPr/>
                    <a:lstStyle/>
                    <a:p>
                      <a:pPr algn="l" fontAlgn="ctr"/>
                      <a:r>
                        <a:rPr lang="en-US" sz="600" b="1" i="0" u="none" strike="noStrike">
                          <a:solidFill>
                            <a:srgbClr val="080808"/>
                          </a:solidFill>
                          <a:effectLst/>
                          <a:latin typeface="Arial"/>
                        </a:rPr>
                        <a:t>CTQ: 100% correct insurance information a minimum of 24 hours prior to service.</a:t>
                      </a:r>
                    </a:p>
                  </a:txBody>
                  <a:tcPr marL="6435" marR="6435" marT="4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912">
                <a:tc>
                  <a:txBody>
                    <a:bodyPr/>
                    <a:lstStyle/>
                    <a:p>
                      <a:pPr algn="l" fontAlgn="b"/>
                      <a:r>
                        <a:rPr lang="en-US" sz="600" b="1" i="0" u="none" strike="noStrike">
                          <a:effectLst/>
                          <a:latin typeface="Arial"/>
                        </a:rPr>
                        <a:t>CTQ: ≥90% of patients arrive with all required paperwork.</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5</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46">
                <a:tc>
                  <a:txBody>
                    <a:bodyPr/>
                    <a:lstStyle/>
                    <a:p>
                      <a:pPr algn="l" fontAlgn="b"/>
                      <a:r>
                        <a:rPr lang="en-US" sz="600" b="1" i="0" u="none" strike="noStrike" dirty="0">
                          <a:effectLst/>
                          <a:latin typeface="Arial"/>
                        </a:rPr>
                        <a:t>CTQ: Precert staff are competent in obtaining financially cleared visits</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600" b="1" i="0" u="none" strike="noStrike">
                          <a:effectLst/>
                          <a:latin typeface="Arial"/>
                        </a:rPr>
                        <a:t>9</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9</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768">
                <a:tc>
                  <a:txBody>
                    <a:bodyPr/>
                    <a:lstStyle/>
                    <a:p>
                      <a:pPr algn="l" fontAlgn="ctr"/>
                      <a:r>
                        <a:rPr lang="en-US" sz="600" b="1" i="0" u="none" strike="noStrike">
                          <a:solidFill>
                            <a:srgbClr val="080808"/>
                          </a:solidFill>
                          <a:effectLst/>
                          <a:latin typeface="Arial"/>
                        </a:rPr>
                        <a:t>CTQ: 100% of C1200 staff have 90% or greater competency score in recognizing correct paperwork for financially cleared visits.</a:t>
                      </a:r>
                    </a:p>
                  </a:txBody>
                  <a:tcPr marL="6435" marR="6435" marT="4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46">
                <a:tc>
                  <a:txBody>
                    <a:bodyPr/>
                    <a:lstStyle/>
                    <a:p>
                      <a:pPr algn="l" fontAlgn="ctr"/>
                      <a:r>
                        <a:rPr lang="en-US" sz="600" b="1" i="0" u="none" strike="noStrike">
                          <a:solidFill>
                            <a:srgbClr val="080808"/>
                          </a:solidFill>
                          <a:effectLst/>
                          <a:latin typeface="Arial"/>
                        </a:rPr>
                        <a:t>CTQ: 100% of registrars can determine 90% or better of financially cleared visits.</a:t>
                      </a:r>
                    </a:p>
                  </a:txBody>
                  <a:tcPr marL="6435" marR="6435" marT="4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5</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714">
                <a:tc>
                  <a:txBody>
                    <a:bodyPr/>
                    <a:lstStyle/>
                    <a:p>
                      <a:pPr algn="l" fontAlgn="ctr"/>
                      <a:r>
                        <a:rPr lang="en-US" sz="600" b="1" i="0" u="none" strike="noStrike">
                          <a:solidFill>
                            <a:srgbClr val="080808"/>
                          </a:solidFill>
                          <a:effectLst/>
                          <a:latin typeface="Arial"/>
                        </a:rPr>
                        <a:t>CTQ: Support for 100% of staff directly involved in the event a patient is not prepared. </a:t>
                      </a:r>
                    </a:p>
                  </a:txBody>
                  <a:tcPr marL="6435" marR="6435" marT="4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3</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 </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2F2F2"/>
                      </a:bgClr>
                    </a:pattFill>
                  </a:tcPr>
                </a:tc>
                <a:tc>
                  <a:txBody>
                    <a:bodyPr/>
                    <a:lstStyle/>
                    <a:p>
                      <a:pPr algn="ctr" fontAlgn="b"/>
                      <a:r>
                        <a:rPr lang="en-US" sz="600" b="1" i="0" u="none" strike="noStrike" dirty="0">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a:rPr>
                        <a:t>0</a:t>
                      </a:r>
                    </a:p>
                  </a:txBody>
                  <a:tcPr marL="6435" marR="6435" marT="4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Arial"/>
                        </a:rPr>
                        <a:t>0</a:t>
                      </a:r>
                    </a:p>
                  </a:txBody>
                  <a:tcPr marL="6435" marR="6435" marT="48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15">
                <a:tc>
                  <a:txBody>
                    <a:bodyPr/>
                    <a:lstStyle/>
                    <a:p>
                      <a:pPr algn="l" fontAlgn="b"/>
                      <a:r>
                        <a:rPr lang="en-US" sz="600" b="1" i="0" u="none" strike="noStrike">
                          <a:effectLst/>
                          <a:latin typeface="Arial"/>
                        </a:rPr>
                        <a:t>Total</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600" b="1" i="0" u="none" strike="noStrike">
                          <a:effectLst/>
                          <a:latin typeface="Arial"/>
                        </a:rPr>
                        <a:t>75</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600" b="1" i="0" u="none" strike="noStrike">
                          <a:solidFill>
                            <a:srgbClr val="006100"/>
                          </a:solidFill>
                          <a:effectLst/>
                          <a:latin typeface="Arial"/>
                        </a:rPr>
                        <a:t>264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600" b="1" i="0" u="none" strike="noStrike">
                          <a:solidFill>
                            <a:srgbClr val="006100"/>
                          </a:solidFill>
                          <a:effectLst/>
                          <a:latin typeface="Arial"/>
                        </a:rPr>
                        <a:t>184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600" b="1" i="0" u="none" strike="noStrike">
                          <a:solidFill>
                            <a:srgbClr val="006100"/>
                          </a:solidFill>
                          <a:effectLst/>
                          <a:latin typeface="Arial"/>
                        </a:rPr>
                        <a:t>280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600" b="1" i="0" u="none" strike="noStrike">
                          <a:solidFill>
                            <a:srgbClr val="006100"/>
                          </a:solidFill>
                          <a:effectLst/>
                          <a:latin typeface="Arial"/>
                        </a:rPr>
                        <a:t>#</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C6EFCE"/>
                      </a:bgClr>
                    </a:pattFill>
                  </a:tcPr>
                </a:tc>
                <a:tc>
                  <a:txBody>
                    <a:bodyPr/>
                    <a:lstStyle/>
                    <a:p>
                      <a:pPr algn="r" fontAlgn="b"/>
                      <a:r>
                        <a:rPr lang="en-US" sz="600" b="1" i="0" u="none" strike="noStrike">
                          <a:solidFill>
                            <a:srgbClr val="006100"/>
                          </a:solidFill>
                          <a:effectLst/>
                          <a:latin typeface="Arial"/>
                        </a:rPr>
                        <a:t>216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600" b="1" i="0" u="none" strike="noStrike">
                          <a:solidFill>
                            <a:srgbClr val="006100"/>
                          </a:solidFill>
                          <a:effectLst/>
                          <a:latin typeface="Arial"/>
                        </a:rPr>
                        <a:t>233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600" b="1" i="0" u="none" strike="noStrike">
                          <a:solidFill>
                            <a:srgbClr val="006100"/>
                          </a:solidFill>
                          <a:effectLst/>
                          <a:latin typeface="Arial"/>
                        </a:rPr>
                        <a:t>184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b"/>
                      <a:r>
                        <a:rPr lang="en-US" sz="600" b="1" i="0" u="none" strike="noStrike">
                          <a:solidFill>
                            <a:srgbClr val="006100"/>
                          </a:solidFill>
                          <a:effectLst/>
                          <a:latin typeface="Arial"/>
                        </a:rPr>
                        <a:t>280 </a:t>
                      </a:r>
                    </a:p>
                  </a:txBody>
                  <a:tcPr marL="6435" marR="6435" marT="48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03869">
                <a:tc>
                  <a:txBody>
                    <a:bodyPr/>
                    <a:lstStyle/>
                    <a:p>
                      <a:pPr algn="l" fontAlgn="b"/>
                      <a:r>
                        <a:rPr lang="en-US" sz="600" b="0" i="0" u="none" strike="noStrike">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0" i="0" u="none" strike="noStrike">
                          <a:solidFill>
                            <a:srgbClr val="0000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669900"/>
                          </a:solidFill>
                          <a:effectLst/>
                          <a:latin typeface="Arial"/>
                        </a:rPr>
                        <a:t>PURSUE</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FF0000"/>
                          </a:solidFill>
                          <a:effectLst/>
                          <a:latin typeface="Arial"/>
                        </a:rPr>
                        <a:t>DROP</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669900"/>
                          </a:solidFill>
                          <a:effectLst/>
                          <a:latin typeface="Arial"/>
                        </a:rPr>
                        <a:t>PURSUE</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0000FF"/>
                          </a:solidFill>
                          <a:effectLst/>
                          <a:latin typeface="Arial"/>
                        </a:rPr>
                        <a:t> </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669900"/>
                          </a:solidFill>
                          <a:effectLst/>
                          <a:latin typeface="Arial"/>
                        </a:rPr>
                        <a:t>JDI</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669900"/>
                          </a:solidFill>
                          <a:effectLst/>
                          <a:latin typeface="Arial"/>
                        </a:rPr>
                        <a:t>PURSUE</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dirty="0" smtClean="0">
                          <a:solidFill>
                            <a:srgbClr val="FF0000"/>
                          </a:solidFill>
                          <a:effectLst/>
                          <a:latin typeface="Arial"/>
                        </a:rPr>
                        <a:t>DROP*</a:t>
                      </a:r>
                      <a:endParaRPr lang="en-US" sz="600" b="1" i="0" u="none" strike="noStrike" dirty="0">
                        <a:solidFill>
                          <a:srgbClr val="FF0000"/>
                        </a:solidFill>
                        <a:effectLst/>
                        <a:latin typeface="Arial"/>
                      </a:endParaRP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600" b="1" i="0" u="none" strike="noStrike">
                          <a:solidFill>
                            <a:srgbClr val="669900"/>
                          </a:solidFill>
                          <a:effectLst/>
                          <a:latin typeface="Arial"/>
                        </a:rPr>
                        <a:t>PURSUE</a:t>
                      </a:r>
                    </a:p>
                  </a:txBody>
                  <a:tcPr marL="6435" marR="6435" marT="482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4877">
                <a:tc gridSpan="6">
                  <a:txBody>
                    <a:bodyPr/>
                    <a:lstStyle/>
                    <a:p>
                      <a:pPr algn="l" fontAlgn="b"/>
                      <a:r>
                        <a:rPr lang="en-US" sz="600" b="0" i="0" u="none" strike="noStrike" dirty="0">
                          <a:effectLst/>
                          <a:latin typeface="Arial"/>
                        </a:rPr>
                        <a:t>*Note: Health and safety, Environment were evaluated and found not to be relevant criteria for the selection process.</a:t>
                      </a:r>
                    </a:p>
                  </a:txBody>
                  <a:tcPr marL="6435" marR="6435" marT="4826"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effectLst/>
                          <a:latin typeface="Arial"/>
                        </a:rPr>
                        <a:t> </a:t>
                      </a:r>
                    </a:p>
                  </a:txBody>
                  <a:tcPr marL="6435" marR="6435" marT="4826" marB="0" anchor="b">
                    <a:lnL>
                      <a:noFill/>
                    </a:lnL>
                    <a:lnR>
                      <a:noFill/>
                    </a:lnR>
                    <a:lnT>
                      <a:noFill/>
                    </a:lnT>
                    <a:lnB>
                      <a:noFill/>
                    </a:lnB>
                    <a:solidFill>
                      <a:srgbClr val="FFFFFF"/>
                    </a:solidFill>
                  </a:tcPr>
                </a:tc>
                <a:tc>
                  <a:txBody>
                    <a:bodyPr/>
                    <a:lstStyle/>
                    <a:p>
                      <a:pPr algn="l" fontAlgn="b"/>
                      <a:r>
                        <a:rPr lang="en-US" sz="600" b="0" i="0" u="none" strike="noStrike" dirty="0">
                          <a:effectLst/>
                          <a:latin typeface="Arial"/>
                        </a:rPr>
                        <a:t> </a:t>
                      </a:r>
                    </a:p>
                  </a:txBody>
                  <a:tcPr marL="6435" marR="6435" marT="4826" marB="0" anchor="b">
                    <a:lnL>
                      <a:noFill/>
                    </a:lnL>
                    <a:lnR>
                      <a:noFill/>
                    </a:lnR>
                    <a:lnT>
                      <a:noFill/>
                    </a:lnT>
                    <a:lnB>
                      <a:noFill/>
                    </a:lnB>
                    <a:solidFill>
                      <a:srgbClr val="FFFFFF"/>
                    </a:solidFill>
                  </a:tcPr>
                </a:tc>
                <a:tc>
                  <a:txBody>
                    <a:bodyPr/>
                    <a:lstStyle/>
                    <a:p>
                      <a:pPr algn="l" fontAlgn="b"/>
                      <a:r>
                        <a:rPr lang="en-US" sz="600" b="0" i="0" u="none" strike="noStrike">
                          <a:effectLst/>
                          <a:latin typeface="Arial"/>
                        </a:rPr>
                        <a:t> </a:t>
                      </a:r>
                    </a:p>
                  </a:txBody>
                  <a:tcPr marL="6435" marR="6435" marT="4826" marB="0" anchor="b">
                    <a:lnL>
                      <a:noFill/>
                    </a:lnL>
                    <a:lnR>
                      <a:noFill/>
                    </a:lnR>
                    <a:lnT>
                      <a:noFill/>
                    </a:lnT>
                    <a:lnB>
                      <a:noFill/>
                    </a:lnB>
                    <a:solidFill>
                      <a:srgbClr val="FFFFFF"/>
                    </a:solidFill>
                  </a:tcPr>
                </a:tc>
                <a:tc>
                  <a:txBody>
                    <a:bodyPr/>
                    <a:lstStyle/>
                    <a:p>
                      <a:pPr algn="l" fontAlgn="b"/>
                      <a:r>
                        <a:rPr lang="en-US" sz="600" b="0" i="0" u="none" strike="noStrike" dirty="0">
                          <a:effectLst/>
                          <a:latin typeface="Arial"/>
                        </a:rPr>
                        <a:t> </a:t>
                      </a:r>
                    </a:p>
                  </a:txBody>
                  <a:tcPr marL="6435" marR="6435" marT="4826" marB="0" anchor="b">
                    <a:lnL>
                      <a:noFill/>
                    </a:lnL>
                    <a:lnR>
                      <a:noFill/>
                    </a:lnR>
                    <a:lnT>
                      <a:noFill/>
                    </a:lnT>
                    <a:lnB>
                      <a:noFill/>
                    </a:lnB>
                    <a:solidFill>
                      <a:srgbClr val="FFFFFF"/>
                    </a:solidFill>
                  </a:tcPr>
                </a:tc>
              </a:tr>
            </a:tbl>
          </a:graphicData>
        </a:graphic>
      </p:graphicFrame>
      <p:sp>
        <p:nvSpPr>
          <p:cNvPr id="10" name="Oval 9"/>
          <p:cNvSpPr/>
          <p:nvPr/>
        </p:nvSpPr>
        <p:spPr bwMode="auto">
          <a:xfrm>
            <a:off x="4480560" y="4550086"/>
            <a:ext cx="685800" cy="171450"/>
          </a:xfrm>
          <a:prstGeom prst="ellipse">
            <a:avLst/>
          </a:prstGeom>
          <a:noFill/>
          <a:ln w="25400" cap="flat" cmpd="sng" algn="ctr">
            <a:solidFill>
              <a:srgbClr val="009900"/>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defTabSz="969963"/>
            <a:endParaRPr lang="en-US" smtClean="0">
              <a:solidFill>
                <a:srgbClr val="080808"/>
              </a:solidFill>
            </a:endParaRPr>
          </a:p>
        </p:txBody>
      </p:sp>
      <p:sp>
        <p:nvSpPr>
          <p:cNvPr id="11" name="Oval 10"/>
          <p:cNvSpPr/>
          <p:nvPr/>
        </p:nvSpPr>
        <p:spPr bwMode="auto">
          <a:xfrm>
            <a:off x="5669280" y="4550086"/>
            <a:ext cx="685800" cy="171450"/>
          </a:xfrm>
          <a:prstGeom prst="ellipse">
            <a:avLst/>
          </a:prstGeom>
          <a:noFill/>
          <a:ln w="25400" cap="flat" cmpd="sng" algn="ctr">
            <a:solidFill>
              <a:srgbClr val="009900"/>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defTabSz="969963"/>
            <a:endParaRPr lang="en-US" smtClean="0">
              <a:solidFill>
                <a:srgbClr val="080808"/>
              </a:solidFill>
            </a:endParaRPr>
          </a:p>
        </p:txBody>
      </p:sp>
      <p:sp>
        <p:nvSpPr>
          <p:cNvPr id="12" name="Oval 11"/>
          <p:cNvSpPr/>
          <p:nvPr/>
        </p:nvSpPr>
        <p:spPr bwMode="auto">
          <a:xfrm>
            <a:off x="6995160" y="4544371"/>
            <a:ext cx="685800" cy="171450"/>
          </a:xfrm>
          <a:prstGeom prst="ellipse">
            <a:avLst/>
          </a:prstGeom>
          <a:noFill/>
          <a:ln w="25400" cap="flat" cmpd="sng" algn="ctr">
            <a:solidFill>
              <a:srgbClr val="009900"/>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defTabSz="969963"/>
            <a:endParaRPr lang="en-US" smtClean="0">
              <a:solidFill>
                <a:srgbClr val="080808"/>
              </a:solidFill>
            </a:endParaRPr>
          </a:p>
        </p:txBody>
      </p:sp>
      <p:sp>
        <p:nvSpPr>
          <p:cNvPr id="13" name="Oval 12"/>
          <p:cNvSpPr/>
          <p:nvPr/>
        </p:nvSpPr>
        <p:spPr bwMode="auto">
          <a:xfrm>
            <a:off x="8275320" y="4550086"/>
            <a:ext cx="685800" cy="171450"/>
          </a:xfrm>
          <a:prstGeom prst="ellipse">
            <a:avLst/>
          </a:prstGeom>
          <a:noFill/>
          <a:ln w="25400" cap="flat" cmpd="sng" algn="ctr">
            <a:solidFill>
              <a:srgbClr val="009900"/>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defTabSz="969963"/>
            <a:endParaRPr lang="en-US" smtClean="0">
              <a:solidFill>
                <a:srgbClr val="080808"/>
              </a:solidFill>
            </a:endParaRPr>
          </a:p>
        </p:txBody>
      </p:sp>
      <p:sp>
        <p:nvSpPr>
          <p:cNvPr id="14" name="Oval 13"/>
          <p:cNvSpPr/>
          <p:nvPr/>
        </p:nvSpPr>
        <p:spPr bwMode="auto">
          <a:xfrm>
            <a:off x="6400800" y="4544371"/>
            <a:ext cx="685800" cy="171450"/>
          </a:xfrm>
          <a:prstGeom prst="ellipse">
            <a:avLst/>
          </a:prstGeom>
          <a:noFill/>
          <a:ln w="25400" cap="flat" cmpd="sng" algn="ctr">
            <a:solidFill>
              <a:srgbClr val="009900"/>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bodyPr>
          <a:lstStyle/>
          <a:p>
            <a:pPr defTabSz="969963"/>
            <a:endParaRPr lang="en-US" smtClean="0">
              <a:solidFill>
                <a:srgbClr val="080808"/>
              </a:solidFill>
            </a:endParaRPr>
          </a:p>
        </p:txBody>
      </p:sp>
    </p:spTree>
    <p:extLst>
      <p:ext uri="{BB962C8B-B14F-4D97-AF65-F5344CB8AC3E}">
        <p14:creationId xmlns:p14="http://schemas.microsoft.com/office/powerpoint/2010/main" val="124355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eaLnBrk="1" hangingPunct="1"/>
            <a:r>
              <a:rPr lang="en-US" dirty="0" smtClean="0"/>
              <a:t>List of  Selected Remedies (Solutions)</a:t>
            </a:r>
          </a:p>
        </p:txBody>
      </p:sp>
      <p:sp>
        <p:nvSpPr>
          <p:cNvPr id="52227" name="Rectangle 3"/>
          <p:cNvSpPr>
            <a:spLocks noGrp="1" noChangeArrowheads="1"/>
          </p:cNvSpPr>
          <p:nvPr>
            <p:ph type="body" idx="1"/>
          </p:nvPr>
        </p:nvSpPr>
        <p:spPr/>
        <p:txBody>
          <a:bodyPr/>
          <a:lstStyle/>
          <a:p>
            <a:pPr marL="171450" indent="-171450" defTabSz="914400" eaLnBrk="1" hangingPunct="1">
              <a:buFont typeface="Arial" pitchFamily="34" charset="0"/>
              <a:buChar char="•"/>
            </a:pPr>
            <a:r>
              <a:rPr lang="en-US" sz="1200" dirty="0"/>
              <a:t>Implement 48 hr. non-approval guideline to minimize late notifications.</a:t>
            </a:r>
          </a:p>
          <a:p>
            <a:pPr marL="171450" indent="-171450" defTabSz="914400" eaLnBrk="1" hangingPunct="1">
              <a:buFont typeface="Arial" pitchFamily="34" charset="0"/>
              <a:buChar char="•"/>
            </a:pPr>
            <a:r>
              <a:rPr lang="en-US" sz="1200" dirty="0"/>
              <a:t>Create standard workflow, including guidelines, procedure manuals, training to ensure consistent methods and effective communication of changes to PreCert staff.  </a:t>
            </a:r>
          </a:p>
          <a:p>
            <a:pPr marL="171450" indent="-171450" defTabSz="914400" eaLnBrk="1" hangingPunct="1">
              <a:buFont typeface="Arial" pitchFamily="34" charset="0"/>
              <a:buChar char="•"/>
            </a:pPr>
            <a:r>
              <a:rPr lang="en-US" sz="1200" dirty="0"/>
              <a:t>Redistribute work across staff. </a:t>
            </a:r>
            <a:endParaRPr lang="en-US" sz="1200" dirty="0" smtClean="0"/>
          </a:p>
          <a:p>
            <a:pPr marL="171450" indent="-171450" defTabSz="914400" eaLnBrk="1" hangingPunct="1">
              <a:buFont typeface="Arial" pitchFamily="34" charset="0"/>
              <a:buChar char="•"/>
            </a:pPr>
            <a:r>
              <a:rPr lang="en-US" sz="1200" dirty="0"/>
              <a:t>Implement scheduling guidelines in reference to late add-ons to ensure appointments follow insurance industry standard of processing pre-</a:t>
            </a:r>
            <a:r>
              <a:rPr lang="en-US" sz="1200" dirty="0" err="1"/>
              <a:t>auth</a:t>
            </a:r>
            <a:r>
              <a:rPr lang="en-US" sz="1200" dirty="0"/>
              <a:t> approvals a minimum 3 days out. </a:t>
            </a:r>
            <a:endParaRPr lang="en-US" sz="1200" dirty="0" smtClean="0"/>
          </a:p>
          <a:p>
            <a:pPr marL="171450" indent="-171450" defTabSz="914400" eaLnBrk="1" hangingPunct="1">
              <a:buFont typeface="Arial" pitchFamily="34" charset="0"/>
              <a:buChar char="•"/>
            </a:pPr>
            <a:r>
              <a:rPr lang="en-US" sz="1200" dirty="0"/>
              <a:t>Create standard workflow, including guidelines, procedure manuals, training to ensure consistent methods, and effective communication of changes to Financial Counseling staff. </a:t>
            </a:r>
            <a:endParaRPr lang="en-US" sz="1200" dirty="0" smtClean="0"/>
          </a:p>
          <a:p>
            <a:pPr marL="171450" indent="-171450" defTabSz="914400" eaLnBrk="1" hangingPunct="1">
              <a:buFont typeface="Arial" pitchFamily="34" charset="0"/>
              <a:buChar char="•"/>
            </a:pPr>
            <a:r>
              <a:rPr lang="en-US" sz="1200" dirty="0"/>
              <a:t>Use existing Meditech report to identify future scheduled appointments, and workflow to integrate into Financial Counseling process (who schedules future appointments, how to manage workflow of scheduled vs. walk-ins). </a:t>
            </a:r>
            <a:endParaRPr lang="en-US" sz="1200" dirty="0" smtClean="0"/>
          </a:p>
          <a:p>
            <a:pPr marL="171450" indent="-171450" defTabSz="914400" eaLnBrk="1" hangingPunct="1">
              <a:buFont typeface="Arial" pitchFamily="34" charset="0"/>
              <a:buChar char="•"/>
            </a:pPr>
            <a:r>
              <a:rPr lang="en-US" sz="1200" dirty="0" smtClean="0"/>
              <a:t>Establish </a:t>
            </a:r>
            <a:r>
              <a:rPr lang="en-US" sz="1200" dirty="0"/>
              <a:t>guideline for non-compliant patients based on existing 3-strike rule or similar. </a:t>
            </a:r>
            <a:endParaRPr lang="en-US" sz="1200" dirty="0" smtClean="0"/>
          </a:p>
          <a:p>
            <a:pPr marL="171450" indent="-171450" defTabSz="914400" eaLnBrk="1" hangingPunct="1">
              <a:buFont typeface="Arial" pitchFamily="34" charset="0"/>
              <a:buChar char="•"/>
            </a:pPr>
            <a:r>
              <a:rPr lang="en-US" sz="1200" dirty="0"/>
              <a:t>Management by exception to pull out problem visits and handle separate from normal flow. Cross-train all registrars and front desk staff in how to interpret more standardized PreCert notes using modified PreCert report.  Consistent process for patients arriving w/o financial clearance</a:t>
            </a:r>
            <a:r>
              <a:rPr lang="en-US" sz="1200" dirty="0" smtClean="0"/>
              <a:t>.</a:t>
            </a:r>
          </a:p>
          <a:p>
            <a:pPr marL="171450" indent="-171450" defTabSz="914400" eaLnBrk="1" hangingPunct="1">
              <a:buFont typeface="Arial" pitchFamily="34" charset="0"/>
              <a:buChar char="•"/>
            </a:pPr>
            <a:r>
              <a:rPr lang="en-US" sz="1200" dirty="0" smtClean="0"/>
              <a:t>Consistent </a:t>
            </a:r>
            <a:r>
              <a:rPr lang="en-US" sz="1200" dirty="0"/>
              <a:t>documentation and location by PreCert.  Patient does not pass Front Desk if not cleared. </a:t>
            </a:r>
          </a:p>
          <a:p>
            <a:pPr marL="285750" indent="-285750" defTabSz="914400" eaLnBrk="1" hangingPunct="1">
              <a:buFont typeface="Arial" pitchFamily="34" charset="0"/>
              <a:buChar char="•"/>
            </a:pPr>
            <a:endParaRPr lang="en-US" sz="1400" dirty="0"/>
          </a:p>
          <a:p>
            <a:pPr marL="285750" indent="-285750" defTabSz="914400" eaLnBrk="1" hangingPunct="1">
              <a:buFont typeface="Arial" pitchFamily="34" charset="0"/>
              <a:buChar char="•"/>
            </a:pPr>
            <a:endParaRPr lang="en-US" sz="1600" dirty="0"/>
          </a:p>
          <a:p>
            <a:pPr marL="285750" indent="-285750" defTabSz="914400" eaLnBrk="1" hangingPunct="1">
              <a:buFont typeface="Arial" pitchFamily="34" charset="0"/>
              <a:buChar char="•"/>
            </a:pPr>
            <a:endParaRPr lang="en-US" sz="1600" dirty="0"/>
          </a:p>
          <a:p>
            <a:pPr marL="285750" indent="-285750" defTabSz="914400" eaLnBrk="1" hangingPunct="1">
              <a:buFont typeface="Arial" pitchFamily="34" charset="0"/>
              <a:buChar char="•"/>
            </a:pPr>
            <a:endParaRPr lang="en-US" sz="1600" dirty="0"/>
          </a:p>
          <a:p>
            <a:pPr marL="285750" indent="-285750" defTabSz="914400" eaLnBrk="1" hangingPunct="1">
              <a:buFont typeface="Arial" pitchFamily="34" charset="0"/>
              <a:buChar char="•"/>
            </a:pPr>
            <a:endParaRPr lang="en-US" sz="1600" dirty="0" smtClean="0"/>
          </a:p>
        </p:txBody>
      </p:sp>
    </p:spTree>
    <p:extLst>
      <p:ext uri="{BB962C8B-B14F-4D97-AF65-F5344CB8AC3E}">
        <p14:creationId xmlns:p14="http://schemas.microsoft.com/office/powerpoint/2010/main" val="3887941026"/>
      </p:ext>
    </p:extLst>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(X1: Late notification of rescheduling)</a:t>
            </a:r>
          </a:p>
        </p:txBody>
      </p:sp>
      <p:sp>
        <p:nvSpPr>
          <p:cNvPr id="2" name="Text Placeholder 1"/>
          <p:cNvSpPr>
            <a:spLocks noGrp="1"/>
          </p:cNvSpPr>
          <p:nvPr>
            <p:ph type="body" idx="1"/>
          </p:nvPr>
        </p:nvSpPr>
        <p:spPr/>
        <p:txBody>
          <a:bodyPr/>
          <a:lstStyle/>
          <a:p>
            <a:pPr marL="0" indent="0" eaLnBrk="1" hangingPunct="1">
              <a:buSzTx/>
            </a:pPr>
            <a:r>
              <a:rPr lang="en-US" sz="1050" dirty="0">
                <a:solidFill>
                  <a:srgbClr val="4A1B65"/>
                </a:solidFill>
              </a:rPr>
              <a:t>Strategy: Implement 48 hr. non-approval guideline to minimize late notifications.</a:t>
            </a:r>
          </a:p>
          <a:p>
            <a:pPr marL="0" indent="0" eaLnBrk="1" hangingPunct="1">
              <a:buSzTx/>
            </a:pPr>
            <a:r>
              <a:rPr lang="en-US" sz="1050" dirty="0">
                <a:solidFill>
                  <a:srgbClr val="4A1B65"/>
                </a:solidFill>
              </a:rPr>
              <a:t>Solutions: 48 hr. phone call to all in-scope patients re: appointment &amp; financial clearance status.</a:t>
            </a:r>
          </a:p>
          <a:p>
            <a:pPr marL="0" indent="0" eaLnBrk="1" hangingPunct="1">
              <a:buSzTx/>
            </a:pPr>
            <a:r>
              <a:rPr lang="en-US" sz="1050" dirty="0">
                <a:solidFill>
                  <a:srgbClr val="4A1B65"/>
                </a:solidFill>
              </a:rPr>
              <a:t>48 hr. notification if authorization not obtained, and  reschedule appointment. Paper &amp; electronic guidelines for </a:t>
            </a:r>
            <a:r>
              <a:rPr lang="en-US" sz="1050" dirty="0" err="1">
                <a:solidFill>
                  <a:srgbClr val="4A1B65"/>
                </a:solidFill>
              </a:rPr>
              <a:t>PreCert</a:t>
            </a:r>
            <a:r>
              <a:rPr lang="en-US" sz="1050" i="1" dirty="0">
                <a:solidFill>
                  <a:srgbClr val="4A1B65"/>
                </a:solidFill>
              </a:rPr>
              <a:t>. Pursue as JDI: Assign patient calls based on language (bilingual staff).</a:t>
            </a:r>
          </a:p>
          <a:p>
            <a:endParaRPr lang="en-US" sz="105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4156391352"/>
              </p:ext>
            </p:extLst>
          </p:nvPr>
        </p:nvGraphicFramePr>
        <p:xfrm>
          <a:off x="228600" y="1885950"/>
          <a:ext cx="8683625" cy="2810256"/>
        </p:xfrm>
        <a:graphic>
          <a:graphicData uri="http://schemas.openxmlformats.org/drawingml/2006/table">
            <a:tbl>
              <a:tblPr/>
              <a:tblGrid>
                <a:gridCol w="2057400"/>
                <a:gridCol w="6626225"/>
              </a:tblGrid>
              <a:tr h="140078">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4365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Require insurance process to take place prior to 48 hours in advance; will require insurance verifier to contact patients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7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Update existing insurance verification policy requiring provision for contacting patient and physician.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7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Light training required specifically on Meditech documentation.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7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Adequate privacy for phone calls. (via Ryerson move)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65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station phone/fax/pc, scanner.</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5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5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May need plan for non bilingual </a:t>
                      </a:r>
                      <a:r>
                        <a:rPr kumimoji="0" lang="en-US" sz="1100" b="0" i="0" u="none" strike="noStrike" cap="none" normalizeH="0" baseline="0" dirty="0" err="1" smtClean="0">
                          <a:ln>
                            <a:noFill/>
                          </a:ln>
                          <a:solidFill>
                            <a:srgbClr val="24135F"/>
                          </a:solidFill>
                          <a:effectLst/>
                          <a:latin typeface="Proxima Nova" charset="0"/>
                          <a:cs typeface="Arial" charset="0"/>
                        </a:rPr>
                        <a:t>precert</a:t>
                      </a:r>
                      <a:r>
                        <a:rPr kumimoji="0" lang="en-US" sz="1100" b="0" i="0" u="none" strike="noStrike" cap="none" normalizeH="0" baseline="0" dirty="0" smtClean="0">
                          <a:ln>
                            <a:noFill/>
                          </a:ln>
                          <a:solidFill>
                            <a:srgbClr val="24135F"/>
                          </a:solidFill>
                          <a:effectLst/>
                          <a:latin typeface="Proxima Nova" charset="0"/>
                          <a:cs typeface="Arial" charset="0"/>
                        </a:rPr>
                        <a:t> members.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7687755" y="102928"/>
            <a:ext cx="1287532"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Stephanie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52269659"/>
      </p:ext>
    </p:extLst>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(X2, X3: </a:t>
            </a:r>
            <a:r>
              <a:rPr lang="en-US" dirty="0"/>
              <a:t>O</a:t>
            </a:r>
            <a:r>
              <a:rPr lang="en-US" dirty="0" smtClean="0"/>
              <a:t>btain benefits, Knowledge)</a:t>
            </a:r>
          </a:p>
        </p:txBody>
      </p:sp>
      <p:sp>
        <p:nvSpPr>
          <p:cNvPr id="2" name="Text Placeholder 1"/>
          <p:cNvSpPr>
            <a:spLocks noGrp="1"/>
          </p:cNvSpPr>
          <p:nvPr>
            <p:ph type="body" idx="1"/>
          </p:nvPr>
        </p:nvSpPr>
        <p:spPr/>
        <p:txBody>
          <a:bodyPr/>
          <a:lstStyle/>
          <a:p>
            <a:pPr marL="0" indent="0" eaLnBrk="1" hangingPunct="1">
              <a:buSzTx/>
            </a:pPr>
            <a:r>
              <a:rPr lang="en-US" sz="1050" dirty="0">
                <a:solidFill>
                  <a:srgbClr val="4A1B65"/>
                </a:solidFill>
              </a:rPr>
              <a:t>Strategy: Create standard workflow, including guidelines, procedure manuals, training to ensure consistent methods and effective communication of changes to </a:t>
            </a:r>
            <a:r>
              <a:rPr lang="en-US" sz="1050" dirty="0" err="1">
                <a:solidFill>
                  <a:srgbClr val="4A1B65"/>
                </a:solidFill>
              </a:rPr>
              <a:t>PreCert</a:t>
            </a:r>
            <a:r>
              <a:rPr lang="en-US" sz="1050" dirty="0">
                <a:solidFill>
                  <a:srgbClr val="4A1B65"/>
                </a:solidFill>
              </a:rPr>
              <a:t> staff.  </a:t>
            </a:r>
          </a:p>
          <a:p>
            <a:pPr marL="0" indent="0" eaLnBrk="1" hangingPunct="1">
              <a:buSzTx/>
            </a:pPr>
            <a:r>
              <a:rPr lang="en-US" sz="1050" dirty="0">
                <a:solidFill>
                  <a:srgbClr val="4A1B65"/>
                </a:solidFill>
              </a:rPr>
              <a:t>Solutions: Create Standard Operating Procedure for insurance verification. Update personal policy manuals with electronic communications from management. Step-by-step training on elements over time. Periodic communication &amp; group discussion of changes.</a:t>
            </a:r>
          </a:p>
          <a:p>
            <a:pPr marL="0" indent="0" eaLnBrk="1" hangingPunct="1">
              <a:buSzTx/>
            </a:pPr>
            <a:endParaRPr lang="en-US" sz="1050" dirty="0">
              <a:solidFill>
                <a:srgbClr val="4A1B65"/>
              </a:solidFill>
            </a:endParaRPr>
          </a:p>
          <a:p>
            <a:endParaRPr lang="en-US" sz="105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3558949319"/>
              </p:ext>
            </p:extLst>
          </p:nvPr>
        </p:nvGraphicFramePr>
        <p:xfrm>
          <a:off x="231775" y="2126668"/>
          <a:ext cx="8683625" cy="2426282"/>
        </p:xfrm>
        <a:graphic>
          <a:graphicData uri="http://schemas.openxmlformats.org/drawingml/2006/table">
            <a:tbl>
              <a:tblPr/>
              <a:tblGrid>
                <a:gridCol w="2057400"/>
                <a:gridCol w="6626225"/>
              </a:tblGrid>
              <a:tr h="143331">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4930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Must establish most efficient work flow process.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575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9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Guidelines including FAQ’s, direction for common situations/scenarios. Identify specific questions and fields with standardized responses to promote rapid and accurate understanding/interpretation of notes (including by C1200).</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19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May require employees to be overall knowledgeable about the </a:t>
                      </a:r>
                      <a:r>
                        <a:rPr kumimoji="0" lang="en-US" sz="900" b="0" i="0" u="none" strike="noStrike" cap="none" normalizeH="0" baseline="0" dirty="0" err="1" smtClean="0">
                          <a:ln>
                            <a:noFill/>
                          </a:ln>
                          <a:solidFill>
                            <a:srgbClr val="24135F"/>
                          </a:solidFill>
                          <a:effectLst/>
                          <a:latin typeface="Proxima Nova" charset="0"/>
                          <a:cs typeface="Arial" charset="0"/>
                        </a:rPr>
                        <a:t>precert</a:t>
                      </a:r>
                      <a:r>
                        <a:rPr kumimoji="0" lang="en-US" sz="900" b="0" i="0" u="none" strike="noStrike" cap="none" normalizeH="0" baseline="0" dirty="0" smtClean="0">
                          <a:ln>
                            <a:noFill/>
                          </a:ln>
                          <a:solidFill>
                            <a:srgbClr val="24135F"/>
                          </a:solidFill>
                          <a:effectLst/>
                          <a:latin typeface="Proxima Nova" charset="0"/>
                          <a:cs typeface="Arial" charset="0"/>
                        </a:rPr>
                        <a:t> process for all departments. 1-2 additional PreCert FTEs to accommodate increased HMO volume and responsibilities.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19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86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900" b="0" i="0" u="none" strike="noStrike" cap="none" normalizeH="0" baseline="0" dirty="0" smtClean="0">
                          <a:ln>
                            <a:noFill/>
                          </a:ln>
                          <a:solidFill>
                            <a:srgbClr val="24135F"/>
                          </a:solidFill>
                          <a:effectLst/>
                          <a:latin typeface="Proxima Nova" charset="0"/>
                          <a:cs typeface="Arial" charset="0"/>
                        </a:rPr>
                        <a:t>Employee access and training on how to utilize Meditech reports. Standard office set up including scanners. </a:t>
                      </a:r>
                      <a:r>
                        <a:rPr kumimoji="0" lang="en-US" sz="900" b="0" i="0" u="none" strike="noStrike" kern="1200" cap="none" spc="0" normalizeH="0" baseline="0" noProof="0" dirty="0" smtClean="0">
                          <a:ln>
                            <a:noFill/>
                          </a:ln>
                          <a:solidFill>
                            <a:srgbClr val="24135F"/>
                          </a:solidFill>
                          <a:effectLst/>
                          <a:uLnTx/>
                          <a:uFillTx/>
                          <a:latin typeface="Proxima Nova" charset="0"/>
                          <a:ea typeface="+mn-ea"/>
                          <a:cs typeface="Arial" charset="0"/>
                        </a:rPr>
                        <a:t>Cisco-compatible headsets. Upgrade from XP operating system.</a:t>
                      </a:r>
                      <a:endParaRPr kumimoji="0" lang="en-US" sz="900" b="0" i="0" u="none" strike="noStrike" cap="none" normalizeH="0" baseline="0" dirty="0" smtClean="0">
                        <a:ln>
                          <a:noFill/>
                        </a:ln>
                        <a:solidFill>
                          <a:srgbClr val="24135F"/>
                        </a:solidFill>
                        <a:effectLst/>
                        <a:latin typeface="Proxima Nova"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932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File Cabinet.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882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Other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7696200" y="133350"/>
            <a:ext cx="1287532"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Stephanie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82511890"/>
      </p:ext>
    </p:extLst>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(X4: Duties in timely manner)</a:t>
            </a:r>
          </a:p>
        </p:txBody>
      </p:sp>
      <p:sp>
        <p:nvSpPr>
          <p:cNvPr id="2" name="Text Placeholder 1"/>
          <p:cNvSpPr>
            <a:spLocks noGrp="1"/>
          </p:cNvSpPr>
          <p:nvPr>
            <p:ph type="body" idx="1"/>
          </p:nvPr>
        </p:nvSpPr>
        <p:spPr/>
        <p:txBody>
          <a:bodyPr/>
          <a:lstStyle/>
          <a:p>
            <a:pPr marL="0" indent="0" eaLnBrk="1" hangingPunct="1">
              <a:buSzTx/>
            </a:pPr>
            <a:r>
              <a:rPr lang="en-US" sz="1100" dirty="0">
                <a:solidFill>
                  <a:srgbClr val="4A1B65"/>
                </a:solidFill>
              </a:rPr>
              <a:t>Strategy: Redistribute work across staff. </a:t>
            </a:r>
          </a:p>
          <a:p>
            <a:pPr marL="0" indent="0" eaLnBrk="1" hangingPunct="1">
              <a:buSzTx/>
            </a:pPr>
            <a:r>
              <a:rPr lang="en-US" sz="1100" dirty="0">
                <a:solidFill>
                  <a:srgbClr val="4A1B65"/>
                </a:solidFill>
              </a:rPr>
              <a:t>Solutions:  Change work assignments to alpha. Weekly audits conducted by management to determine how far ahead staff is working. Establish employee quotas. Physician Offices responsible obtain add-on </a:t>
            </a:r>
            <a:r>
              <a:rPr lang="en-US" sz="1100" dirty="0" err="1">
                <a:solidFill>
                  <a:srgbClr val="4A1B65"/>
                </a:solidFill>
              </a:rPr>
              <a:t>auths</a:t>
            </a:r>
            <a:r>
              <a:rPr lang="en-US" sz="1100" dirty="0">
                <a:solidFill>
                  <a:srgbClr val="4A1B65"/>
                </a:solidFill>
              </a:rPr>
              <a:t> or is rescheduled</a:t>
            </a:r>
            <a:endParaRPr lang="en-US" sz="11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3294638624"/>
              </p:ext>
            </p:extLst>
          </p:nvPr>
        </p:nvGraphicFramePr>
        <p:xfrm>
          <a:off x="228600" y="1962150"/>
          <a:ext cx="8683625" cy="2894228"/>
        </p:xfrm>
        <a:graphic>
          <a:graphicData uri="http://schemas.openxmlformats.org/drawingml/2006/table">
            <a:tbl>
              <a:tblPr/>
              <a:tblGrid>
                <a:gridCol w="2228755"/>
                <a:gridCol w="6454870"/>
              </a:tblGrid>
              <a:tr h="146148">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sng"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2944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Establish work flow process.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501">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Update policies on employee assignment responsibilities.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1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May require training as this change may require employees to be familiar with various departments.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92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Privacy for phone call, open area for consultation amongst staff members for guidance and advice.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58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Creation/modification of Meditech reports. Standard workstation with phone, fax and scanners.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60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981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7772400" y="39469"/>
            <a:ext cx="1287532"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Stephanie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7723147"/>
      </p:ext>
    </p:extLst>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(X5: Late add-ons)</a:t>
            </a:r>
          </a:p>
        </p:txBody>
      </p:sp>
      <p:sp>
        <p:nvSpPr>
          <p:cNvPr id="2" name="Text Placeholder 1"/>
          <p:cNvSpPr>
            <a:spLocks noGrp="1"/>
          </p:cNvSpPr>
          <p:nvPr>
            <p:ph type="body" idx="1"/>
          </p:nvPr>
        </p:nvSpPr>
        <p:spPr/>
        <p:txBody>
          <a:bodyPr/>
          <a:lstStyle/>
          <a:p>
            <a:pPr marL="0" indent="0" eaLnBrk="1" hangingPunct="1">
              <a:buSzTx/>
            </a:pPr>
            <a:r>
              <a:rPr lang="en-US" sz="1100" dirty="0">
                <a:solidFill>
                  <a:srgbClr val="4A1B65"/>
                </a:solidFill>
              </a:rPr>
              <a:t>Strategy: Implement scheduling guidelines in reference to late add-ons to ensure appointments follow insurance industry standard of processing pre-</a:t>
            </a:r>
            <a:r>
              <a:rPr lang="en-US" sz="1100" dirty="0" err="1">
                <a:solidFill>
                  <a:srgbClr val="4A1B65"/>
                </a:solidFill>
              </a:rPr>
              <a:t>auth</a:t>
            </a:r>
            <a:r>
              <a:rPr lang="en-US" sz="1100" dirty="0">
                <a:solidFill>
                  <a:srgbClr val="4A1B65"/>
                </a:solidFill>
              </a:rPr>
              <a:t> approvals a minimum 3 days out. </a:t>
            </a:r>
          </a:p>
          <a:p>
            <a:pPr marL="0" indent="0" eaLnBrk="1" hangingPunct="1">
              <a:buSzTx/>
            </a:pPr>
            <a:r>
              <a:rPr lang="en-US" sz="1100" dirty="0">
                <a:solidFill>
                  <a:srgbClr val="4A1B65"/>
                </a:solidFill>
              </a:rPr>
              <a:t>Solutions: Scheduling staff notify </a:t>
            </a:r>
            <a:r>
              <a:rPr lang="en-US" sz="1100" dirty="0" err="1">
                <a:solidFill>
                  <a:srgbClr val="4A1B65"/>
                </a:solidFill>
              </a:rPr>
              <a:t>PreCert</a:t>
            </a:r>
            <a:r>
              <a:rPr lang="en-US" sz="1100" dirty="0">
                <a:solidFill>
                  <a:srgbClr val="4A1B65"/>
                </a:solidFill>
              </a:rPr>
              <a:t> of any late add-ons </a:t>
            </a:r>
            <a:r>
              <a:rPr lang="en-US" sz="1100" dirty="0" smtClean="0">
                <a:solidFill>
                  <a:srgbClr val="4A1B65"/>
                </a:solidFill>
              </a:rPr>
              <a:t>&lt; 3 </a:t>
            </a:r>
            <a:r>
              <a:rPr lang="en-US" sz="1100" dirty="0">
                <a:solidFill>
                  <a:srgbClr val="4A1B65"/>
                </a:solidFill>
              </a:rPr>
              <a:t>business days. </a:t>
            </a:r>
            <a:r>
              <a:rPr lang="en-US" sz="1100" dirty="0" smtClean="0">
                <a:solidFill>
                  <a:srgbClr val="4A1B65"/>
                </a:solidFill>
              </a:rPr>
              <a:t> Scheduling </a:t>
            </a:r>
            <a:r>
              <a:rPr lang="en-US" sz="1100" dirty="0">
                <a:solidFill>
                  <a:srgbClr val="4A1B65"/>
                </a:solidFill>
              </a:rPr>
              <a:t>asks “caller” re: urgency &amp; if urgent talk to </a:t>
            </a:r>
            <a:r>
              <a:rPr lang="en-US" sz="1100" dirty="0" err="1">
                <a:solidFill>
                  <a:srgbClr val="4A1B65"/>
                </a:solidFill>
              </a:rPr>
              <a:t>PreCert</a:t>
            </a:r>
            <a:r>
              <a:rPr lang="en-US" sz="1100" dirty="0">
                <a:solidFill>
                  <a:srgbClr val="4A1B65"/>
                </a:solidFill>
              </a:rPr>
              <a:t>, else schedule &gt;3. Clinic provides </a:t>
            </a:r>
            <a:r>
              <a:rPr lang="en-US" sz="1100" dirty="0" err="1">
                <a:solidFill>
                  <a:srgbClr val="4A1B65"/>
                </a:solidFill>
              </a:rPr>
              <a:t>clinicals</a:t>
            </a:r>
            <a:r>
              <a:rPr lang="en-US" sz="1100" dirty="0">
                <a:solidFill>
                  <a:srgbClr val="4A1B65"/>
                </a:solidFill>
              </a:rPr>
              <a:t> at time of urgent appointment request. Clinic must provide authorization for late add-on’s.</a:t>
            </a:r>
          </a:p>
          <a:p>
            <a:pPr marL="0" indent="0" eaLnBrk="1" hangingPunct="1">
              <a:buSzTx/>
            </a:pPr>
            <a:endParaRPr lang="en-US" sz="1100" dirty="0">
              <a:solidFill>
                <a:srgbClr val="4A1B65"/>
              </a:solidFill>
            </a:endParaRPr>
          </a:p>
          <a:p>
            <a:endParaRPr lang="en-US" sz="11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894600648"/>
              </p:ext>
            </p:extLst>
          </p:nvPr>
        </p:nvGraphicFramePr>
        <p:xfrm>
          <a:off x="304800" y="2137694"/>
          <a:ext cx="8683625" cy="2860548"/>
        </p:xfrm>
        <a:graphic>
          <a:graphicData uri="http://schemas.openxmlformats.org/drawingml/2006/table">
            <a:tbl>
              <a:tblPr/>
              <a:tblGrid>
                <a:gridCol w="2057400"/>
                <a:gridCol w="6626225"/>
              </a:tblGrid>
              <a:tr h="194084">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sng" strike="noStrike" cap="none" normalizeH="0" baseline="0" dirty="0" smtClean="0">
                        <a:ln>
                          <a:noFill/>
                        </a:ln>
                        <a:solidFill>
                          <a:schemeClr val="folHlink"/>
                        </a:solidFill>
                        <a:effectLst/>
                        <a:latin typeface="Proxima Nova" charset="0"/>
                        <a:cs typeface="Arial" charset="0"/>
                      </a:endParaRPr>
                    </a:p>
                  </a:txBody>
                  <a:tcPr marT="34290" marB="3429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1" i="0" u="sng" strike="noStrike" cap="none" normalizeH="0" baseline="0" dirty="0" smtClean="0">
                        <a:ln>
                          <a:noFill/>
                        </a:ln>
                        <a:solidFill>
                          <a:schemeClr val="folHlink"/>
                        </a:solidFill>
                        <a:effectLst/>
                        <a:latin typeface="Proxima Nova" charset="0"/>
                        <a:cs typeface="Arial" charset="0"/>
                      </a:endParaRPr>
                    </a:p>
                  </a:txBody>
                  <a:tcPr marT="34290" marB="3429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4559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50" b="0" i="0" u="none" strike="noStrike" cap="none" normalizeH="0" baseline="0" dirty="0" smtClean="0">
                        <a:ln>
                          <a:noFill/>
                        </a:ln>
                        <a:solidFill>
                          <a:schemeClr val="folHlink"/>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Need approval from administration, update Central Scheduling guidelines, </a:t>
                      </a:r>
                      <a:r>
                        <a:rPr kumimoji="0" lang="en-US" sz="1050" b="0" i="0" u="none" strike="noStrike" cap="none" normalizeH="0" baseline="0" dirty="0" err="1" smtClean="0">
                          <a:ln>
                            <a:noFill/>
                          </a:ln>
                          <a:solidFill>
                            <a:schemeClr val="folHlink"/>
                          </a:solidFill>
                          <a:effectLst/>
                          <a:latin typeface="Proxima Nova" charset="0"/>
                          <a:cs typeface="Arial" charset="0"/>
                        </a:rPr>
                        <a:t>precert</a:t>
                      </a:r>
                      <a:r>
                        <a:rPr kumimoji="0" lang="en-US" sz="1050" b="0" i="0" u="none" strike="noStrike" cap="none" normalizeH="0" baseline="0" dirty="0" smtClean="0">
                          <a:ln>
                            <a:noFill/>
                          </a:ln>
                          <a:solidFill>
                            <a:schemeClr val="folHlink"/>
                          </a:solidFill>
                          <a:effectLst/>
                          <a:latin typeface="Proxima Nova" charset="0"/>
                          <a:cs typeface="Arial" charset="0"/>
                        </a:rPr>
                        <a:t> team must be available to assist Central Scheduling with late add on request.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050" b="0" i="0" u="none" strike="noStrike" cap="none" normalizeH="0" baseline="0" dirty="0" smtClean="0">
                          <a:ln>
                            <a:noFill/>
                          </a:ln>
                          <a:solidFill>
                            <a:schemeClr val="folHlink"/>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Update central scheduling polices. Define clear process for late add </a:t>
                      </a:r>
                      <a:r>
                        <a:rPr kumimoji="0" lang="en-US" sz="1050" b="0" i="0" u="none" strike="noStrike" cap="none" normalizeH="0" baseline="0" dirty="0" err="1" smtClean="0">
                          <a:ln>
                            <a:noFill/>
                          </a:ln>
                          <a:solidFill>
                            <a:schemeClr val="folHlink"/>
                          </a:solidFill>
                          <a:effectLst/>
                          <a:latin typeface="Proxima Nova" charset="0"/>
                          <a:cs typeface="Arial" charset="0"/>
                        </a:rPr>
                        <a:t>on’s</a:t>
                      </a:r>
                      <a:r>
                        <a:rPr kumimoji="0" lang="en-US" sz="1050" b="0" i="0" u="none" strike="noStrike" cap="none" normalizeH="0" baseline="0" dirty="0" smtClean="0">
                          <a:ln>
                            <a:noFill/>
                          </a:ln>
                          <a:solidFill>
                            <a:schemeClr val="folHlink"/>
                          </a:solidFill>
                          <a:effectLst/>
                          <a:latin typeface="Proxima Nova" charset="0"/>
                          <a:cs typeface="Arial" charset="0"/>
                        </a:rPr>
                        <a:t>.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May require additional training for Central Schedulers and require reinforcement from management.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Adequate space for phone privacy, also requires easy access to co-workers.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29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Requires real time accurate eligibility verification.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559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Standard workstation with phone, fax and scanners.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050" b="0" i="0" u="none" strike="noStrike" cap="none" normalizeH="0" baseline="0" dirty="0" smtClean="0">
                        <a:ln>
                          <a:noFill/>
                        </a:ln>
                        <a:solidFill>
                          <a:schemeClr val="folHlink"/>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782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050" b="0" i="0" u="none" strike="noStrike" cap="none" normalizeH="0" baseline="0" dirty="0" smtClean="0">
                          <a:ln>
                            <a:noFill/>
                          </a:ln>
                          <a:solidFill>
                            <a:schemeClr val="folHlink"/>
                          </a:solidFill>
                          <a:effectLst/>
                          <a:latin typeface="Proxima Nova" charset="0"/>
                          <a:cs typeface="Arial" charset="0"/>
                        </a:rPr>
                        <a:t>May need to inform referring physicians (Access &amp; SMG) of new guidelines.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7624693" y="65901"/>
            <a:ext cx="1287532"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Stephanie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36907804"/>
      </p:ext>
    </p:extLst>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(X7: Notification non-approved services)</a:t>
            </a:r>
          </a:p>
        </p:txBody>
      </p:sp>
      <p:sp>
        <p:nvSpPr>
          <p:cNvPr id="2" name="Text Placeholder 1"/>
          <p:cNvSpPr>
            <a:spLocks noGrp="1"/>
          </p:cNvSpPr>
          <p:nvPr>
            <p:ph type="body" idx="1"/>
          </p:nvPr>
        </p:nvSpPr>
        <p:spPr>
          <a:xfrm>
            <a:off x="311700" y="1152475"/>
            <a:ext cx="8832300" cy="3416400"/>
          </a:xfrm>
        </p:spPr>
        <p:txBody>
          <a:bodyPr/>
          <a:lstStyle/>
          <a:p>
            <a:pPr marL="0" indent="0" eaLnBrk="1" hangingPunct="1">
              <a:buSzTx/>
            </a:pPr>
            <a:endParaRPr lang="en-US" sz="1100" dirty="0">
              <a:solidFill>
                <a:srgbClr val="4A1B65"/>
              </a:solidFill>
            </a:endParaRPr>
          </a:p>
          <a:p>
            <a:pPr marL="0" indent="0" eaLnBrk="1" hangingPunct="1">
              <a:buSzTx/>
            </a:pPr>
            <a:r>
              <a:rPr lang="en-US" sz="1100" dirty="0">
                <a:solidFill>
                  <a:srgbClr val="4A1B65"/>
                </a:solidFill>
              </a:rPr>
              <a:t>Strategy: Create standard workflow, including guidelines, procedure manuals, training to ensure consistent methods, and effective communication of changes to Financial Counseling staff. </a:t>
            </a:r>
          </a:p>
          <a:p>
            <a:pPr marL="0" indent="0" eaLnBrk="1" hangingPunct="1">
              <a:buSzTx/>
            </a:pPr>
            <a:r>
              <a:rPr lang="en-US" sz="1100" dirty="0">
                <a:solidFill>
                  <a:srgbClr val="4A1B65"/>
                </a:solidFill>
              </a:rPr>
              <a:t>Solutions: Develop work flow using </a:t>
            </a:r>
            <a:r>
              <a:rPr lang="en-US" sz="1100" dirty="0" err="1">
                <a:solidFill>
                  <a:srgbClr val="4A1B65"/>
                </a:solidFill>
              </a:rPr>
              <a:t>Meditech</a:t>
            </a:r>
            <a:r>
              <a:rPr lang="en-US" sz="1100" dirty="0">
                <a:solidFill>
                  <a:srgbClr val="4A1B65"/>
                </a:solidFill>
              </a:rPr>
              <a:t> reporting capabilities (</a:t>
            </a:r>
            <a:r>
              <a:rPr lang="en-US" sz="1100" dirty="0" err="1">
                <a:solidFill>
                  <a:srgbClr val="4A1B65"/>
                </a:solidFill>
              </a:rPr>
              <a:t>worklist</a:t>
            </a:r>
            <a:r>
              <a:rPr lang="en-US" sz="1100" dirty="0">
                <a:solidFill>
                  <a:srgbClr val="4A1B65"/>
                </a:solidFill>
              </a:rPr>
              <a:t>). Physician and patient notification if test is canceled. Create a policy implementing guidelines for non approved patients.</a:t>
            </a:r>
          </a:p>
          <a:p>
            <a:endParaRPr lang="en-US" sz="11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2909933790"/>
              </p:ext>
            </p:extLst>
          </p:nvPr>
        </p:nvGraphicFramePr>
        <p:xfrm>
          <a:off x="0" y="2224890"/>
          <a:ext cx="9144000" cy="2785260"/>
        </p:xfrm>
        <a:graphic>
          <a:graphicData uri="http://schemas.openxmlformats.org/drawingml/2006/table">
            <a:tbl>
              <a:tblPr/>
              <a:tblGrid>
                <a:gridCol w="2407195"/>
                <a:gridCol w="6736805"/>
              </a:tblGrid>
              <a:tr h="38214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Create a new workflow that will facilitate any changes that financial counselors need to be aware of.  Clear assignment of responsibilities.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32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Guidelines having a clear direction of workflow. Have the ability to contact parties responsible for cancellation/reschedule of procedures. Have a policy in place for non-compliant patients (combine with x9 policy).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85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Training of financial counselors of new workflow.</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2148">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Sufficient privacy for phone calls.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85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Meditech provides information for Financial counselors. Work list of patients with non-approved services. Phone, Workstation.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364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761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Bilingual.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8153400" y="114300"/>
            <a:ext cx="813043"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Jorge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39121328"/>
      </p:ext>
    </p:extLst>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(X8: No notification of patients) </a:t>
            </a:r>
          </a:p>
        </p:txBody>
      </p:sp>
      <p:sp>
        <p:nvSpPr>
          <p:cNvPr id="2" name="Text Placeholder 1"/>
          <p:cNvSpPr>
            <a:spLocks noGrp="1"/>
          </p:cNvSpPr>
          <p:nvPr>
            <p:ph type="body" idx="1"/>
          </p:nvPr>
        </p:nvSpPr>
        <p:spPr/>
        <p:txBody>
          <a:bodyPr/>
          <a:lstStyle/>
          <a:p>
            <a:pPr marL="0" indent="0" eaLnBrk="1" hangingPunct="1">
              <a:buSzTx/>
            </a:pPr>
            <a:r>
              <a:rPr lang="en-US" sz="1100" dirty="0">
                <a:solidFill>
                  <a:srgbClr val="4A1B65"/>
                </a:solidFill>
              </a:rPr>
              <a:t>Strategy: Use existing </a:t>
            </a:r>
            <a:r>
              <a:rPr lang="en-US" sz="1100" dirty="0" err="1">
                <a:solidFill>
                  <a:srgbClr val="4A1B65"/>
                </a:solidFill>
              </a:rPr>
              <a:t>Meditech</a:t>
            </a:r>
            <a:r>
              <a:rPr lang="en-US" sz="1100" dirty="0">
                <a:solidFill>
                  <a:srgbClr val="4A1B65"/>
                </a:solidFill>
              </a:rPr>
              <a:t> report to identify future scheduled appointments, and workflow to integrate into Financial Counseling process (who schedules future appointments, how to manage workflow of scheduled vs. walk-ins). </a:t>
            </a:r>
          </a:p>
          <a:p>
            <a:pPr marL="0" indent="0" eaLnBrk="1" hangingPunct="1">
              <a:buSzTx/>
            </a:pPr>
            <a:r>
              <a:rPr lang="en-US" sz="1100" dirty="0">
                <a:solidFill>
                  <a:srgbClr val="4A1B65"/>
                </a:solidFill>
              </a:rPr>
              <a:t>Solutions: Assignment by days out / exceptions (rotate among Financial Counselors). Prioritization of arrived, scheduled before walk-ins (e.g., front desk enters FC appointment reason).</a:t>
            </a:r>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3571248313"/>
              </p:ext>
            </p:extLst>
          </p:nvPr>
        </p:nvGraphicFramePr>
        <p:xfrm>
          <a:off x="291311" y="2201538"/>
          <a:ext cx="8683625" cy="2503812"/>
        </p:xfrm>
        <a:graphic>
          <a:graphicData uri="http://schemas.openxmlformats.org/drawingml/2006/table">
            <a:tbl>
              <a:tblPr/>
              <a:tblGrid>
                <a:gridCol w="2286000"/>
                <a:gridCol w="6397625"/>
              </a:tblGrid>
              <a:tr h="25335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Need new process flow for scheduling patients in advance (from Step A to Step B) that designates an employee to pull info from Meditech, contact patients and schedule appt.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48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9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Guideline including FAQs; scripting for reinforcement of need to meet Financial Counselor prior to visit.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54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Reassignment of work.  Training of FCs and employees making appointments in how to schedule </a:t>
                      </a:r>
                      <a:r>
                        <a:rPr kumimoji="0" lang="en-US" sz="900" b="0" i="0" u="none" strike="noStrike" cap="none" normalizeH="0" baseline="0" dirty="0" err="1" smtClean="0">
                          <a:ln>
                            <a:noFill/>
                          </a:ln>
                          <a:solidFill>
                            <a:srgbClr val="24135F"/>
                          </a:solidFill>
                          <a:effectLst/>
                          <a:latin typeface="Proxima Nova" charset="0"/>
                          <a:cs typeface="Arial" charset="0"/>
                        </a:rPr>
                        <a:t>appts</a:t>
                      </a:r>
                      <a:r>
                        <a:rPr kumimoji="0" lang="en-US" sz="900" b="0" i="0" u="none" strike="noStrike" cap="none" normalizeH="0" baseline="0" dirty="0" smtClean="0">
                          <a:ln>
                            <a:noFill/>
                          </a:ln>
                          <a:solidFill>
                            <a:srgbClr val="24135F"/>
                          </a:solidFill>
                          <a:effectLst/>
                          <a:latin typeface="Proxima Nova" charset="0"/>
                          <a:cs typeface="Arial" charset="0"/>
                        </a:rPr>
                        <a:t>, documentation pts need, overview of Financial Counseling process (what to expect).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2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Sufficient privacy for phone calls.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54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900" b="0" i="0" u="none" strike="noStrike" cap="none" normalizeH="0" baseline="0" dirty="0" smtClean="0">
                          <a:ln>
                            <a:noFill/>
                          </a:ln>
                          <a:solidFill>
                            <a:srgbClr val="24135F"/>
                          </a:solidFill>
                          <a:effectLst/>
                          <a:latin typeface="Proxima Nova" charset="0"/>
                          <a:cs typeface="Arial" charset="0"/>
                        </a:rPr>
                        <a:t>Modify Meditech report to include information deemed necessary for workflow (TBD). Phone, workstation.</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98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5489">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dirty="0" smtClean="0">
                          <a:ln>
                            <a:noFill/>
                          </a:ln>
                          <a:solidFill>
                            <a:srgbClr val="24135F"/>
                          </a:solidFill>
                          <a:effectLst/>
                          <a:latin typeface="Proxima Nova" charset="0"/>
                          <a:cs typeface="Arial" charset="0"/>
                        </a:rPr>
                        <a:t>Bilingual.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8158349" y="65901"/>
            <a:ext cx="813043"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Jorge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73852747"/>
      </p:ext>
    </p:extLst>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Solution Descriptions (X9: Non-compliant patients)</a:t>
            </a:r>
          </a:p>
        </p:txBody>
      </p:sp>
      <p:sp>
        <p:nvSpPr>
          <p:cNvPr id="2" name="Text Placeholder 1"/>
          <p:cNvSpPr>
            <a:spLocks noGrp="1"/>
          </p:cNvSpPr>
          <p:nvPr>
            <p:ph type="body" idx="1"/>
          </p:nvPr>
        </p:nvSpPr>
        <p:spPr/>
        <p:txBody>
          <a:bodyPr/>
          <a:lstStyle/>
          <a:p>
            <a:pPr marL="0" indent="0" eaLnBrk="1" hangingPunct="1">
              <a:buSzTx/>
            </a:pPr>
            <a:r>
              <a:rPr lang="en-US" sz="1100" dirty="0">
                <a:solidFill>
                  <a:srgbClr val="4A1B65"/>
                </a:solidFill>
              </a:rPr>
              <a:t>Strategy: Establish guideline for non-compliant patients based on existing 3-strike rule or similar. </a:t>
            </a:r>
          </a:p>
          <a:p>
            <a:pPr marL="0" indent="0" eaLnBrk="1" hangingPunct="1">
              <a:buSzTx/>
            </a:pPr>
            <a:r>
              <a:rPr lang="en-US" sz="1100" dirty="0">
                <a:solidFill>
                  <a:srgbClr val="4A1B65"/>
                </a:solidFill>
              </a:rPr>
              <a:t>Solutions: Establish guideline for non-compliant patients that is supported by Administration. Create a policy that is supported by the health system to reinforce decisions made for non-compliant </a:t>
            </a:r>
            <a:r>
              <a:rPr lang="en-US" sz="1100" dirty="0" smtClean="0">
                <a:solidFill>
                  <a:srgbClr val="4A1B65"/>
                </a:solidFill>
              </a:rPr>
              <a:t>patients. Formalize </a:t>
            </a:r>
            <a:r>
              <a:rPr lang="en-US" sz="1100" dirty="0">
                <a:solidFill>
                  <a:srgbClr val="4A1B65"/>
                </a:solidFill>
              </a:rPr>
              <a:t>and enforce 3-strike guideline / dollar limit. Proactively communicate to patient consequences of non-compliance via Promissory Note. Patient deposit required by day of service. Patient receives prompt payment discount. </a:t>
            </a:r>
          </a:p>
          <a:p>
            <a:endParaRPr lang="en-US" sz="1100" dirty="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2335269879"/>
              </p:ext>
            </p:extLst>
          </p:nvPr>
        </p:nvGraphicFramePr>
        <p:xfrm>
          <a:off x="152400" y="2263569"/>
          <a:ext cx="8839200" cy="2670381"/>
        </p:xfrm>
        <a:graphic>
          <a:graphicData uri="http://schemas.openxmlformats.org/drawingml/2006/table">
            <a:tbl>
              <a:tblPr/>
              <a:tblGrid>
                <a:gridCol w="2338212"/>
                <a:gridCol w="6500988"/>
              </a:tblGrid>
              <a:tr h="39328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New process flows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Create a new policy to provide guidelines for non-compliant patients (combine with x7 policy). Based on occurrence and/or cash amount.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225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Standard work, policies / guidelines, manuals, etc.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Policy and Guidelines need to provide clear instructions and reinforce consequences of non-compliant patients. Payments paid before or on day of service.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3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HR-related items (e.g., job descriptions, training)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Training of financial counselors of new workflow.</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3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Facilities needed to support 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Sufficient privacy for phone calls and cash collections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55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IT integration (hardware, software)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charset="0"/>
                          <a:cs typeface="Arial" charset="0"/>
                        </a:rPr>
                        <a:t>Ability to take payments by phone, including credit cards, debits and checks. Phone, workstation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430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Materials and supplies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n/a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553">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Other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charset="0"/>
                          <a:cs typeface="Arial" charset="0"/>
                        </a:rPr>
                        <a:t>Bilingual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a:xfrm>
            <a:off x="8078401" y="65901"/>
            <a:ext cx="813043" cy="369332"/>
          </a:xfrm>
          <a:prstGeom prst="rect">
            <a:avLst/>
          </a:prstGeom>
          <a:noFill/>
        </p:spPr>
        <p:txBody>
          <a:bodyPr wrap="none" lIns="91440" tIns="45720" rIns="91440" bIns="45720">
            <a:spAutoFit/>
          </a:bodyPr>
          <a:lstStyle/>
          <a:p>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Jorge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67939019"/>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0B8A0a7Jzrk3UWDZzckp2bmVKRVk</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A288A530-D6F8-4662-A176-08B0FCB68C3E}"/>
</file>

<file path=customXml/itemProps2.xml><?xml version="1.0" encoding="utf-8"?>
<ds:datastoreItem xmlns:ds="http://schemas.openxmlformats.org/officeDocument/2006/customXml" ds:itemID="{60C2056B-E783-43B8-A709-9531B6B26210}"/>
</file>

<file path=customXml/itemProps3.xml><?xml version="1.0" encoding="utf-8"?>
<ds:datastoreItem xmlns:ds="http://schemas.openxmlformats.org/officeDocument/2006/customXml" ds:itemID="{52C05777-DCA0-42A1-85D4-5FBD26D335B8}"/>
</file>

<file path=docProps/app.xml><?xml version="1.0" encoding="utf-8"?>
<Properties xmlns="http://schemas.openxmlformats.org/officeDocument/2006/extended-properties" xmlns:vt="http://schemas.openxmlformats.org/officeDocument/2006/docPropsVTypes">
  <TotalTime>1675</TotalTime>
  <Words>16954</Words>
  <Application>Microsoft Office PowerPoint</Application>
  <PresentationFormat>On-screen Show (16:9)</PresentationFormat>
  <Paragraphs>3099</Paragraphs>
  <Slides>139</Slides>
  <Notes>48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50" baseType="lpstr">
      <vt:lpstr>Arial</vt:lpstr>
      <vt:lpstr>Oswald</vt:lpstr>
      <vt:lpstr>Courier New</vt:lpstr>
      <vt:lpstr>Times New Roman</vt:lpstr>
      <vt:lpstr>Wingdings</vt:lpstr>
      <vt:lpstr>Proxima Nova</vt:lpstr>
      <vt:lpstr>Calibri</vt:lpstr>
      <vt:lpstr>Segoe UI</vt:lpstr>
      <vt:lpstr>Monotype Sorts</vt:lpstr>
      <vt:lpstr>simple-light-2</vt:lpstr>
      <vt:lpstr>Worksheet</vt:lpstr>
      <vt:lpstr>Lean Six Sigma Green Belt </vt:lpstr>
      <vt:lpstr>LSS Roadmap</vt:lpstr>
      <vt:lpstr>Operational Definitions of Key Terms</vt:lpstr>
      <vt:lpstr>Operational Definitions of Key Terms</vt:lpstr>
      <vt:lpstr>Problem and Goal</vt:lpstr>
      <vt:lpstr>Graphical Verification of Problem</vt:lpstr>
      <vt:lpstr>Baseline Control Chart</vt:lpstr>
      <vt:lpstr>Project Scope</vt:lpstr>
      <vt:lpstr>Project Justification and Expected Results</vt:lpstr>
      <vt:lpstr>Financial Impact: Business Case or COPQ Calculation</vt:lpstr>
      <vt:lpstr>Project Team Membership</vt:lpstr>
      <vt:lpstr>Project Plan - Milestones and Timing</vt:lpstr>
      <vt:lpstr>High Level Process Map (SIPOC)</vt:lpstr>
      <vt:lpstr>Voice of Customer to CTQ Analysis – Priority Ranking</vt:lpstr>
      <vt:lpstr>Voice of Customer - Eliciting Feedback</vt:lpstr>
      <vt:lpstr>Voice of Customer - Internal Staff Interview Questions</vt:lpstr>
      <vt:lpstr>Voice of Customer -  Patient Interview Questions</vt:lpstr>
      <vt:lpstr>Voice of Customer to CTQ Analysis</vt:lpstr>
      <vt:lpstr>Final List of CTQ’s</vt:lpstr>
      <vt:lpstr>Stakeholder Analysis Worksheet </vt:lpstr>
      <vt:lpstr>Define Phase Deliverables</vt:lpstr>
      <vt:lpstr>Lean Six Sigma Roadmap </vt:lpstr>
      <vt:lpstr>Project Y (or Ys) in Y=f(x)</vt:lpstr>
      <vt:lpstr>Project Y (or Ys) in Y=f(x)</vt:lpstr>
      <vt:lpstr>Current State Value Stream Map</vt:lpstr>
      <vt:lpstr>Current State Detailed Process Map</vt:lpstr>
      <vt:lpstr>Current State Detailed Process Map, cont.</vt:lpstr>
      <vt:lpstr>Plan for Baseline Data Collection</vt:lpstr>
      <vt:lpstr>Validate Measurement System</vt:lpstr>
      <vt:lpstr>Measure Questions to be Answered</vt:lpstr>
      <vt:lpstr>Measure Questions to be Answered</vt:lpstr>
      <vt:lpstr>Measure Questions to be Answered (Customer Demand)</vt:lpstr>
      <vt:lpstr>Measure Questions to be Answered (Customer Demand)</vt:lpstr>
      <vt:lpstr>Measure Questions to be Answered</vt:lpstr>
      <vt:lpstr>Measure Questions to be Answered</vt:lpstr>
      <vt:lpstr>Baseline Performance (Y or Ys)</vt:lpstr>
      <vt:lpstr>Measure Baseline Performance</vt:lpstr>
      <vt:lpstr>Sigma Calculation</vt:lpstr>
      <vt:lpstr>Other Relevant Metrics</vt:lpstr>
      <vt:lpstr>Spaghetti Diagram</vt:lpstr>
      <vt:lpstr>Load Charts</vt:lpstr>
      <vt:lpstr>S1 – S3 </vt:lpstr>
      <vt:lpstr>Measure Phase Deliverables</vt:lpstr>
      <vt:lpstr>Lean Six Sigma Roadmap</vt:lpstr>
      <vt:lpstr>Cause-Effect Diagram(s)</vt:lpstr>
      <vt:lpstr>Cause-Effect Diagram(s)</vt:lpstr>
      <vt:lpstr>Cause-Effect Diagram(s)</vt:lpstr>
      <vt:lpstr>Cause-Effect Diagram(s)</vt:lpstr>
      <vt:lpstr>Cause-Effect Diagram(s)</vt:lpstr>
      <vt:lpstr>Cause-Effect Diagram(s)</vt:lpstr>
      <vt:lpstr>Cause-Effect Diagram(s)</vt:lpstr>
      <vt:lpstr>5 Why Analysis</vt:lpstr>
      <vt:lpstr>Current State FMEA</vt:lpstr>
      <vt:lpstr>VA/NVA Analysis Process Map(s)</vt:lpstr>
      <vt:lpstr>VA/NVA Analysis Process Map(s)</vt:lpstr>
      <vt:lpstr>VA/NVA Analysis of VSM</vt:lpstr>
      <vt:lpstr>Impact Control Matrix</vt:lpstr>
      <vt:lpstr>Impact Control Matrix Summary</vt:lpstr>
      <vt:lpstr>Potential Xs—Theories To Be Tested</vt:lpstr>
      <vt:lpstr>Data Collection Plan Sample for Analyze Phase</vt:lpstr>
      <vt:lpstr>Data Collection Plan Sample for Analyze Phase, continued</vt:lpstr>
      <vt:lpstr>Test of Theories X1</vt:lpstr>
      <vt:lpstr>Test of Theories X2</vt:lpstr>
      <vt:lpstr>Test of Theories X3</vt:lpstr>
      <vt:lpstr>Test of Theories X4</vt:lpstr>
      <vt:lpstr>Test of Theories X5</vt:lpstr>
      <vt:lpstr>Test of Theories X6</vt:lpstr>
      <vt:lpstr>Test of Theories X7</vt:lpstr>
      <vt:lpstr>Test of Theories X8</vt:lpstr>
      <vt:lpstr>Test of Theories X9</vt:lpstr>
      <vt:lpstr>Test of Theories X10</vt:lpstr>
      <vt:lpstr>Test of Theories X11</vt:lpstr>
      <vt:lpstr>Test of Theories X12</vt:lpstr>
      <vt:lpstr>Summary of Testing Results</vt:lpstr>
      <vt:lpstr>List of Vital Few Root Causes (Proven Xs)</vt:lpstr>
      <vt:lpstr>List of Vital Few Wastes</vt:lpstr>
      <vt:lpstr>Analyze Phase Deliverables</vt:lpstr>
      <vt:lpstr>Lean Six Sigma Roadmap</vt:lpstr>
      <vt:lpstr>Improvement Strategies for Xs</vt:lpstr>
      <vt:lpstr>Improvement Strategies for Xs</vt:lpstr>
      <vt:lpstr>Improvement Strategies for Xs</vt:lpstr>
      <vt:lpstr>Descriptions of Possible Solutions (Pros and Cons)</vt:lpstr>
      <vt:lpstr>Descriptions of Possible Solutions (Pros and Cons)</vt:lpstr>
      <vt:lpstr>Descriptions of Possible Solutions (Pros and Cons)</vt:lpstr>
      <vt:lpstr>Descriptions of Possible Solutions (Pros and Cons)</vt:lpstr>
      <vt:lpstr>Descriptions of Possible Solutions (Pros and Cons)</vt:lpstr>
      <vt:lpstr>Descriptions of Possible Solutions (Pros and Cons)</vt:lpstr>
      <vt:lpstr>Descriptions of Possible Solutions (Pros and Cons)</vt:lpstr>
      <vt:lpstr>Descriptions of Possible Solutions (Pros and Cons)</vt:lpstr>
      <vt:lpstr>Descriptions of Possible Solutions (Pros and Cons)</vt:lpstr>
      <vt:lpstr>Criteria-Based Selection Matrix</vt:lpstr>
      <vt:lpstr>List of  Selected Remedies (Solutions)</vt:lpstr>
      <vt:lpstr>Solution Descriptions (X1: Late notification of rescheduling)</vt:lpstr>
      <vt:lpstr>Solution Descriptions (X2, X3: Obtain benefits, Knowledge)</vt:lpstr>
      <vt:lpstr>Solution Descriptions (X4: Duties in timely manner)</vt:lpstr>
      <vt:lpstr>Solution Descriptions (X5: Late add-ons)</vt:lpstr>
      <vt:lpstr>Solution Descriptions (X7: Notification non-approved services)</vt:lpstr>
      <vt:lpstr>Solution Descriptions (X8: No notification of patients) </vt:lpstr>
      <vt:lpstr>Solution Descriptions (X9: Non-compliant patients)</vt:lpstr>
      <vt:lpstr>Solution Descriptions (X11: C1200 paperwork knowledge)</vt:lpstr>
      <vt:lpstr>Solution Descriptions (X12: C1200 financial clearance)</vt:lpstr>
      <vt:lpstr>Pilot/DOE (as applicable)</vt:lpstr>
      <vt:lpstr>Updated Process FMEA</vt:lpstr>
      <vt:lpstr>Future State Value Stream Map</vt:lpstr>
      <vt:lpstr>Future State Process Map (p. 1 of 2)</vt:lpstr>
      <vt:lpstr>Future State Process Map (p. 2 of 2)</vt:lpstr>
      <vt:lpstr>Quick Hits</vt:lpstr>
      <vt:lpstr>Quick Hits</vt:lpstr>
      <vt:lpstr>Standard Work</vt:lpstr>
      <vt:lpstr>Standard Work</vt:lpstr>
      <vt:lpstr>Barriers and Aids Chart</vt:lpstr>
      <vt:lpstr>Change Management Plan</vt:lpstr>
      <vt:lpstr>Implementation Plan</vt:lpstr>
      <vt:lpstr>Implementation Plan, cont.</vt:lpstr>
      <vt:lpstr>Implementation Plan, cont.</vt:lpstr>
      <vt:lpstr>S4 – S6</vt:lpstr>
      <vt:lpstr>Proof of Improvements</vt:lpstr>
      <vt:lpstr>Proof of Improvements</vt:lpstr>
      <vt:lpstr>Improve Phase Deliverables</vt:lpstr>
      <vt:lpstr>Lean Six Sigma Roadmap</vt:lpstr>
      <vt:lpstr>Control Plan</vt:lpstr>
      <vt:lpstr>Visual Controls</vt:lpstr>
      <vt:lpstr>Mistake Proofing Techniques</vt:lpstr>
      <vt:lpstr>Control Chart – Subject # 1 </vt:lpstr>
      <vt:lpstr>Control Chart – Subject # 2 </vt:lpstr>
      <vt:lpstr>Control Chart – Subject # 3 </vt:lpstr>
      <vt:lpstr>Control Chart – Subject # 4 </vt:lpstr>
      <vt:lpstr>Control Chart – Subject # 5 </vt:lpstr>
      <vt:lpstr>Control Chart – Subject # 6 </vt:lpstr>
      <vt:lpstr>Control Chart – Subject # 7 </vt:lpstr>
      <vt:lpstr>Standard Work Audit Plan</vt:lpstr>
      <vt:lpstr>Procedures/Policies</vt:lpstr>
      <vt:lpstr>Communication Plan</vt:lpstr>
      <vt:lpstr>Training Plan</vt:lpstr>
      <vt:lpstr>Updated Process Capability</vt:lpstr>
      <vt:lpstr>Project Results</vt:lpstr>
      <vt:lpstr>Project Plan - Milestones and Timing</vt:lpstr>
      <vt:lpstr>Lessons Learned</vt:lpstr>
      <vt:lpstr>Control Phase Deliverables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Value Stream Management</dc:title>
  <dc:creator>Audra DAgostino</dc:creator>
  <cp:lastModifiedBy>TFRIGERI</cp:lastModifiedBy>
  <cp:revision>43</cp:revision>
  <dcterms:modified xsi:type="dcterms:W3CDTF">2017-08-17T16:53:10Z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12500</vt:r8>
  </property>
  <property fmtid="{D5CDD505-2E9C-101B-9397-08002B2CF9AE}" pid="4" name="MediaServiceImageTags">
    <vt:lpwstr/>
  </property>
</Properties>
</file>